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2" r:id="rId4"/>
    <p:sldMasterId id="2147493480" r:id="rId5"/>
    <p:sldMasterId id="2147493492" r:id="rId6"/>
    <p:sldMasterId id="2147493488" r:id="rId7"/>
    <p:sldMasterId id="2147493464" r:id="rId8"/>
    <p:sldMasterId id="2147493483" r:id="rId9"/>
  </p:sldMasterIdLst>
  <p:notesMasterIdLst>
    <p:notesMasterId r:id="rId58"/>
  </p:notesMasterIdLst>
  <p:handoutMasterIdLst>
    <p:handoutMasterId r:id="rId59"/>
  </p:handoutMasterIdLst>
  <p:sldIdLst>
    <p:sldId id="256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34" r:id="rId19"/>
    <p:sldId id="323" r:id="rId20"/>
    <p:sldId id="335" r:id="rId21"/>
    <p:sldId id="273" r:id="rId22"/>
    <p:sldId id="274" r:id="rId23"/>
    <p:sldId id="276" r:id="rId24"/>
    <p:sldId id="277" r:id="rId25"/>
    <p:sldId id="278" r:id="rId26"/>
    <p:sldId id="279" r:id="rId27"/>
    <p:sldId id="324" r:id="rId28"/>
    <p:sldId id="328" r:id="rId29"/>
    <p:sldId id="280" r:id="rId30"/>
    <p:sldId id="281" r:id="rId31"/>
    <p:sldId id="282" r:id="rId32"/>
    <p:sldId id="283" r:id="rId33"/>
    <p:sldId id="284" r:id="rId34"/>
    <p:sldId id="331" r:id="rId35"/>
    <p:sldId id="336" r:id="rId36"/>
    <p:sldId id="332" r:id="rId37"/>
    <p:sldId id="285" r:id="rId38"/>
    <p:sldId id="286" r:id="rId39"/>
    <p:sldId id="287" r:id="rId40"/>
    <p:sldId id="288" r:id="rId41"/>
    <p:sldId id="289" r:id="rId42"/>
    <p:sldId id="325" r:id="rId43"/>
    <p:sldId id="337" r:id="rId44"/>
    <p:sldId id="290" r:id="rId45"/>
    <p:sldId id="338" r:id="rId46"/>
    <p:sldId id="304" r:id="rId47"/>
    <p:sldId id="305" r:id="rId48"/>
    <p:sldId id="306" r:id="rId49"/>
    <p:sldId id="327" r:id="rId50"/>
    <p:sldId id="310" r:id="rId51"/>
    <p:sldId id="317" r:id="rId52"/>
    <p:sldId id="318" r:id="rId53"/>
    <p:sldId id="319" r:id="rId54"/>
    <p:sldId id="320" r:id="rId55"/>
    <p:sldId id="321" r:id="rId56"/>
    <p:sldId id="322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>
          <p15:clr>
            <a:srgbClr val="A4A3A4"/>
          </p15:clr>
        </p15:guide>
        <p15:guide id="2" pos="3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090" y="43"/>
      </p:cViewPr>
      <p:guideLst>
        <p:guide orient="horz" pos="184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F909-10F7-0641-80E2-1FED262D55D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E129-9196-744F-9768-9B8583E50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3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8A22-EB0C-DA4F-B82B-39C50B73670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3DDD-8F44-F044-99F4-BA402B22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2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958A7-459A-49F6-AB7D-9DAA6DFE89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Basic content slide: Add slide title and slide text in the appropriate places. To create a new slide, go to “Insert &gt; New Slide” from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40074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73B23CAF-2DAF-4CC1-831F-166F4F33DABB}" type="slidenum">
              <a:rPr 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sz="1200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Title Slide: Add the name of the presentation, the appropriate division or presenter and date of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8274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6679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9890" y="1733550"/>
            <a:ext cx="4959347" cy="4028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5" y="1733550"/>
            <a:ext cx="4942792" cy="4186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86425" y="0"/>
            <a:ext cx="34575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8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11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7" name="Rectangle 6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44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ll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25488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25488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87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2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41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96544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758547" y="736600"/>
            <a:ext cx="4663608" cy="26162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758547" y="3441700"/>
            <a:ext cx="4663608" cy="2667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821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Wel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734894"/>
            <a:ext cx="7772400" cy="3388213"/>
          </a:xfrm>
        </p:spPr>
        <p:txBody>
          <a:bodyPr anchor="ctr">
            <a:normAutofit/>
          </a:bodyPr>
          <a:lstStyle>
            <a:lvl1pPr>
              <a:defRPr sz="4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4941" y="738113"/>
            <a:ext cx="4595159" cy="5377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77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pus_Image_Hal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300" y="5668151"/>
            <a:ext cx="822960" cy="822960"/>
            <a:chOff x="951230" y="5668151"/>
            <a:chExt cx="822960" cy="822960"/>
          </a:xfrm>
        </p:grpSpPr>
        <p:sp>
          <p:nvSpPr>
            <p:cNvPr id="6" name="Rectangle 5"/>
            <p:cNvSpPr/>
            <p:nvPr userDrawn="1"/>
          </p:nvSpPr>
          <p:spPr>
            <a:xfrm>
              <a:off x="951230" y="5668151"/>
              <a:ext cx="822960" cy="8229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OldWell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8" y="5830837"/>
              <a:ext cx="400304" cy="497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53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0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th Building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uth_Image_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0800000">
            <a:off x="-6" y="1372054"/>
            <a:ext cx="9144001" cy="411389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4893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-1" y="512310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435351"/>
            <a:ext cx="7772400" cy="16877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2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 hasCustomPrompt="1"/>
          </p:nvPr>
        </p:nvSpPr>
        <p:spPr>
          <a:xfrm>
            <a:off x="361951" y="1733550"/>
            <a:ext cx="8421534" cy="40887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"/>
            <a:ext cx="6257108" cy="136736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76949"/>
          </a:xfrm>
        </p:spPr>
        <p:txBody>
          <a:bodyPr/>
          <a:lstStyle>
            <a:lvl2pPr marL="742950" indent="-285750">
              <a:buSzPct val="75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54" y="1733550"/>
            <a:ext cx="4061246" cy="407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722238" y="1733550"/>
            <a:ext cx="4061246" cy="407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58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8" y="47625"/>
            <a:ext cx="65516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09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_Background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304" y="4077303"/>
            <a:ext cx="4442356" cy="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6532" y="609601"/>
            <a:ext cx="5073228" cy="33237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" y="5405120"/>
            <a:ext cx="2745246" cy="75488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68300" y="370418"/>
            <a:ext cx="8420100" cy="6120693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35351"/>
            <a:ext cx="7772400" cy="172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1700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8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99" r:id="rId2"/>
    <p:sldLayoutId id="2147493500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UNC_logo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94" y="351631"/>
            <a:ext cx="2419690" cy="6653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054" y="2"/>
            <a:ext cx="5462752" cy="13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808" y="1733550"/>
            <a:ext cx="8409676" cy="4076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263727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1054" y="6171321"/>
            <a:ext cx="841243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0096" y="6313198"/>
            <a:ext cx="663388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32B81D59-ABD3-5F4F-BB3C-F8DB736FF6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6" r:id="rId3"/>
    <p:sldLayoutId id="2147493497" r:id="rId4"/>
    <p:sldLayoutId id="214749350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3721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890" y="1"/>
            <a:ext cx="4959347" cy="1372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84697" y="1733550"/>
            <a:ext cx="4944540" cy="4186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9890" y="6313198"/>
            <a:ext cx="1134200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28" y="6313198"/>
            <a:ext cx="3751409" cy="247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Department Name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71055" y="6171321"/>
            <a:ext cx="4958183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0" r:id="rId2"/>
    <p:sldLayoutId id="214749349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5" r:id="rId1"/>
    <p:sldLayoutId id="2147493466" r:id="rId2"/>
    <p:sldLayoutId id="2147493479" r:id="rId3"/>
    <p:sldLayoutId id="2147493485" r:id="rId4"/>
    <p:sldLayoutId id="2147493486" r:id="rId5"/>
    <p:sldLayoutId id="2147493487" r:id="rId6"/>
    <p:sldLayoutId id="2147493476" r:id="rId7"/>
    <p:sldLayoutId id="2147493477" r:id="rId8"/>
    <p:sldLayoutId id="2147493478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584824" y="2546414"/>
            <a:ext cx="3974353" cy="1765172"/>
          </a:xfrm>
          <a:prstGeom prst="rect">
            <a:avLst/>
          </a:prstGeom>
          <a:noFill/>
          <a:ln w="25400">
            <a:solidFill>
              <a:srgbClr val="FFFFFF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77" y="3051556"/>
            <a:ext cx="2745246" cy="7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rc.unc.edu/modules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mod.readthedocs.org/" TargetMode="External"/><Relationship Id="rId2" Type="http://schemas.openxmlformats.org/officeDocument/2006/relationships/hyperlink" Target="https://help.rc.unc.edu/modules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rc.unc.edu/sycamore-mpi-module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rc.unc.edu/sycamore-partitions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help.unc.edu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nc.edu/" TargetMode="External"/><Relationship Id="rId2" Type="http://schemas.openxmlformats.org/officeDocument/2006/relationships/hyperlink" Target="https://help.rc.unc.edu/request-a-cluster-accou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lp.unc.edu/sp?id=search&amp;spa=1&amp;q=Compute%20Cluster%20Access&amp;t=sc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ware.unc.edu/software.html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rc.unc.edu/research-computing-application-x-win32/" TargetMode="External"/><Relationship Id="rId2" Type="http://schemas.openxmlformats.org/officeDocument/2006/relationships/hyperlink" Target="https://www.xquartz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mobaxterm.mobatek.net/download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ync" TargetMode="External"/><Relationship Id="rId2" Type="http://schemas.openxmlformats.org/officeDocument/2006/relationships/hyperlink" Target="https://kb.iu.edu/d/agy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baxterm.mobatek.net/" TargetMode="External"/><Relationship Id="rId5" Type="http://schemas.openxmlformats.org/officeDocument/2006/relationships/hyperlink" Target="http://software.sites.unc.edu/shareware/#s" TargetMode="External"/><Relationship Id="rId4" Type="http://schemas.openxmlformats.org/officeDocument/2006/relationships/hyperlink" Target="http://software.sites.unc.edu/shareware/#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us.org/" TargetMode="External"/><Relationship Id="rId2" Type="http://schemas.openxmlformats.org/officeDocument/2006/relationships/hyperlink" Target="http://help.unc.edu/?s=globu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elp.rc.unc.edu/Getting-Started-with-Globus-Connect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rc.unc.edu/getting-started-on-sycamore/" TargetMode="External"/><Relationship Id="rId2" Type="http://schemas.openxmlformats.org/officeDocument/2006/relationships/hyperlink" Target="https://help.rc.unc.edu/sycamore-cluster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elp.unc.edu/help/dogwood-partitions-and-user-limits/" TargetMode="External"/><Relationship Id="rId4" Type="http://schemas.openxmlformats.org/officeDocument/2006/relationships/hyperlink" Target="https://help.rc.unc.edu/sycamore-slurm-exampl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Sycamore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2" y="2855580"/>
            <a:ext cx="5073228" cy="1653790"/>
          </a:xfrm>
        </p:spPr>
        <p:txBody>
          <a:bodyPr>
            <a:noAutofit/>
          </a:bodyPr>
          <a:lstStyle/>
          <a:p>
            <a:r>
              <a:rPr lang="en-US" sz="2400" dirty="0"/>
              <a:t>Instructor:</a:t>
            </a:r>
          </a:p>
          <a:p>
            <a:r>
              <a:rPr lang="en-US" sz="2400" dirty="0"/>
              <a:t>	Mark Reed</a:t>
            </a:r>
          </a:p>
          <a:p>
            <a:r>
              <a:rPr lang="en-US" sz="2400" dirty="0"/>
              <a:t>	markreed@unc.edu</a:t>
            </a:r>
          </a:p>
        </p:txBody>
      </p:sp>
    </p:spTree>
    <p:extLst>
      <p:ext uri="{BB962C8B-B14F-4D97-AF65-F5344CB8AC3E}">
        <p14:creationId xmlns:p14="http://schemas.microsoft.com/office/powerpoint/2010/main" val="33166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F85B-0706-CCBE-F09D-BF9C34A3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Sycamore GPUs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845D-680A-E7DF-A6D2-966DE1A7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97" y="1548427"/>
            <a:ext cx="7015782" cy="501242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Sycamore</a:t>
            </a:r>
            <a:r>
              <a:rPr lang="en-US" sz="4800" b="1" dirty="0"/>
              <a:t> is getting GPUs</a:t>
            </a:r>
          </a:p>
          <a:p>
            <a:r>
              <a:rPr lang="en-US" sz="2800" dirty="0"/>
              <a:t>7 Nvidia H100 nodes </a:t>
            </a:r>
            <a:r>
              <a:rPr lang="en-US" sz="2800" dirty="0">
                <a:solidFill>
                  <a:srgbClr val="FFC000"/>
                </a:solidFill>
              </a:rPr>
              <a:t>loaners</a:t>
            </a:r>
            <a:r>
              <a:rPr lang="en-US" sz="2800" dirty="0"/>
              <a:t> from Lenovo  for 120 days</a:t>
            </a:r>
            <a:endParaRPr lang="en-US" sz="2200" dirty="0"/>
          </a:p>
          <a:p>
            <a:pPr lvl="1"/>
            <a:r>
              <a:rPr lang="en-US" sz="2600" dirty="0"/>
              <a:t>4 GPUs per node</a:t>
            </a:r>
            <a:endParaRPr lang="en-US" dirty="0"/>
          </a:p>
          <a:p>
            <a:pPr lvl="1"/>
            <a:r>
              <a:rPr lang="en-US" sz="2600" dirty="0"/>
              <a:t>28 total GPUs</a:t>
            </a:r>
          </a:p>
          <a:p>
            <a:pPr lvl="1"/>
            <a:r>
              <a:rPr lang="en-US" sz="2600" dirty="0"/>
              <a:t>Connected on the IB</a:t>
            </a:r>
          </a:p>
          <a:p>
            <a:pPr lvl="1"/>
            <a:r>
              <a:rPr lang="en-US" sz="2600" dirty="0"/>
              <a:t>Available to purchase as patron </a:t>
            </a:r>
            <a:br>
              <a:rPr lang="en-US" sz="2600" dirty="0"/>
            </a:br>
            <a:r>
              <a:rPr lang="en-US" sz="2600" dirty="0"/>
              <a:t>node</a:t>
            </a:r>
          </a:p>
          <a:p>
            <a:pPr lvl="2"/>
            <a:r>
              <a:rPr lang="en-US" sz="2400" dirty="0"/>
              <a:t>$85K per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663C6-93FB-C8C9-DDCF-4EA537B4E6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68822-3A27-90C0-9235-5F7CBF08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8362-2273-9FED-95EF-8B73A3AB7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 tree with orange leaves&#10;&#10;Description automatically generated">
            <a:extLst>
              <a:ext uri="{FF2B5EF4-FFF2-40B4-BE49-F238E27FC236}">
                <a16:creationId xmlns:a16="http://schemas.microsoft.com/office/drawing/2014/main" id="{ACEF1FD7-6B38-61F4-3A82-E3DF3D1D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80" y="4397130"/>
            <a:ext cx="3116937" cy="2377119"/>
          </a:xfrm>
          <a:prstGeom prst="rect">
            <a:avLst/>
          </a:prstGeom>
        </p:spPr>
      </p:pic>
      <p:pic>
        <p:nvPicPr>
          <p:cNvPr id="9" name="Picture 8" descr="A close up of a machine&#10;&#10;AI-generated content may be incorrect.">
            <a:extLst>
              <a:ext uri="{FF2B5EF4-FFF2-40B4-BE49-F238E27FC236}">
                <a16:creationId xmlns:a16="http://schemas.microsoft.com/office/drawing/2014/main" id="{48850175-3A8E-66C8-3D36-7D8930FCC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20" y="2341990"/>
            <a:ext cx="2967583" cy="29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Mellanox SB789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7191" r="6000" b="34383"/>
          <a:stretch/>
        </p:blipFill>
        <p:spPr bwMode="auto">
          <a:xfrm>
            <a:off x="4471732" y="4313465"/>
            <a:ext cx="4181475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Mellanox NDR </a:t>
            </a:r>
            <a:r>
              <a:rPr lang="en-US" dirty="0" err="1"/>
              <a:t>Infiniband</a:t>
            </a:r>
            <a:r>
              <a:rPr lang="en-US" dirty="0"/>
              <a:t> (IB)</a:t>
            </a:r>
          </a:p>
          <a:p>
            <a:r>
              <a:rPr lang="en-US" dirty="0"/>
              <a:t>High Density so both rack are connected to one switch</a:t>
            </a:r>
          </a:p>
          <a:p>
            <a:r>
              <a:rPr lang="en-US" dirty="0"/>
              <a:t>Each NDR link is 400 Gb/s bidirectional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A218-47B3-F5EF-AFC1-61B5C555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 Network</a:t>
            </a:r>
          </a:p>
        </p:txBody>
      </p:sp>
      <p:pic>
        <p:nvPicPr>
          <p:cNvPr id="8" name="Content Placeholder 7" descr="A diagram of a computer&#10;&#10;AI-generated content may be incorrect.">
            <a:extLst>
              <a:ext uri="{FF2B5EF4-FFF2-40B4-BE49-F238E27FC236}">
                <a16:creationId xmlns:a16="http://schemas.microsoft.com/office/drawing/2014/main" id="{93F74C06-09D6-495D-3837-37790C545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3" y="2124050"/>
            <a:ext cx="8813800" cy="37068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214EE-A47F-3904-CEA5-71C0D75DCC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F701-DC94-E7A6-AA63-0525A02D8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03A96-CCE6-74B8-11D0-2044CD005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4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630017"/>
            <a:ext cx="7772400" cy="349309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4895"/>
            <a:ext cx="6581104" cy="3310550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>
                <a:solidFill>
                  <a:srgbClr val="FF9933"/>
                </a:solidFill>
              </a:rPr>
              <a:t>File Spaces      </a:t>
            </a:r>
          </a:p>
        </p:txBody>
      </p:sp>
      <p:pic>
        <p:nvPicPr>
          <p:cNvPr id="6" name="Picture 5" descr="6-drive-ar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1104" y="1734895"/>
            <a:ext cx="2307465" cy="35119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95319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SAME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home</a:t>
            </a:r>
            <a:r>
              <a:rPr lang="en-US" dirty="0"/>
              <a:t> file system is mounted on </a:t>
            </a:r>
            <a:r>
              <a:rPr lang="en-US" dirty="0">
                <a:solidFill>
                  <a:srgbClr val="FFC000"/>
                </a:solidFill>
              </a:rPr>
              <a:t>BOTH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Longleaf and Sycamore</a:t>
            </a:r>
            <a:r>
              <a:rPr lang="en-US" dirty="0"/>
              <a:t> (and Dogwood)</a:t>
            </a:r>
          </a:p>
          <a:p>
            <a:r>
              <a:rPr lang="en-US" dirty="0"/>
              <a:t>Your home directory: /</a:t>
            </a:r>
            <a:r>
              <a:rPr lang="en-US" dirty="0" err="1"/>
              <a:t>nas</a:t>
            </a:r>
            <a:r>
              <a:rPr lang="en-US" dirty="0"/>
              <a:t>/longleaf/home/&lt;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Quota: 50 GB soft, 75 GB hard</a:t>
            </a:r>
          </a:p>
          <a:p>
            <a:r>
              <a:rPr lang="en-US" dirty="0"/>
              <a:t>/users – large file system replacing mass storage</a:t>
            </a:r>
          </a:p>
          <a:p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 – project space for groups</a:t>
            </a:r>
          </a:p>
          <a:p>
            <a:r>
              <a:rPr lang="en-US" dirty="0"/>
              <a:t>/work – for fast, large I/O to the VAST file system</a:t>
            </a:r>
          </a:p>
          <a:p>
            <a:pPr lvl="1"/>
            <a:r>
              <a:rPr lang="en-US" dirty="0"/>
              <a:t>This can be used as scratch but it is not intended to be used long term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9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734895"/>
            <a:ext cx="7772400" cy="3388212"/>
          </a:xfrm>
          <a:prstGeom prst="rect">
            <a:avLst/>
          </a:prstGeom>
        </p:spPr>
        <p:txBody>
          <a:bodyPr anchor="ctr"/>
          <a:lstStyle/>
          <a:p>
            <a:r>
              <a:rPr lang="en-US" sz="4800" dirty="0">
                <a:solidFill>
                  <a:srgbClr val="FFC000"/>
                </a:solidFill>
              </a:rPr>
              <a:t>User Environment - modules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4898383"/>
          </a:xfrm>
        </p:spPr>
        <p:txBody>
          <a:bodyPr>
            <a:normAutofit fontScale="92500"/>
          </a:bodyPr>
          <a:lstStyle/>
          <a:p>
            <a:r>
              <a:rPr lang="en-US" dirty="0"/>
              <a:t>The user environment is managed by modules. This provides a convenient way customize your environment. Allows you to easily run your applications.</a:t>
            </a:r>
          </a:p>
          <a:p>
            <a:r>
              <a:rPr lang="en-US" dirty="0"/>
              <a:t>Modules modify the user environment by modifying and adding environment variables such as PATH or LD_LIBRARY_PATH </a:t>
            </a:r>
          </a:p>
          <a:p>
            <a:r>
              <a:rPr lang="en-US" dirty="0"/>
              <a:t>Typically you set these once and leave them</a:t>
            </a:r>
          </a:p>
          <a:p>
            <a:pPr lvl="1"/>
            <a:r>
              <a:rPr lang="en-US" dirty="0"/>
              <a:t>Optionally you can have separate named collections of modules that you load/unload</a:t>
            </a:r>
          </a:p>
          <a:p>
            <a:r>
              <a:rPr lang="en-US" dirty="0"/>
              <a:t>Even though the home file system is shared for SYC and LL, the module system environment is not</a:t>
            </a:r>
          </a:p>
          <a:p>
            <a:pPr lvl="1"/>
            <a:r>
              <a:rPr lang="en-US" dirty="0"/>
              <a:t>LMOD uses the environment variable LMOD_SYSTEM_NAME to do this (note: it is set for you when you login)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Sycamore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on Sycamore you can use module commands to update your Sycamore environment with applications you plan to use, e.g.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module add openmpi_5.0.6/gcc_13.3.0</a:t>
            </a:r>
          </a:p>
          <a:p>
            <a:pPr marL="0" indent="0">
              <a:buNone/>
            </a:pPr>
            <a:r>
              <a:rPr lang="en-US" b="1" dirty="0"/>
              <a:t>	module save</a:t>
            </a:r>
          </a:p>
          <a:p>
            <a:r>
              <a:rPr lang="en-US" dirty="0"/>
              <a:t>There are many module commands available for 	controlling your module environment:</a:t>
            </a:r>
          </a:p>
          <a:p>
            <a:pPr lvl="1"/>
            <a:r>
              <a:rPr lang="en-US" dirty="0">
                <a:hlinkClick r:id="rId2"/>
              </a:rPr>
              <a:t>https://help.rc.unc.edu/modules/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9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Module Commands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83913"/>
          </a:xfrm>
        </p:spPr>
        <p:txBody>
          <a:bodyPr/>
          <a:lstStyle/>
          <a:p>
            <a:r>
              <a:rPr lang="en-US" dirty="0"/>
              <a:t>module list</a:t>
            </a:r>
          </a:p>
          <a:p>
            <a:r>
              <a:rPr lang="en-US" dirty="0"/>
              <a:t>module add</a:t>
            </a:r>
          </a:p>
          <a:p>
            <a:r>
              <a:rPr lang="en-US" dirty="0"/>
              <a:t>module </a:t>
            </a:r>
            <a:r>
              <a:rPr lang="en-US" dirty="0" err="1"/>
              <a:t>rm</a:t>
            </a:r>
            <a:endParaRPr lang="en-US" dirty="0"/>
          </a:p>
          <a:p>
            <a:r>
              <a:rPr lang="en-US" dirty="0"/>
              <a:t>module save</a:t>
            </a:r>
          </a:p>
          <a:p>
            <a:r>
              <a:rPr lang="en-US" dirty="0"/>
              <a:t>module avail</a:t>
            </a:r>
          </a:p>
          <a:p>
            <a:pPr lvl="1"/>
            <a:r>
              <a:rPr lang="en-US" dirty="0"/>
              <a:t>module avail </a:t>
            </a:r>
            <a:r>
              <a:rPr lang="en-US" dirty="0" err="1"/>
              <a:t>abc</a:t>
            </a:r>
            <a:r>
              <a:rPr lang="en-US" dirty="0"/>
              <a:t>  (matches any module w/ </a:t>
            </a:r>
            <a:r>
              <a:rPr lang="en-US" dirty="0" err="1"/>
              <a:t>abc</a:t>
            </a:r>
            <a:r>
              <a:rPr lang="en-US" dirty="0"/>
              <a:t> in name)</a:t>
            </a:r>
          </a:p>
          <a:p>
            <a:pPr lvl="1"/>
            <a:r>
              <a:rPr lang="en-US" dirty="0"/>
              <a:t>module keyword</a:t>
            </a:r>
          </a:p>
          <a:p>
            <a:pPr lvl="1"/>
            <a:r>
              <a:rPr lang="en-US" dirty="0"/>
              <a:t>module spider</a:t>
            </a:r>
          </a:p>
          <a:p>
            <a:r>
              <a:rPr lang="en-US" dirty="0"/>
              <a:t>module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2004" y="4600849"/>
            <a:ext cx="5780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More on modules see </a:t>
            </a:r>
            <a:r>
              <a:rPr lang="en-US" sz="2000" b="1" dirty="0">
                <a:hlinkClick r:id="rId2"/>
              </a:rPr>
              <a:t>https://help.rc.unc.edu/modules/</a:t>
            </a:r>
            <a:endParaRPr lang="en-US" sz="2000" b="1" i="1" dirty="0"/>
          </a:p>
          <a:p>
            <a:pPr algn="ctr"/>
            <a:r>
              <a:rPr lang="en-US" sz="2000" b="1" i="1" dirty="0">
                <a:hlinkClick r:id="rId3"/>
              </a:rPr>
              <a:t>http://lmod.readthedocs.org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MPI/Compiler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</a:p>
          <a:p>
            <a:pPr lvl="1"/>
            <a:r>
              <a:rPr lang="en-US" dirty="0">
                <a:hlinkClick r:id="rId2"/>
              </a:rPr>
              <a:t>https://help.rc.unc.edu/sycamore-mpi-modules/</a:t>
            </a:r>
            <a:endParaRPr lang="en-US" dirty="0"/>
          </a:p>
          <a:p>
            <a:r>
              <a:rPr lang="en-US" dirty="0"/>
              <a:t>We have multiple combinations of Compilers and MPI implementations with various versions of each</a:t>
            </a:r>
          </a:p>
          <a:p>
            <a:pPr marL="4572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Generally speaking you pick one, save it and stay with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44253"/>
              </p:ext>
            </p:extLst>
          </p:nvPr>
        </p:nvGraphicFramePr>
        <p:xfrm>
          <a:off x="1577828" y="334492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MPI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Compiler 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Mvapich2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GNU (</a:t>
                      </a:r>
                      <a:r>
                        <a:rPr lang="en-US" dirty="0" err="1"/>
                        <a:t>gcc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…)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(compute) cluster? </a:t>
            </a:r>
          </a:p>
          <a:p>
            <a:r>
              <a:rPr lang="en-US" dirty="0"/>
              <a:t>Sycamore technical specifications</a:t>
            </a:r>
          </a:p>
          <a:p>
            <a:pPr lvl="1"/>
            <a:r>
              <a:rPr lang="en-US" dirty="0"/>
              <a:t>types of nodes </a:t>
            </a:r>
          </a:p>
          <a:p>
            <a:r>
              <a:rPr lang="en-US" dirty="0"/>
              <a:t>File spaces </a:t>
            </a:r>
          </a:p>
          <a:p>
            <a:r>
              <a:rPr lang="en-US" dirty="0"/>
              <a:t>What does a job scheduler do? </a:t>
            </a:r>
          </a:p>
          <a:p>
            <a:r>
              <a:rPr lang="en-US" dirty="0"/>
              <a:t>User environment (modules) and applications </a:t>
            </a:r>
          </a:p>
          <a:p>
            <a:r>
              <a:rPr lang="en-US" dirty="0" err="1"/>
              <a:t>Slurm</a:t>
            </a:r>
            <a:r>
              <a:rPr lang="en-US" dirty="0"/>
              <a:t> fundamentals a) submitting b) querying </a:t>
            </a:r>
          </a:p>
          <a:p>
            <a:r>
              <a:rPr lang="en-US" dirty="0"/>
              <a:t>Job submit examples  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wrapper scripts to compile code, these do all the work of linking in the correct libraries and include files for the compiler/MPI implementation combination</a:t>
            </a:r>
          </a:p>
          <a:p>
            <a:pPr lvl="1"/>
            <a:r>
              <a:rPr lang="en-US" dirty="0" err="1"/>
              <a:t>mpicc</a:t>
            </a:r>
            <a:endParaRPr lang="en-US" dirty="0"/>
          </a:p>
          <a:p>
            <a:pPr lvl="1"/>
            <a:r>
              <a:rPr lang="en-US" dirty="0"/>
              <a:t>mpif90, mpif77, </a:t>
            </a:r>
            <a:r>
              <a:rPr lang="en-US" dirty="0" err="1"/>
              <a:t>mpifort</a:t>
            </a:r>
            <a:endParaRPr lang="en-US" dirty="0"/>
          </a:p>
          <a:p>
            <a:pPr lvl="1"/>
            <a:r>
              <a:rPr lang="en-US" dirty="0" err="1"/>
              <a:t>mpiCC</a:t>
            </a:r>
            <a:r>
              <a:rPr lang="en-US" dirty="0"/>
              <a:t>, </a:t>
            </a:r>
            <a:r>
              <a:rPr lang="en-US" dirty="0" err="1"/>
              <a:t>mpic</a:t>
            </a:r>
            <a:r>
              <a:rPr lang="en-US" dirty="0"/>
              <a:t>++, </a:t>
            </a:r>
            <a:r>
              <a:rPr lang="en-US" dirty="0" err="1"/>
              <a:t>mpicxx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685800" y="3435351"/>
            <a:ext cx="7772400" cy="168775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734895"/>
            <a:ext cx="9144000" cy="3376208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800" dirty="0">
                <a:solidFill>
                  <a:srgbClr val="FF9933"/>
                </a:solidFill>
                <a:latin typeface="Arial" charset="0"/>
              </a:rPr>
              <a:t>Job Scheduling and Management</a:t>
            </a:r>
            <a:br>
              <a:rPr lang="en-US" sz="4800" dirty="0">
                <a:solidFill>
                  <a:srgbClr val="FF9933"/>
                </a:solidFill>
                <a:latin typeface="Arial" charset="0"/>
              </a:rPr>
            </a:br>
            <a:endParaRPr lang="en-US" sz="6000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1951703" y="4045890"/>
            <a:ext cx="5240594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 Black"/>
              </a:rPr>
              <a:t>SLURM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 Job Scheduler and batch system do?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Manage Resources</a:t>
            </a:r>
          </a:p>
          <a:p>
            <a:r>
              <a:rPr lang="en-US"/>
              <a:t>allocate user tasks to resource</a:t>
            </a:r>
          </a:p>
          <a:p>
            <a:r>
              <a:rPr lang="en-US"/>
              <a:t>monitor tasks</a:t>
            </a:r>
          </a:p>
          <a:p>
            <a:r>
              <a:rPr lang="en-US"/>
              <a:t>process control</a:t>
            </a:r>
          </a:p>
          <a:p>
            <a:r>
              <a:rPr lang="en-US"/>
              <a:t>manage input and output</a:t>
            </a:r>
          </a:p>
          <a:p>
            <a:r>
              <a:rPr lang="en-US"/>
              <a:t>report status, availability, etc</a:t>
            </a:r>
          </a:p>
          <a:p>
            <a:r>
              <a:rPr lang="en-US"/>
              <a:t>enforce usage policies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Scheduling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Allocates compute nodes to job submissions based on user priority, requested resources, execution time, etc.</a:t>
            </a:r>
          </a:p>
          <a:p>
            <a:r>
              <a:rPr lang="en-US" dirty="0"/>
              <a:t>Many types of schedulers</a:t>
            </a:r>
          </a:p>
          <a:p>
            <a:pPr lvl="1"/>
            <a:r>
              <a:rPr lang="en-US" dirty="0"/>
              <a:t>Simple Linux Utility for Resource Management (</a:t>
            </a:r>
            <a:r>
              <a:rPr lang="en-US" dirty="0" err="1"/>
              <a:t>Slurm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Load Sharing Facility (LSF) – Used by </a:t>
            </a:r>
            <a:r>
              <a:rPr lang="en-US" dirty="0" err="1"/>
              <a:t>Killdevil</a:t>
            </a:r>
            <a:r>
              <a:rPr lang="en-US" dirty="0"/>
              <a:t>, Kure, …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LoadLeveler</a:t>
            </a:r>
            <a:endParaRPr lang="en-US" dirty="0"/>
          </a:p>
          <a:p>
            <a:pPr lvl="1"/>
            <a:r>
              <a:rPr lang="en-US" dirty="0"/>
              <a:t>Portable Batch System (PBS)</a:t>
            </a:r>
          </a:p>
          <a:p>
            <a:pPr lvl="1"/>
            <a:r>
              <a:rPr lang="en-US" dirty="0"/>
              <a:t>Sun Grid Engine (SGE)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489163"/>
            <a:ext cx="8695286" cy="485610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Slurm</a:t>
            </a:r>
            <a:r>
              <a:rPr lang="en-US" dirty="0"/>
              <a:t> is an open source, fault-tolerant, and highly scalable </a:t>
            </a:r>
            <a:r>
              <a:rPr lang="en-US" i="1" dirty="0">
                <a:solidFill>
                  <a:srgbClr val="FFC000"/>
                </a:solidFill>
              </a:rPr>
              <a:t>cluster management </a:t>
            </a:r>
            <a:r>
              <a:rPr lang="en-US" dirty="0"/>
              <a:t>and </a:t>
            </a:r>
            <a:r>
              <a:rPr lang="en-US" i="1" dirty="0">
                <a:solidFill>
                  <a:srgbClr val="FFC000"/>
                </a:solidFill>
              </a:rPr>
              <a:t>job scheduling </a:t>
            </a:r>
            <a:r>
              <a:rPr lang="en-US" dirty="0"/>
              <a:t>system for Linux clusters. </a:t>
            </a:r>
          </a:p>
          <a:p>
            <a:r>
              <a:rPr lang="en-US" dirty="0"/>
              <a:t>As a cluster workload manager, </a:t>
            </a:r>
            <a:r>
              <a:rPr lang="en-US" dirty="0" err="1"/>
              <a:t>Slurm</a:t>
            </a:r>
            <a:r>
              <a:rPr lang="en-US" dirty="0"/>
              <a:t> has three key functions. </a:t>
            </a:r>
          </a:p>
          <a:p>
            <a:pPr lvl="1"/>
            <a:r>
              <a:rPr lang="en-US" dirty="0"/>
              <a:t>allocates exclusive and/or non-exclusive access to resources (compute nodes) to users for some duration of time so they can perform work. </a:t>
            </a:r>
          </a:p>
          <a:p>
            <a:pPr lvl="1"/>
            <a:r>
              <a:rPr lang="en-US" dirty="0"/>
              <a:t>provides a framework for starting, executing, and monitoring work on the set of allocated nodes</a:t>
            </a:r>
          </a:p>
          <a:p>
            <a:pPr lvl="1"/>
            <a:r>
              <a:rPr lang="en-US" dirty="0"/>
              <a:t>arbitrates contention for resources by managing a queue of pending work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0100" y="6345266"/>
            <a:ext cx="422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https://slurm.schedmd.com/overview.html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3090863"/>
            <a:ext cx="1931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3968"/>
            <a:ext cx="6871854" cy="11430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Simplified View of Batch Job Submission</a:t>
            </a:r>
          </a:p>
        </p:txBody>
      </p:sp>
      <p:pic>
        <p:nvPicPr>
          <p:cNvPr id="604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5" y="5135563"/>
            <a:ext cx="1488498" cy="1488498"/>
          </a:xfrm>
          <a:prstGeom prst="rect">
            <a:avLst/>
          </a:prstGeom>
          <a:noFill/>
        </p:spPr>
      </p:pic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097213" y="1430338"/>
            <a:ext cx="2743200" cy="2628900"/>
          </a:xfrm>
          <a:prstGeom prst="cloudCallout">
            <a:avLst>
              <a:gd name="adj1" fmla="val 8509"/>
              <a:gd name="adj2" fmla="val 17694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60424" name="Picture 4" descr="J:\isis\depts\atn\hpc\short_courses\Emerald\Pictures\DSCN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3660775"/>
            <a:ext cx="193198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AutoShape 12"/>
          <p:cNvSpPr>
            <a:spLocks noChangeArrowheads="1"/>
          </p:cNvSpPr>
          <p:nvPr/>
        </p:nvSpPr>
        <p:spPr bwMode="auto">
          <a:xfrm rot="-3555528">
            <a:off x="53182" y="4131468"/>
            <a:ext cx="1295400" cy="1401763"/>
          </a:xfrm>
          <a:custGeom>
            <a:avLst/>
            <a:gdLst>
              <a:gd name="G0" fmla="+- -3448819 0 0"/>
              <a:gd name="G1" fmla="+- -11796480 0 0"/>
              <a:gd name="G2" fmla="+- -3448819 0 -11796480"/>
              <a:gd name="G3" fmla="+- 10800 0 0"/>
              <a:gd name="G4" fmla="+- 0 0 -344881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45 0 0"/>
              <a:gd name="G9" fmla="+- 0 0 -11796480"/>
              <a:gd name="G10" fmla="+- 8345 0 2700"/>
              <a:gd name="G11" fmla="cos G10 -3448819"/>
              <a:gd name="G12" fmla="sin G10 -3448819"/>
              <a:gd name="G13" fmla="cos 13500 -3448819"/>
              <a:gd name="G14" fmla="sin 13500 -3448819"/>
              <a:gd name="G15" fmla="+- G11 10800 0"/>
              <a:gd name="G16" fmla="+- G12 10800 0"/>
              <a:gd name="G17" fmla="+- G13 10800 0"/>
              <a:gd name="G18" fmla="+- G14 10800 0"/>
              <a:gd name="G19" fmla="*/ 8345 1 2"/>
              <a:gd name="G20" fmla="+- G19 5400 0"/>
              <a:gd name="G21" fmla="cos G20 -3448819"/>
              <a:gd name="G22" fmla="sin G20 -3448819"/>
              <a:gd name="G23" fmla="+- G21 10800 0"/>
              <a:gd name="G24" fmla="+- G12 G23 G22"/>
              <a:gd name="G25" fmla="+- G22 G23 G11"/>
              <a:gd name="G26" fmla="cos 10800 -3448819"/>
              <a:gd name="G27" fmla="sin 10800 -3448819"/>
              <a:gd name="G28" fmla="cos 8345 -3448819"/>
              <a:gd name="G29" fmla="sin 8345 -344881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344881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45 G39"/>
              <a:gd name="G43" fmla="sin 834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012 w 21600"/>
              <a:gd name="T5" fmla="*/ 1118 h 21600"/>
              <a:gd name="T6" fmla="*/ 1227 w 21600"/>
              <a:gd name="T7" fmla="*/ 10800 h 21600"/>
              <a:gd name="T8" fmla="*/ 7100 w 21600"/>
              <a:gd name="T9" fmla="*/ 3319 h 21600"/>
              <a:gd name="T10" fmla="*/ 18994 w 21600"/>
              <a:gd name="T11" fmla="*/ 71 h 21600"/>
              <a:gd name="T12" fmla="*/ 19733 w 21600"/>
              <a:gd name="T13" fmla="*/ 5577 h 21600"/>
              <a:gd name="T14" fmla="*/ 14226 w 21600"/>
              <a:gd name="T15" fmla="*/ 631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5865" y="4168"/>
                </a:moveTo>
                <a:cubicBezTo>
                  <a:pt x="14410" y="3057"/>
                  <a:pt x="12630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3169" y="0"/>
                  <a:pt x="15473" y="779"/>
                  <a:pt x="17355" y="2217"/>
                </a:cubicBezTo>
                <a:lnTo>
                  <a:pt x="18994" y="71"/>
                </a:lnTo>
                <a:lnTo>
                  <a:pt x="19733" y="5577"/>
                </a:lnTo>
                <a:lnTo>
                  <a:pt x="14226" y="6314"/>
                </a:lnTo>
                <a:lnTo>
                  <a:pt x="15865" y="416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04838" y="4498975"/>
            <a:ext cx="5307231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sbatch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myscript.sbatch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556000" y="1911350"/>
            <a:ext cx="2022475" cy="46166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Jobs Queued</a:t>
            </a: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 rot="-1461666">
            <a:off x="1685925" y="2836863"/>
            <a:ext cx="1270000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84350" y="3443288"/>
            <a:ext cx="1427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</a:rPr>
              <a:t>job routed to queue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4556125" y="3362325"/>
            <a:ext cx="2700338" cy="663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3765550" y="2422525"/>
            <a:ext cx="1296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job_J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job_F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solidFill>
                  <a:schemeClr val="folHlink"/>
                </a:solidFill>
              </a:rPr>
              <a:t>myjob</a:t>
            </a:r>
            <a:endParaRPr lang="en-US" sz="2400" dirty="0">
              <a:solidFill>
                <a:schemeClr val="folHlink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folHlink"/>
                </a:solidFill>
              </a:rPr>
              <a:t>job_7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5957888" y="1846263"/>
            <a:ext cx="3157537" cy="10156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folHlink"/>
                </a:solidFill>
              </a:rPr>
              <a:t>job dispatched to run on </a:t>
            </a:r>
            <a:r>
              <a:rPr lang="en-US" sz="2000" dirty="0">
                <a:solidFill>
                  <a:srgbClr val="FF9933"/>
                </a:solidFill>
              </a:rPr>
              <a:t>available</a:t>
            </a:r>
            <a:r>
              <a:rPr lang="en-US" sz="2000" dirty="0">
                <a:solidFill>
                  <a:schemeClr val="folHlink"/>
                </a:solidFill>
              </a:rPr>
              <a:t> host which satisfies job </a:t>
            </a:r>
            <a:r>
              <a:rPr lang="en-US" sz="2000" dirty="0">
                <a:solidFill>
                  <a:srgbClr val="FF9933"/>
                </a:solidFill>
              </a:rPr>
              <a:t>requirements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1968356" y="5135563"/>
            <a:ext cx="309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 dirty="0">
                <a:solidFill>
                  <a:srgbClr val="000000"/>
                </a:solidFill>
              </a:rPr>
              <a:t>user logged in to login node </a:t>
            </a:r>
            <a:r>
              <a:rPr lang="en-US" sz="2400" dirty="0">
                <a:solidFill>
                  <a:srgbClr val="000000"/>
                </a:solidFill>
              </a:rPr>
              <a:t>submits</a:t>
            </a:r>
            <a:r>
              <a:rPr lang="en-US" sz="2400" b="0" dirty="0">
                <a:solidFill>
                  <a:srgbClr val="000000"/>
                </a:solidFill>
              </a:rPr>
              <a:t> job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3" y="2887593"/>
            <a:ext cx="1135062" cy="11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77800" y="2725315"/>
            <a:ext cx="1490663" cy="3825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folHlink"/>
                </a:solidFill>
              </a:rPr>
              <a:t>Login Node</a:t>
            </a:r>
          </a:p>
        </p:txBody>
      </p:sp>
      <p:pic>
        <p:nvPicPr>
          <p:cNvPr id="21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3798" y="1103444"/>
            <a:ext cx="544951" cy="544951"/>
          </a:xfrm>
          <a:prstGeom prst="rect">
            <a:avLst/>
          </a:prstGeom>
          <a:noFill/>
        </p:spPr>
      </p:pic>
      <p:pic>
        <p:nvPicPr>
          <p:cNvPr id="22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1512" y="1743605"/>
            <a:ext cx="544951" cy="544951"/>
          </a:xfrm>
          <a:prstGeom prst="rect">
            <a:avLst/>
          </a:prstGeom>
          <a:noFill/>
        </p:spPr>
      </p:pic>
      <p:pic>
        <p:nvPicPr>
          <p:cNvPr id="23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4838" y="2187446"/>
            <a:ext cx="544951" cy="544951"/>
          </a:xfrm>
          <a:prstGeom prst="rect">
            <a:avLst/>
          </a:prstGeom>
          <a:noFill/>
        </p:spPr>
      </p:pic>
      <p:pic>
        <p:nvPicPr>
          <p:cNvPr id="24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40276" y="1638954"/>
            <a:ext cx="544951" cy="544951"/>
          </a:xfrm>
          <a:prstGeom prst="rect">
            <a:avLst/>
          </a:prstGeom>
          <a:noFill/>
        </p:spPr>
      </p:pic>
      <p:pic>
        <p:nvPicPr>
          <p:cNvPr id="25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01754" y="1850512"/>
            <a:ext cx="544951" cy="544951"/>
          </a:xfrm>
          <a:prstGeom prst="rect">
            <a:avLst/>
          </a:prstGeom>
          <a:noFill/>
        </p:spPr>
      </p:pic>
      <p:pic>
        <p:nvPicPr>
          <p:cNvPr id="26" name="Picture 5" descr="MCj0397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16224" y="1410775"/>
            <a:ext cx="544951" cy="544951"/>
          </a:xfrm>
          <a:prstGeom prst="rect">
            <a:avLst/>
          </a:prstGeom>
          <a:noFill/>
        </p:spPr>
      </p:pic>
      <p:sp>
        <p:nvSpPr>
          <p:cNvPr id="27" name="AutoShape 17"/>
          <p:cNvSpPr>
            <a:spLocks noChangeArrowheads="1"/>
          </p:cNvSpPr>
          <p:nvPr/>
        </p:nvSpPr>
        <p:spPr bwMode="auto">
          <a:xfrm rot="7259031">
            <a:off x="1094075" y="2304644"/>
            <a:ext cx="551314" cy="388937"/>
          </a:xfrm>
          <a:prstGeom prst="rightArrow">
            <a:avLst>
              <a:gd name="adj1" fmla="val 50000"/>
              <a:gd name="adj2" fmla="val 816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5495-F210-7DF7-669A-E6CF4ED4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Cluster Images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3BDA1-C35B-9103-4E01-71EF1D092F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9866A-4931-7FB7-3AB4-FB681BBA0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733AC-2858-9361-470A-5AB269F77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25E775A-63AE-16DA-BCAD-688A29858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37911" y="1587342"/>
            <a:ext cx="3424809" cy="3852910"/>
          </a:xfrm>
          <a:prstGeom prst="rect">
            <a:avLst/>
          </a:prstGeom>
        </p:spPr>
      </p:pic>
      <p:pic>
        <p:nvPicPr>
          <p:cNvPr id="9" name="Picture 8" descr="A picture containing text, computer, electronics, steel&#10;&#10;Description automatically generated">
            <a:extLst>
              <a:ext uri="{FF2B5EF4-FFF2-40B4-BE49-F238E27FC236}">
                <a16:creationId xmlns:a16="http://schemas.microsoft.com/office/drawing/2014/main" id="{A1ECC91C-1672-8751-E107-703D84C7D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84" y="1761347"/>
            <a:ext cx="4673200" cy="350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223DA7-9443-DFB8-DDE9-1E44916B7CEF}"/>
              </a:ext>
            </a:extLst>
          </p:cNvPr>
          <p:cNvSpPr txBox="1"/>
          <p:nvPr/>
        </p:nvSpPr>
        <p:spPr>
          <a:xfrm>
            <a:off x="237911" y="5522159"/>
            <a:ext cx="364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View down the aisle in the machine room at ITS Manning (Longleaf)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1147E9-A9D2-9551-23D9-9DC73D23648B}"/>
              </a:ext>
            </a:extLst>
          </p:cNvPr>
          <p:cNvSpPr txBox="1"/>
          <p:nvPr/>
        </p:nvSpPr>
        <p:spPr>
          <a:xfrm>
            <a:off x="4250338" y="5522159"/>
            <a:ext cx="364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View of Longleaf with lights on</a:t>
            </a:r>
          </a:p>
        </p:txBody>
      </p:sp>
    </p:spTree>
    <p:extLst>
      <p:ext uri="{BB962C8B-B14F-4D97-AF65-F5344CB8AC3E}">
        <p14:creationId xmlns:p14="http://schemas.microsoft.com/office/powerpoint/2010/main" val="538753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28C9-8566-0689-41B0-865F4CA8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4" y="47625"/>
            <a:ext cx="564923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Help Desk Staff</a:t>
            </a:r>
          </a:p>
        </p:txBody>
      </p:sp>
      <p:pic>
        <p:nvPicPr>
          <p:cNvPr id="4" name="Picture 3" descr="A group of people standing in front of a computer server&#10;&#10;AI-generated content may be incorrect.">
            <a:extLst>
              <a:ext uri="{FF2B5EF4-FFF2-40B4-BE49-F238E27FC236}">
                <a16:creationId xmlns:a16="http://schemas.microsoft.com/office/drawing/2014/main" id="{213624CA-9D35-EFCF-1B12-8A77A441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76" y="1526479"/>
            <a:ext cx="7045195" cy="52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C023-06DE-BABA-C49B-8C510B9F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large cluster: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DE8E6-7669-A10B-56C9-557DEA8BB5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55F93-6EEA-F4AC-2F67-DEDA2E413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3DA34-BBCD-9602-10CD-C0C611AD6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A picture containing text, ceiling, indoor, floor&#10;&#10;Description automatically generated">
            <a:extLst>
              <a:ext uri="{FF2B5EF4-FFF2-40B4-BE49-F238E27FC236}">
                <a16:creationId xmlns:a16="http://schemas.microsoft.com/office/drawing/2014/main" id="{47998E37-4E24-0691-690A-C10581A5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90" y="1760414"/>
            <a:ext cx="5024761" cy="2827604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AB9AD4-4B4A-9EE2-C4D3-8DA2E0D4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3" y="3857242"/>
            <a:ext cx="3994951" cy="224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05E9E-1AF5-3778-FF1F-30D361F463A7}"/>
              </a:ext>
            </a:extLst>
          </p:cNvPr>
          <p:cNvSpPr txBox="1"/>
          <p:nvPr/>
        </p:nvSpPr>
        <p:spPr>
          <a:xfrm>
            <a:off x="5596401" y="1952593"/>
            <a:ext cx="318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Frontier at ORNL</a:t>
            </a:r>
          </a:p>
          <a:p>
            <a:r>
              <a:rPr lang="en-US" dirty="0">
                <a:solidFill>
                  <a:srgbClr val="000000"/>
                </a:solidFill>
              </a:rPr>
              <a:t>Fastest Supercomputer on the June 2022 Top 500 list. First to break the exaflop barrier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D49D3-6557-5EEB-4AE9-2741AACDEBFC}"/>
              </a:ext>
            </a:extLst>
          </p:cNvPr>
          <p:cNvSpPr txBox="1"/>
          <p:nvPr/>
        </p:nvSpPr>
        <p:spPr>
          <a:xfrm>
            <a:off x="1212294" y="4901470"/>
            <a:ext cx="2729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 Teraflop (TF) = 10</a:t>
            </a:r>
            <a:r>
              <a:rPr lang="en-US" baseline="30000" dirty="0">
                <a:solidFill>
                  <a:srgbClr val="000000"/>
                </a:solidFill>
              </a:rPr>
              <a:t>12 </a:t>
            </a:r>
            <a:r>
              <a:rPr lang="en-US" dirty="0">
                <a:solidFill>
                  <a:srgbClr val="000000"/>
                </a:solidFill>
              </a:rPr>
              <a:t>Flops</a:t>
            </a:r>
            <a:endParaRPr lang="en-US" baseline="30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1 Petaflop (PF) = 10</a:t>
            </a:r>
            <a:r>
              <a:rPr lang="en-US" baseline="30000" dirty="0">
                <a:solidFill>
                  <a:srgbClr val="000000"/>
                </a:solidFill>
              </a:rPr>
              <a:t>15 </a:t>
            </a:r>
            <a:r>
              <a:rPr lang="en-US" dirty="0">
                <a:solidFill>
                  <a:srgbClr val="000000"/>
                </a:solidFill>
              </a:rPr>
              <a:t>Flops</a:t>
            </a:r>
            <a:endParaRPr lang="en-US" baseline="30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1 Exaflop   (EF) = 10</a:t>
            </a:r>
            <a:r>
              <a:rPr lang="en-US" baseline="30000" dirty="0">
                <a:solidFill>
                  <a:srgbClr val="000000"/>
                </a:solidFill>
              </a:rPr>
              <a:t>18 </a:t>
            </a:r>
            <a:r>
              <a:rPr lang="en-US" dirty="0">
                <a:solidFill>
                  <a:srgbClr val="000000"/>
                </a:solidFill>
              </a:rPr>
              <a:t>Flops</a:t>
            </a:r>
            <a:endParaRPr lang="en-US" baseline="30000" dirty="0">
              <a:solidFill>
                <a:srgbClr val="000000"/>
              </a:solidFill>
            </a:endParaRPr>
          </a:p>
          <a:p>
            <a:endParaRPr lang="en-US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1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Running Programs on Sycamore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600200"/>
            <a:ext cx="8809149" cy="4835525"/>
          </a:xfrm>
        </p:spPr>
        <p:txBody>
          <a:bodyPr/>
          <a:lstStyle/>
          <a:p>
            <a:pPr eaLnBrk="1" hangingPunct="1"/>
            <a:r>
              <a:rPr lang="en-US" dirty="0"/>
              <a:t>Upon ssh-</a:t>
            </a:r>
            <a:r>
              <a:rPr lang="en-US" dirty="0" err="1"/>
              <a:t>ing</a:t>
            </a:r>
            <a:r>
              <a:rPr lang="en-US" dirty="0"/>
              <a:t> to Sycamore, you are on the Login node.</a:t>
            </a:r>
          </a:p>
          <a:p>
            <a:pPr eaLnBrk="1" hangingPunct="1"/>
            <a:r>
              <a:rPr lang="en-US" dirty="0"/>
              <a:t>Programs </a:t>
            </a:r>
            <a:r>
              <a:rPr lang="en-US" b="1" dirty="0">
                <a:solidFill>
                  <a:srgbClr val="FFC000"/>
                </a:solidFill>
              </a:rPr>
              <a:t>SHOULD NOT </a:t>
            </a:r>
            <a:r>
              <a:rPr lang="en-US" dirty="0"/>
              <a:t>be run on Login node.</a:t>
            </a:r>
          </a:p>
          <a:p>
            <a:pPr lvl="1"/>
            <a:r>
              <a:rPr lang="en-US" dirty="0"/>
              <a:t>Exceptions would be short running commands that don’t use much time, cores or memory</a:t>
            </a:r>
          </a:p>
          <a:p>
            <a:pPr eaLnBrk="1" hangingPunct="1"/>
            <a:r>
              <a:rPr lang="en-US" dirty="0"/>
              <a:t>Submit programs to one of the many, many compute nodes.</a:t>
            </a:r>
          </a:p>
          <a:p>
            <a:pPr eaLnBrk="1" hangingPunct="1"/>
            <a:r>
              <a:rPr lang="en-US" dirty="0"/>
              <a:t>Submit jobs using </a:t>
            </a:r>
            <a:r>
              <a:rPr lang="en-US" dirty="0" err="1"/>
              <a:t>Slurm</a:t>
            </a:r>
            <a:r>
              <a:rPr lang="en-US" dirty="0"/>
              <a:t> via the </a:t>
            </a:r>
            <a:r>
              <a:rPr lang="en-US" dirty="0" err="1"/>
              <a:t>sbatch</a:t>
            </a:r>
            <a:r>
              <a:rPr lang="en-US" dirty="0"/>
              <a:t> command.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 cluster?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batch commands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" y="1595182"/>
            <a:ext cx="8813740" cy="496464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 submit jobs </a:t>
            </a:r>
          </a:p>
          <a:p>
            <a:r>
              <a:rPr lang="en-US" dirty="0" err="1"/>
              <a:t>squeue</a:t>
            </a:r>
            <a:r>
              <a:rPr lang="en-US" dirty="0"/>
              <a:t> – view info on jobs is scheduling queue</a:t>
            </a:r>
          </a:p>
          <a:p>
            <a:pPr lvl="1"/>
            <a:r>
              <a:rPr lang="en-US" dirty="0" err="1"/>
              <a:t>squeue</a:t>
            </a:r>
            <a:r>
              <a:rPr lang="en-US" dirty="0"/>
              <a:t> –u &lt;</a:t>
            </a:r>
            <a:r>
              <a:rPr lang="en-US" dirty="0" err="1"/>
              <a:t>onyen</a:t>
            </a:r>
            <a:r>
              <a:rPr lang="en-US" dirty="0"/>
              <a:t>&gt;</a:t>
            </a:r>
          </a:p>
          <a:p>
            <a:r>
              <a:rPr lang="en-US" dirty="0" err="1"/>
              <a:t>scancel</a:t>
            </a:r>
            <a:r>
              <a:rPr lang="en-US" dirty="0"/>
              <a:t> – kill/cancel submitted job</a:t>
            </a:r>
          </a:p>
          <a:p>
            <a:r>
              <a:rPr lang="en-US" dirty="0" err="1"/>
              <a:t>sinfo</a:t>
            </a:r>
            <a:r>
              <a:rPr lang="en-US" dirty="0"/>
              <a:t> -s </a:t>
            </a:r>
          </a:p>
          <a:p>
            <a:pPr lvl="1"/>
            <a:r>
              <a:rPr lang="en-US" dirty="0"/>
              <a:t>shows all partitions</a:t>
            </a:r>
          </a:p>
          <a:p>
            <a:r>
              <a:rPr lang="en-US" dirty="0" err="1"/>
              <a:t>sacct</a:t>
            </a:r>
            <a:r>
              <a:rPr lang="en-US" dirty="0"/>
              <a:t> – job accounting information</a:t>
            </a:r>
          </a:p>
          <a:p>
            <a:pPr lvl="1"/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--format='</a:t>
            </a:r>
            <a:r>
              <a:rPr lang="en-US" dirty="0" err="1"/>
              <a:t>JobID,user,elapsed</a:t>
            </a:r>
            <a:r>
              <a:rPr lang="en-US" dirty="0"/>
              <a:t>, </a:t>
            </a:r>
            <a:r>
              <a:rPr lang="en-US" dirty="0" err="1"/>
              <a:t>cputime</a:t>
            </a:r>
            <a:r>
              <a:rPr lang="en-US" dirty="0"/>
              <a:t>, </a:t>
            </a:r>
            <a:r>
              <a:rPr lang="en-US" dirty="0" err="1"/>
              <a:t>totalCPU,MaxRSS,MaxVMSize</a:t>
            </a:r>
            <a:r>
              <a:rPr lang="en-US" dirty="0"/>
              <a:t>, </a:t>
            </a:r>
            <a:r>
              <a:rPr lang="en-US" dirty="0" err="1"/>
              <a:t>ncpus,NTasks,ExitCode</a:t>
            </a:r>
            <a:r>
              <a:rPr lang="en-US" dirty="0"/>
              <a:t>‘</a:t>
            </a:r>
          </a:p>
          <a:p>
            <a:r>
              <a:rPr lang="en-US" dirty="0"/>
              <a:t>Use </a:t>
            </a:r>
            <a:r>
              <a:rPr lang="en-US" i="1" dirty="0">
                <a:solidFill>
                  <a:srgbClr val="FFC000"/>
                </a:solidFill>
              </a:rPr>
              <a:t>man</a:t>
            </a:r>
            <a:r>
              <a:rPr lang="en-US" dirty="0"/>
              <a:t> pages to get </a:t>
            </a:r>
            <a:r>
              <a:rPr lang="en-US" b="1" i="1" dirty="0">
                <a:solidFill>
                  <a:srgbClr val="FFC000"/>
                </a:solidFill>
              </a:rPr>
              <a:t>much</a:t>
            </a:r>
            <a:r>
              <a:rPr lang="en-US" dirty="0"/>
              <a:t> more info!</a:t>
            </a:r>
          </a:p>
          <a:p>
            <a:pPr lvl="1"/>
            <a:r>
              <a:rPr lang="en-US" dirty="0"/>
              <a:t>man </a:t>
            </a:r>
            <a:r>
              <a:rPr lang="en-US" dirty="0" err="1"/>
              <a:t>sbatch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Jobs: sbatch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" y="1489165"/>
            <a:ext cx="9143999" cy="51424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Submit Jobs - </a:t>
            </a:r>
            <a:r>
              <a:rPr lang="en-US" dirty="0" err="1"/>
              <a:t>sbatch</a:t>
            </a:r>
            <a:endParaRPr lang="en-US" dirty="0"/>
          </a:p>
          <a:p>
            <a:pPr lvl="1"/>
            <a:r>
              <a:rPr lang="en-US" dirty="0"/>
              <a:t>Run large jobs out of scratch space, smaller jobs can run out of your home space</a:t>
            </a:r>
          </a:p>
          <a:p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sbatch_options</a:t>
            </a:r>
            <a:r>
              <a:rPr lang="en-US" dirty="0"/>
              <a:t>] </a:t>
            </a:r>
            <a:r>
              <a:rPr lang="en-US" dirty="0" err="1"/>
              <a:t>script_name</a:t>
            </a:r>
            <a:endParaRPr lang="en-US" dirty="0"/>
          </a:p>
          <a:p>
            <a:r>
              <a:rPr lang="en-US" dirty="0"/>
              <a:t>Common </a:t>
            </a:r>
            <a:r>
              <a:rPr lang="en-US" dirty="0" err="1"/>
              <a:t>sbatch</a:t>
            </a:r>
            <a:r>
              <a:rPr lang="en-US" dirty="0"/>
              <a:t> options: </a:t>
            </a:r>
          </a:p>
          <a:p>
            <a:pPr lvl="1"/>
            <a:r>
              <a:rPr lang="en-US" dirty="0"/>
              <a:t>-o (--output=) &lt;filename&gt; </a:t>
            </a:r>
          </a:p>
          <a:p>
            <a:pPr lvl="1"/>
            <a:r>
              <a:rPr lang="en-US" dirty="0"/>
              <a:t>-p (--partition=) &lt;partition name&gt;</a:t>
            </a:r>
          </a:p>
          <a:p>
            <a:pPr lvl="1"/>
            <a:r>
              <a:rPr lang="en-US" dirty="0"/>
              <a:t>-N (--nodes=)</a:t>
            </a:r>
          </a:p>
          <a:p>
            <a:pPr lvl="1"/>
            <a:r>
              <a:rPr lang="en-US" dirty="0"/>
              <a:t>-m (--mem=)&lt;memory amount&gt;  Note unit is MB but add g to specify GB</a:t>
            </a:r>
          </a:p>
          <a:p>
            <a:pPr lvl="1"/>
            <a:r>
              <a:rPr lang="en-US" dirty="0"/>
              <a:t>-t (--time=) </a:t>
            </a:r>
          </a:p>
          <a:p>
            <a:pPr lvl="1"/>
            <a:r>
              <a:rPr lang="en-US" dirty="0"/>
              <a:t>-J (--jobname) &lt;name&gt; </a:t>
            </a:r>
          </a:p>
          <a:p>
            <a:pPr lvl="1"/>
            <a:r>
              <a:rPr lang="en-US" dirty="0"/>
              <a:t>--tasks-per-node=&lt;tasks&gt;</a:t>
            </a:r>
          </a:p>
          <a:p>
            <a:pPr lvl="1"/>
            <a:r>
              <a:rPr lang="en-US" dirty="0"/>
              <a:t>-n (--</a:t>
            </a:r>
            <a:r>
              <a:rPr lang="en-US" dirty="0" err="1"/>
              <a:t>ntasks</a:t>
            </a:r>
            <a:r>
              <a:rPr lang="en-US" dirty="0"/>
              <a:t>) &lt;number of tasks&gt;</a:t>
            </a:r>
          </a:p>
          <a:p>
            <a:pPr lvl="2"/>
            <a:r>
              <a:rPr lang="en-US" dirty="0"/>
              <a:t> used for parallel threaded jobs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to submit jobs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method is to submit a job run script (see following examples)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</a:t>
            </a:r>
            <a:r>
              <a:rPr lang="en-US" dirty="0" err="1"/>
              <a:t>myscript.sbatch</a:t>
            </a:r>
            <a:endParaRPr lang="en-US" dirty="0"/>
          </a:p>
          <a:p>
            <a:pPr lvl="1"/>
            <a:r>
              <a:rPr lang="en-US" dirty="0"/>
              <a:t>The file (you create) has #SBATCH entries, one per option followed by the command you want to run</a:t>
            </a:r>
          </a:p>
          <a:p>
            <a:r>
              <a:rPr lang="en-US" dirty="0"/>
              <a:t>Second method is to submit on the command line using the   --wrap option and to include the command you want to run in quotes (“ ”)</a:t>
            </a:r>
          </a:p>
          <a:p>
            <a:pPr lvl="1"/>
            <a:r>
              <a:rPr lang="en-US" dirty="0" err="1"/>
              <a:t>sbatch</a:t>
            </a:r>
            <a:r>
              <a:rPr lang="en-US" dirty="0"/>
              <a:t> [</a:t>
            </a:r>
            <a:r>
              <a:rPr lang="en-US" dirty="0" err="1"/>
              <a:t>sbatch</a:t>
            </a:r>
            <a:r>
              <a:rPr lang="en-US" dirty="0"/>
              <a:t> options] –wrap=“command to run”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52" y="74470"/>
            <a:ext cx="6551612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Job Submission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6" y="2302453"/>
            <a:ext cx="36576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4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071682"/>
          </a:xfrm>
        </p:spPr>
        <p:txBody>
          <a:bodyPr>
            <a:normAutofit/>
          </a:bodyPr>
          <a:lstStyle/>
          <a:p>
            <a:r>
              <a:rPr lang="en-US" dirty="0"/>
              <a:t>The main partition is called </a:t>
            </a:r>
            <a:r>
              <a:rPr lang="en-US" dirty="0">
                <a:solidFill>
                  <a:srgbClr val="FFC000"/>
                </a:solidFill>
              </a:rPr>
              <a:t>batch</a:t>
            </a:r>
          </a:p>
          <a:p>
            <a:pPr lvl="1"/>
            <a:r>
              <a:rPr lang="en-US" dirty="0"/>
              <a:t>minimum of 48 </a:t>
            </a:r>
            <a:r>
              <a:rPr lang="en-US" dirty="0" err="1"/>
              <a:t>cpus</a:t>
            </a:r>
            <a:endParaRPr lang="en-US" dirty="0"/>
          </a:p>
          <a:p>
            <a:pPr lvl="1"/>
            <a:r>
              <a:rPr lang="en-US" dirty="0"/>
              <a:t> maximum in aggregate is 5000 </a:t>
            </a:r>
            <a:r>
              <a:rPr lang="en-US" dirty="0" err="1"/>
              <a:t>cpus</a:t>
            </a:r>
            <a:endParaRPr lang="en-US" dirty="0"/>
          </a:p>
          <a:p>
            <a:pPr lvl="1"/>
            <a:r>
              <a:rPr lang="en-US" dirty="0"/>
              <a:t>max run time is 5 days</a:t>
            </a:r>
          </a:p>
          <a:p>
            <a:r>
              <a:rPr lang="en-US" dirty="0">
                <a:solidFill>
                  <a:srgbClr val="FFC000"/>
                </a:solidFill>
              </a:rPr>
              <a:t>small</a:t>
            </a:r>
            <a:r>
              <a:rPr lang="en-US" dirty="0"/>
              <a:t> partition</a:t>
            </a:r>
          </a:p>
          <a:p>
            <a:pPr lvl="1"/>
            <a:r>
              <a:rPr lang="en-US" dirty="0"/>
              <a:t>Minimum of 2 </a:t>
            </a:r>
            <a:r>
              <a:rPr lang="en-US" dirty="0" err="1"/>
              <a:t>cpu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Maximum in </a:t>
            </a:r>
            <a:r>
              <a:rPr lang="en-US" dirty="0" err="1"/>
              <a:t>aggegate</a:t>
            </a:r>
            <a:r>
              <a:rPr lang="en-US" dirty="0"/>
              <a:t> is 192 </a:t>
            </a:r>
            <a:r>
              <a:rPr lang="en-US" dirty="0" err="1"/>
              <a:t>cpus</a:t>
            </a:r>
            <a:endParaRPr lang="en-US" dirty="0"/>
          </a:p>
          <a:p>
            <a:pPr lvl="1"/>
            <a:r>
              <a:rPr lang="en-US" dirty="0"/>
              <a:t>Max run time is 5 days</a:t>
            </a:r>
          </a:p>
          <a:p>
            <a:pPr lvl="1"/>
            <a:endParaRPr lang="en-US" dirty="0"/>
          </a:p>
          <a:p>
            <a:r>
              <a:rPr lang="en-US" dirty="0"/>
              <a:t>See</a:t>
            </a:r>
          </a:p>
          <a:p>
            <a:pPr lvl="1"/>
            <a:r>
              <a:rPr lang="en-US" dirty="0">
                <a:hlinkClick r:id="rId2"/>
              </a:rPr>
              <a:t>https</a:t>
            </a:r>
            <a:r>
              <a:rPr lang="en-US" dirty="0"/>
              <a:t>://help.rc.unc.edu/sycamore-partitions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77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4BB5-A0CE-CCB7-0677-CB194067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Sycamore Partitions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B03FC-07DA-C5C6-0C89-C2D1E41F6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C000"/>
                </a:solidFill>
              </a:rPr>
              <a:t>lowpri</a:t>
            </a:r>
            <a:r>
              <a:rPr lang="en-US" dirty="0"/>
              <a:t> partition</a:t>
            </a:r>
          </a:p>
          <a:p>
            <a:pPr lvl="1"/>
            <a:r>
              <a:rPr lang="en-US" dirty="0"/>
              <a:t>Name indicates but that the work is lower priority and thus can be suspended at the discretion of the </a:t>
            </a:r>
            <a:r>
              <a:rPr lang="en-US" dirty="0" err="1"/>
              <a:t>Slurm</a:t>
            </a:r>
            <a:r>
              <a:rPr lang="en-US" dirty="0"/>
              <a:t> administrator. The upside is the job will run with higher priority</a:t>
            </a:r>
          </a:p>
          <a:p>
            <a:pPr lvl="1"/>
            <a:r>
              <a:rPr lang="en-US" dirty="0"/>
              <a:t>Minimum of 48 </a:t>
            </a:r>
            <a:r>
              <a:rPr lang="en-US" dirty="0" err="1"/>
              <a:t>cpus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Maximum of 5000 </a:t>
            </a:r>
            <a:r>
              <a:rPr lang="en-US" dirty="0" err="1"/>
              <a:t>cpus</a:t>
            </a:r>
            <a:endParaRPr lang="en-US" dirty="0"/>
          </a:p>
          <a:p>
            <a:pPr lvl="1"/>
            <a:r>
              <a:rPr lang="en-US" dirty="0"/>
              <a:t>Maximum run time is 5 days</a:t>
            </a:r>
          </a:p>
          <a:p>
            <a:r>
              <a:rPr lang="en-US" dirty="0">
                <a:solidFill>
                  <a:srgbClr val="FFC000"/>
                </a:solidFill>
              </a:rPr>
              <a:t>inter</a:t>
            </a:r>
            <a:r>
              <a:rPr lang="en-US" dirty="0"/>
              <a:t> partition</a:t>
            </a:r>
          </a:p>
          <a:p>
            <a:pPr lvl="1"/>
            <a:r>
              <a:rPr lang="en-US" dirty="0"/>
              <a:t>Minimum of 1 </a:t>
            </a:r>
            <a:r>
              <a:rPr lang="en-US" dirty="0" err="1"/>
              <a:t>cpu</a:t>
            </a:r>
            <a:endParaRPr lang="en-US" dirty="0"/>
          </a:p>
          <a:p>
            <a:pPr lvl="1"/>
            <a:r>
              <a:rPr lang="en-US" dirty="0"/>
              <a:t>Maximum of 96 </a:t>
            </a:r>
            <a:r>
              <a:rPr lang="en-US" dirty="0" err="1"/>
              <a:t>cpu</a:t>
            </a:r>
            <a:endParaRPr lang="en-US" dirty="0"/>
          </a:p>
          <a:p>
            <a:pPr lvl="1"/>
            <a:r>
              <a:rPr lang="en-US" dirty="0"/>
              <a:t>Maximum run time 8 hours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95B2-1910-161B-FE36-C28602A33D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319968-16D9-4941-AE5B-C86986CE3048}" type="datetime1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8864A-694A-AFE0-D667-318080F3A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889F6-A954-A712-75AA-ED945836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B81D59-ABD3-5F4F-BB3C-F8DB736FF6B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1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sample job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368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/>
              <a:t>#!/bin/bash</a:t>
            </a:r>
          </a:p>
          <a:p>
            <a:pPr marL="0" indent="0">
              <a:buNone/>
            </a:pPr>
            <a:r>
              <a:rPr lang="en-US" sz="1700" dirty="0"/>
              <a:t>#SBATCH --job-name=</a:t>
            </a:r>
            <a:r>
              <a:rPr lang="en-US" sz="1700" dirty="0" err="1"/>
              <a:t>first_slurm_job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#SBATCH -N 1</a:t>
            </a:r>
          </a:p>
          <a:p>
            <a:pPr marL="0" indent="0">
              <a:buNone/>
            </a:pPr>
            <a:r>
              <a:rPr lang="en-US" sz="1700" dirty="0"/>
              <a:t>#SBATCH -p </a:t>
            </a:r>
            <a:r>
              <a:rPr lang="en-US" sz="1700" dirty="0">
                <a:solidFill>
                  <a:srgbClr val="FF0000"/>
                </a:solidFill>
              </a:rPr>
              <a:t>small</a:t>
            </a:r>
          </a:p>
          <a:p>
            <a:pPr marL="0" indent="0">
              <a:buNone/>
            </a:pPr>
            <a:r>
              <a:rPr lang="en-US" sz="1700" dirty="0"/>
              <a:t>#SBATCH –n 30</a:t>
            </a:r>
          </a:p>
          <a:p>
            <a:pPr marL="0" indent="0">
              <a:buNone/>
            </a:pPr>
            <a:r>
              <a:rPr lang="en-US" sz="1700" dirty="0"/>
              <a:t>#SBATCH –mem-per-</a:t>
            </a:r>
            <a:r>
              <a:rPr lang="en-US" sz="1700" dirty="0" err="1"/>
              <a:t>cpu</a:t>
            </a:r>
            <a:r>
              <a:rPr lang="en-US" sz="1700" dirty="0"/>
              <a:t>=500m</a:t>
            </a:r>
          </a:p>
          <a:p>
            <a:pPr marL="0" indent="0">
              <a:buNone/>
            </a:pPr>
            <a:r>
              <a:rPr lang="en-US" sz="1700" dirty="0"/>
              <a:t>#SBATCH --time=10:00:00  # format </a:t>
            </a:r>
            <a:r>
              <a:rPr lang="en-US" sz="1700" dirty="0" err="1"/>
              <a:t>days-hh:mm:ss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r>
              <a:rPr lang="en-US" sz="1600" dirty="0"/>
              <a:t>        # Note no need to specify the number of MPI processes</a:t>
            </a:r>
            <a:endParaRPr lang="en-US" dirty="0"/>
          </a:p>
          <a:p>
            <a:r>
              <a:rPr lang="en-US" dirty="0"/>
              <a:t>Submits an MPI job to run 30 tasks on one node</a:t>
            </a:r>
          </a:p>
          <a:p>
            <a:r>
              <a:rPr lang="en-US" dirty="0"/>
              <a:t>small partition, 10 hour runtime limit</a:t>
            </a:r>
          </a:p>
          <a:p>
            <a:r>
              <a:rPr lang="en-US" dirty="0"/>
              <a:t>Specify 500 MB of memory per </a:t>
            </a:r>
            <a:r>
              <a:rPr lang="en-US" dirty="0" err="1"/>
              <a:t>cpu</a:t>
            </a:r>
            <a:r>
              <a:rPr lang="en-US" dirty="0"/>
              <a:t>. The default memory is pretty small. Specifying per </a:t>
            </a:r>
            <a:r>
              <a:rPr lang="en-US" dirty="0" err="1"/>
              <a:t>cpu</a:t>
            </a:r>
            <a:r>
              <a:rPr lang="en-US" dirty="0"/>
              <a:t> is helpful if you change the number of tasks</a:t>
            </a:r>
          </a:p>
          <a:p>
            <a:r>
              <a:rPr lang="en-US" dirty="0"/>
              <a:t>See man </a:t>
            </a:r>
            <a:r>
              <a:rPr lang="en-US" dirty="0" err="1"/>
              <a:t>sbatch</a:t>
            </a:r>
            <a:r>
              <a:rPr lang="en-US" dirty="0"/>
              <a:t> for other time formats</a:t>
            </a:r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BACA9-20B0-670E-119B-1CD12C29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8DEB-1D65-8144-BB22-E0E40A9F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sample job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074C-DCC0-ADA3-7F8B-5536E54A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1489165"/>
            <a:ext cx="8813740" cy="5368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/>
              <a:t>#!/bin/bash</a:t>
            </a:r>
          </a:p>
          <a:p>
            <a:pPr marL="0" indent="0">
              <a:buNone/>
            </a:pPr>
            <a:r>
              <a:rPr lang="en-US" sz="1700" dirty="0"/>
              <a:t>#SBATCH --job-name=</a:t>
            </a:r>
            <a:r>
              <a:rPr lang="en-US" sz="1700" dirty="0" err="1"/>
              <a:t>first_slurm_job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#SBATCH -N 4</a:t>
            </a:r>
          </a:p>
          <a:p>
            <a:pPr marL="0" indent="0">
              <a:buNone/>
            </a:pPr>
            <a:r>
              <a:rPr lang="en-US" sz="1700" dirty="0"/>
              <a:t>#SBATCH -p </a:t>
            </a:r>
            <a:r>
              <a:rPr lang="en-US" sz="1700" dirty="0">
                <a:solidFill>
                  <a:srgbClr val="FF0000"/>
                </a:solidFill>
              </a:rPr>
              <a:t>batch    </a:t>
            </a:r>
            <a:r>
              <a:rPr lang="en-US" sz="1700" dirty="0"/>
              <a:t># Note if you don’t specify a partition it will default to batch</a:t>
            </a:r>
            <a:endParaRPr lang="en-US" sz="17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dirty="0"/>
              <a:t>#SBATCH –n 300</a:t>
            </a:r>
          </a:p>
          <a:p>
            <a:pPr marL="0" indent="0">
              <a:buNone/>
            </a:pPr>
            <a:r>
              <a:rPr lang="en-US" sz="1700" dirty="0"/>
              <a:t>#SBATCH –mem-per-</a:t>
            </a:r>
            <a:r>
              <a:rPr lang="en-US" sz="1700" dirty="0" err="1"/>
              <a:t>cpu</a:t>
            </a:r>
            <a:r>
              <a:rPr lang="en-US" sz="1700" dirty="0"/>
              <a:t>=500m</a:t>
            </a:r>
          </a:p>
          <a:p>
            <a:pPr marL="0" indent="0">
              <a:buNone/>
            </a:pPr>
            <a:r>
              <a:rPr lang="en-US" sz="1700" dirty="0"/>
              <a:t>#SBATCH --time=10:00:00  # format </a:t>
            </a:r>
            <a:r>
              <a:rPr lang="en-US" sz="1700" dirty="0" err="1"/>
              <a:t>days-hh:mm:ss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r>
              <a:rPr lang="en-US" sz="1600" dirty="0"/>
              <a:t>        # Note no need to specify the number of MPI processes</a:t>
            </a:r>
            <a:endParaRPr lang="en-US" dirty="0"/>
          </a:p>
          <a:p>
            <a:r>
              <a:rPr lang="en-US" dirty="0"/>
              <a:t>Submits an MPI job to run 300 tasks over four nodes </a:t>
            </a:r>
          </a:p>
          <a:p>
            <a:r>
              <a:rPr lang="en-US" dirty="0"/>
              <a:t>Batch partition, 10 hour runtime limit</a:t>
            </a:r>
          </a:p>
          <a:p>
            <a:r>
              <a:rPr lang="en-US" dirty="0"/>
              <a:t>Specify 500 MB of memory per </a:t>
            </a:r>
            <a:r>
              <a:rPr lang="en-US" dirty="0" err="1"/>
              <a:t>cpu</a:t>
            </a:r>
            <a:r>
              <a:rPr lang="en-US" dirty="0"/>
              <a:t>. The default memory is pretty small. Specifying per </a:t>
            </a:r>
            <a:r>
              <a:rPr lang="en-US" dirty="0" err="1"/>
              <a:t>cpu</a:t>
            </a:r>
            <a:r>
              <a:rPr lang="en-US" dirty="0"/>
              <a:t> is helpful if you change the number of tasks</a:t>
            </a:r>
          </a:p>
          <a:p>
            <a:r>
              <a:rPr lang="en-US" dirty="0"/>
              <a:t>See man </a:t>
            </a:r>
            <a:r>
              <a:rPr lang="en-US" dirty="0" err="1"/>
              <a:t>sbatch</a:t>
            </a:r>
            <a:r>
              <a:rPr lang="en-US" dirty="0"/>
              <a:t> for other time formats</a:t>
            </a:r>
          </a:p>
        </p:txBody>
      </p:sp>
    </p:spTree>
    <p:extLst>
      <p:ext uri="{BB962C8B-B14F-4D97-AF65-F5344CB8AC3E}">
        <p14:creationId xmlns:p14="http://schemas.microsoft.com/office/powerpoint/2010/main" val="2766682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Job Info at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r>
              <a:rPr lang="en-US" sz="1600" dirty="0"/>
              <a:t>#SBATCH --job-name=</a:t>
            </a:r>
            <a:r>
              <a:rPr lang="en-US" sz="1600" dirty="0" err="1"/>
              <a:t>first_slurm_job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2</a:t>
            </a:r>
          </a:p>
          <a:p>
            <a:pPr marL="0" indent="0">
              <a:buNone/>
            </a:pPr>
            <a:r>
              <a:rPr lang="en-US" sz="1600" dirty="0"/>
              <a:t>#SBATCH -p batch</a:t>
            </a:r>
          </a:p>
          <a:p>
            <a:pPr marL="0" indent="0">
              <a:buNone/>
            </a:pPr>
            <a:r>
              <a:rPr lang="en-US" sz="1600" dirty="0"/>
              <a:t>#SBATCH –</a:t>
            </a:r>
            <a:r>
              <a:rPr lang="en-US" sz="1600" dirty="0" err="1"/>
              <a:t>ntasks</a:t>
            </a:r>
            <a:r>
              <a:rPr lang="en-US" sz="1600" dirty="0"/>
              <a:t>=200</a:t>
            </a:r>
          </a:p>
          <a:p>
            <a:pPr marL="0" indent="0">
              <a:buNone/>
            </a:pPr>
            <a:r>
              <a:rPr lang="en-US" sz="1600" dirty="0"/>
              <a:t>#SBATCH –mem-per-</a:t>
            </a:r>
            <a:r>
              <a:rPr lang="en-US" sz="1600" dirty="0" err="1"/>
              <a:t>cpu</a:t>
            </a:r>
            <a:r>
              <a:rPr lang="en-US" sz="1600" dirty="0"/>
              <a:t>=100</a:t>
            </a:r>
          </a:p>
          <a:p>
            <a:pPr marL="0" indent="0">
              <a:buNone/>
            </a:pPr>
            <a:r>
              <a:rPr lang="en-US" sz="1600" dirty="0"/>
              <a:t>#SBATCH --time=5:00:00  # format </a:t>
            </a:r>
            <a:r>
              <a:rPr lang="en-US" sz="1600" dirty="0" err="1"/>
              <a:t>days-hh:mm:ss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mpirun</a:t>
            </a:r>
            <a:r>
              <a:rPr lang="en-US" sz="1600" dirty="0"/>
              <a:t> </a:t>
            </a:r>
            <a:r>
              <a:rPr lang="en-US" sz="1600" dirty="0" err="1"/>
              <a:t>my_parallel_MPI_job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sacct</a:t>
            </a:r>
            <a:r>
              <a:rPr lang="en-US" sz="1600" dirty="0"/>
              <a:t> -j $SLURM_JOB_ID --format='</a:t>
            </a:r>
            <a:r>
              <a:rPr lang="en-US" sz="1600" dirty="0" err="1"/>
              <a:t>JobID,user,elapsed</a:t>
            </a:r>
            <a:r>
              <a:rPr lang="en-US" sz="1600" dirty="0"/>
              <a:t>, </a:t>
            </a:r>
            <a:r>
              <a:rPr lang="en-US" sz="1600" dirty="0" err="1"/>
              <a:t>cputime</a:t>
            </a:r>
            <a:r>
              <a:rPr lang="en-US" sz="1600" dirty="0"/>
              <a:t>, </a:t>
            </a:r>
            <a:r>
              <a:rPr lang="en-US" sz="1600" dirty="0" err="1"/>
              <a:t>totalCPU</a:t>
            </a:r>
            <a:r>
              <a:rPr lang="en-US" sz="1600" dirty="0"/>
              <a:t>, </a:t>
            </a:r>
            <a:r>
              <a:rPr lang="en-US" sz="1600" dirty="0" err="1"/>
              <a:t>ncpus,NTasks</a:t>
            </a:r>
            <a:r>
              <a:rPr lang="en-US" sz="1600" dirty="0"/>
              <a:t>'</a:t>
            </a:r>
          </a:p>
          <a:p>
            <a:r>
              <a:rPr lang="en-US" dirty="0" err="1"/>
              <a:t>sacct</a:t>
            </a:r>
            <a:r>
              <a:rPr lang="en-US" dirty="0"/>
              <a:t> command at the end prints out some useful information for this job. Note the use </a:t>
            </a:r>
            <a:r>
              <a:rPr lang="en-US" dirty="0" err="1"/>
              <a:t>Slurm</a:t>
            </a:r>
            <a:r>
              <a:rPr lang="en-US" dirty="0"/>
              <a:t> environment variable with the </a:t>
            </a:r>
            <a:r>
              <a:rPr lang="en-US" dirty="0" err="1"/>
              <a:t>jobid</a:t>
            </a:r>
            <a:endParaRPr lang="en-US" dirty="0"/>
          </a:p>
          <a:p>
            <a:r>
              <a:rPr lang="en-US" dirty="0"/>
              <a:t>The format picks out some useful info. See “man </a:t>
            </a:r>
            <a:r>
              <a:rPr lang="en-US" dirty="0" err="1"/>
              <a:t>sacct</a:t>
            </a:r>
            <a:r>
              <a:rPr lang="en-US" dirty="0"/>
              <a:t>” for a complete list of all options.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5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job from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You can submit without a batch script, simply use the --wrap option and enclose your entire command in double quotes   (“ ”)</a:t>
            </a:r>
          </a:p>
          <a:p>
            <a:r>
              <a:rPr lang="en-US" dirty="0"/>
              <a:t>Include all the additional  </a:t>
            </a:r>
            <a:r>
              <a:rPr lang="en-US" dirty="0" err="1"/>
              <a:t>sbatch</a:t>
            </a:r>
            <a:r>
              <a:rPr lang="en-US" dirty="0"/>
              <a:t> options that you want on the line as well </a:t>
            </a:r>
          </a:p>
          <a:p>
            <a:endParaRPr lang="en-US" dirty="0"/>
          </a:p>
          <a:p>
            <a:r>
              <a:rPr lang="en-US" dirty="0" err="1"/>
              <a:t>sbatch</a:t>
            </a:r>
            <a:r>
              <a:rPr lang="en-US" dirty="0"/>
              <a:t> -t 12:00 -N 2 --</a:t>
            </a:r>
            <a:r>
              <a:rPr lang="en-US" dirty="0" err="1"/>
              <a:t>ntasks</a:t>
            </a:r>
            <a:r>
              <a:rPr lang="en-US" dirty="0"/>
              <a:t>-per-node=50 -o </a:t>
            </a:r>
            <a:r>
              <a:rPr lang="en-US" dirty="0" err="1"/>
              <a:t>slurm</a:t>
            </a:r>
            <a:r>
              <a:rPr lang="en-US" dirty="0"/>
              <a:t>.%j               -p small –mem-per-</a:t>
            </a:r>
            <a:r>
              <a:rPr lang="en-US" dirty="0" err="1"/>
              <a:t>cpu</a:t>
            </a:r>
            <a:r>
              <a:rPr lang="en-US" dirty="0"/>
              <a:t>=300 --wrap=“</a:t>
            </a:r>
            <a:r>
              <a:rPr lang="en-US" dirty="0" err="1"/>
              <a:t>mpirun</a:t>
            </a:r>
            <a:r>
              <a:rPr lang="en-US" dirty="0"/>
              <a:t> </a:t>
            </a:r>
            <a:r>
              <a:rPr lang="en-US" dirty="0" err="1"/>
              <a:t>myjob</a:t>
            </a:r>
            <a:r>
              <a:rPr lang="en-US" dirty="0"/>
              <a:t>”</a:t>
            </a:r>
          </a:p>
          <a:p>
            <a:r>
              <a:rPr lang="en-US" dirty="0"/>
              <a:t>Note you can mix the “-” and “--xx=” notations</a:t>
            </a:r>
          </a:p>
        </p:txBody>
      </p:sp>
    </p:spTree>
    <p:extLst>
      <p:ext uri="{BB962C8B-B14F-4D97-AF65-F5344CB8AC3E}">
        <p14:creationId xmlns:p14="http://schemas.microsoft.com/office/powerpoint/2010/main" val="26733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 cluster?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78" y="1733550"/>
            <a:ext cx="8786192" cy="4362450"/>
          </a:xfrm>
        </p:spPr>
        <p:txBody>
          <a:bodyPr/>
          <a:lstStyle/>
          <a:p>
            <a:r>
              <a:rPr lang="en-US" dirty="0"/>
              <a:t>Some Typical Components</a:t>
            </a:r>
          </a:p>
          <a:p>
            <a:pPr lvl="1"/>
            <a:r>
              <a:rPr lang="en-US" dirty="0"/>
              <a:t>Compute Nodes</a:t>
            </a:r>
          </a:p>
          <a:p>
            <a:pPr lvl="1"/>
            <a:r>
              <a:rPr lang="en-US" dirty="0"/>
              <a:t>Interconnect</a:t>
            </a:r>
          </a:p>
          <a:p>
            <a:pPr lvl="1"/>
            <a:r>
              <a:rPr lang="en-US" dirty="0"/>
              <a:t>Shared File System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Operating System (OS)</a:t>
            </a:r>
          </a:p>
          <a:p>
            <a:pPr lvl="1"/>
            <a:r>
              <a:rPr lang="en-US" dirty="0"/>
              <a:t>Job Scheduler/Manager</a:t>
            </a:r>
          </a:p>
          <a:p>
            <a:pPr lvl="1"/>
            <a:r>
              <a:rPr lang="en-US" dirty="0"/>
              <a:t>Large Storage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#!/bin/bash</a:t>
            </a:r>
          </a:p>
          <a:p>
            <a:pPr marL="0" indent="0">
              <a:buNone/>
            </a:pPr>
            <a:r>
              <a:rPr lang="en-US" sz="1800" dirty="0"/>
              <a:t>…</a:t>
            </a:r>
            <a:br>
              <a:rPr lang="en-US" sz="1800" dirty="0"/>
            </a:br>
            <a:r>
              <a:rPr lang="en-US" sz="1800" dirty="0"/>
              <a:t># comma separated list</a:t>
            </a:r>
            <a:br>
              <a:rPr lang="en-US" sz="1800" dirty="0"/>
            </a:br>
            <a:r>
              <a:rPr lang="en-US" sz="1800" dirty="0"/>
              <a:t>#SBATCH --mail-type=BEGIN, END   </a:t>
            </a:r>
            <a:br>
              <a:rPr lang="en-US" sz="1800" dirty="0"/>
            </a:br>
            <a:r>
              <a:rPr lang="en-US" sz="1800" dirty="0"/>
              <a:t>#SBATCH --mail-user=YOURONYEN@email.unc.edu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# Here are your mail-type options: NONE, BEGIN, END, FAIL,</a:t>
            </a:r>
          </a:p>
          <a:p>
            <a:pPr marL="0" indent="0">
              <a:buNone/>
            </a:pPr>
            <a:r>
              <a:rPr lang="en-US" sz="1800" dirty="0"/>
              <a:t># REQUEUE, ALL, TIME_LIMIT, TIME_LIMIT_90, TIME_LIMIT_80,</a:t>
            </a:r>
          </a:p>
          <a:p>
            <a:pPr marL="0" indent="0">
              <a:buNone/>
            </a:pPr>
            <a:r>
              <a:rPr lang="en-US" sz="1800" dirty="0"/>
              <a:t># ARRAY_TASKS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0738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3760511"/>
            <a:ext cx="8813740" cy="2705603"/>
          </a:xfrm>
        </p:spPr>
        <p:txBody>
          <a:bodyPr/>
          <a:lstStyle/>
          <a:p>
            <a:r>
              <a:rPr lang="en-US" dirty="0"/>
              <a:t>For assistance with any of our services, please contact Research Computing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research@unc.edu</a:t>
            </a:r>
            <a:endParaRPr lang="en-US" dirty="0"/>
          </a:p>
          <a:p>
            <a:pPr lvl="1"/>
            <a:r>
              <a:rPr lang="en-US" dirty="0"/>
              <a:t>Phone: 919-962-HELP</a:t>
            </a:r>
          </a:p>
          <a:p>
            <a:pPr lvl="1"/>
            <a:r>
              <a:rPr lang="en-US" dirty="0"/>
              <a:t>Submit help ticket at </a:t>
            </a:r>
            <a:r>
              <a:rPr lang="en-US" dirty="0">
                <a:hlinkClick r:id="rId3"/>
              </a:rPr>
              <a:t>http://help.unc.edu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D:\reed\matlab\iStock_000006879631Small curious 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128" y="1481763"/>
            <a:ext cx="1970869" cy="1311591"/>
          </a:xfrm>
          <a:prstGeom prst="rect">
            <a:avLst/>
          </a:prstGeom>
          <a:noFill/>
        </p:spPr>
      </p:pic>
      <p:pic>
        <p:nvPicPr>
          <p:cNvPr id="8" name="Picture 7" descr="D:\reed\matlab\Pug-5-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8246" y="2291246"/>
            <a:ext cx="1074953" cy="1608409"/>
          </a:xfrm>
          <a:prstGeom prst="rect">
            <a:avLst/>
          </a:prstGeom>
          <a:noFill/>
        </p:spPr>
      </p:pic>
      <p:pic>
        <p:nvPicPr>
          <p:cNvPr id="9" name="Picture 8" descr="D:\reed\matlab\2459461_f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55" y="4709138"/>
            <a:ext cx="2397772" cy="1922830"/>
          </a:xfrm>
          <a:prstGeom prst="rect">
            <a:avLst/>
          </a:prstGeom>
          <a:noFill/>
        </p:spPr>
      </p:pic>
      <p:pic>
        <p:nvPicPr>
          <p:cNvPr id="12" name="Picture 11" descr="D:\reed\matlab\DogQuestio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27" y="1380826"/>
            <a:ext cx="1356545" cy="1539450"/>
          </a:xfrm>
          <a:prstGeom prst="rect">
            <a:avLst/>
          </a:prstGeom>
          <a:noFill/>
        </p:spPr>
      </p:pic>
      <p:pic>
        <p:nvPicPr>
          <p:cNvPr id="13" name="Picture 12" descr="D:\reed\matlab\3976522351_c9aec91c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5228" y="2150551"/>
            <a:ext cx="1604635" cy="1604635"/>
          </a:xfrm>
          <a:prstGeom prst="rect">
            <a:avLst/>
          </a:prstGeom>
          <a:noFill/>
        </p:spPr>
      </p:pic>
      <p:pic>
        <p:nvPicPr>
          <p:cNvPr id="14" name="Picture 13" descr="D:\reed\matlab\2159529314_46639041cc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56796" y="1481763"/>
            <a:ext cx="2768309" cy="223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Supplemental Material</a:t>
            </a:r>
            <a:br>
              <a:rPr lang="en-US"/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4294967295"/>
          </p:nvPr>
        </p:nvSpPr>
        <p:spPr>
          <a:xfrm>
            <a:off x="0" y="3435350"/>
            <a:ext cx="7772400" cy="168751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726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an account: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https://help.rc.unc.edu/request-a-cluster-account/</a:t>
            </a:r>
            <a:endParaRPr lang="en-US" dirty="0"/>
          </a:p>
          <a:p>
            <a:r>
              <a:rPr lang="en-US" dirty="0"/>
              <a:t>Faculty, staff, undergrad and graduate students can request an account by following these steps:</a:t>
            </a:r>
          </a:p>
          <a:p>
            <a:r>
              <a:rPr lang="en-US" dirty="0"/>
              <a:t>Go to </a:t>
            </a:r>
            <a:r>
              <a:rPr lang="en-US" dirty="0">
                <a:hlinkClick r:id="rId3"/>
              </a:rPr>
              <a:t>help.unc.edu</a:t>
            </a:r>
            <a:r>
              <a:rPr lang="en-US" dirty="0"/>
              <a:t> and log in with your </a:t>
            </a:r>
            <a:r>
              <a:rPr lang="en-US" dirty="0" err="1"/>
              <a:t>onyen</a:t>
            </a:r>
            <a:r>
              <a:rPr lang="en-US" dirty="0"/>
              <a:t>.</a:t>
            </a:r>
          </a:p>
          <a:p>
            <a:r>
              <a:rPr lang="en-US" dirty="0"/>
              <a:t>Search for </a:t>
            </a:r>
            <a:r>
              <a:rPr lang="en-US" b="1" i="1" dirty="0"/>
              <a:t>Compute Cluster Access</a:t>
            </a:r>
            <a:r>
              <a:rPr lang="en-US" dirty="0"/>
              <a:t> in the catalog section of </a:t>
            </a:r>
            <a:r>
              <a:rPr lang="en-US" dirty="0">
                <a:hlinkClick r:id="rId4"/>
              </a:rPr>
              <a:t>help.unc.edu</a:t>
            </a:r>
            <a:r>
              <a:rPr lang="en-US" dirty="0"/>
              <a:t>.</a:t>
            </a:r>
          </a:p>
          <a:p>
            <a:r>
              <a:rPr lang="en-US" dirty="0"/>
              <a:t>Click on </a:t>
            </a:r>
            <a:r>
              <a:rPr lang="en-US" b="1" dirty="0"/>
              <a:t>Computer Cluster Access</a:t>
            </a:r>
            <a:r>
              <a:rPr lang="en-US" dirty="0"/>
              <a:t>.</a:t>
            </a:r>
          </a:p>
          <a:p>
            <a:r>
              <a:rPr lang="en-US" dirty="0"/>
              <a:t>Complete the service request form and click “Request”.</a:t>
            </a:r>
          </a:p>
          <a:p>
            <a:r>
              <a:rPr lang="en-US" dirty="0"/>
              <a:t>You will be notified by email when your account is ready.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Sycamore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ssh</a:t>
            </a:r>
            <a:r>
              <a:rPr lang="en-US" dirty="0"/>
              <a:t> to connect:</a:t>
            </a:r>
          </a:p>
          <a:p>
            <a:pPr lvl="1"/>
            <a:r>
              <a:rPr lang="en-US" dirty="0"/>
              <a:t>ssh sycamore.unc.edu</a:t>
            </a:r>
          </a:p>
          <a:p>
            <a:pPr lvl="1"/>
            <a:r>
              <a:rPr lang="en-US" dirty="0"/>
              <a:t>ssh onyen@sycamore.unc.edu</a:t>
            </a:r>
          </a:p>
          <a:p>
            <a:r>
              <a:rPr lang="en-US" dirty="0"/>
              <a:t>SSH Secure Shell with Windows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http://shareware.unc.edu/software.html</a:t>
            </a:r>
            <a:endParaRPr lang="en-US" dirty="0"/>
          </a:p>
          <a:p>
            <a:r>
              <a:rPr lang="en-US" dirty="0"/>
              <a:t>For use with X-Windows Display:</a:t>
            </a:r>
          </a:p>
          <a:p>
            <a:pPr lvl="1"/>
            <a:r>
              <a:rPr lang="en-US" dirty="0"/>
              <a:t>ssh –X Sycamore.unc.edu </a:t>
            </a:r>
          </a:p>
          <a:p>
            <a:pPr lvl="1"/>
            <a:r>
              <a:rPr lang="en-US" dirty="0"/>
              <a:t>ssh –Y Sycamore.unc.edu </a:t>
            </a:r>
          </a:p>
          <a:p>
            <a:r>
              <a:rPr lang="en-US" dirty="0"/>
              <a:t>Off-campus users (i.e. domains outside of unc.edu) must use VPN connection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" y="1342054"/>
            <a:ext cx="8813740" cy="4874057"/>
          </a:xfrm>
        </p:spPr>
        <p:txBody>
          <a:bodyPr/>
          <a:lstStyle/>
          <a:p>
            <a:r>
              <a:rPr lang="en-US" dirty="0"/>
              <a:t>An X windows server allows you to open a GUI from a remote machine (e.g. the cluster) onto your desktop.   How you do this varies by your OS</a:t>
            </a:r>
          </a:p>
          <a:p>
            <a:r>
              <a:rPr lang="en-US" dirty="0"/>
              <a:t>Linux – already installed</a:t>
            </a:r>
          </a:p>
          <a:p>
            <a:r>
              <a:rPr lang="en-US" dirty="0"/>
              <a:t>Mac -  get </a:t>
            </a:r>
            <a:r>
              <a:rPr lang="en-US" dirty="0" err="1"/>
              <a:t>Xquartz</a:t>
            </a:r>
            <a:r>
              <a:rPr lang="en-US" dirty="0"/>
              <a:t> which is open source</a:t>
            </a:r>
          </a:p>
          <a:p>
            <a:pPr lvl="1"/>
            <a:r>
              <a:rPr lang="en-US" dirty="0">
                <a:hlinkClick r:id="rId2"/>
              </a:rPr>
              <a:t>https://www.xquartz.org/</a:t>
            </a:r>
            <a:endParaRPr lang="en-US" dirty="0"/>
          </a:p>
          <a:p>
            <a:r>
              <a:rPr lang="en-US" dirty="0"/>
              <a:t>MS Windows - need an application such as X-win32. See</a:t>
            </a:r>
          </a:p>
          <a:p>
            <a:pPr lvl="1"/>
            <a:r>
              <a:rPr lang="en-US" dirty="0">
                <a:hlinkClick r:id="rId3"/>
              </a:rPr>
              <a:t>http://help.rc.unc.edu/research-computing-application-x-win32/</a:t>
            </a:r>
            <a:endParaRPr lang="en-US" dirty="0"/>
          </a:p>
          <a:p>
            <a:pPr lvl="1"/>
            <a:r>
              <a:rPr lang="en-US" dirty="0" err="1"/>
              <a:t>MobaXterm</a:t>
            </a:r>
            <a:r>
              <a:rPr lang="en-US" dirty="0"/>
              <a:t> has a free version</a:t>
            </a:r>
          </a:p>
          <a:p>
            <a:pPr lvl="1"/>
            <a:r>
              <a:rPr lang="en-US" dirty="0">
                <a:hlinkClick r:id="rId4"/>
              </a:rPr>
              <a:t>https://mobaxterm.mobatek.net/download.html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700" cy="133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8100"/>
            <a:ext cx="166370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platforms have different commands and applications you can use to transfer files between your local machine and Sycamore:</a:t>
            </a:r>
          </a:p>
          <a:p>
            <a:r>
              <a:rPr lang="en-US" dirty="0"/>
              <a:t>Linux– </a:t>
            </a:r>
            <a:r>
              <a:rPr lang="en-US" dirty="0" err="1"/>
              <a:t>scp</a:t>
            </a:r>
            <a:r>
              <a:rPr lang="en-US" dirty="0"/>
              <a:t>, </a:t>
            </a:r>
            <a:r>
              <a:rPr lang="en-US" dirty="0" err="1"/>
              <a:t>rsync</a:t>
            </a:r>
            <a:endParaRPr lang="en-US" dirty="0"/>
          </a:p>
          <a:p>
            <a:pPr lvl="1"/>
            <a:r>
              <a:rPr lang="en-US" dirty="0" err="1"/>
              <a:t>scp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https://kb.iu.edu/d/agye</a:t>
            </a:r>
            <a:endParaRPr lang="en-US" dirty="0"/>
          </a:p>
          <a:p>
            <a:pPr lvl="1"/>
            <a:r>
              <a:rPr lang="en-US" dirty="0" err="1"/>
              <a:t>rsync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https://en.wikipedia.org/wiki/Rsync</a:t>
            </a:r>
            <a:endParaRPr lang="en-US" dirty="0"/>
          </a:p>
          <a:p>
            <a:r>
              <a:rPr lang="en-US" dirty="0"/>
              <a:t>Mac- </a:t>
            </a:r>
            <a:r>
              <a:rPr lang="en-US" dirty="0" err="1"/>
              <a:t>scp</a:t>
            </a:r>
            <a:r>
              <a:rPr lang="en-US" dirty="0"/>
              <a:t>, Fetch</a:t>
            </a:r>
          </a:p>
          <a:p>
            <a:pPr lvl="1"/>
            <a:r>
              <a:rPr lang="en-US" dirty="0"/>
              <a:t>Fetch: </a:t>
            </a:r>
            <a:r>
              <a:rPr lang="en-US" dirty="0">
                <a:hlinkClick r:id="rId4"/>
              </a:rPr>
              <a:t>http://software.sites.unc.edu/shareware/#f</a:t>
            </a:r>
            <a:endParaRPr lang="en-US" dirty="0"/>
          </a:p>
          <a:p>
            <a:r>
              <a:rPr lang="en-US" dirty="0"/>
              <a:t>Windows- SSH Secure Shell Client, </a:t>
            </a:r>
            <a:r>
              <a:rPr lang="en-US" dirty="0" err="1"/>
              <a:t>MobaXterm</a:t>
            </a:r>
            <a:endParaRPr lang="en-US" dirty="0"/>
          </a:p>
          <a:p>
            <a:pPr lvl="1"/>
            <a:r>
              <a:rPr lang="en-US" dirty="0"/>
              <a:t>SSH Secure Shell Client: </a:t>
            </a:r>
            <a:r>
              <a:rPr lang="en-US" dirty="0">
                <a:hlinkClick r:id="rId5"/>
              </a:rPr>
              <a:t>http://software.sites.unc.edu/shareware/#s</a:t>
            </a:r>
            <a:endParaRPr lang="en-US" dirty="0"/>
          </a:p>
          <a:p>
            <a:pPr lvl="1"/>
            <a:r>
              <a:rPr lang="en-US" dirty="0" err="1"/>
              <a:t>MobaXterm</a:t>
            </a:r>
            <a:r>
              <a:rPr lang="en-US" dirty="0"/>
              <a:t>: https://</a:t>
            </a:r>
            <a:r>
              <a:rPr lang="en-US" dirty="0">
                <a:hlinkClick r:id="rId6"/>
              </a:rPr>
              <a:t>mobaxterm.mobatek.net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9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Globus– good for transferring large files or large numbers of files. A client is available for Linux, Mac, and Windows.</a:t>
            </a:r>
          </a:p>
          <a:p>
            <a:pPr lvl="1"/>
            <a:r>
              <a:rPr lang="en-US" dirty="0">
                <a:hlinkClick r:id="rId2"/>
              </a:rPr>
              <a:t>http://its.unc.edu/?s=globus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https://www.globus.org/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https://help.rc.unc.edu/Getting-Started-with-Globus-Connect/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Sycamore page with links</a:t>
            </a:r>
          </a:p>
          <a:p>
            <a:pPr lvl="1">
              <a:defRPr/>
            </a:pPr>
            <a:r>
              <a:rPr lang="en-US" i="1" dirty="0">
                <a:hlinkClick r:id="rId2"/>
              </a:rPr>
              <a:t>https://help.rc.unc.edu/sycamore-cluster/</a:t>
            </a:r>
            <a:endParaRPr lang="en-US" i="1" dirty="0"/>
          </a:p>
          <a:p>
            <a:pPr>
              <a:defRPr/>
            </a:pPr>
            <a:r>
              <a:rPr lang="en-US" dirty="0"/>
              <a:t>Sycamore Getting Started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https://help.rc.unc.edu/getting-started-on-sycamore/</a:t>
            </a:r>
            <a:endParaRPr lang="en-US" dirty="0"/>
          </a:p>
          <a:p>
            <a:pPr>
              <a:defRPr/>
            </a:pPr>
            <a:r>
              <a:rPr lang="en-US" dirty="0" err="1"/>
              <a:t>Slurm</a:t>
            </a:r>
            <a:r>
              <a:rPr lang="en-US" dirty="0"/>
              <a:t> examples</a:t>
            </a:r>
          </a:p>
          <a:p>
            <a:pPr lvl="1">
              <a:defRPr/>
            </a:pPr>
            <a:r>
              <a:rPr lang="en-US" dirty="0">
                <a:hlinkClick r:id="rId4"/>
              </a:rPr>
              <a:t>https://help.rc.unc.edu/sycamore-slurm-examples/</a:t>
            </a:r>
            <a:endParaRPr lang="en-US" dirty="0"/>
          </a:p>
          <a:p>
            <a:pPr>
              <a:defRPr/>
            </a:pPr>
            <a:r>
              <a:rPr lang="en-US" dirty="0"/>
              <a:t>Sycamore partitions</a:t>
            </a:r>
          </a:p>
          <a:p>
            <a:pPr lvl="1">
              <a:defRPr/>
            </a:pPr>
            <a:r>
              <a:rPr lang="en-US" dirty="0">
                <a:hlinkClick r:id="rId5"/>
              </a:rPr>
              <a:t>https://help.rc.unc.edu/sycamore-partitions-and-user-limits/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 Cluster Advantages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fast interconnect, tightly coupled</a:t>
            </a:r>
          </a:p>
          <a:p>
            <a:r>
              <a:rPr lang="en-US"/>
              <a:t>aggregated compute resources</a:t>
            </a:r>
          </a:p>
          <a:p>
            <a:pPr lvl="1"/>
            <a:r>
              <a:rPr lang="en-US"/>
              <a:t>can run parallel jobs to access more compute power and more memory</a:t>
            </a:r>
          </a:p>
          <a:p>
            <a:r>
              <a:rPr lang="en-US"/>
              <a:t>large (scratch) file spaces</a:t>
            </a:r>
          </a:p>
          <a:p>
            <a:r>
              <a:rPr lang="en-US"/>
              <a:t>installed software base</a:t>
            </a:r>
          </a:p>
          <a:p>
            <a:r>
              <a:rPr lang="en-US"/>
              <a:t>scheduling and job management</a:t>
            </a:r>
          </a:p>
          <a:p>
            <a:r>
              <a:rPr lang="en-US"/>
              <a:t>high availability</a:t>
            </a:r>
          </a:p>
          <a:p>
            <a:r>
              <a:rPr lang="en-US"/>
              <a:t>data backup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47791" cy="1107109"/>
          </a:xfrm>
        </p:spPr>
        <p:txBody>
          <a:bodyPr/>
          <a:lstStyle/>
          <a:p>
            <a:r>
              <a:rPr lang="en-US" dirty="0"/>
              <a:t>General computing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9944"/>
            <a:ext cx="8991600" cy="5702300"/>
          </a:xfrm>
        </p:spPr>
        <p:txBody>
          <a:bodyPr>
            <a:normAutofit/>
          </a:bodyPr>
          <a:lstStyle/>
          <a:p>
            <a:r>
              <a:rPr lang="en-US" dirty="0"/>
              <a:t>Serial computing: code that uses one compute core.</a:t>
            </a:r>
          </a:p>
          <a:p>
            <a:r>
              <a:rPr lang="en-US" dirty="0"/>
              <a:t>Multi-core computing: code that uses multiple cores on a </a:t>
            </a:r>
            <a:r>
              <a:rPr lang="en-US" dirty="0">
                <a:solidFill>
                  <a:srgbClr val="FFC000"/>
                </a:solidFill>
              </a:rPr>
              <a:t>single machine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Also referred to as “threaded” or “shared-memory”</a:t>
            </a:r>
          </a:p>
          <a:p>
            <a:pPr lvl="1"/>
            <a:r>
              <a:rPr lang="en-US" dirty="0"/>
              <a:t>Due to heat issues, clock speeds have plateaued, you get more cores instead.</a:t>
            </a:r>
          </a:p>
          <a:p>
            <a:r>
              <a:rPr lang="en-US" dirty="0"/>
              <a:t>Parallel computing: code that uses more than one core</a:t>
            </a:r>
          </a:p>
          <a:p>
            <a:pPr lvl="1"/>
            <a:r>
              <a:rPr lang="en-US" dirty="0"/>
              <a:t>Shared – cores all on the same host (machine)</a:t>
            </a:r>
          </a:p>
          <a:p>
            <a:pPr lvl="1"/>
            <a:r>
              <a:rPr lang="en-US" dirty="0"/>
              <a:t>Distributed – cores can be spread across different machines; </a:t>
            </a:r>
          </a:p>
          <a:p>
            <a:r>
              <a:rPr lang="en-US" dirty="0"/>
              <a:t>Massively parallel: using thousands or more cores, possibly with an accelerator such as GPU from Nvidia or AMD</a:t>
            </a:r>
          </a:p>
        </p:txBody>
      </p:sp>
    </p:spTree>
    <p:extLst>
      <p:ext uri="{BB962C8B-B14F-4D97-AF65-F5344CB8AC3E}">
        <p14:creationId xmlns:p14="http://schemas.microsoft.com/office/powerpoint/2010/main" val="37900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3810"/>
            <a:ext cx="5395907" cy="4885131"/>
          </a:xfrm>
        </p:spPr>
        <p:txBody>
          <a:bodyPr>
            <a:normAutofit/>
          </a:bodyPr>
          <a:lstStyle/>
          <a:p>
            <a:r>
              <a:rPr lang="en-US" dirty="0"/>
              <a:t>Geared towards HPC</a:t>
            </a:r>
          </a:p>
          <a:p>
            <a:pPr lvl="1"/>
            <a:r>
              <a:rPr lang="en-US" dirty="0"/>
              <a:t>Focus on running many core, tightly coupled, computational models</a:t>
            </a:r>
          </a:p>
          <a:p>
            <a:r>
              <a:rPr lang="en-US" dirty="0"/>
              <a:t>Low latency, high bandwidth switching fabric</a:t>
            </a:r>
          </a:p>
          <a:p>
            <a:r>
              <a:rPr lang="en-US" dirty="0"/>
              <a:t>Large Memory </a:t>
            </a:r>
          </a:p>
          <a:p>
            <a:r>
              <a:rPr lang="en-US" dirty="0"/>
              <a:t>Many cores</a:t>
            </a:r>
          </a:p>
          <a:p>
            <a:r>
              <a:rPr lang="en-US" dirty="0" err="1"/>
              <a:t>Slurm</a:t>
            </a:r>
            <a:r>
              <a:rPr lang="en-US" dirty="0"/>
              <a:t> job scheduler</a:t>
            </a:r>
          </a:p>
          <a:p>
            <a:r>
              <a:rPr lang="en-US" dirty="0"/>
              <a:t>High density</a:t>
            </a:r>
          </a:p>
          <a:p>
            <a:r>
              <a:rPr lang="en-US" dirty="0"/>
              <a:t>Liquid Cooled</a:t>
            </a:r>
          </a:p>
        </p:txBody>
      </p:sp>
      <p:pic>
        <p:nvPicPr>
          <p:cNvPr id="4" name="Picture 3" descr="A tree in a grassy field&#10;&#10;Description automatically generated">
            <a:extLst>
              <a:ext uri="{FF2B5EF4-FFF2-40B4-BE49-F238E27FC236}">
                <a16:creationId xmlns:a16="http://schemas.microsoft.com/office/drawing/2014/main" id="{83CB1E76-EFD4-7A4D-05B9-7FA3FD02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83" y="2617940"/>
            <a:ext cx="3914384" cy="39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81930"/>
            <a:ext cx="5554933" cy="4624251"/>
          </a:xfrm>
        </p:spPr>
        <p:txBody>
          <a:bodyPr/>
          <a:lstStyle/>
          <a:p>
            <a:r>
              <a:rPr lang="en-US" dirty="0"/>
              <a:t>Two types of nodes:</a:t>
            </a:r>
          </a:p>
          <a:p>
            <a:pPr lvl="1"/>
            <a:r>
              <a:rPr lang="en-US" dirty="0"/>
              <a:t>Both are AMD </a:t>
            </a:r>
            <a:r>
              <a:rPr lang="en-US" dirty="0" err="1"/>
              <a:t>Epyc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40 nodes of </a:t>
            </a:r>
            <a:r>
              <a:rPr lang="en-US" dirty="0" err="1"/>
              <a:t>Epyc</a:t>
            </a:r>
            <a:r>
              <a:rPr lang="en-US" dirty="0"/>
              <a:t> 9654</a:t>
            </a:r>
          </a:p>
          <a:p>
            <a:pPr lvl="1"/>
            <a:r>
              <a:rPr lang="en-US" dirty="0"/>
              <a:t>38 nodes of </a:t>
            </a:r>
            <a:r>
              <a:rPr lang="en-US" dirty="0" err="1"/>
              <a:t>Epyc</a:t>
            </a:r>
            <a:r>
              <a:rPr lang="en-US" dirty="0"/>
              <a:t> 9684X</a:t>
            </a:r>
          </a:p>
          <a:p>
            <a:pPr lvl="1"/>
            <a:r>
              <a:rPr lang="en-US" dirty="0"/>
              <a:t>Both have 192 physical cores and 1.5 TB memory per node</a:t>
            </a:r>
          </a:p>
          <a:p>
            <a:pPr lvl="1"/>
            <a:r>
              <a:rPr lang="en-US" dirty="0"/>
              <a:t>The 9684X is a slightly more recent release and has a higher CPU clock speed, 2.55 vs 2.4 GHz and has a larger L3 cache</a:t>
            </a:r>
          </a:p>
        </p:txBody>
      </p:sp>
      <p:pic>
        <p:nvPicPr>
          <p:cNvPr id="5" name="Picture 4" descr="A tree in a grassy field">
            <a:extLst>
              <a:ext uri="{FF2B5EF4-FFF2-40B4-BE49-F238E27FC236}">
                <a16:creationId xmlns:a16="http://schemas.microsoft.com/office/drawing/2014/main" id="{B6C92B3C-AA98-EC59-69A1-54F88AAB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29" y="1064712"/>
            <a:ext cx="4312533" cy="2264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Sycamore Nodes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6754" y="1387342"/>
            <a:ext cx="8813740" cy="5470656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40 dual socket AMD EPYC 9654 compute nodes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96 cores per socket, 192 cores per node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2.4 GHz clock speed</a:t>
            </a:r>
          </a:p>
          <a:p>
            <a:pPr lvl="1"/>
            <a:r>
              <a:rPr lang="en-US" dirty="0"/>
              <a:t>1.5 TB RAM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7,980 total cores    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383 MB of L3 cache</a:t>
            </a:r>
            <a:endParaRPr lang="en-US" dirty="0"/>
          </a:p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38 dual socket AMD EPYC 9684X </a:t>
            </a:r>
            <a:r>
              <a:rPr lang="en-US" dirty="0"/>
              <a:t>compute nodes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96 cores per socket, 192 cores per node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2.55 GHz clock speed</a:t>
            </a:r>
          </a:p>
          <a:p>
            <a:pPr lvl="1"/>
            <a:r>
              <a:rPr lang="en-US" dirty="0"/>
              <a:t>1.5 TB RAM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7,296 total cores</a:t>
            </a:r>
          </a:p>
          <a:p>
            <a:pPr lvl="1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1152 MB of L3 cache</a:t>
            </a:r>
            <a:endParaRPr lang="en-US" dirty="0"/>
          </a:p>
          <a:p>
            <a:pPr lvl="1"/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lvl="1"/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  <a:p>
            <a:pPr lvl="1"/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462591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xt &amp; Image Slides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rder Image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losing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34894</TotalTime>
  <Words>2850</Words>
  <Application>Microsoft Office PowerPoint</Application>
  <PresentationFormat>On-screen Show (4:3)</PresentationFormat>
  <Paragraphs>389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Calibri</vt:lpstr>
      <vt:lpstr>Cambria</vt:lpstr>
      <vt:lpstr>Wingdings</vt:lpstr>
      <vt:lpstr>Title Slides</vt:lpstr>
      <vt:lpstr>Divider Slides</vt:lpstr>
      <vt:lpstr>Text Slides</vt:lpstr>
      <vt:lpstr>Text &amp; Image Slides</vt:lpstr>
      <vt:lpstr>Border Image Slide</vt:lpstr>
      <vt:lpstr>Closing Slide</vt:lpstr>
      <vt:lpstr>Using Sycamore</vt:lpstr>
      <vt:lpstr>Outline </vt:lpstr>
      <vt:lpstr>What is a compute cluster?</vt:lpstr>
      <vt:lpstr>What is a compute cluster?</vt:lpstr>
      <vt:lpstr>Compute Cluster Advantages</vt:lpstr>
      <vt:lpstr>General computing concepts</vt:lpstr>
      <vt:lpstr>Sycamore</vt:lpstr>
      <vt:lpstr>Sycamore Nodes</vt:lpstr>
      <vt:lpstr>Sycamore Nodes</vt:lpstr>
      <vt:lpstr>Sycamore GPUs</vt:lpstr>
      <vt:lpstr>IB Interconnect</vt:lpstr>
      <vt:lpstr>Sycamore Network</vt:lpstr>
      <vt:lpstr>File Spaces      </vt:lpstr>
      <vt:lpstr>Sycamore Storage</vt:lpstr>
      <vt:lpstr>User Environment - modules</vt:lpstr>
      <vt:lpstr>Modules</vt:lpstr>
      <vt:lpstr>Using Sycamore</vt:lpstr>
      <vt:lpstr>Common Module Commands</vt:lpstr>
      <vt:lpstr>MPI/Compiler Modules</vt:lpstr>
      <vt:lpstr>Compiling</vt:lpstr>
      <vt:lpstr>Job Scheduling and Management </vt:lpstr>
      <vt:lpstr>What does a Job Scheduler and batch system do?</vt:lpstr>
      <vt:lpstr>Job Scheduling Systems</vt:lpstr>
      <vt:lpstr>Slurm</vt:lpstr>
      <vt:lpstr>Simplified View of Batch Job Submission</vt:lpstr>
      <vt:lpstr>Cluster Images</vt:lpstr>
      <vt:lpstr>Help Desk Staff</vt:lpstr>
      <vt:lpstr>A very large cluster:</vt:lpstr>
      <vt:lpstr>Running Programs on Sycamore</vt:lpstr>
      <vt:lpstr>Common batch commands</vt:lpstr>
      <vt:lpstr>Submitting Jobs: sbatch</vt:lpstr>
      <vt:lpstr>Two methods to submit jobs</vt:lpstr>
      <vt:lpstr>Job Submission Examples</vt:lpstr>
      <vt:lpstr>Sycamore Partitions</vt:lpstr>
      <vt:lpstr>Sycamore Partitions Cont.</vt:lpstr>
      <vt:lpstr>MPI sample job submission</vt:lpstr>
      <vt:lpstr>small sample job submission</vt:lpstr>
      <vt:lpstr>Printing Job Info at end</vt:lpstr>
      <vt:lpstr>Run job from command line</vt:lpstr>
      <vt:lpstr>Email example</vt:lpstr>
      <vt:lpstr>Questions and Comments?</vt:lpstr>
      <vt:lpstr>Supplemental Material </vt:lpstr>
      <vt:lpstr>Getting an account:</vt:lpstr>
      <vt:lpstr>Login to Sycamore</vt:lpstr>
      <vt:lpstr>X Windows</vt:lpstr>
      <vt:lpstr>File Transfer</vt:lpstr>
      <vt:lpstr>File Transfer</vt:lpstr>
      <vt:lpstr>Sycamore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Reed, Mark S.C.</cp:lastModifiedBy>
  <cp:revision>204</cp:revision>
  <dcterms:created xsi:type="dcterms:W3CDTF">2010-04-12T23:12:02Z</dcterms:created>
  <dcterms:modified xsi:type="dcterms:W3CDTF">2025-02-20T21:50:55Z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