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2" name="Shape 14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9" name="Shape 1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tIns="91425">
            <a:noAutofit/>
          </a:bodyPr>
          <a:lstStyle/>
          <a:p>
            <a:pPr lvl="0">
              <a:spcBef>
                <a:spcPts val="0"/>
              </a:spcBef>
              <a:buNone/>
            </a:pPr>
            <a:r>
              <a:rPr lang="en"/>
              <a:t>Basic Web Scraping with Python</a:t>
            </a: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a:spcBef>
                <a:spcPts val="0"/>
              </a:spcBef>
              <a:buNone/>
            </a:pPr>
            <a:r>
              <a:rPr lang="en"/>
              <a:t>Everything you need to get data from the web</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Using ScraPy spiders</a:t>
            </a:r>
          </a:p>
        </p:txBody>
      </p:sp>
      <p:sp>
        <p:nvSpPr>
          <p:cNvPr id="112" name="Shape 11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Once you’ve set up your ScraPy project, the next step (from the project directory) is to test and run it.</a:t>
            </a:r>
          </a:p>
          <a:p>
            <a:pPr indent="-228600" lvl="0" marL="457200" rtl="0">
              <a:spcBef>
                <a:spcPts val="0"/>
              </a:spcBef>
            </a:pPr>
            <a:r>
              <a:rPr lang="en"/>
              <a:t>You can test your extraction logic by running the command: scrapy shell --spider &lt;spider&gt; &lt;url&gt;.  This will start an interactive spider session, so you can verify that your logic is extracting data and links from the page as intended.</a:t>
            </a:r>
          </a:p>
          <a:p>
            <a:pPr indent="-228600" lvl="0" marL="457200">
              <a:spcBef>
                <a:spcPts val="0"/>
              </a:spcBef>
            </a:pPr>
            <a:r>
              <a:rPr lang="en"/>
              <a:t>Once you’re satisfied that your spider is working properly, you can crawl a site by running the command: scrapy crawl &lt;spider&gt; -o results.json.</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ScraPy shell</a:t>
            </a:r>
          </a:p>
        </p:txBody>
      </p:sp>
      <p:sp>
        <p:nvSpPr>
          <p:cNvPr id="118" name="Shape 11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The ScraPy shell is a good place to verify that you’ve written your spider correctly.  From the shell you can test your parse function and extraction code like so:</a:t>
            </a:r>
          </a:p>
          <a:p>
            <a:pPr lvl="0">
              <a:spcBef>
                <a:spcPts val="0"/>
              </a:spcBef>
              <a:buNone/>
            </a:pPr>
            <a:r>
              <a:t/>
            </a:r>
            <a:endParaRPr/>
          </a:p>
          <a:p>
            <a:pPr lvl="0">
              <a:spcBef>
                <a:spcPts val="0"/>
              </a:spcBef>
              <a:buNone/>
            </a:pPr>
            <a:r>
              <a:t/>
            </a:r>
            <a:endParaRPr/>
          </a:p>
        </p:txBody>
      </p:sp>
      <p:sp>
        <p:nvSpPr>
          <p:cNvPr id="119" name="Shape 119"/>
          <p:cNvSpPr txBox="1"/>
          <p:nvPr/>
        </p:nvSpPr>
        <p:spPr>
          <a:xfrm>
            <a:off x="501650" y="2425700"/>
            <a:ext cx="7810500" cy="1879500"/>
          </a:xfrm>
          <a:prstGeom prst="rect">
            <a:avLst/>
          </a:prstGeom>
          <a:noFill/>
          <a:ln>
            <a:noFill/>
          </a:ln>
        </p:spPr>
        <p:txBody>
          <a:bodyPr anchorCtr="0" anchor="t" bIns="91425" lIns="91425" rIns="91425" tIns="91425">
            <a:noAutofit/>
          </a:bodyPr>
          <a:lstStyle/>
          <a:p>
            <a:pPr lvl="0">
              <a:spcBef>
                <a:spcPts val="0"/>
              </a:spcBef>
              <a:buNone/>
            </a:pPr>
            <a:r>
              <a:t/>
            </a:r>
            <a:endParaRPr/>
          </a:p>
        </p:txBody>
      </p:sp>
      <p:sp>
        <p:nvSpPr>
          <p:cNvPr id="120" name="Shape 120"/>
          <p:cNvSpPr txBox="1"/>
          <p:nvPr/>
        </p:nvSpPr>
        <p:spPr>
          <a:xfrm>
            <a:off x="419100" y="2070100"/>
            <a:ext cx="8280300" cy="2235000"/>
          </a:xfrm>
          <a:prstGeom prst="rect">
            <a:avLst/>
          </a:prstGeom>
          <a:noFill/>
          <a:ln>
            <a:noFill/>
          </a:ln>
        </p:spPr>
        <p:txBody>
          <a:bodyPr anchorCtr="0" anchor="t" bIns="91425" lIns="91425" rIns="91425" tIns="91425">
            <a:noAutofit/>
          </a:bodyPr>
          <a:lstStyle/>
          <a:p>
            <a:pPr lvl="0">
              <a:spcBef>
                <a:spcPts val="0"/>
              </a:spcBef>
              <a:buNone/>
            </a:pPr>
            <a:r>
              <a:rPr lang="en"/>
              <a:t># Produce a list of all links and data extracted from the target url</a:t>
            </a:r>
          </a:p>
          <a:p>
            <a:pPr lvl="0">
              <a:spcBef>
                <a:spcPts val="0"/>
              </a:spcBef>
              <a:buNone/>
            </a:pPr>
            <a:r>
              <a:rPr lang="en"/>
              <a:t>list(spider.parse(response))</a:t>
            </a:r>
          </a:p>
          <a:p>
            <a:pPr lvl="0">
              <a:spcBef>
                <a:spcPts val="0"/>
              </a:spcBef>
              <a:buNone/>
            </a:pPr>
            <a:r>
              <a:t/>
            </a:r>
            <a:endParaRPr/>
          </a:p>
          <a:p>
            <a:pPr lvl="0">
              <a:spcBef>
                <a:spcPts val="0"/>
              </a:spcBef>
              <a:buNone/>
            </a:pPr>
            <a:r>
              <a:rPr lang="en"/>
              <a:t># You can also test xpath selectors here</a:t>
            </a:r>
          </a:p>
          <a:p>
            <a:pPr lvl="0">
              <a:spcBef>
                <a:spcPts val="0"/>
              </a:spcBef>
              <a:buNone/>
            </a:pPr>
            <a:r>
              <a:rPr lang="en"/>
              <a:t>for anchor_text in response.xpath(“//a/text()”).extract():</a:t>
            </a:r>
          </a:p>
          <a:p>
            <a:pPr lvl="0">
              <a:spcBef>
                <a:spcPts val="0"/>
              </a:spcBef>
              <a:buNone/>
            </a:pPr>
            <a:r>
              <a:rPr lang="en"/>
              <a:t>    print anchor_text</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if ScraPy doesn’t do what you need?</a:t>
            </a:r>
          </a:p>
        </p:txBody>
      </p:sp>
      <p:sp>
        <p:nvSpPr>
          <p:cNvPr id="126" name="Shape 12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First, it is worth your time to double check, ScraPy is very configurable.  You want to avoid reinventing the wheel if at all possible.</a:t>
            </a:r>
          </a:p>
          <a:p>
            <a:pPr lvl="0">
              <a:spcBef>
                <a:spcPts val="0"/>
              </a:spcBef>
              <a:buNone/>
            </a:pPr>
            <a:r>
              <a:rPr lang="en"/>
              <a:t>If you are absolutely certain ScraPy isn’t up to the task, the next step is a custom spider.</a:t>
            </a:r>
          </a:p>
          <a:p>
            <a:pPr lvl="0">
              <a:spcBef>
                <a:spcPts val="0"/>
              </a:spcBef>
              <a:buNone/>
            </a:pPr>
            <a:r>
              <a:rPr lang="en"/>
              <a:t>For this, you will need Requests, LXML, SQL Alchemy and maybe Celery.</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Libraries used to create a custom spider</a:t>
            </a:r>
          </a:p>
        </p:txBody>
      </p:sp>
      <p:sp>
        <p:nvSpPr>
          <p:cNvPr id="132" name="Shape 132"/>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Requests - This is Python’s best HTTP request library.  You will be using it to fetch web pages using get/post/etc requests.</a:t>
            </a:r>
          </a:p>
          <a:p>
            <a:pPr indent="-228600" lvl="0" marL="457200" rtl="0">
              <a:spcBef>
                <a:spcPts val="0"/>
              </a:spcBef>
            </a:pPr>
            <a:r>
              <a:rPr lang="en"/>
              <a:t>LXML - This is Python’s best HTML/XML parsing and processing library.  You will be using it to extract data and links from the fetched web pages.</a:t>
            </a:r>
          </a:p>
          <a:p>
            <a:pPr indent="-228600" lvl="0" marL="457200" rtl="0">
              <a:spcBef>
                <a:spcPts val="0"/>
              </a:spcBef>
            </a:pPr>
            <a:r>
              <a:rPr lang="en"/>
              <a:t>SQL Alchemy - This is Python’s best database library.  You will be using it to write scraping results into a database.</a:t>
            </a:r>
          </a:p>
          <a:p>
            <a:pPr indent="-228600" lvl="0" marL="457200">
              <a:spcBef>
                <a:spcPts val="0"/>
              </a:spcBef>
            </a:pPr>
            <a:r>
              <a:rPr lang="en"/>
              <a:t>Celery - This is a task queue library.  Using Celery is optional, unless you want multiple spiders running on the same domain simultaneously.</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Requests</a:t>
            </a:r>
          </a:p>
        </p:txBody>
      </p:sp>
      <p:sp>
        <p:nvSpPr>
          <p:cNvPr id="138" name="Shape 13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Using requests is drop dead simple.  For example:</a:t>
            </a:r>
          </a:p>
        </p:txBody>
      </p:sp>
      <p:sp>
        <p:nvSpPr>
          <p:cNvPr id="139" name="Shape 139"/>
          <p:cNvSpPr txBox="1"/>
          <p:nvPr/>
        </p:nvSpPr>
        <p:spPr>
          <a:xfrm>
            <a:off x="509550" y="1726500"/>
            <a:ext cx="7931100" cy="2176200"/>
          </a:xfrm>
          <a:prstGeom prst="rect">
            <a:avLst/>
          </a:prstGeom>
          <a:solidFill>
            <a:srgbClr val="EFEFEF"/>
          </a:solidFill>
          <a:ln>
            <a:noFill/>
          </a:ln>
        </p:spPr>
        <p:txBody>
          <a:bodyPr anchorCtr="0" anchor="t" bIns="91425" lIns="91425" rIns="91425" tIns="91425">
            <a:noAutofit/>
          </a:bodyPr>
          <a:lstStyle/>
          <a:p>
            <a:pPr lvl="0" rtl="0">
              <a:lnSpc>
                <a:spcPct val="130000"/>
              </a:lnSpc>
              <a:spcBef>
                <a:spcPts val="1100"/>
              </a:spcBef>
              <a:spcAft>
                <a:spcPts val="1100"/>
              </a:spcAft>
              <a:buNone/>
            </a:pPr>
            <a:r>
              <a:rPr lang="en" sz="1000">
                <a:solidFill>
                  <a:srgbClr val="745334"/>
                </a:solidFill>
                <a:highlight>
                  <a:srgbClr val="EEEEEE"/>
                </a:highlight>
                <a:latin typeface="Consolas"/>
                <a:ea typeface="Consolas"/>
                <a:cs typeface="Consolas"/>
                <a:sym typeface="Consolas"/>
              </a:rPr>
              <a:t>&gt;&gt;&gt; </a:t>
            </a:r>
            <a:r>
              <a:rPr b="1" lang="en" sz="1000">
                <a:solidFill>
                  <a:srgbClr val="004461"/>
                </a:solidFill>
                <a:highlight>
                  <a:srgbClr val="EEEEEE"/>
                </a:highlight>
                <a:latin typeface="Consolas"/>
                <a:ea typeface="Consolas"/>
                <a:cs typeface="Consolas"/>
                <a:sym typeface="Consolas"/>
              </a:rPr>
              <a:t>import</a:t>
            </a:r>
            <a:r>
              <a:rPr lang="en" sz="1000">
                <a:solidFill>
                  <a:srgbClr val="3E4349"/>
                </a:solidFill>
                <a:highlight>
                  <a:srgbClr val="EEEEEE"/>
                </a:highlight>
                <a:latin typeface="Consolas"/>
                <a:ea typeface="Consolas"/>
                <a:cs typeface="Consolas"/>
                <a:sym typeface="Consolas"/>
              </a:rPr>
              <a:t> </a:t>
            </a:r>
            <a:r>
              <a:rPr lang="en" sz="1000">
                <a:solidFill>
                  <a:schemeClr val="dk1"/>
                </a:solidFill>
                <a:highlight>
                  <a:srgbClr val="EEEEEE"/>
                </a:highlight>
                <a:latin typeface="Consolas"/>
                <a:ea typeface="Consolas"/>
                <a:cs typeface="Consolas"/>
                <a:sym typeface="Consolas"/>
              </a:rPr>
              <a:t>requests</a:t>
            </a:r>
            <a:br>
              <a:rPr lang="en" sz="1000">
                <a:solidFill>
                  <a:srgbClr val="3E4349"/>
                </a:solidFill>
                <a:highlight>
                  <a:srgbClr val="EEEEEE"/>
                </a:highlight>
                <a:latin typeface="Consolas"/>
                <a:ea typeface="Consolas"/>
                <a:cs typeface="Consolas"/>
                <a:sym typeface="Consolas"/>
              </a:rPr>
            </a:br>
            <a:br>
              <a:rPr lang="en" sz="1000">
                <a:solidFill>
                  <a:srgbClr val="3E4349"/>
                </a:solidFill>
                <a:highlight>
                  <a:srgbClr val="EEEEEE"/>
                </a:highlight>
                <a:latin typeface="Consolas"/>
                <a:ea typeface="Consolas"/>
                <a:cs typeface="Consolas"/>
                <a:sym typeface="Consolas"/>
              </a:rPr>
            </a:br>
            <a:r>
              <a:rPr lang="en" sz="1000">
                <a:solidFill>
                  <a:srgbClr val="745334"/>
                </a:solidFill>
                <a:highlight>
                  <a:srgbClr val="EEEEEE"/>
                </a:highlight>
                <a:latin typeface="Consolas"/>
                <a:ea typeface="Consolas"/>
                <a:cs typeface="Consolas"/>
                <a:sym typeface="Consolas"/>
              </a:rPr>
              <a:t>&gt;&gt;&gt; </a:t>
            </a:r>
            <a:r>
              <a:rPr lang="en" sz="1000">
                <a:solidFill>
                  <a:schemeClr val="dk1"/>
                </a:solidFill>
                <a:highlight>
                  <a:srgbClr val="EEEEEE"/>
                </a:highlight>
                <a:latin typeface="Consolas"/>
                <a:ea typeface="Consolas"/>
                <a:cs typeface="Consolas"/>
                <a:sym typeface="Consolas"/>
              </a:rPr>
              <a:t>r</a:t>
            </a:r>
            <a:r>
              <a:rPr lang="en" sz="1000">
                <a:solidFill>
                  <a:srgbClr val="3E4349"/>
                </a:solidFill>
                <a:highlight>
                  <a:srgbClr val="EEEEEE"/>
                </a:highlight>
                <a:latin typeface="Consolas"/>
                <a:ea typeface="Consolas"/>
                <a:cs typeface="Consolas"/>
                <a:sym typeface="Consolas"/>
              </a:rPr>
              <a:t> </a:t>
            </a:r>
            <a:r>
              <a:rPr lang="en" sz="1000">
                <a:solidFill>
                  <a:srgbClr val="582800"/>
                </a:solidFill>
                <a:highlight>
                  <a:srgbClr val="EEEEEE"/>
                </a:highlight>
                <a:latin typeface="Consolas"/>
                <a:ea typeface="Consolas"/>
                <a:cs typeface="Consolas"/>
                <a:sym typeface="Consolas"/>
              </a:rPr>
              <a:t>=</a:t>
            </a:r>
            <a:r>
              <a:rPr lang="en" sz="1000">
                <a:solidFill>
                  <a:srgbClr val="3E4349"/>
                </a:solidFill>
                <a:highlight>
                  <a:srgbClr val="EEEEEE"/>
                </a:highlight>
                <a:latin typeface="Consolas"/>
                <a:ea typeface="Consolas"/>
                <a:cs typeface="Consolas"/>
                <a:sym typeface="Consolas"/>
              </a:rPr>
              <a:t> </a:t>
            </a:r>
            <a:r>
              <a:rPr lang="en" sz="1000">
                <a:solidFill>
                  <a:schemeClr val="dk1"/>
                </a:solidFill>
                <a:highlight>
                  <a:srgbClr val="EEEEEE"/>
                </a:highlight>
                <a:latin typeface="Consolas"/>
                <a:ea typeface="Consolas"/>
                <a:cs typeface="Consolas"/>
                <a:sym typeface="Consolas"/>
              </a:rPr>
              <a:t>requests</a:t>
            </a:r>
            <a:r>
              <a:rPr lang="en" sz="1000">
                <a:solidFill>
                  <a:srgbClr val="582800"/>
                </a:solidFill>
                <a:highlight>
                  <a:srgbClr val="EEEEEE"/>
                </a:highlight>
                <a:latin typeface="Consolas"/>
                <a:ea typeface="Consolas"/>
                <a:cs typeface="Consolas"/>
                <a:sym typeface="Consolas"/>
              </a:rPr>
              <a:t>.</a:t>
            </a:r>
            <a:r>
              <a:rPr lang="en" sz="1000">
                <a:solidFill>
                  <a:schemeClr val="dk1"/>
                </a:solidFill>
                <a:highlight>
                  <a:srgbClr val="EEEEEE"/>
                </a:highlight>
                <a:latin typeface="Consolas"/>
                <a:ea typeface="Consolas"/>
                <a:cs typeface="Consolas"/>
                <a:sym typeface="Consolas"/>
              </a:rPr>
              <a:t>get</a:t>
            </a:r>
            <a:r>
              <a:rPr b="1" lang="en" sz="1000">
                <a:solidFill>
                  <a:schemeClr val="dk1"/>
                </a:solidFill>
                <a:highlight>
                  <a:srgbClr val="EEEEEE"/>
                </a:highlight>
                <a:latin typeface="Consolas"/>
                <a:ea typeface="Consolas"/>
                <a:cs typeface="Consolas"/>
                <a:sym typeface="Consolas"/>
              </a:rPr>
              <a:t>(</a:t>
            </a:r>
            <a:r>
              <a:rPr lang="en" sz="1000">
                <a:solidFill>
                  <a:srgbClr val="4E9A06"/>
                </a:solidFill>
                <a:highlight>
                  <a:srgbClr val="EEEEEE"/>
                </a:highlight>
                <a:latin typeface="Consolas"/>
                <a:ea typeface="Consolas"/>
                <a:cs typeface="Consolas"/>
                <a:sym typeface="Consolas"/>
              </a:rPr>
              <a:t>'https://api.github.com/events'</a:t>
            </a:r>
            <a:r>
              <a:rPr b="1" lang="en" sz="1000">
                <a:solidFill>
                  <a:schemeClr val="dk1"/>
                </a:solidFill>
                <a:highlight>
                  <a:srgbClr val="EEEEEE"/>
                </a:highlight>
                <a:latin typeface="Consolas"/>
                <a:ea typeface="Consolas"/>
                <a:cs typeface="Consolas"/>
                <a:sym typeface="Consolas"/>
              </a:rPr>
              <a:t>)</a:t>
            </a:r>
            <a:br>
              <a:rPr lang="en" sz="1000">
                <a:solidFill>
                  <a:srgbClr val="3E4349"/>
                </a:solidFill>
                <a:highlight>
                  <a:srgbClr val="EEEEEE"/>
                </a:highlight>
                <a:latin typeface="Consolas"/>
                <a:ea typeface="Consolas"/>
                <a:cs typeface="Consolas"/>
                <a:sym typeface="Consolas"/>
              </a:rPr>
            </a:br>
            <a:r>
              <a:rPr lang="en" sz="1000">
                <a:solidFill>
                  <a:srgbClr val="745334"/>
                </a:solidFill>
                <a:highlight>
                  <a:srgbClr val="EEEEEE"/>
                </a:highlight>
                <a:latin typeface="Consolas"/>
                <a:ea typeface="Consolas"/>
                <a:cs typeface="Consolas"/>
                <a:sym typeface="Consolas"/>
              </a:rPr>
              <a:t>&gt;&gt;&gt; </a:t>
            </a:r>
            <a:r>
              <a:rPr lang="en" sz="1000">
                <a:solidFill>
                  <a:schemeClr val="dk1"/>
                </a:solidFill>
                <a:highlight>
                  <a:srgbClr val="EEEEEE"/>
                </a:highlight>
                <a:latin typeface="Consolas"/>
                <a:ea typeface="Consolas"/>
                <a:cs typeface="Consolas"/>
                <a:sym typeface="Consolas"/>
              </a:rPr>
              <a:t>r</a:t>
            </a:r>
            <a:r>
              <a:rPr lang="en" sz="1000">
                <a:solidFill>
                  <a:srgbClr val="582800"/>
                </a:solidFill>
                <a:highlight>
                  <a:srgbClr val="EEEEEE"/>
                </a:highlight>
                <a:latin typeface="Consolas"/>
                <a:ea typeface="Consolas"/>
                <a:cs typeface="Consolas"/>
                <a:sym typeface="Consolas"/>
              </a:rPr>
              <a:t>.</a:t>
            </a:r>
            <a:r>
              <a:rPr lang="en" sz="1000">
                <a:solidFill>
                  <a:schemeClr val="dk1"/>
                </a:solidFill>
                <a:highlight>
                  <a:srgbClr val="EEEEEE"/>
                </a:highlight>
                <a:latin typeface="Consolas"/>
                <a:ea typeface="Consolas"/>
                <a:cs typeface="Consolas"/>
                <a:sym typeface="Consolas"/>
              </a:rPr>
              <a:t>text</a:t>
            </a:r>
            <a:br>
              <a:rPr lang="en" sz="1000">
                <a:solidFill>
                  <a:srgbClr val="3E4349"/>
                </a:solidFill>
                <a:highlight>
                  <a:srgbClr val="EEEEEE"/>
                </a:highlight>
                <a:latin typeface="Consolas"/>
                <a:ea typeface="Consolas"/>
                <a:cs typeface="Consolas"/>
                <a:sym typeface="Consolas"/>
              </a:rPr>
            </a:br>
            <a:r>
              <a:rPr lang="en" sz="1000">
                <a:solidFill>
                  <a:srgbClr val="888888"/>
                </a:solidFill>
                <a:highlight>
                  <a:srgbClr val="EEEEEE"/>
                </a:highlight>
                <a:latin typeface="Consolas"/>
                <a:ea typeface="Consolas"/>
                <a:cs typeface="Consolas"/>
                <a:sym typeface="Consolas"/>
              </a:rPr>
              <a:t>u'[{"repository":{"open_issues":0,"url":"https://github.com/…</a:t>
            </a:r>
          </a:p>
          <a:p>
            <a:pPr lvl="0" rtl="0">
              <a:lnSpc>
                <a:spcPct val="130000"/>
              </a:lnSpc>
              <a:spcBef>
                <a:spcPts val="1100"/>
              </a:spcBef>
              <a:spcAft>
                <a:spcPts val="1100"/>
              </a:spcAft>
              <a:buNone/>
            </a:pPr>
            <a:r>
              <a:rPr lang="en" sz="1000">
                <a:solidFill>
                  <a:srgbClr val="745334"/>
                </a:solidFill>
                <a:highlight>
                  <a:srgbClr val="EEEEEE"/>
                </a:highlight>
                <a:latin typeface="Consolas"/>
                <a:ea typeface="Consolas"/>
                <a:cs typeface="Consolas"/>
                <a:sym typeface="Consolas"/>
              </a:rPr>
              <a:t>&gt;&gt;&gt; </a:t>
            </a:r>
            <a:r>
              <a:rPr lang="en" sz="1000">
                <a:solidFill>
                  <a:schemeClr val="dk1"/>
                </a:solidFill>
                <a:highlight>
                  <a:srgbClr val="EEEEEE"/>
                </a:highlight>
                <a:latin typeface="Consolas"/>
                <a:ea typeface="Consolas"/>
                <a:cs typeface="Consolas"/>
                <a:sym typeface="Consolas"/>
              </a:rPr>
              <a:t>r</a:t>
            </a:r>
            <a:r>
              <a:rPr lang="en" sz="1000">
                <a:solidFill>
                  <a:srgbClr val="3E4349"/>
                </a:solidFill>
                <a:highlight>
                  <a:srgbClr val="EEEEEE"/>
                </a:highlight>
                <a:latin typeface="Consolas"/>
                <a:ea typeface="Consolas"/>
                <a:cs typeface="Consolas"/>
                <a:sym typeface="Consolas"/>
              </a:rPr>
              <a:t> </a:t>
            </a:r>
            <a:r>
              <a:rPr lang="en" sz="1000">
                <a:solidFill>
                  <a:srgbClr val="582800"/>
                </a:solidFill>
                <a:highlight>
                  <a:srgbClr val="EEEEEE"/>
                </a:highlight>
                <a:latin typeface="Consolas"/>
                <a:ea typeface="Consolas"/>
                <a:cs typeface="Consolas"/>
                <a:sym typeface="Consolas"/>
              </a:rPr>
              <a:t>=</a:t>
            </a:r>
            <a:r>
              <a:rPr lang="en" sz="1000">
                <a:solidFill>
                  <a:srgbClr val="3E4349"/>
                </a:solidFill>
                <a:highlight>
                  <a:srgbClr val="EEEEEE"/>
                </a:highlight>
                <a:latin typeface="Consolas"/>
                <a:ea typeface="Consolas"/>
                <a:cs typeface="Consolas"/>
                <a:sym typeface="Consolas"/>
              </a:rPr>
              <a:t> </a:t>
            </a:r>
            <a:r>
              <a:rPr lang="en" sz="1000">
                <a:solidFill>
                  <a:schemeClr val="dk1"/>
                </a:solidFill>
                <a:highlight>
                  <a:srgbClr val="EEEEEE"/>
                </a:highlight>
                <a:latin typeface="Consolas"/>
                <a:ea typeface="Consolas"/>
                <a:cs typeface="Consolas"/>
                <a:sym typeface="Consolas"/>
              </a:rPr>
              <a:t>requests</a:t>
            </a:r>
            <a:r>
              <a:rPr lang="en" sz="1000">
                <a:solidFill>
                  <a:srgbClr val="582800"/>
                </a:solidFill>
                <a:highlight>
                  <a:srgbClr val="EEEEEE"/>
                </a:highlight>
                <a:latin typeface="Consolas"/>
                <a:ea typeface="Consolas"/>
                <a:cs typeface="Consolas"/>
                <a:sym typeface="Consolas"/>
              </a:rPr>
              <a:t>.</a:t>
            </a:r>
            <a:r>
              <a:rPr lang="en" sz="1000">
                <a:solidFill>
                  <a:schemeClr val="dk1"/>
                </a:solidFill>
                <a:highlight>
                  <a:srgbClr val="EEEEEE"/>
                </a:highlight>
                <a:latin typeface="Consolas"/>
                <a:ea typeface="Consolas"/>
                <a:cs typeface="Consolas"/>
                <a:sym typeface="Consolas"/>
              </a:rPr>
              <a:t>post</a:t>
            </a:r>
            <a:r>
              <a:rPr b="1" lang="en" sz="1000">
                <a:solidFill>
                  <a:schemeClr val="dk1"/>
                </a:solidFill>
                <a:highlight>
                  <a:srgbClr val="EEEEEE"/>
                </a:highlight>
                <a:latin typeface="Consolas"/>
                <a:ea typeface="Consolas"/>
                <a:cs typeface="Consolas"/>
                <a:sym typeface="Consolas"/>
              </a:rPr>
              <a:t>(</a:t>
            </a:r>
            <a:r>
              <a:rPr lang="en" sz="1000">
                <a:solidFill>
                  <a:srgbClr val="4E9A06"/>
                </a:solidFill>
                <a:highlight>
                  <a:srgbClr val="EEEEEE"/>
                </a:highlight>
                <a:latin typeface="Consolas"/>
                <a:ea typeface="Consolas"/>
                <a:cs typeface="Consolas"/>
                <a:sym typeface="Consolas"/>
              </a:rPr>
              <a:t>'http://httpbin.org/post'</a:t>
            </a:r>
            <a:r>
              <a:rPr b="1" lang="en" sz="1000">
                <a:solidFill>
                  <a:schemeClr val="dk1"/>
                </a:solidFill>
                <a:highlight>
                  <a:srgbClr val="EEEEEE"/>
                </a:highlight>
                <a:latin typeface="Consolas"/>
                <a:ea typeface="Consolas"/>
                <a:cs typeface="Consolas"/>
                <a:sym typeface="Consolas"/>
              </a:rPr>
              <a:t>,</a:t>
            </a:r>
            <a:r>
              <a:rPr lang="en" sz="1000">
                <a:solidFill>
                  <a:srgbClr val="3E4349"/>
                </a:solidFill>
                <a:highlight>
                  <a:srgbClr val="EEEEEE"/>
                </a:highlight>
                <a:latin typeface="Consolas"/>
                <a:ea typeface="Consolas"/>
                <a:cs typeface="Consolas"/>
                <a:sym typeface="Consolas"/>
              </a:rPr>
              <a:t> </a:t>
            </a:r>
            <a:r>
              <a:rPr lang="en" sz="1000">
                <a:solidFill>
                  <a:schemeClr val="dk1"/>
                </a:solidFill>
                <a:highlight>
                  <a:srgbClr val="EEEEEE"/>
                </a:highlight>
                <a:latin typeface="Consolas"/>
                <a:ea typeface="Consolas"/>
                <a:cs typeface="Consolas"/>
                <a:sym typeface="Consolas"/>
              </a:rPr>
              <a:t>data</a:t>
            </a:r>
            <a:r>
              <a:rPr lang="en" sz="1000">
                <a:solidFill>
                  <a:srgbClr val="3E4349"/>
                </a:solidFill>
                <a:highlight>
                  <a:srgbClr val="EEEEEE"/>
                </a:highlight>
                <a:latin typeface="Consolas"/>
                <a:ea typeface="Consolas"/>
                <a:cs typeface="Consolas"/>
                <a:sym typeface="Consolas"/>
              </a:rPr>
              <a:t> </a:t>
            </a:r>
            <a:r>
              <a:rPr lang="en" sz="1000">
                <a:solidFill>
                  <a:srgbClr val="582800"/>
                </a:solidFill>
                <a:highlight>
                  <a:srgbClr val="EEEEEE"/>
                </a:highlight>
                <a:latin typeface="Consolas"/>
                <a:ea typeface="Consolas"/>
                <a:cs typeface="Consolas"/>
                <a:sym typeface="Consolas"/>
              </a:rPr>
              <a:t>=</a:t>
            </a:r>
            <a:r>
              <a:rPr lang="en" sz="1000">
                <a:solidFill>
                  <a:srgbClr val="3E4349"/>
                </a:solidFill>
                <a:highlight>
                  <a:srgbClr val="EEEEEE"/>
                </a:highlight>
                <a:latin typeface="Consolas"/>
                <a:ea typeface="Consolas"/>
                <a:cs typeface="Consolas"/>
                <a:sym typeface="Consolas"/>
              </a:rPr>
              <a:t> </a:t>
            </a:r>
            <a:r>
              <a:rPr b="1" lang="en" sz="1000">
                <a:solidFill>
                  <a:schemeClr val="dk1"/>
                </a:solidFill>
                <a:highlight>
                  <a:srgbClr val="EEEEEE"/>
                </a:highlight>
                <a:latin typeface="Consolas"/>
                <a:ea typeface="Consolas"/>
                <a:cs typeface="Consolas"/>
                <a:sym typeface="Consolas"/>
              </a:rPr>
              <a:t>{</a:t>
            </a:r>
            <a:r>
              <a:rPr lang="en" sz="1000">
                <a:solidFill>
                  <a:srgbClr val="4E9A06"/>
                </a:solidFill>
                <a:highlight>
                  <a:srgbClr val="EEEEEE"/>
                </a:highlight>
                <a:latin typeface="Consolas"/>
                <a:ea typeface="Consolas"/>
                <a:cs typeface="Consolas"/>
                <a:sym typeface="Consolas"/>
              </a:rPr>
              <a:t>'key'</a:t>
            </a:r>
            <a:r>
              <a:rPr b="1" lang="en" sz="1000">
                <a:solidFill>
                  <a:schemeClr val="dk1"/>
                </a:solidFill>
                <a:highlight>
                  <a:srgbClr val="EEEEEE"/>
                </a:highlight>
                <a:latin typeface="Consolas"/>
                <a:ea typeface="Consolas"/>
                <a:cs typeface="Consolas"/>
                <a:sym typeface="Consolas"/>
              </a:rPr>
              <a:t>:</a:t>
            </a:r>
            <a:r>
              <a:rPr lang="en" sz="1000">
                <a:solidFill>
                  <a:srgbClr val="4E9A06"/>
                </a:solidFill>
                <a:highlight>
                  <a:srgbClr val="EEEEEE"/>
                </a:highlight>
                <a:latin typeface="Consolas"/>
                <a:ea typeface="Consolas"/>
                <a:cs typeface="Consolas"/>
                <a:sym typeface="Consolas"/>
              </a:rPr>
              <a:t>'value'</a:t>
            </a:r>
            <a:r>
              <a:rPr b="1" lang="en" sz="1000">
                <a:solidFill>
                  <a:schemeClr val="dk1"/>
                </a:solidFill>
                <a:highlight>
                  <a:srgbClr val="EEEEEE"/>
                </a:highlight>
                <a:latin typeface="Consolas"/>
                <a:ea typeface="Consolas"/>
                <a:cs typeface="Consolas"/>
                <a:sym typeface="Consolas"/>
              </a:rPr>
              <a:t>})</a:t>
            </a:r>
          </a:p>
          <a:p>
            <a:pPr lvl="0" rtl="0">
              <a:lnSpc>
                <a:spcPct val="130000"/>
              </a:lnSpc>
              <a:spcBef>
                <a:spcPts val="1100"/>
              </a:spcBef>
              <a:spcAft>
                <a:spcPts val="1100"/>
              </a:spcAft>
              <a:buNone/>
            </a:pPr>
            <a:r>
              <a:rPr lang="en" sz="1000">
                <a:solidFill>
                  <a:srgbClr val="745334"/>
                </a:solidFill>
                <a:highlight>
                  <a:srgbClr val="EEEEEE"/>
                </a:highlight>
                <a:latin typeface="Consolas"/>
                <a:ea typeface="Consolas"/>
                <a:cs typeface="Consolas"/>
                <a:sym typeface="Consolas"/>
              </a:rPr>
              <a:t>&gt;&gt;&gt; </a:t>
            </a:r>
            <a:r>
              <a:rPr lang="en" sz="1000">
                <a:solidFill>
                  <a:schemeClr val="dk1"/>
                </a:solidFill>
                <a:highlight>
                  <a:srgbClr val="EEEEEE"/>
                </a:highlight>
                <a:latin typeface="Consolas"/>
                <a:ea typeface="Consolas"/>
                <a:cs typeface="Consolas"/>
                <a:sym typeface="Consolas"/>
              </a:rPr>
              <a:t>requests</a:t>
            </a:r>
            <a:r>
              <a:rPr lang="en" sz="1000">
                <a:solidFill>
                  <a:srgbClr val="582800"/>
                </a:solidFill>
                <a:highlight>
                  <a:srgbClr val="EEEEEE"/>
                </a:highlight>
                <a:latin typeface="Consolas"/>
                <a:ea typeface="Consolas"/>
                <a:cs typeface="Consolas"/>
                <a:sym typeface="Consolas"/>
              </a:rPr>
              <a:t>.</a:t>
            </a:r>
            <a:r>
              <a:rPr lang="en" sz="1000">
                <a:solidFill>
                  <a:schemeClr val="dk1"/>
                </a:solidFill>
                <a:highlight>
                  <a:srgbClr val="EEEEEE"/>
                </a:highlight>
                <a:latin typeface="Consolas"/>
                <a:ea typeface="Consolas"/>
                <a:cs typeface="Consolas"/>
                <a:sym typeface="Consolas"/>
              </a:rPr>
              <a:t>get</a:t>
            </a:r>
            <a:r>
              <a:rPr b="1" lang="en" sz="1000">
                <a:solidFill>
                  <a:schemeClr val="dk1"/>
                </a:solidFill>
                <a:highlight>
                  <a:srgbClr val="EEEEEE"/>
                </a:highlight>
                <a:latin typeface="Consolas"/>
                <a:ea typeface="Consolas"/>
                <a:cs typeface="Consolas"/>
                <a:sym typeface="Consolas"/>
              </a:rPr>
              <a:t>(</a:t>
            </a:r>
            <a:r>
              <a:rPr lang="en" sz="1000">
                <a:solidFill>
                  <a:srgbClr val="4E9A06"/>
                </a:solidFill>
                <a:highlight>
                  <a:srgbClr val="EEEEEE"/>
                </a:highlight>
                <a:latin typeface="Consolas"/>
                <a:ea typeface="Consolas"/>
                <a:cs typeface="Consolas"/>
                <a:sym typeface="Consolas"/>
              </a:rPr>
              <a:t>'https://api.github.com/user'</a:t>
            </a:r>
            <a:r>
              <a:rPr b="1" lang="en" sz="1000">
                <a:solidFill>
                  <a:schemeClr val="dk1"/>
                </a:solidFill>
                <a:highlight>
                  <a:srgbClr val="EEEEEE"/>
                </a:highlight>
                <a:latin typeface="Consolas"/>
                <a:ea typeface="Consolas"/>
                <a:cs typeface="Consolas"/>
                <a:sym typeface="Consolas"/>
              </a:rPr>
              <a:t>,</a:t>
            </a:r>
            <a:r>
              <a:rPr lang="en" sz="1000">
                <a:solidFill>
                  <a:srgbClr val="3E4349"/>
                </a:solidFill>
                <a:highlight>
                  <a:srgbClr val="EEEEEE"/>
                </a:highlight>
                <a:latin typeface="Consolas"/>
                <a:ea typeface="Consolas"/>
                <a:cs typeface="Consolas"/>
                <a:sym typeface="Consolas"/>
              </a:rPr>
              <a:t> </a:t>
            </a:r>
            <a:r>
              <a:rPr lang="en" sz="1000">
                <a:solidFill>
                  <a:schemeClr val="dk1"/>
                </a:solidFill>
                <a:highlight>
                  <a:srgbClr val="EEEEEE"/>
                </a:highlight>
                <a:latin typeface="Consolas"/>
                <a:ea typeface="Consolas"/>
                <a:cs typeface="Consolas"/>
                <a:sym typeface="Consolas"/>
              </a:rPr>
              <a:t>auth</a:t>
            </a:r>
            <a:r>
              <a:rPr lang="en" sz="1000">
                <a:solidFill>
                  <a:srgbClr val="582800"/>
                </a:solidFill>
                <a:highlight>
                  <a:srgbClr val="EEEEEE"/>
                </a:highlight>
                <a:latin typeface="Consolas"/>
                <a:ea typeface="Consolas"/>
                <a:cs typeface="Consolas"/>
                <a:sym typeface="Consolas"/>
              </a:rPr>
              <a:t>=</a:t>
            </a:r>
            <a:r>
              <a:rPr b="1" lang="en" sz="1000">
                <a:solidFill>
                  <a:schemeClr val="dk1"/>
                </a:solidFill>
                <a:highlight>
                  <a:srgbClr val="EEEEEE"/>
                </a:highlight>
                <a:latin typeface="Consolas"/>
                <a:ea typeface="Consolas"/>
                <a:cs typeface="Consolas"/>
                <a:sym typeface="Consolas"/>
              </a:rPr>
              <a:t>(</a:t>
            </a:r>
            <a:r>
              <a:rPr lang="en" sz="1000">
                <a:solidFill>
                  <a:srgbClr val="4E9A06"/>
                </a:solidFill>
                <a:highlight>
                  <a:srgbClr val="EEEEEE"/>
                </a:highlight>
                <a:latin typeface="Consolas"/>
                <a:ea typeface="Consolas"/>
                <a:cs typeface="Consolas"/>
                <a:sym typeface="Consolas"/>
              </a:rPr>
              <a:t>'user'</a:t>
            </a:r>
            <a:r>
              <a:rPr b="1" lang="en" sz="1000">
                <a:solidFill>
                  <a:schemeClr val="dk1"/>
                </a:solidFill>
                <a:highlight>
                  <a:srgbClr val="EEEEEE"/>
                </a:highlight>
                <a:latin typeface="Consolas"/>
                <a:ea typeface="Consolas"/>
                <a:cs typeface="Consolas"/>
                <a:sym typeface="Consolas"/>
              </a:rPr>
              <a:t>,</a:t>
            </a:r>
            <a:r>
              <a:rPr lang="en" sz="1000">
                <a:solidFill>
                  <a:srgbClr val="3E4349"/>
                </a:solidFill>
                <a:highlight>
                  <a:srgbClr val="EEEEEE"/>
                </a:highlight>
                <a:latin typeface="Consolas"/>
                <a:ea typeface="Consolas"/>
                <a:cs typeface="Consolas"/>
                <a:sym typeface="Consolas"/>
              </a:rPr>
              <a:t> </a:t>
            </a:r>
            <a:r>
              <a:rPr lang="en" sz="1000">
                <a:solidFill>
                  <a:srgbClr val="4E9A06"/>
                </a:solidFill>
                <a:highlight>
                  <a:srgbClr val="EEEEEE"/>
                </a:highlight>
                <a:latin typeface="Consolas"/>
                <a:ea typeface="Consolas"/>
                <a:cs typeface="Consolas"/>
                <a:sym typeface="Consolas"/>
              </a:rPr>
              <a:t>'pass'</a:t>
            </a:r>
            <a:r>
              <a:rPr b="1" lang="en" sz="1000">
                <a:solidFill>
                  <a:schemeClr val="dk1"/>
                </a:solidFill>
                <a:highlight>
                  <a:srgbClr val="EEEEEE"/>
                </a:highlight>
                <a:latin typeface="Consolas"/>
                <a:ea typeface="Consolas"/>
                <a:cs typeface="Consolas"/>
                <a:sym typeface="Consolas"/>
              </a:rPr>
              <a:t>))</a:t>
            </a:r>
            <a:br>
              <a:rPr lang="en" sz="1000">
                <a:solidFill>
                  <a:srgbClr val="3E4349"/>
                </a:solidFill>
                <a:highlight>
                  <a:srgbClr val="EEEEEE"/>
                </a:highlight>
                <a:latin typeface="Consolas"/>
                <a:ea typeface="Consolas"/>
                <a:cs typeface="Consolas"/>
                <a:sym typeface="Consolas"/>
              </a:rPr>
            </a:br>
            <a:r>
              <a:rPr lang="en" sz="1000">
                <a:solidFill>
                  <a:srgbClr val="888888"/>
                </a:solidFill>
                <a:highlight>
                  <a:srgbClr val="EEEEEE"/>
                </a:highlight>
                <a:latin typeface="Consolas"/>
                <a:ea typeface="Consolas"/>
                <a:cs typeface="Consolas"/>
                <a:sym typeface="Consolas"/>
              </a:rPr>
              <a:t>&lt;Response [200]&gt;</a:t>
            </a:r>
          </a:p>
          <a:p>
            <a:pPr lvl="0" rtl="0">
              <a:spcBef>
                <a:spcPts val="0"/>
              </a:spcBef>
              <a:buNone/>
            </a:pPr>
            <a:r>
              <a:t/>
            </a:r>
            <a:endParaRPr/>
          </a:p>
          <a:p>
            <a:pPr lvl="0" rtl="0">
              <a:spcBef>
                <a:spcPts val="0"/>
              </a:spcBef>
              <a:buClr>
                <a:schemeClr val="dk1"/>
              </a:buClr>
              <a:buFont typeface="Arial"/>
              <a:buNone/>
            </a:pPr>
            <a:r>
              <a:rPr lang="en"/>
              <a:t>That is pretty much all there is to it!</a:t>
            </a:r>
          </a:p>
          <a:p>
            <a:pPr lvl="0">
              <a:spcBef>
                <a:spcPts val="0"/>
              </a:spcBef>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LXML</a:t>
            </a:r>
          </a:p>
        </p:txBody>
      </p:sp>
      <p:sp>
        <p:nvSpPr>
          <p:cNvPr id="145" name="Shape 14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LXML is a large, powerful library that can take a while to master.  You will need to become familiar with xpath in order to take advantage of LXML’s power.</a:t>
            </a:r>
          </a:p>
          <a:p>
            <a:pPr lvl="0">
              <a:spcBef>
                <a:spcPts val="0"/>
              </a:spcBef>
              <a:buNone/>
            </a:pPr>
            <a:r>
              <a:t/>
            </a:r>
            <a:endParaRPr/>
          </a:p>
        </p:txBody>
      </p:sp>
      <p:sp>
        <p:nvSpPr>
          <p:cNvPr id="146" name="Shape 146"/>
          <p:cNvSpPr txBox="1"/>
          <p:nvPr/>
        </p:nvSpPr>
        <p:spPr>
          <a:xfrm>
            <a:off x="425625" y="2116150"/>
            <a:ext cx="8218800" cy="1972200"/>
          </a:xfrm>
          <a:prstGeom prst="rect">
            <a:avLst/>
          </a:prstGeom>
          <a:solidFill>
            <a:srgbClr val="F3F3F3"/>
          </a:solidFill>
          <a:ln>
            <a:noFill/>
          </a:ln>
        </p:spPr>
        <p:txBody>
          <a:bodyPr anchorCtr="0" anchor="t" bIns="91425" lIns="91425" rIns="91425" tIns="91425">
            <a:noAutofit/>
          </a:bodyPr>
          <a:lstStyle/>
          <a:p>
            <a:pPr lvl="0">
              <a:spcBef>
                <a:spcPts val="0"/>
              </a:spcBef>
              <a:buNone/>
            </a:pPr>
            <a:r>
              <a:rPr lang="en"/>
              <a:t>from lxml import etree</a:t>
            </a:r>
          </a:p>
          <a:p>
            <a:pPr lvl="0">
              <a:spcBef>
                <a:spcPts val="0"/>
              </a:spcBef>
              <a:buNone/>
            </a:pPr>
            <a:r>
              <a:t/>
            </a:r>
            <a:endParaRPr/>
          </a:p>
          <a:p>
            <a:pPr lvl="0">
              <a:spcBef>
                <a:spcPts val="0"/>
              </a:spcBef>
              <a:buNone/>
            </a:pPr>
            <a:r>
              <a:rPr lang="en"/>
              <a:t># here r is the request object we got in the previous example</a:t>
            </a:r>
          </a:p>
          <a:p>
            <a:pPr lvl="0">
              <a:spcBef>
                <a:spcPts val="0"/>
              </a:spcBef>
              <a:buNone/>
            </a:pPr>
            <a:r>
              <a:rPr lang="en"/>
              <a:t>document = etree.fromstring(r.text)</a:t>
            </a:r>
          </a:p>
          <a:p>
            <a:pPr lvl="0">
              <a:spcBef>
                <a:spcPts val="0"/>
              </a:spcBef>
              <a:buNone/>
            </a:pPr>
            <a:r>
              <a:t/>
            </a:r>
            <a:endParaRPr/>
          </a:p>
          <a:p>
            <a:pPr lvl="0">
              <a:spcBef>
                <a:spcPts val="0"/>
              </a:spcBef>
              <a:buNone/>
            </a:pPr>
            <a:r>
              <a:rPr lang="en"/>
              <a:t>anchor_tags = document.xpath(“//a”)</a:t>
            </a:r>
          </a:p>
          <a:p>
            <a:pPr lvl="0">
              <a:spcBef>
                <a:spcPts val="0"/>
              </a:spcBef>
              <a:buNone/>
            </a:pPr>
            <a:r>
              <a:rPr lang="en"/>
              <a:t>hrefs = [a.attrib.get(“href”) for a in anchor_tags]</a:t>
            </a:r>
          </a:p>
          <a:p>
            <a:pPr lvl="0">
              <a:spcBef>
                <a:spcPts val="0"/>
              </a:spcBef>
              <a:buNone/>
            </a:pPr>
            <a:r>
              <a:rPr lang="en"/>
              <a:t>anchor_text = [a.xpath(“text()”) for a in anchor_tags]</a:t>
            </a:r>
          </a:p>
          <a:p>
            <a:pPr lvl="0">
              <a:spcBef>
                <a:spcPts val="0"/>
              </a:spcBef>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SQL Alchemy</a:t>
            </a:r>
          </a:p>
        </p:txBody>
      </p:sp>
      <p:sp>
        <p:nvSpPr>
          <p:cNvPr id="152" name="Shape 15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SQL Alchemy is a large, powerful library for interacting with databases in Python.  There is a lot to learn, but initially you just need to know how to insert data.</a:t>
            </a:r>
          </a:p>
          <a:p>
            <a:pPr lvl="0">
              <a:spcBef>
                <a:spcPts val="0"/>
              </a:spcBef>
              <a:buNone/>
            </a:pPr>
            <a:r>
              <a:t/>
            </a:r>
            <a:endParaRPr/>
          </a:p>
        </p:txBody>
      </p:sp>
      <p:sp>
        <p:nvSpPr>
          <p:cNvPr id="153" name="Shape 153"/>
          <p:cNvSpPr txBox="1"/>
          <p:nvPr/>
        </p:nvSpPr>
        <p:spPr>
          <a:xfrm>
            <a:off x="419100" y="2101850"/>
            <a:ext cx="8140800" cy="1809600"/>
          </a:xfrm>
          <a:prstGeom prst="rect">
            <a:avLst/>
          </a:prstGeom>
          <a:solidFill>
            <a:srgbClr val="F3F3F3"/>
          </a:solidFill>
          <a:ln>
            <a:noFill/>
          </a:ln>
        </p:spPr>
        <p:txBody>
          <a:bodyPr anchorCtr="0" anchor="t" bIns="91425" lIns="91425" rIns="91425" tIns="91425">
            <a:noAutofit/>
          </a:bodyPr>
          <a:lstStyle/>
          <a:p>
            <a:pPr lvl="0">
              <a:spcBef>
                <a:spcPts val="0"/>
              </a:spcBef>
              <a:buNone/>
            </a:pPr>
            <a:r>
              <a:rPr lang="en"/>
              <a:t>import sqlalchemy</a:t>
            </a:r>
          </a:p>
          <a:p>
            <a:pPr lvl="0">
              <a:spcBef>
                <a:spcPts val="0"/>
              </a:spcBef>
              <a:buNone/>
            </a:pPr>
            <a:r>
              <a:t/>
            </a:r>
            <a:endParaRPr/>
          </a:p>
          <a:p>
            <a:pPr lvl="0">
              <a:spcBef>
                <a:spcPts val="0"/>
              </a:spcBef>
              <a:buNone/>
            </a:pPr>
            <a:r>
              <a:rPr lang="en"/>
              <a:t>engine = sqlalchemy.create_engine(“postgresql://user:pass@host/database”)</a:t>
            </a:r>
          </a:p>
          <a:p>
            <a:pPr lvl="0">
              <a:spcBef>
                <a:spcPts val="0"/>
              </a:spcBef>
              <a:buNone/>
            </a:pPr>
            <a:r>
              <a:rPr lang="en"/>
              <a:t>connection = engine.connect()</a:t>
            </a:r>
          </a:p>
          <a:p>
            <a:pPr lvl="0">
              <a:spcBef>
                <a:spcPts val="0"/>
              </a:spcBef>
              <a:buNone/>
            </a:pPr>
            <a:r>
              <a:rPr lang="en"/>
              <a:t>tables = sqlalchemy.MetaData(bind=engine, reflect=True).tables</a:t>
            </a:r>
          </a:p>
          <a:p>
            <a:pPr lvl="0">
              <a:spcBef>
                <a:spcPts val="0"/>
              </a:spcBef>
              <a:buNone/>
            </a:pPr>
            <a:r>
              <a:t/>
            </a:r>
            <a:endParaRPr/>
          </a:p>
          <a:p>
            <a:pPr lvl="0">
              <a:spcBef>
                <a:spcPts val="0"/>
              </a:spcBef>
              <a:buNone/>
            </a:pPr>
            <a:r>
              <a:rPr lang="en"/>
              <a:t>connection.execute(tables[“my_table”].insert(), column_1=”random”, column_2=”data”)</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x="0" y="0"/>
          <a:ext cx="0" cy="0"/>
          <a:chOff x="0" y="0"/>
          <a:chExt cx="0" cy="0"/>
        </a:xfrm>
      </p:grpSpPr>
      <p:sp>
        <p:nvSpPr>
          <p:cNvPr id="158" name="Shape 15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Celery</a:t>
            </a:r>
          </a:p>
        </p:txBody>
      </p:sp>
      <p:sp>
        <p:nvSpPr>
          <p:cNvPr id="159" name="Shape 15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This part is optional.  You don’t need celery unless you have several spiders running on a site simultaneously.</a:t>
            </a:r>
          </a:p>
          <a:p>
            <a:pPr lvl="0">
              <a:spcBef>
                <a:spcPts val="0"/>
              </a:spcBef>
              <a:buNone/>
            </a:pPr>
            <a:r>
              <a:rPr lang="en"/>
              <a:t>Celery provides you with a task queue.  This queue might be all the pages you want to scrape.  You would then have tasks that scrape a single page, extract data from it and push any found links to the task queue.</a:t>
            </a:r>
          </a:p>
          <a:p>
            <a:pPr lvl="0">
              <a:spcBef>
                <a:spcPts val="0"/>
              </a:spcBef>
              <a:buNone/>
            </a:pPr>
            <a:r>
              <a:rPr lang="en"/>
              <a:t>You can add jobs to the task queue in one part of your program, and separate worker processes complete jobs from the queue.</a:t>
            </a:r>
          </a:p>
          <a:p>
            <a:pPr lvl="0">
              <a:spcBef>
                <a:spcPts val="0"/>
              </a:spcBef>
              <a:buNone/>
            </a:pPr>
            <a:r>
              <a:rPr lang="en"/>
              <a:t>Celery requires a separate RabbitMQ (or equivalent) server.</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Celery Worker</a:t>
            </a:r>
          </a:p>
        </p:txBody>
      </p:sp>
      <p:sp>
        <p:nvSpPr>
          <p:cNvPr id="165" name="Shape 16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Celery uses worker processes to handle jobs from the queue:</a:t>
            </a:r>
          </a:p>
          <a:p>
            <a:pPr lvl="0">
              <a:spcBef>
                <a:spcPts val="0"/>
              </a:spcBef>
              <a:buNone/>
            </a:pPr>
            <a:r>
              <a:rPr lang="en" sz="1200"/>
              <a:t>worker.py:</a:t>
            </a:r>
          </a:p>
        </p:txBody>
      </p:sp>
      <p:sp>
        <p:nvSpPr>
          <p:cNvPr id="166" name="Shape 166"/>
          <p:cNvSpPr txBox="1"/>
          <p:nvPr/>
        </p:nvSpPr>
        <p:spPr>
          <a:xfrm>
            <a:off x="477600" y="2002250"/>
            <a:ext cx="8188800" cy="1990200"/>
          </a:xfrm>
          <a:prstGeom prst="rect">
            <a:avLst/>
          </a:prstGeom>
          <a:solidFill>
            <a:srgbClr val="F0FFEB"/>
          </a:solidFill>
          <a:ln>
            <a:noFill/>
          </a:ln>
        </p:spPr>
        <p:txBody>
          <a:bodyPr anchorCtr="0" anchor="t" bIns="91425" lIns="91425" rIns="91425" tIns="91425">
            <a:noAutofit/>
          </a:bodyPr>
          <a:lstStyle/>
          <a:p>
            <a:pPr lvl="0" rtl="0">
              <a:lnSpc>
                <a:spcPct val="100000"/>
              </a:lnSpc>
              <a:spcBef>
                <a:spcPts val="0"/>
              </a:spcBef>
              <a:spcAft>
                <a:spcPts val="0"/>
              </a:spcAft>
              <a:buNone/>
            </a:pPr>
            <a:r>
              <a:rPr b="1" lang="en" sz="1000">
                <a:solidFill>
                  <a:srgbClr val="008800"/>
                </a:solidFill>
                <a:highlight>
                  <a:srgbClr val="F0FFEB"/>
                </a:highlight>
                <a:latin typeface="Consolas"/>
                <a:ea typeface="Consolas"/>
                <a:cs typeface="Consolas"/>
                <a:sym typeface="Consolas"/>
              </a:rPr>
              <a:t>from</a:t>
            </a:r>
            <a:r>
              <a:rPr lang="en" sz="1000">
                <a:solidFill>
                  <a:srgbClr val="3E4349"/>
                </a:solidFill>
                <a:highlight>
                  <a:srgbClr val="F0FFEB"/>
                </a:highlight>
                <a:latin typeface="Consolas"/>
                <a:ea typeface="Consolas"/>
                <a:cs typeface="Consolas"/>
                <a:sym typeface="Consolas"/>
              </a:rPr>
              <a:t> </a:t>
            </a:r>
            <a:r>
              <a:rPr b="1" lang="en" sz="1000">
                <a:solidFill>
                  <a:srgbClr val="0E84B5"/>
                </a:solidFill>
                <a:highlight>
                  <a:srgbClr val="F0FFEB"/>
                </a:highlight>
                <a:latin typeface="Consolas"/>
                <a:ea typeface="Consolas"/>
                <a:cs typeface="Consolas"/>
                <a:sym typeface="Consolas"/>
              </a:rPr>
              <a:t>celery</a:t>
            </a:r>
            <a:r>
              <a:rPr lang="en" sz="1000">
                <a:solidFill>
                  <a:srgbClr val="3E4349"/>
                </a:solidFill>
                <a:highlight>
                  <a:srgbClr val="F0FFEB"/>
                </a:highlight>
                <a:latin typeface="Consolas"/>
                <a:ea typeface="Consolas"/>
                <a:cs typeface="Consolas"/>
                <a:sym typeface="Consolas"/>
              </a:rPr>
              <a:t> </a:t>
            </a:r>
            <a:r>
              <a:rPr b="1" lang="en" sz="1000">
                <a:solidFill>
                  <a:srgbClr val="008800"/>
                </a:solidFill>
                <a:highlight>
                  <a:srgbClr val="F0FFEB"/>
                </a:highlight>
                <a:latin typeface="Consolas"/>
                <a:ea typeface="Consolas"/>
                <a:cs typeface="Consolas"/>
                <a:sym typeface="Consolas"/>
              </a:rPr>
              <a:t>import</a:t>
            </a:r>
            <a:r>
              <a:rPr lang="en" sz="1000">
                <a:solidFill>
                  <a:srgbClr val="3E4349"/>
                </a:solidFill>
                <a:highlight>
                  <a:srgbClr val="F0FFEB"/>
                </a:highlight>
                <a:latin typeface="Consolas"/>
                <a:ea typeface="Consolas"/>
                <a:cs typeface="Consolas"/>
                <a:sym typeface="Consolas"/>
              </a:rPr>
              <a:t> Celery</a:t>
            </a:r>
            <a:br>
              <a:rPr lang="en" sz="1000">
                <a:solidFill>
                  <a:srgbClr val="3E4349"/>
                </a:solidFill>
                <a:highlight>
                  <a:srgbClr val="F0FFEB"/>
                </a:highlight>
                <a:latin typeface="Consolas"/>
                <a:ea typeface="Consolas"/>
                <a:cs typeface="Consolas"/>
                <a:sym typeface="Consolas"/>
              </a:rPr>
            </a:br>
            <a:br>
              <a:rPr lang="en" sz="1000">
                <a:solidFill>
                  <a:srgbClr val="3E4349"/>
                </a:solidFill>
                <a:highlight>
                  <a:srgbClr val="F0FFEB"/>
                </a:highlight>
                <a:latin typeface="Consolas"/>
                <a:ea typeface="Consolas"/>
                <a:cs typeface="Consolas"/>
                <a:sym typeface="Consolas"/>
              </a:rPr>
            </a:br>
            <a:r>
              <a:rPr lang="en" sz="1000">
                <a:solidFill>
                  <a:srgbClr val="3E4349"/>
                </a:solidFill>
                <a:highlight>
                  <a:srgbClr val="F0FFEB"/>
                </a:highlight>
                <a:latin typeface="Consolas"/>
                <a:ea typeface="Consolas"/>
                <a:cs typeface="Consolas"/>
                <a:sym typeface="Consolas"/>
              </a:rPr>
              <a:t>app </a:t>
            </a:r>
            <a:r>
              <a:rPr lang="en" sz="1000">
                <a:solidFill>
                  <a:srgbClr val="333333"/>
                </a:solidFill>
                <a:highlight>
                  <a:srgbClr val="F0FFEB"/>
                </a:highlight>
                <a:latin typeface="Consolas"/>
                <a:ea typeface="Consolas"/>
                <a:cs typeface="Consolas"/>
                <a:sym typeface="Consolas"/>
              </a:rPr>
              <a:t>=</a:t>
            </a:r>
            <a:r>
              <a:rPr lang="en" sz="1000">
                <a:solidFill>
                  <a:srgbClr val="3E4349"/>
                </a:solidFill>
                <a:highlight>
                  <a:srgbClr val="F0FFEB"/>
                </a:highlight>
                <a:latin typeface="Consolas"/>
                <a:ea typeface="Consolas"/>
                <a:cs typeface="Consolas"/>
                <a:sym typeface="Consolas"/>
              </a:rPr>
              <a:t> Celery(</a:t>
            </a:r>
            <a:r>
              <a:rPr lang="en" sz="1000">
                <a:solidFill>
                  <a:srgbClr val="3E4349"/>
                </a:solidFill>
                <a:highlight>
                  <a:srgbClr val="FFF0F0"/>
                </a:highlight>
                <a:latin typeface="Consolas"/>
                <a:ea typeface="Consolas"/>
                <a:cs typeface="Consolas"/>
                <a:sym typeface="Consolas"/>
              </a:rPr>
              <a:t>'tasks'</a:t>
            </a:r>
            <a:r>
              <a:rPr lang="en" sz="1000">
                <a:solidFill>
                  <a:srgbClr val="3E4349"/>
                </a:solidFill>
                <a:highlight>
                  <a:srgbClr val="F0FFEB"/>
                </a:highlight>
                <a:latin typeface="Consolas"/>
                <a:ea typeface="Consolas"/>
                <a:cs typeface="Consolas"/>
                <a:sym typeface="Consolas"/>
              </a:rPr>
              <a:t>, broker</a:t>
            </a:r>
            <a:r>
              <a:rPr lang="en" sz="1000">
                <a:solidFill>
                  <a:srgbClr val="333333"/>
                </a:solidFill>
                <a:highlight>
                  <a:srgbClr val="F0FFEB"/>
                </a:highlight>
                <a:latin typeface="Consolas"/>
                <a:ea typeface="Consolas"/>
                <a:cs typeface="Consolas"/>
                <a:sym typeface="Consolas"/>
              </a:rPr>
              <a:t>=</a:t>
            </a:r>
            <a:r>
              <a:rPr lang="en" sz="1000">
                <a:solidFill>
                  <a:srgbClr val="3E4349"/>
                </a:solidFill>
                <a:highlight>
                  <a:srgbClr val="FFF0F0"/>
                </a:highlight>
                <a:latin typeface="Consolas"/>
                <a:ea typeface="Consolas"/>
                <a:cs typeface="Consolas"/>
                <a:sym typeface="Consolas"/>
              </a:rPr>
              <a:t>'pyamqp://guest@localhost//'</a:t>
            </a:r>
            <a:r>
              <a:rPr lang="en" sz="1000">
                <a:solidFill>
                  <a:srgbClr val="3E4349"/>
                </a:solidFill>
                <a:highlight>
                  <a:srgbClr val="F0FFEB"/>
                </a:highlight>
                <a:latin typeface="Consolas"/>
                <a:ea typeface="Consolas"/>
                <a:cs typeface="Consolas"/>
                <a:sym typeface="Consolas"/>
              </a:rPr>
              <a:t>)</a:t>
            </a:r>
            <a:br>
              <a:rPr lang="en" sz="1000">
                <a:solidFill>
                  <a:srgbClr val="3E4349"/>
                </a:solidFill>
                <a:highlight>
                  <a:srgbClr val="F0FFEB"/>
                </a:highlight>
                <a:latin typeface="Consolas"/>
                <a:ea typeface="Consolas"/>
                <a:cs typeface="Consolas"/>
                <a:sym typeface="Consolas"/>
              </a:rPr>
            </a:br>
            <a:br>
              <a:rPr lang="en" sz="1000">
                <a:solidFill>
                  <a:srgbClr val="3E4349"/>
                </a:solidFill>
                <a:highlight>
                  <a:srgbClr val="F0FFEB"/>
                </a:highlight>
                <a:latin typeface="Consolas"/>
                <a:ea typeface="Consolas"/>
                <a:cs typeface="Consolas"/>
                <a:sym typeface="Consolas"/>
              </a:rPr>
            </a:br>
            <a:r>
              <a:rPr b="1" lang="en" sz="1000">
                <a:solidFill>
                  <a:srgbClr val="555555"/>
                </a:solidFill>
                <a:highlight>
                  <a:srgbClr val="F0FFEB"/>
                </a:highlight>
                <a:latin typeface="Consolas"/>
                <a:ea typeface="Consolas"/>
                <a:cs typeface="Consolas"/>
                <a:sym typeface="Consolas"/>
              </a:rPr>
              <a:t>@app.task</a:t>
            </a:r>
            <a:br>
              <a:rPr lang="en" sz="1000">
                <a:solidFill>
                  <a:srgbClr val="3E4349"/>
                </a:solidFill>
                <a:highlight>
                  <a:srgbClr val="F0FFEB"/>
                </a:highlight>
                <a:latin typeface="Consolas"/>
                <a:ea typeface="Consolas"/>
                <a:cs typeface="Consolas"/>
                <a:sym typeface="Consolas"/>
              </a:rPr>
            </a:br>
            <a:r>
              <a:rPr b="1" lang="en" sz="1000">
                <a:solidFill>
                  <a:srgbClr val="008800"/>
                </a:solidFill>
                <a:highlight>
                  <a:srgbClr val="F0FFEB"/>
                </a:highlight>
                <a:latin typeface="Consolas"/>
                <a:ea typeface="Consolas"/>
                <a:cs typeface="Consolas"/>
                <a:sym typeface="Consolas"/>
              </a:rPr>
              <a:t>def</a:t>
            </a:r>
            <a:r>
              <a:rPr lang="en" sz="1000">
                <a:solidFill>
                  <a:srgbClr val="3E4349"/>
                </a:solidFill>
                <a:highlight>
                  <a:srgbClr val="F0FFEB"/>
                </a:highlight>
                <a:latin typeface="Consolas"/>
                <a:ea typeface="Consolas"/>
                <a:cs typeface="Consolas"/>
                <a:sym typeface="Consolas"/>
              </a:rPr>
              <a:t> </a:t>
            </a:r>
            <a:r>
              <a:rPr b="1" lang="en" sz="1000">
                <a:solidFill>
                  <a:srgbClr val="0066BB"/>
                </a:solidFill>
                <a:highlight>
                  <a:srgbClr val="F0FFEB"/>
                </a:highlight>
                <a:latin typeface="Consolas"/>
                <a:ea typeface="Consolas"/>
                <a:cs typeface="Consolas"/>
                <a:sym typeface="Consolas"/>
              </a:rPr>
              <a:t>scrape</a:t>
            </a:r>
            <a:r>
              <a:rPr lang="en" sz="1000">
                <a:solidFill>
                  <a:srgbClr val="3E4349"/>
                </a:solidFill>
                <a:highlight>
                  <a:srgbClr val="F0FFEB"/>
                </a:highlight>
                <a:latin typeface="Consolas"/>
                <a:ea typeface="Consolas"/>
                <a:cs typeface="Consolas"/>
                <a:sym typeface="Consolas"/>
              </a:rPr>
              <a:t>(url):</a:t>
            </a:r>
          </a:p>
          <a:p>
            <a:pPr lvl="0" rtl="0">
              <a:lnSpc>
                <a:spcPct val="100000"/>
              </a:lnSpc>
              <a:spcBef>
                <a:spcPts val="0"/>
              </a:spcBef>
              <a:spcAft>
                <a:spcPts val="0"/>
              </a:spcAft>
              <a:buNone/>
            </a:pPr>
            <a:r>
              <a:rPr b="1" lang="en" sz="1000">
                <a:solidFill>
                  <a:srgbClr val="008800"/>
                </a:solidFill>
                <a:highlight>
                  <a:srgbClr val="F0FFEB"/>
                </a:highlight>
                <a:latin typeface="Consolas"/>
                <a:ea typeface="Consolas"/>
                <a:cs typeface="Consolas"/>
                <a:sym typeface="Consolas"/>
              </a:rPr>
              <a:t>    </a:t>
            </a:r>
            <a:r>
              <a:rPr lang="en" sz="1000">
                <a:solidFill>
                  <a:srgbClr val="3E4349"/>
                </a:solidFill>
                <a:highlight>
                  <a:srgbClr val="F0FFEB"/>
                </a:highlight>
                <a:latin typeface="Consolas"/>
                <a:ea typeface="Consolas"/>
                <a:cs typeface="Consolas"/>
                <a:sym typeface="Consolas"/>
              </a:rPr>
              <a:t>text = requests.get(</a:t>
            </a:r>
            <a:r>
              <a:rPr lang="en" sz="1000">
                <a:solidFill>
                  <a:srgbClr val="3E4349"/>
                </a:solidFill>
                <a:highlight>
                  <a:srgbClr val="FFF0F0"/>
                </a:highlight>
                <a:latin typeface="Consolas"/>
                <a:ea typeface="Consolas"/>
                <a:cs typeface="Consolas"/>
                <a:sym typeface="Consolas"/>
              </a:rPr>
              <a:t>url</a:t>
            </a:r>
            <a:r>
              <a:rPr lang="en" sz="1000">
                <a:solidFill>
                  <a:srgbClr val="3E4349"/>
                </a:solidFill>
                <a:highlight>
                  <a:srgbClr val="F0FFEB"/>
                </a:highlight>
                <a:latin typeface="Consolas"/>
                <a:ea typeface="Consolas"/>
                <a:cs typeface="Consolas"/>
                <a:sym typeface="Consolas"/>
              </a:rPr>
              <a:t>).text</a:t>
            </a:r>
          </a:p>
          <a:p>
            <a:pPr lvl="0" rtl="0">
              <a:lnSpc>
                <a:spcPct val="100000"/>
              </a:lnSpc>
              <a:spcBef>
                <a:spcPts val="0"/>
              </a:spcBef>
              <a:spcAft>
                <a:spcPts val="0"/>
              </a:spcAft>
              <a:buNone/>
            </a:pPr>
            <a:r>
              <a:rPr lang="en" sz="1000">
                <a:solidFill>
                  <a:srgbClr val="3E4349"/>
                </a:solidFill>
                <a:highlight>
                  <a:srgbClr val="F0FFEB"/>
                </a:highlight>
                <a:latin typeface="Consolas"/>
                <a:ea typeface="Consolas"/>
                <a:cs typeface="Consolas"/>
                <a:sym typeface="Consolas"/>
              </a:rPr>
              <a:t>    data = extract_data(</a:t>
            </a:r>
            <a:r>
              <a:rPr lang="en" sz="1000">
                <a:solidFill>
                  <a:srgbClr val="3E4349"/>
                </a:solidFill>
                <a:highlight>
                  <a:srgbClr val="FFF0F0"/>
                </a:highlight>
                <a:latin typeface="Consolas"/>
                <a:ea typeface="Consolas"/>
                <a:cs typeface="Consolas"/>
                <a:sym typeface="Consolas"/>
              </a:rPr>
              <a:t>text</a:t>
            </a:r>
            <a:r>
              <a:rPr lang="en" sz="1000">
                <a:solidFill>
                  <a:srgbClr val="3E4349"/>
                </a:solidFill>
                <a:highlight>
                  <a:srgbClr val="F0FFEB"/>
                </a:highlight>
                <a:latin typeface="Consolas"/>
                <a:ea typeface="Consolas"/>
                <a:cs typeface="Consolas"/>
                <a:sym typeface="Consolas"/>
              </a:rPr>
              <a:t>)</a:t>
            </a:r>
          </a:p>
          <a:p>
            <a:pPr lvl="0" rtl="0">
              <a:lnSpc>
                <a:spcPct val="100000"/>
              </a:lnSpc>
              <a:spcBef>
                <a:spcPts val="0"/>
              </a:spcBef>
              <a:spcAft>
                <a:spcPts val="0"/>
              </a:spcAft>
              <a:buNone/>
            </a:pPr>
            <a:r>
              <a:rPr lang="en" sz="1000">
                <a:solidFill>
                  <a:srgbClr val="3E4349"/>
                </a:solidFill>
                <a:highlight>
                  <a:srgbClr val="F0FFEB"/>
                </a:highlight>
                <a:latin typeface="Consolas"/>
                <a:ea typeface="Consolas"/>
                <a:cs typeface="Consolas"/>
                <a:sym typeface="Consolas"/>
              </a:rPr>
              <a:t>    add_data_to_database(</a:t>
            </a:r>
            <a:r>
              <a:rPr lang="en" sz="1000">
                <a:solidFill>
                  <a:srgbClr val="3E4349"/>
                </a:solidFill>
                <a:highlight>
                  <a:srgbClr val="FFF0F0"/>
                </a:highlight>
                <a:latin typeface="Consolas"/>
                <a:ea typeface="Consolas"/>
                <a:cs typeface="Consolas"/>
                <a:sym typeface="Consolas"/>
              </a:rPr>
              <a:t>data</a:t>
            </a:r>
            <a:r>
              <a:rPr lang="en" sz="1000">
                <a:solidFill>
                  <a:srgbClr val="3E4349"/>
                </a:solidFill>
                <a:highlight>
                  <a:srgbClr val="F0FFEB"/>
                </a:highlight>
                <a:latin typeface="Consolas"/>
                <a:ea typeface="Consolas"/>
                <a:cs typeface="Consolas"/>
                <a:sym typeface="Consolas"/>
              </a:rPr>
              <a:t>)</a:t>
            </a:r>
          </a:p>
          <a:p>
            <a:pPr lvl="0" rtl="0">
              <a:lnSpc>
                <a:spcPct val="100000"/>
              </a:lnSpc>
              <a:spcBef>
                <a:spcPts val="0"/>
              </a:spcBef>
              <a:spcAft>
                <a:spcPts val="0"/>
              </a:spcAft>
              <a:buNone/>
            </a:pPr>
            <a:r>
              <a:rPr lang="en" sz="1000">
                <a:solidFill>
                  <a:srgbClr val="3E4349"/>
                </a:solidFill>
                <a:highlight>
                  <a:srgbClr val="F0FFEB"/>
                </a:highlight>
                <a:latin typeface="Consolas"/>
                <a:ea typeface="Consolas"/>
                <a:cs typeface="Consolas"/>
                <a:sym typeface="Consolas"/>
              </a:rPr>
              <a:t>    </a:t>
            </a:r>
            <a:r>
              <a:rPr b="1" lang="en" sz="1000">
                <a:solidFill>
                  <a:srgbClr val="008800"/>
                </a:solidFill>
                <a:highlight>
                  <a:srgbClr val="F0FFEB"/>
                </a:highlight>
                <a:latin typeface="Consolas"/>
                <a:ea typeface="Consolas"/>
                <a:cs typeface="Consolas"/>
                <a:sym typeface="Consolas"/>
              </a:rPr>
              <a:t>for</a:t>
            </a:r>
            <a:r>
              <a:rPr lang="en" sz="1000">
                <a:solidFill>
                  <a:srgbClr val="3E4349"/>
                </a:solidFill>
                <a:highlight>
                  <a:srgbClr val="F0FFEB"/>
                </a:highlight>
                <a:latin typeface="Consolas"/>
                <a:ea typeface="Consolas"/>
                <a:cs typeface="Consolas"/>
                <a:sym typeface="Consolas"/>
              </a:rPr>
              <a:t> link </a:t>
            </a:r>
            <a:r>
              <a:rPr b="1" lang="en" sz="1000">
                <a:solidFill>
                  <a:srgbClr val="008800"/>
                </a:solidFill>
                <a:highlight>
                  <a:srgbClr val="F0FFEB"/>
                </a:highlight>
                <a:latin typeface="Consolas"/>
                <a:ea typeface="Consolas"/>
                <a:cs typeface="Consolas"/>
                <a:sym typeface="Consolas"/>
              </a:rPr>
              <a:t>in</a:t>
            </a:r>
            <a:r>
              <a:rPr lang="en" sz="1000">
                <a:solidFill>
                  <a:srgbClr val="3E4349"/>
                </a:solidFill>
                <a:highlight>
                  <a:srgbClr val="F0FFEB"/>
                </a:highlight>
                <a:latin typeface="Consolas"/>
                <a:ea typeface="Consolas"/>
                <a:cs typeface="Consolas"/>
                <a:sym typeface="Consolas"/>
              </a:rPr>
              <a:t> extract_links(</a:t>
            </a:r>
            <a:r>
              <a:rPr lang="en" sz="1000">
                <a:solidFill>
                  <a:srgbClr val="3E4349"/>
                </a:solidFill>
                <a:highlight>
                  <a:srgbClr val="FFF0F0"/>
                </a:highlight>
                <a:latin typeface="Consolas"/>
                <a:ea typeface="Consolas"/>
                <a:cs typeface="Consolas"/>
                <a:sym typeface="Consolas"/>
              </a:rPr>
              <a:t>text</a:t>
            </a:r>
            <a:r>
              <a:rPr lang="en" sz="1000">
                <a:solidFill>
                  <a:srgbClr val="3E4349"/>
                </a:solidFill>
                <a:highlight>
                  <a:srgbClr val="F0FFEB"/>
                </a:highlight>
                <a:latin typeface="Consolas"/>
                <a:ea typeface="Consolas"/>
                <a:cs typeface="Consolas"/>
                <a:sym typeface="Consolas"/>
              </a:rPr>
              <a:t>):</a:t>
            </a:r>
          </a:p>
          <a:p>
            <a:pPr lvl="0" rtl="0">
              <a:lnSpc>
                <a:spcPct val="100000"/>
              </a:lnSpc>
              <a:spcBef>
                <a:spcPts val="0"/>
              </a:spcBef>
              <a:spcAft>
                <a:spcPts val="0"/>
              </a:spcAft>
              <a:buClr>
                <a:schemeClr val="dk1"/>
              </a:buClr>
              <a:buSzPct val="110000"/>
              <a:buFont typeface="Arial"/>
              <a:buNone/>
            </a:pPr>
            <a:r>
              <a:rPr lang="en" sz="1000">
                <a:solidFill>
                  <a:srgbClr val="3E4349"/>
                </a:solidFill>
                <a:highlight>
                  <a:srgbClr val="F0FFEB"/>
                </a:highlight>
                <a:latin typeface="Consolas"/>
                <a:ea typeface="Consolas"/>
                <a:cs typeface="Consolas"/>
                <a:sym typeface="Consolas"/>
              </a:rPr>
              <a:t>        scrape.delay(</a:t>
            </a:r>
            <a:r>
              <a:rPr lang="en" sz="1000">
                <a:solidFill>
                  <a:srgbClr val="3E4349"/>
                </a:solidFill>
                <a:highlight>
                  <a:srgbClr val="FFF0F0"/>
                </a:highlight>
                <a:latin typeface="Consolas"/>
                <a:ea typeface="Consolas"/>
                <a:cs typeface="Consolas"/>
                <a:sym typeface="Consolas"/>
              </a:rPr>
              <a:t>link</a:t>
            </a:r>
            <a:r>
              <a:rPr lang="en" sz="1000">
                <a:solidFill>
                  <a:srgbClr val="3E4349"/>
                </a:solidFill>
                <a:highlight>
                  <a:srgbClr val="F0FFEB"/>
                </a:highlight>
                <a:latin typeface="Consolas"/>
                <a:ea typeface="Consolas"/>
                <a:cs typeface="Consolas"/>
                <a:sym typeface="Consolas"/>
              </a:rPr>
              <a:t>)</a:t>
            </a:r>
          </a:p>
          <a:p>
            <a:pPr lvl="0" rtl="0">
              <a:spcBef>
                <a:spcPts val="0"/>
              </a:spcBef>
              <a:buClr>
                <a:srgbClr val="000000"/>
              </a:buClr>
              <a:buFont typeface="Arial"/>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x="0" y="0"/>
          <a:ext cx="0" cy="0"/>
          <a:chOff x="0" y="0"/>
          <a:chExt cx="0" cy="0"/>
        </a:xfrm>
      </p:grpSpPr>
      <p:sp>
        <p:nvSpPr>
          <p:cNvPr id="171" name="Shape 17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Running a Celery worker</a:t>
            </a:r>
          </a:p>
        </p:txBody>
      </p:sp>
      <p:sp>
        <p:nvSpPr>
          <p:cNvPr id="172" name="Shape 17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If you want your tasks to be completed, you need to have one or more worker processes running.  Starting a worker process is as simple as:</a:t>
            </a:r>
          </a:p>
          <a:p>
            <a:pPr lvl="0">
              <a:spcBef>
                <a:spcPts val="0"/>
              </a:spcBef>
              <a:buNone/>
            </a:pPr>
            <a:r>
              <a:t/>
            </a:r>
            <a:endParaRPr/>
          </a:p>
        </p:txBody>
      </p:sp>
      <p:sp>
        <p:nvSpPr>
          <p:cNvPr id="173" name="Shape 173"/>
          <p:cNvSpPr txBox="1"/>
          <p:nvPr/>
        </p:nvSpPr>
        <p:spPr>
          <a:xfrm>
            <a:off x="713350" y="1978300"/>
            <a:ext cx="4028400" cy="329700"/>
          </a:xfrm>
          <a:prstGeom prst="rect">
            <a:avLst/>
          </a:prstGeom>
          <a:solidFill>
            <a:srgbClr val="F0FFEB"/>
          </a:solidFill>
          <a:ln>
            <a:noFill/>
          </a:ln>
        </p:spPr>
        <p:txBody>
          <a:bodyPr anchorCtr="0" anchor="t" bIns="91425" lIns="91425" rIns="91425" tIns="91425">
            <a:noAutofit/>
          </a:bodyPr>
          <a:lstStyle/>
          <a:p>
            <a:pPr lvl="0" rtl="0">
              <a:lnSpc>
                <a:spcPct val="100000"/>
              </a:lnSpc>
              <a:spcBef>
                <a:spcPts val="0"/>
              </a:spcBef>
              <a:spcAft>
                <a:spcPts val="1000"/>
              </a:spcAft>
              <a:buClr>
                <a:schemeClr val="dk1"/>
              </a:buClr>
              <a:buSzPct val="110000"/>
              <a:buFont typeface="Arial"/>
              <a:buNone/>
            </a:pPr>
            <a:r>
              <a:rPr b="1" lang="en" sz="1000">
                <a:solidFill>
                  <a:srgbClr val="C65D09"/>
                </a:solidFill>
                <a:highlight>
                  <a:srgbClr val="F0FFEB"/>
                </a:highlight>
                <a:latin typeface="Consolas"/>
                <a:ea typeface="Consolas"/>
                <a:cs typeface="Consolas"/>
                <a:sym typeface="Consolas"/>
              </a:rPr>
              <a:t>$</a:t>
            </a:r>
            <a:r>
              <a:rPr lang="en" sz="1000">
                <a:solidFill>
                  <a:srgbClr val="3E4349"/>
                </a:solidFill>
                <a:highlight>
                  <a:srgbClr val="F0FFEB"/>
                </a:highlight>
                <a:latin typeface="Consolas"/>
                <a:ea typeface="Consolas"/>
                <a:cs typeface="Consolas"/>
                <a:sym typeface="Consolas"/>
              </a:rPr>
              <a:t> celery -A tasks worker</a:t>
            </a:r>
          </a:p>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Python is great for collecting data from the web</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Python is unique as a programming language, in that it has very strong communities for both web programming and data management/analysis.</a:t>
            </a:r>
          </a:p>
          <a:p>
            <a:pPr lvl="0">
              <a:spcBef>
                <a:spcPts val="0"/>
              </a:spcBef>
              <a:buNone/>
            </a:pPr>
            <a:r>
              <a:rPr lang="en"/>
              <a:t>As a result, your entire computational research pipeline can be integrated.</a:t>
            </a:r>
          </a:p>
          <a:p>
            <a:pPr lvl="0">
              <a:spcBef>
                <a:spcPts val="0"/>
              </a:spcBef>
              <a:buNone/>
            </a:pPr>
            <a:r>
              <a:rPr lang="en"/>
              <a:t>Instead of having separate applications for data collection, storage, management, analysis and visualization, you have one code-base.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Approaches to Web Scraping in Python</a:t>
            </a:r>
          </a:p>
        </p:txBody>
      </p:sp>
      <p:sp>
        <p:nvSpPr>
          <p:cNvPr id="67" name="Shape 6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There are two primary approaches to web scraping in Python:</a:t>
            </a:r>
          </a:p>
          <a:p>
            <a:pPr indent="-228600" lvl="0" marL="457200" rtl="0">
              <a:spcBef>
                <a:spcPts val="0"/>
              </a:spcBef>
              <a:buAutoNum type="arabicPeriod"/>
            </a:pPr>
            <a:r>
              <a:rPr lang="en"/>
              <a:t>Customize a canned spider using ScraPy</a:t>
            </a:r>
          </a:p>
          <a:p>
            <a:pPr indent="-228600" lvl="0" marL="457200" rtl="0">
              <a:spcBef>
                <a:spcPts val="0"/>
              </a:spcBef>
              <a:buAutoNum type="arabicPeriod"/>
            </a:pPr>
            <a:r>
              <a:rPr lang="en"/>
              <a:t>Create a fully custom spider using requests, lxml, sqlalchemy and celery</a:t>
            </a:r>
          </a:p>
          <a:p>
            <a:pPr lvl="0">
              <a:spcBef>
                <a:spcPts val="0"/>
              </a:spcBef>
              <a:buNone/>
            </a:pPr>
            <a:r>
              <a:rPr lang="en"/>
              <a:t>In general, unless you’re trying to do something really unusual - such as distributed, high throughput crawling - ScraPy is the right choice.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How should I manage my data?</a:t>
            </a: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Before we start talking about the specifics of each approach, we need to address our data management strategy.</a:t>
            </a:r>
          </a:p>
          <a:p>
            <a:pPr lvl="0">
              <a:spcBef>
                <a:spcPts val="0"/>
              </a:spcBef>
              <a:buNone/>
            </a:pPr>
            <a:r>
              <a:rPr lang="en"/>
              <a:t>The right answer is basically the same for everyone: store it in a PostgreSQL database.  PostgreSQL is available for all operating systems, and is easy to set up.  Research computing also offers managed PostgreSQL databases.</a:t>
            </a:r>
          </a:p>
          <a:p>
            <a:pPr lvl="0">
              <a:spcBef>
                <a:spcPts val="0"/>
              </a:spcBef>
              <a:buNone/>
            </a:pPr>
            <a:r>
              <a:rPr lang="en"/>
              <a:t>You will want to create a table for each scraping project, with columns for the URL of the scraped resource, the date and time it was scraped, and the various data fields you are collecting.  If the data you’re collecting doesn’t fit easily into a standard field, you can create a JSON column and store it there.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Creating a spider using ScraPy</a:t>
            </a: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Once you’ve installed ScraPy, the first step is to create a new project:</a:t>
            </a:r>
          </a:p>
          <a:p>
            <a:pPr indent="0" lvl="0" marL="457200" rtl="0">
              <a:spcBef>
                <a:spcPts val="0"/>
              </a:spcBef>
              <a:buNone/>
            </a:pPr>
            <a:r>
              <a:rPr lang="en"/>
              <a:t>$ scrapy startproject &lt;your_project_name&gt;</a:t>
            </a:r>
          </a:p>
          <a:p>
            <a:pPr lvl="0" rtl="0">
              <a:spcBef>
                <a:spcPts val="0"/>
              </a:spcBef>
              <a:buNone/>
            </a:pPr>
            <a:r>
              <a:rPr lang="en"/>
              <a:t>Next, change directory to the newly created project directory, and create a spider:</a:t>
            </a:r>
          </a:p>
          <a:p>
            <a:pPr indent="0" lvl="0" marL="457200" rtl="0">
              <a:spcBef>
                <a:spcPts val="0"/>
              </a:spcBef>
              <a:buNone/>
            </a:pPr>
            <a:r>
              <a:rPr lang="en"/>
              <a:t>$ cd &lt;your_project_name&gt;</a:t>
            </a:r>
          </a:p>
          <a:p>
            <a:pPr indent="0" lvl="0" marL="457200">
              <a:spcBef>
                <a:spcPts val="0"/>
              </a:spcBef>
              <a:buNone/>
            </a:pPr>
            <a:r>
              <a:rPr lang="en"/>
              <a:t>$ scrapy genspider &lt;name&gt; &lt;domain&gt;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Clr>
                <a:schemeClr val="dk1"/>
              </a:buClr>
              <a:buSzPct val="39285"/>
              <a:buFont typeface="Arial"/>
              <a:buNone/>
            </a:pPr>
            <a:r>
              <a:rPr lang="en"/>
              <a:t>Creating a spider using ScraPy (continued…)</a:t>
            </a:r>
          </a:p>
        </p:txBody>
      </p:sp>
      <p:sp>
        <p:nvSpPr>
          <p:cNvPr id="85" name="Shape 8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Once that’s done, a directory will be created with the name of your project, and below that, a directory called spiders, with a python file having the name of the spider you generated.  If you open it up it will look something like this:</a:t>
            </a:r>
          </a:p>
          <a:p>
            <a:pPr indent="-69850" lvl="0" marL="457200">
              <a:lnSpc>
                <a:spcPct val="100000"/>
              </a:lnSpc>
              <a:spcBef>
                <a:spcPts val="0"/>
              </a:spcBef>
              <a:spcAft>
                <a:spcPts val="0"/>
              </a:spcAft>
              <a:buClr>
                <a:schemeClr val="dk1"/>
              </a:buClr>
              <a:buSzPct val="78571"/>
              <a:buFont typeface="Arial"/>
              <a:buNone/>
            </a:pPr>
            <a:r>
              <a:t/>
            </a:r>
            <a:endParaRPr sz="1400">
              <a:solidFill>
                <a:srgbClr val="073763"/>
              </a:solidFill>
            </a:endParaRPr>
          </a:p>
          <a:p>
            <a:pPr lvl="0">
              <a:spcBef>
                <a:spcPts val="0"/>
              </a:spcBef>
              <a:buClr>
                <a:schemeClr val="dk1"/>
              </a:buClr>
              <a:buSzPct val="61111"/>
              <a:buFont typeface="Arial"/>
              <a:buNone/>
            </a:pPr>
            <a:r>
              <a:t/>
            </a:r>
            <a:endParaRPr/>
          </a:p>
          <a:p>
            <a:pPr lvl="0">
              <a:spcBef>
                <a:spcPts val="0"/>
              </a:spcBef>
              <a:buNone/>
            </a:pPr>
            <a:r>
              <a:t/>
            </a:r>
            <a:endParaRPr/>
          </a:p>
        </p:txBody>
      </p:sp>
      <p:sp>
        <p:nvSpPr>
          <p:cNvPr id="86" name="Shape 86"/>
          <p:cNvSpPr txBox="1"/>
          <p:nvPr/>
        </p:nvSpPr>
        <p:spPr>
          <a:xfrm>
            <a:off x="1499700" y="2302000"/>
            <a:ext cx="6144600" cy="2266800"/>
          </a:xfrm>
          <a:prstGeom prst="rect">
            <a:avLst/>
          </a:prstGeom>
          <a:solidFill>
            <a:srgbClr val="FFFFFF"/>
          </a:solidFill>
          <a:ln>
            <a:noFill/>
          </a:ln>
        </p:spPr>
        <p:txBody>
          <a:bodyPr anchorCtr="0" anchor="t" bIns="91425" lIns="91425" rIns="91425" tIns="91425">
            <a:noAutofit/>
          </a:bodyPr>
          <a:lstStyle/>
          <a:p>
            <a:pPr lvl="0" rtl="0">
              <a:lnSpc>
                <a:spcPct val="150000"/>
              </a:lnSpc>
              <a:spcBef>
                <a:spcPts val="0"/>
              </a:spcBef>
              <a:buNone/>
            </a:pPr>
            <a:r>
              <a:rPr b="1" lang="en" sz="900">
                <a:solidFill>
                  <a:srgbClr val="404040"/>
                </a:solidFill>
                <a:highlight>
                  <a:srgbClr val="FFFFFF"/>
                </a:highlight>
                <a:latin typeface="Consolas"/>
                <a:ea typeface="Consolas"/>
                <a:cs typeface="Consolas"/>
                <a:sym typeface="Consolas"/>
              </a:rPr>
              <a:t>import</a:t>
            </a:r>
            <a:r>
              <a:rPr lang="en" sz="900">
                <a:solidFill>
                  <a:srgbClr val="404040"/>
                </a:solidFill>
                <a:highlight>
                  <a:srgbClr val="FFFFFF"/>
                </a:highlight>
                <a:latin typeface="Consolas"/>
                <a:ea typeface="Consolas"/>
                <a:cs typeface="Consolas"/>
                <a:sym typeface="Consolas"/>
              </a:rPr>
              <a:t> </a:t>
            </a:r>
            <a:r>
              <a:rPr lang="en" sz="900">
                <a:solidFill>
                  <a:srgbClr val="555555"/>
                </a:solidFill>
                <a:highlight>
                  <a:srgbClr val="FFFFFF"/>
                </a:highlight>
                <a:latin typeface="Consolas"/>
                <a:ea typeface="Consolas"/>
                <a:cs typeface="Consolas"/>
                <a:sym typeface="Consolas"/>
              </a:rPr>
              <a:t>scrapy</a:t>
            </a:r>
            <a:br>
              <a:rPr lang="en" sz="900">
                <a:solidFill>
                  <a:srgbClr val="404040"/>
                </a:solidFill>
                <a:highlight>
                  <a:srgbClr val="FFFFFF"/>
                </a:highlight>
                <a:latin typeface="Consolas"/>
                <a:ea typeface="Consolas"/>
                <a:cs typeface="Consolas"/>
                <a:sym typeface="Consolas"/>
              </a:rPr>
            </a:br>
            <a:br>
              <a:rPr lang="en" sz="900">
                <a:solidFill>
                  <a:srgbClr val="404040"/>
                </a:solidFill>
                <a:highlight>
                  <a:srgbClr val="FFFFFF"/>
                </a:highlight>
                <a:latin typeface="Consolas"/>
                <a:ea typeface="Consolas"/>
                <a:cs typeface="Consolas"/>
                <a:sym typeface="Consolas"/>
              </a:rPr>
            </a:br>
            <a:r>
              <a:rPr b="1" lang="en" sz="900">
                <a:solidFill>
                  <a:srgbClr val="404040"/>
                </a:solidFill>
                <a:highlight>
                  <a:srgbClr val="FFFFFF"/>
                </a:highlight>
                <a:latin typeface="Consolas"/>
                <a:ea typeface="Consolas"/>
                <a:cs typeface="Consolas"/>
                <a:sym typeface="Consolas"/>
              </a:rPr>
              <a:t>class</a:t>
            </a:r>
            <a:r>
              <a:rPr lang="en" sz="900">
                <a:solidFill>
                  <a:srgbClr val="404040"/>
                </a:solidFill>
                <a:highlight>
                  <a:srgbClr val="FFFFFF"/>
                </a:highlight>
                <a:latin typeface="Consolas"/>
                <a:ea typeface="Consolas"/>
                <a:cs typeface="Consolas"/>
                <a:sym typeface="Consolas"/>
              </a:rPr>
              <a:t> </a:t>
            </a:r>
            <a:r>
              <a:rPr b="1" lang="en" sz="900">
                <a:solidFill>
                  <a:srgbClr val="445588"/>
                </a:solidFill>
                <a:highlight>
                  <a:srgbClr val="FFFFFF"/>
                </a:highlight>
                <a:latin typeface="Consolas"/>
                <a:ea typeface="Consolas"/>
                <a:cs typeface="Consolas"/>
                <a:sym typeface="Consolas"/>
              </a:rPr>
              <a:t>MySpider</a:t>
            </a:r>
            <a:r>
              <a:rPr lang="en" sz="900">
                <a:solidFill>
                  <a:srgbClr val="404040"/>
                </a:solidFill>
                <a:highlight>
                  <a:srgbClr val="FFFFFF"/>
                </a:highlight>
                <a:latin typeface="Consolas"/>
                <a:ea typeface="Consolas"/>
                <a:cs typeface="Consolas"/>
                <a:sym typeface="Consolas"/>
              </a:rPr>
              <a:t>(</a:t>
            </a:r>
            <a:r>
              <a:rPr lang="en" sz="900">
                <a:solidFill>
                  <a:srgbClr val="333333"/>
                </a:solidFill>
                <a:highlight>
                  <a:srgbClr val="FFFFFF"/>
                </a:highlight>
                <a:latin typeface="Consolas"/>
                <a:ea typeface="Consolas"/>
                <a:cs typeface="Consolas"/>
                <a:sym typeface="Consolas"/>
              </a:rPr>
              <a:t>scrapy</a:t>
            </a:r>
            <a:r>
              <a:rPr b="1" lang="en" sz="900">
                <a:solidFill>
                  <a:srgbClr val="404040"/>
                </a:solidFill>
                <a:highlight>
                  <a:srgbClr val="FFFFFF"/>
                </a:highlight>
                <a:latin typeface="Consolas"/>
                <a:ea typeface="Consolas"/>
                <a:cs typeface="Consolas"/>
                <a:sym typeface="Consolas"/>
              </a:rPr>
              <a:t>.</a:t>
            </a:r>
            <a:r>
              <a:rPr lang="en" sz="900">
                <a:solidFill>
                  <a:srgbClr val="333333"/>
                </a:solidFill>
                <a:highlight>
                  <a:srgbClr val="FFFFFF"/>
                </a:highlight>
                <a:latin typeface="Consolas"/>
                <a:ea typeface="Consolas"/>
                <a:cs typeface="Consolas"/>
                <a:sym typeface="Consolas"/>
              </a:rPr>
              <a:t>Spider</a:t>
            </a:r>
            <a:r>
              <a:rPr lang="en" sz="900">
                <a:solidFill>
                  <a:srgbClr val="404040"/>
                </a:solidFill>
                <a:highlight>
                  <a:srgbClr val="FFFFFF"/>
                </a:highlight>
                <a:latin typeface="Consolas"/>
                <a:ea typeface="Consolas"/>
                <a:cs typeface="Consolas"/>
                <a:sym typeface="Consolas"/>
              </a:rPr>
              <a:t>):</a:t>
            </a:r>
            <a:br>
              <a:rPr lang="en" sz="900">
                <a:solidFill>
                  <a:srgbClr val="404040"/>
                </a:solidFill>
                <a:highlight>
                  <a:srgbClr val="FFFFFF"/>
                </a:highlight>
                <a:latin typeface="Consolas"/>
                <a:ea typeface="Consolas"/>
                <a:cs typeface="Consolas"/>
                <a:sym typeface="Consolas"/>
              </a:rPr>
            </a:br>
            <a:r>
              <a:rPr lang="en" sz="900">
                <a:solidFill>
                  <a:srgbClr val="404040"/>
                </a:solidFill>
                <a:highlight>
                  <a:srgbClr val="FFFFFF"/>
                </a:highlight>
                <a:latin typeface="Consolas"/>
                <a:ea typeface="Consolas"/>
                <a:cs typeface="Consolas"/>
                <a:sym typeface="Consolas"/>
              </a:rPr>
              <a:t>    </a:t>
            </a:r>
            <a:r>
              <a:rPr lang="en" sz="900">
                <a:solidFill>
                  <a:srgbClr val="333333"/>
                </a:solidFill>
                <a:highlight>
                  <a:srgbClr val="FFFFFF"/>
                </a:highlight>
                <a:latin typeface="Consolas"/>
                <a:ea typeface="Consolas"/>
                <a:cs typeface="Consolas"/>
                <a:sym typeface="Consolas"/>
              </a:rPr>
              <a:t>name</a:t>
            </a:r>
            <a:r>
              <a:rPr lang="en" sz="900">
                <a:solidFill>
                  <a:srgbClr val="404040"/>
                </a:solidFill>
                <a:highlight>
                  <a:srgbClr val="FFFFFF"/>
                </a:highlight>
                <a:latin typeface="Consolas"/>
                <a:ea typeface="Consolas"/>
                <a:cs typeface="Consolas"/>
                <a:sym typeface="Consolas"/>
              </a:rPr>
              <a:t> </a:t>
            </a:r>
            <a:r>
              <a:rPr b="1" lang="en" sz="900">
                <a:solidFill>
                  <a:srgbClr val="404040"/>
                </a:solidFill>
                <a:highlight>
                  <a:srgbClr val="FFFFFF"/>
                </a:highlight>
                <a:latin typeface="Consolas"/>
                <a:ea typeface="Consolas"/>
                <a:cs typeface="Consolas"/>
                <a:sym typeface="Consolas"/>
              </a:rPr>
              <a:t>=</a:t>
            </a:r>
            <a:r>
              <a:rPr lang="en" sz="900">
                <a:solidFill>
                  <a:srgbClr val="404040"/>
                </a:solidFill>
                <a:highlight>
                  <a:srgbClr val="FFFFFF"/>
                </a:highlight>
                <a:latin typeface="Consolas"/>
                <a:ea typeface="Consolas"/>
                <a:cs typeface="Consolas"/>
                <a:sym typeface="Consolas"/>
              </a:rPr>
              <a:t> </a:t>
            </a:r>
            <a:r>
              <a:rPr lang="en" sz="900">
                <a:solidFill>
                  <a:srgbClr val="DD1144"/>
                </a:solidFill>
                <a:highlight>
                  <a:srgbClr val="FFFFFF"/>
                </a:highlight>
                <a:latin typeface="Consolas"/>
                <a:ea typeface="Consolas"/>
                <a:cs typeface="Consolas"/>
                <a:sym typeface="Consolas"/>
              </a:rPr>
              <a:t>'example.com'</a:t>
            </a:r>
            <a:br>
              <a:rPr lang="en" sz="900">
                <a:solidFill>
                  <a:srgbClr val="404040"/>
                </a:solidFill>
                <a:highlight>
                  <a:srgbClr val="FFFFFF"/>
                </a:highlight>
                <a:latin typeface="Consolas"/>
                <a:ea typeface="Consolas"/>
                <a:cs typeface="Consolas"/>
                <a:sym typeface="Consolas"/>
              </a:rPr>
            </a:br>
            <a:r>
              <a:rPr lang="en" sz="900">
                <a:solidFill>
                  <a:srgbClr val="404040"/>
                </a:solidFill>
                <a:highlight>
                  <a:srgbClr val="FFFFFF"/>
                </a:highlight>
                <a:latin typeface="Consolas"/>
                <a:ea typeface="Consolas"/>
                <a:cs typeface="Consolas"/>
                <a:sym typeface="Consolas"/>
              </a:rPr>
              <a:t>    </a:t>
            </a:r>
            <a:r>
              <a:rPr lang="en" sz="900">
                <a:solidFill>
                  <a:srgbClr val="333333"/>
                </a:solidFill>
                <a:highlight>
                  <a:srgbClr val="FFFFFF"/>
                </a:highlight>
                <a:latin typeface="Consolas"/>
                <a:ea typeface="Consolas"/>
                <a:cs typeface="Consolas"/>
                <a:sym typeface="Consolas"/>
              </a:rPr>
              <a:t>allowed_domains</a:t>
            </a:r>
            <a:r>
              <a:rPr lang="en" sz="900">
                <a:solidFill>
                  <a:srgbClr val="404040"/>
                </a:solidFill>
                <a:highlight>
                  <a:srgbClr val="FFFFFF"/>
                </a:highlight>
                <a:latin typeface="Consolas"/>
                <a:ea typeface="Consolas"/>
                <a:cs typeface="Consolas"/>
                <a:sym typeface="Consolas"/>
              </a:rPr>
              <a:t> </a:t>
            </a:r>
            <a:r>
              <a:rPr b="1" lang="en" sz="900">
                <a:solidFill>
                  <a:srgbClr val="404040"/>
                </a:solidFill>
                <a:highlight>
                  <a:srgbClr val="FFFFFF"/>
                </a:highlight>
                <a:latin typeface="Consolas"/>
                <a:ea typeface="Consolas"/>
                <a:cs typeface="Consolas"/>
                <a:sym typeface="Consolas"/>
              </a:rPr>
              <a:t>=</a:t>
            </a:r>
            <a:r>
              <a:rPr lang="en" sz="900">
                <a:solidFill>
                  <a:srgbClr val="404040"/>
                </a:solidFill>
                <a:highlight>
                  <a:srgbClr val="FFFFFF"/>
                </a:highlight>
                <a:latin typeface="Consolas"/>
                <a:ea typeface="Consolas"/>
                <a:cs typeface="Consolas"/>
                <a:sym typeface="Consolas"/>
              </a:rPr>
              <a:t> [</a:t>
            </a:r>
            <a:r>
              <a:rPr lang="en" sz="900">
                <a:solidFill>
                  <a:srgbClr val="DD1144"/>
                </a:solidFill>
                <a:highlight>
                  <a:srgbClr val="FFFFFF"/>
                </a:highlight>
                <a:latin typeface="Consolas"/>
                <a:ea typeface="Consolas"/>
                <a:cs typeface="Consolas"/>
                <a:sym typeface="Consolas"/>
              </a:rPr>
              <a:t>'example.com'</a:t>
            </a:r>
            <a:r>
              <a:rPr lang="en" sz="900">
                <a:solidFill>
                  <a:srgbClr val="404040"/>
                </a:solidFill>
                <a:highlight>
                  <a:srgbClr val="FFFFFF"/>
                </a:highlight>
                <a:latin typeface="Consolas"/>
                <a:ea typeface="Consolas"/>
                <a:cs typeface="Consolas"/>
                <a:sym typeface="Consolas"/>
              </a:rPr>
              <a:t>]</a:t>
            </a:r>
            <a:br>
              <a:rPr lang="en" sz="900">
                <a:solidFill>
                  <a:srgbClr val="404040"/>
                </a:solidFill>
                <a:highlight>
                  <a:srgbClr val="FFFFFF"/>
                </a:highlight>
                <a:latin typeface="Consolas"/>
                <a:ea typeface="Consolas"/>
                <a:cs typeface="Consolas"/>
                <a:sym typeface="Consolas"/>
              </a:rPr>
            </a:br>
            <a:r>
              <a:rPr lang="en" sz="900">
                <a:solidFill>
                  <a:srgbClr val="404040"/>
                </a:solidFill>
                <a:highlight>
                  <a:srgbClr val="FFFFFF"/>
                </a:highlight>
                <a:latin typeface="Consolas"/>
                <a:ea typeface="Consolas"/>
                <a:cs typeface="Consolas"/>
                <a:sym typeface="Consolas"/>
              </a:rPr>
              <a:t>    </a:t>
            </a:r>
            <a:r>
              <a:rPr lang="en" sz="900">
                <a:solidFill>
                  <a:srgbClr val="333333"/>
                </a:solidFill>
                <a:highlight>
                  <a:srgbClr val="FFFFFF"/>
                </a:highlight>
                <a:latin typeface="Consolas"/>
                <a:ea typeface="Consolas"/>
                <a:cs typeface="Consolas"/>
                <a:sym typeface="Consolas"/>
              </a:rPr>
              <a:t>start_urls</a:t>
            </a:r>
            <a:r>
              <a:rPr lang="en" sz="900">
                <a:solidFill>
                  <a:srgbClr val="404040"/>
                </a:solidFill>
                <a:highlight>
                  <a:srgbClr val="FFFFFF"/>
                </a:highlight>
                <a:latin typeface="Consolas"/>
                <a:ea typeface="Consolas"/>
                <a:cs typeface="Consolas"/>
                <a:sym typeface="Consolas"/>
              </a:rPr>
              <a:t> </a:t>
            </a:r>
            <a:r>
              <a:rPr b="1" lang="en" sz="900">
                <a:solidFill>
                  <a:srgbClr val="404040"/>
                </a:solidFill>
                <a:highlight>
                  <a:srgbClr val="FFFFFF"/>
                </a:highlight>
                <a:latin typeface="Consolas"/>
                <a:ea typeface="Consolas"/>
                <a:cs typeface="Consolas"/>
                <a:sym typeface="Consolas"/>
              </a:rPr>
              <a:t>=</a:t>
            </a:r>
            <a:r>
              <a:rPr lang="en" sz="900">
                <a:solidFill>
                  <a:srgbClr val="404040"/>
                </a:solidFill>
                <a:highlight>
                  <a:srgbClr val="FFFFFF"/>
                </a:highlight>
                <a:latin typeface="Consolas"/>
                <a:ea typeface="Consolas"/>
                <a:cs typeface="Consolas"/>
                <a:sym typeface="Consolas"/>
              </a:rPr>
              <a:t> [</a:t>
            </a:r>
            <a:r>
              <a:rPr lang="en" sz="900">
                <a:solidFill>
                  <a:srgbClr val="DD1144"/>
                </a:solidFill>
                <a:highlight>
                  <a:srgbClr val="FFFFFF"/>
                </a:highlight>
                <a:latin typeface="Consolas"/>
                <a:ea typeface="Consolas"/>
                <a:cs typeface="Consolas"/>
                <a:sym typeface="Consolas"/>
              </a:rPr>
              <a:t>'http://www.example.com/'</a:t>
            </a:r>
            <a:r>
              <a:rPr lang="en" sz="900">
                <a:solidFill>
                  <a:srgbClr val="404040"/>
                </a:solidFill>
                <a:highlight>
                  <a:srgbClr val="FFFFFF"/>
                </a:highlight>
                <a:latin typeface="Consolas"/>
                <a:ea typeface="Consolas"/>
                <a:cs typeface="Consolas"/>
                <a:sym typeface="Consolas"/>
              </a:rPr>
              <a:t>]</a:t>
            </a:r>
          </a:p>
          <a:p>
            <a:pPr lvl="0" rtl="0">
              <a:lnSpc>
                <a:spcPct val="150000"/>
              </a:lnSpc>
              <a:spcBef>
                <a:spcPts val="0"/>
              </a:spcBef>
              <a:buNone/>
            </a:pPr>
            <a:r>
              <a:t/>
            </a:r>
            <a:endParaRPr sz="900">
              <a:solidFill>
                <a:srgbClr val="404040"/>
              </a:solidFill>
              <a:highlight>
                <a:srgbClr val="FFFFFF"/>
              </a:highlight>
              <a:latin typeface="Consolas"/>
              <a:ea typeface="Consolas"/>
              <a:cs typeface="Consolas"/>
              <a:sym typeface="Consolas"/>
            </a:endParaRPr>
          </a:p>
          <a:p>
            <a:pPr lvl="0" rtl="0">
              <a:lnSpc>
                <a:spcPct val="150000"/>
              </a:lnSpc>
              <a:spcBef>
                <a:spcPts val="0"/>
              </a:spcBef>
              <a:buNone/>
            </a:pPr>
            <a:r>
              <a:rPr b="1" lang="en" sz="900">
                <a:solidFill>
                  <a:srgbClr val="404040"/>
                </a:solidFill>
                <a:highlight>
                  <a:srgbClr val="FFFFFF"/>
                </a:highlight>
                <a:latin typeface="Consolas"/>
                <a:ea typeface="Consolas"/>
                <a:cs typeface="Consolas"/>
                <a:sym typeface="Consolas"/>
              </a:rPr>
              <a:t>def</a:t>
            </a:r>
            <a:r>
              <a:rPr lang="en" sz="900">
                <a:solidFill>
                  <a:srgbClr val="404040"/>
                </a:solidFill>
                <a:highlight>
                  <a:srgbClr val="FFFFFF"/>
                </a:highlight>
                <a:latin typeface="Consolas"/>
                <a:ea typeface="Consolas"/>
                <a:cs typeface="Consolas"/>
                <a:sym typeface="Consolas"/>
              </a:rPr>
              <a:t> </a:t>
            </a:r>
            <a:r>
              <a:rPr b="1" lang="en" sz="900">
                <a:solidFill>
                  <a:srgbClr val="990000"/>
                </a:solidFill>
                <a:highlight>
                  <a:srgbClr val="FFFFFF"/>
                </a:highlight>
                <a:latin typeface="Consolas"/>
                <a:ea typeface="Consolas"/>
                <a:cs typeface="Consolas"/>
                <a:sym typeface="Consolas"/>
              </a:rPr>
              <a:t>parse</a:t>
            </a:r>
            <a:r>
              <a:rPr lang="en" sz="900">
                <a:solidFill>
                  <a:srgbClr val="404040"/>
                </a:solidFill>
                <a:highlight>
                  <a:srgbClr val="FFFFFF"/>
                </a:highlight>
                <a:latin typeface="Consolas"/>
                <a:ea typeface="Consolas"/>
                <a:cs typeface="Consolas"/>
                <a:sym typeface="Consolas"/>
              </a:rPr>
              <a:t>(</a:t>
            </a:r>
            <a:r>
              <a:rPr lang="en" sz="900">
                <a:solidFill>
                  <a:srgbClr val="999999"/>
                </a:solidFill>
                <a:highlight>
                  <a:srgbClr val="FFFFFF"/>
                </a:highlight>
                <a:latin typeface="Consolas"/>
                <a:ea typeface="Consolas"/>
                <a:cs typeface="Consolas"/>
                <a:sym typeface="Consolas"/>
              </a:rPr>
              <a:t>self</a:t>
            </a:r>
            <a:r>
              <a:rPr lang="en" sz="900">
                <a:solidFill>
                  <a:srgbClr val="404040"/>
                </a:solidFill>
                <a:highlight>
                  <a:srgbClr val="FFFFFF"/>
                </a:highlight>
                <a:latin typeface="Consolas"/>
                <a:ea typeface="Consolas"/>
                <a:cs typeface="Consolas"/>
                <a:sym typeface="Consolas"/>
              </a:rPr>
              <a:t>, </a:t>
            </a:r>
            <a:r>
              <a:rPr lang="en" sz="900">
                <a:solidFill>
                  <a:srgbClr val="333333"/>
                </a:solidFill>
                <a:highlight>
                  <a:srgbClr val="FFFFFF"/>
                </a:highlight>
                <a:latin typeface="Consolas"/>
                <a:ea typeface="Consolas"/>
                <a:cs typeface="Consolas"/>
                <a:sym typeface="Consolas"/>
              </a:rPr>
              <a:t>response</a:t>
            </a:r>
            <a:r>
              <a:rPr lang="en" sz="900">
                <a:solidFill>
                  <a:srgbClr val="404040"/>
                </a:solidFill>
                <a:highlight>
                  <a:srgbClr val="FFFFFF"/>
                </a:highlight>
                <a:latin typeface="Consolas"/>
                <a:ea typeface="Consolas"/>
                <a:cs typeface="Consolas"/>
                <a:sym typeface="Consolas"/>
              </a:rPr>
              <a:t>):</a:t>
            </a:r>
          </a:p>
          <a:p>
            <a:pPr indent="-69850" lvl="0" marL="0" rtl="0">
              <a:lnSpc>
                <a:spcPct val="150000"/>
              </a:lnSpc>
              <a:spcBef>
                <a:spcPts val="0"/>
              </a:spcBef>
              <a:buClr>
                <a:schemeClr val="dk1"/>
              </a:buClr>
              <a:buSzPct val="122222"/>
              <a:buFont typeface="Arial"/>
              <a:buNone/>
            </a:pPr>
            <a:r>
              <a:rPr lang="en" sz="900">
                <a:solidFill>
                  <a:srgbClr val="404040"/>
                </a:solidFill>
                <a:highlight>
                  <a:srgbClr val="FFFFFF"/>
                </a:highlight>
                <a:latin typeface="Consolas"/>
                <a:ea typeface="Consolas"/>
                <a:cs typeface="Consolas"/>
                <a:sym typeface="Consolas"/>
              </a:rPr>
              <a:t>    pass</a:t>
            </a:r>
            <a:br>
              <a:rPr lang="en" sz="900">
                <a:solidFill>
                  <a:srgbClr val="404040"/>
                </a:solidFill>
                <a:highlight>
                  <a:srgbClr val="FFFFFF"/>
                </a:highlight>
                <a:latin typeface="Consolas"/>
                <a:ea typeface="Consolas"/>
                <a:cs typeface="Consolas"/>
                <a:sym typeface="Consolas"/>
              </a:rPr>
            </a:br>
          </a:p>
          <a:p>
            <a:pPr lvl="0" rtl="0">
              <a:lnSpc>
                <a:spcPct val="115000"/>
              </a:lnSpc>
              <a:spcBef>
                <a:spcPts val="0"/>
              </a:spcBef>
              <a:buClr>
                <a:schemeClr val="dk1"/>
              </a:buClr>
              <a:buFont typeface="Arial"/>
              <a:buNone/>
            </a:pPr>
            <a:r>
              <a:t/>
            </a:r>
            <a:endParaRPr sz="900">
              <a:solidFill>
                <a:srgbClr val="404040"/>
              </a:solidFill>
              <a:highlight>
                <a:srgbClr val="FFFFFF"/>
              </a:highlight>
              <a:latin typeface="Consolas"/>
              <a:ea typeface="Consolas"/>
              <a:cs typeface="Consolas"/>
              <a:sym typeface="Consolas"/>
            </a:endParaRPr>
          </a:p>
          <a:p>
            <a:pPr lvl="0">
              <a:spcBef>
                <a:spcPts val="0"/>
              </a:spcBef>
              <a:buNone/>
            </a:pPr>
            <a:r>
              <a:t/>
            </a:r>
            <a:endParaRPr>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Clr>
                <a:schemeClr val="dk1"/>
              </a:buClr>
              <a:buSzPct val="39285"/>
              <a:buFont typeface="Arial"/>
              <a:buNone/>
            </a:pPr>
            <a:r>
              <a:rPr lang="en"/>
              <a:t>Creating a spider using ScraPy (continued…)</a:t>
            </a:r>
          </a:p>
        </p:txBody>
      </p:sp>
      <p:sp>
        <p:nvSpPr>
          <p:cNvPr id="92" name="Shape 9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In most cases, all you need to do is add data and link extraction code to the parse method, for example:</a:t>
            </a:r>
          </a:p>
          <a:p>
            <a:pPr lvl="0">
              <a:spcBef>
                <a:spcPts val="0"/>
              </a:spcBef>
              <a:buNone/>
            </a:pPr>
            <a:r>
              <a:t/>
            </a:r>
            <a:endParaRPr/>
          </a:p>
        </p:txBody>
      </p:sp>
      <p:sp>
        <p:nvSpPr>
          <p:cNvPr id="93" name="Shape 93"/>
          <p:cNvSpPr txBox="1"/>
          <p:nvPr/>
        </p:nvSpPr>
        <p:spPr>
          <a:xfrm>
            <a:off x="1056150" y="2104175"/>
            <a:ext cx="7031700" cy="1912200"/>
          </a:xfrm>
          <a:prstGeom prst="rect">
            <a:avLst/>
          </a:prstGeom>
          <a:noFill/>
          <a:ln>
            <a:noFill/>
          </a:ln>
        </p:spPr>
        <p:txBody>
          <a:bodyPr anchorCtr="0" anchor="t" bIns="91425" lIns="91425" rIns="91425" tIns="91425">
            <a:noAutofit/>
          </a:bodyPr>
          <a:lstStyle/>
          <a:p>
            <a:pPr lvl="0" rtl="0">
              <a:lnSpc>
                <a:spcPct val="150000"/>
              </a:lnSpc>
              <a:spcBef>
                <a:spcPts val="0"/>
              </a:spcBef>
              <a:buClr>
                <a:schemeClr val="dk1"/>
              </a:buClr>
              <a:buSzPct val="122222"/>
              <a:buFont typeface="Arial"/>
              <a:buNone/>
            </a:pPr>
            <a:r>
              <a:rPr lang="en" sz="900">
                <a:solidFill>
                  <a:srgbClr val="404040"/>
                </a:solidFill>
                <a:highlight>
                  <a:srgbClr val="FFFFFF"/>
                </a:highlight>
                <a:latin typeface="Consolas"/>
                <a:ea typeface="Consolas"/>
                <a:cs typeface="Consolas"/>
                <a:sym typeface="Consolas"/>
              </a:rPr>
              <a:t>   </a:t>
            </a:r>
            <a:r>
              <a:rPr b="1" lang="en" sz="900">
                <a:solidFill>
                  <a:srgbClr val="404040"/>
                </a:solidFill>
                <a:highlight>
                  <a:srgbClr val="FFFFFF"/>
                </a:highlight>
                <a:latin typeface="Consolas"/>
                <a:ea typeface="Consolas"/>
                <a:cs typeface="Consolas"/>
                <a:sym typeface="Consolas"/>
              </a:rPr>
              <a:t>def</a:t>
            </a:r>
            <a:r>
              <a:rPr lang="en" sz="900">
                <a:solidFill>
                  <a:srgbClr val="404040"/>
                </a:solidFill>
                <a:highlight>
                  <a:srgbClr val="FFFFFF"/>
                </a:highlight>
                <a:latin typeface="Consolas"/>
                <a:ea typeface="Consolas"/>
                <a:cs typeface="Consolas"/>
                <a:sym typeface="Consolas"/>
              </a:rPr>
              <a:t> </a:t>
            </a:r>
            <a:r>
              <a:rPr b="1" lang="en" sz="900">
                <a:solidFill>
                  <a:srgbClr val="990000"/>
                </a:solidFill>
                <a:highlight>
                  <a:srgbClr val="FFFFFF"/>
                </a:highlight>
                <a:latin typeface="Consolas"/>
                <a:ea typeface="Consolas"/>
                <a:cs typeface="Consolas"/>
                <a:sym typeface="Consolas"/>
              </a:rPr>
              <a:t>parse</a:t>
            </a:r>
            <a:r>
              <a:rPr lang="en" sz="900">
                <a:solidFill>
                  <a:srgbClr val="404040"/>
                </a:solidFill>
                <a:highlight>
                  <a:srgbClr val="FFFFFF"/>
                </a:highlight>
                <a:latin typeface="Consolas"/>
                <a:ea typeface="Consolas"/>
                <a:cs typeface="Consolas"/>
                <a:sym typeface="Consolas"/>
              </a:rPr>
              <a:t>(</a:t>
            </a:r>
            <a:r>
              <a:rPr lang="en" sz="900">
                <a:solidFill>
                  <a:srgbClr val="999999"/>
                </a:solidFill>
                <a:highlight>
                  <a:srgbClr val="FFFFFF"/>
                </a:highlight>
                <a:latin typeface="Consolas"/>
                <a:ea typeface="Consolas"/>
                <a:cs typeface="Consolas"/>
                <a:sym typeface="Consolas"/>
              </a:rPr>
              <a:t>self</a:t>
            </a:r>
            <a:r>
              <a:rPr lang="en" sz="900">
                <a:solidFill>
                  <a:srgbClr val="404040"/>
                </a:solidFill>
                <a:highlight>
                  <a:srgbClr val="FFFFFF"/>
                </a:highlight>
                <a:latin typeface="Consolas"/>
                <a:ea typeface="Consolas"/>
                <a:cs typeface="Consolas"/>
                <a:sym typeface="Consolas"/>
              </a:rPr>
              <a:t>, </a:t>
            </a:r>
            <a:r>
              <a:rPr lang="en" sz="900">
                <a:solidFill>
                  <a:srgbClr val="333333"/>
                </a:solidFill>
                <a:highlight>
                  <a:srgbClr val="FFFFFF"/>
                </a:highlight>
                <a:latin typeface="Consolas"/>
                <a:ea typeface="Consolas"/>
                <a:cs typeface="Consolas"/>
                <a:sym typeface="Consolas"/>
              </a:rPr>
              <a:t>response</a:t>
            </a:r>
            <a:r>
              <a:rPr lang="en" sz="900">
                <a:solidFill>
                  <a:srgbClr val="404040"/>
                </a:solidFill>
                <a:highlight>
                  <a:srgbClr val="FFFFFF"/>
                </a:highlight>
                <a:latin typeface="Consolas"/>
                <a:ea typeface="Consolas"/>
                <a:cs typeface="Consolas"/>
                <a:sym typeface="Consolas"/>
              </a:rPr>
              <a:t>):</a:t>
            </a:r>
            <a:br>
              <a:rPr lang="en" sz="900">
                <a:solidFill>
                  <a:srgbClr val="404040"/>
                </a:solidFill>
                <a:highlight>
                  <a:srgbClr val="FFFFFF"/>
                </a:highlight>
                <a:latin typeface="Consolas"/>
                <a:ea typeface="Consolas"/>
                <a:cs typeface="Consolas"/>
                <a:sym typeface="Consolas"/>
              </a:rPr>
            </a:br>
            <a:r>
              <a:rPr lang="en" sz="900">
                <a:solidFill>
                  <a:srgbClr val="404040"/>
                </a:solidFill>
                <a:highlight>
                  <a:srgbClr val="FFFFFF"/>
                </a:highlight>
                <a:latin typeface="Consolas"/>
                <a:ea typeface="Consolas"/>
                <a:cs typeface="Consolas"/>
                <a:sym typeface="Consolas"/>
              </a:rPr>
              <a:t>        </a:t>
            </a:r>
            <a:r>
              <a:rPr b="1" lang="en" sz="900">
                <a:solidFill>
                  <a:srgbClr val="404040"/>
                </a:solidFill>
                <a:highlight>
                  <a:srgbClr val="FFFFFF"/>
                </a:highlight>
                <a:latin typeface="Consolas"/>
                <a:ea typeface="Consolas"/>
                <a:cs typeface="Consolas"/>
                <a:sym typeface="Consolas"/>
              </a:rPr>
              <a:t>for</a:t>
            </a:r>
            <a:r>
              <a:rPr lang="en" sz="900">
                <a:solidFill>
                  <a:srgbClr val="404040"/>
                </a:solidFill>
                <a:highlight>
                  <a:srgbClr val="FFFFFF"/>
                </a:highlight>
                <a:latin typeface="Consolas"/>
                <a:ea typeface="Consolas"/>
                <a:cs typeface="Consolas"/>
                <a:sym typeface="Consolas"/>
              </a:rPr>
              <a:t> </a:t>
            </a:r>
            <a:r>
              <a:rPr lang="en" sz="900">
                <a:solidFill>
                  <a:srgbClr val="333333"/>
                </a:solidFill>
                <a:highlight>
                  <a:srgbClr val="FFFFFF"/>
                </a:highlight>
                <a:latin typeface="Consolas"/>
                <a:ea typeface="Consolas"/>
                <a:cs typeface="Consolas"/>
                <a:sym typeface="Consolas"/>
              </a:rPr>
              <a:t>h3</a:t>
            </a:r>
            <a:r>
              <a:rPr lang="en" sz="900">
                <a:solidFill>
                  <a:srgbClr val="404040"/>
                </a:solidFill>
                <a:highlight>
                  <a:srgbClr val="FFFFFF"/>
                </a:highlight>
                <a:latin typeface="Consolas"/>
                <a:ea typeface="Consolas"/>
                <a:cs typeface="Consolas"/>
                <a:sym typeface="Consolas"/>
              </a:rPr>
              <a:t> </a:t>
            </a:r>
            <a:r>
              <a:rPr b="1" lang="en" sz="900">
                <a:solidFill>
                  <a:srgbClr val="404040"/>
                </a:solidFill>
                <a:highlight>
                  <a:srgbClr val="FFFFFF"/>
                </a:highlight>
                <a:latin typeface="Consolas"/>
                <a:ea typeface="Consolas"/>
                <a:cs typeface="Consolas"/>
                <a:sym typeface="Consolas"/>
              </a:rPr>
              <a:t>in</a:t>
            </a:r>
            <a:r>
              <a:rPr lang="en" sz="900">
                <a:solidFill>
                  <a:srgbClr val="404040"/>
                </a:solidFill>
                <a:highlight>
                  <a:srgbClr val="FFFFFF"/>
                </a:highlight>
                <a:latin typeface="Consolas"/>
                <a:ea typeface="Consolas"/>
                <a:cs typeface="Consolas"/>
                <a:sym typeface="Consolas"/>
              </a:rPr>
              <a:t> </a:t>
            </a:r>
            <a:r>
              <a:rPr lang="en" sz="900">
                <a:solidFill>
                  <a:srgbClr val="333333"/>
                </a:solidFill>
                <a:highlight>
                  <a:srgbClr val="FFFFFF"/>
                </a:highlight>
                <a:latin typeface="Consolas"/>
                <a:ea typeface="Consolas"/>
                <a:cs typeface="Consolas"/>
                <a:sym typeface="Consolas"/>
              </a:rPr>
              <a:t>response</a:t>
            </a:r>
            <a:r>
              <a:rPr b="1" lang="en" sz="900">
                <a:solidFill>
                  <a:srgbClr val="404040"/>
                </a:solidFill>
                <a:highlight>
                  <a:srgbClr val="FFFFFF"/>
                </a:highlight>
                <a:latin typeface="Consolas"/>
                <a:ea typeface="Consolas"/>
                <a:cs typeface="Consolas"/>
                <a:sym typeface="Consolas"/>
              </a:rPr>
              <a:t>.</a:t>
            </a:r>
            <a:r>
              <a:rPr lang="en" sz="900">
                <a:solidFill>
                  <a:srgbClr val="333333"/>
                </a:solidFill>
                <a:highlight>
                  <a:srgbClr val="FFFFFF"/>
                </a:highlight>
                <a:latin typeface="Consolas"/>
                <a:ea typeface="Consolas"/>
                <a:cs typeface="Consolas"/>
                <a:sym typeface="Consolas"/>
              </a:rPr>
              <a:t>xpath</a:t>
            </a:r>
            <a:r>
              <a:rPr lang="en" sz="900">
                <a:solidFill>
                  <a:srgbClr val="404040"/>
                </a:solidFill>
                <a:highlight>
                  <a:srgbClr val="FFFFFF"/>
                </a:highlight>
                <a:latin typeface="Consolas"/>
                <a:ea typeface="Consolas"/>
                <a:cs typeface="Consolas"/>
                <a:sym typeface="Consolas"/>
              </a:rPr>
              <a:t>(</a:t>
            </a:r>
            <a:r>
              <a:rPr lang="en" sz="900">
                <a:solidFill>
                  <a:srgbClr val="DD1144"/>
                </a:solidFill>
                <a:highlight>
                  <a:srgbClr val="FFFFFF"/>
                </a:highlight>
                <a:latin typeface="Consolas"/>
                <a:ea typeface="Consolas"/>
                <a:cs typeface="Consolas"/>
                <a:sym typeface="Consolas"/>
              </a:rPr>
              <a:t>'//h3'</a:t>
            </a:r>
            <a:r>
              <a:rPr lang="en" sz="900">
                <a:solidFill>
                  <a:srgbClr val="404040"/>
                </a:solidFill>
                <a:highlight>
                  <a:srgbClr val="FFFFFF"/>
                </a:highlight>
                <a:latin typeface="Consolas"/>
                <a:ea typeface="Consolas"/>
                <a:cs typeface="Consolas"/>
                <a:sym typeface="Consolas"/>
              </a:rPr>
              <a:t>)</a:t>
            </a:r>
            <a:r>
              <a:rPr b="1" lang="en" sz="900">
                <a:solidFill>
                  <a:srgbClr val="404040"/>
                </a:solidFill>
                <a:highlight>
                  <a:srgbClr val="FFFFFF"/>
                </a:highlight>
                <a:latin typeface="Consolas"/>
                <a:ea typeface="Consolas"/>
                <a:cs typeface="Consolas"/>
                <a:sym typeface="Consolas"/>
              </a:rPr>
              <a:t>.</a:t>
            </a:r>
            <a:r>
              <a:rPr lang="en" sz="900">
                <a:solidFill>
                  <a:srgbClr val="333333"/>
                </a:solidFill>
                <a:highlight>
                  <a:srgbClr val="FFFFFF"/>
                </a:highlight>
                <a:latin typeface="Consolas"/>
                <a:ea typeface="Consolas"/>
                <a:cs typeface="Consolas"/>
                <a:sym typeface="Consolas"/>
              </a:rPr>
              <a:t>extract</a:t>
            </a:r>
            <a:r>
              <a:rPr lang="en" sz="900">
                <a:solidFill>
                  <a:srgbClr val="404040"/>
                </a:solidFill>
                <a:highlight>
                  <a:srgbClr val="FFFFFF"/>
                </a:highlight>
                <a:latin typeface="Consolas"/>
                <a:ea typeface="Consolas"/>
                <a:cs typeface="Consolas"/>
                <a:sym typeface="Consolas"/>
              </a:rPr>
              <a:t>():</a:t>
            </a:r>
            <a:br>
              <a:rPr lang="en" sz="900">
                <a:solidFill>
                  <a:srgbClr val="404040"/>
                </a:solidFill>
                <a:highlight>
                  <a:srgbClr val="FFFFFF"/>
                </a:highlight>
                <a:latin typeface="Consolas"/>
                <a:ea typeface="Consolas"/>
                <a:cs typeface="Consolas"/>
                <a:sym typeface="Consolas"/>
              </a:rPr>
            </a:br>
            <a:r>
              <a:rPr lang="en" sz="900">
                <a:solidFill>
                  <a:srgbClr val="404040"/>
                </a:solidFill>
                <a:highlight>
                  <a:srgbClr val="FFFFFF"/>
                </a:highlight>
                <a:latin typeface="Consolas"/>
                <a:ea typeface="Consolas"/>
                <a:cs typeface="Consolas"/>
                <a:sym typeface="Consolas"/>
              </a:rPr>
              <a:t>            </a:t>
            </a:r>
            <a:r>
              <a:rPr b="1" lang="en" sz="900">
                <a:solidFill>
                  <a:srgbClr val="404040"/>
                </a:solidFill>
                <a:highlight>
                  <a:srgbClr val="FFFFFF"/>
                </a:highlight>
                <a:latin typeface="Consolas"/>
                <a:ea typeface="Consolas"/>
                <a:cs typeface="Consolas"/>
                <a:sym typeface="Consolas"/>
              </a:rPr>
              <a:t>yield</a:t>
            </a:r>
            <a:r>
              <a:rPr lang="en" sz="900">
                <a:solidFill>
                  <a:srgbClr val="404040"/>
                </a:solidFill>
                <a:highlight>
                  <a:srgbClr val="FFFFFF"/>
                </a:highlight>
                <a:latin typeface="Consolas"/>
                <a:ea typeface="Consolas"/>
                <a:cs typeface="Consolas"/>
                <a:sym typeface="Consolas"/>
              </a:rPr>
              <a:t> {</a:t>
            </a:r>
            <a:r>
              <a:rPr lang="en" sz="900">
                <a:solidFill>
                  <a:srgbClr val="DD1144"/>
                </a:solidFill>
                <a:highlight>
                  <a:srgbClr val="FFFFFF"/>
                </a:highlight>
                <a:latin typeface="Consolas"/>
                <a:ea typeface="Consolas"/>
                <a:cs typeface="Consolas"/>
                <a:sym typeface="Consolas"/>
              </a:rPr>
              <a:t>"title"</a:t>
            </a:r>
            <a:r>
              <a:rPr lang="en" sz="900">
                <a:solidFill>
                  <a:srgbClr val="404040"/>
                </a:solidFill>
                <a:highlight>
                  <a:srgbClr val="FFFFFF"/>
                </a:highlight>
                <a:latin typeface="Consolas"/>
                <a:ea typeface="Consolas"/>
                <a:cs typeface="Consolas"/>
                <a:sym typeface="Consolas"/>
              </a:rPr>
              <a:t>: </a:t>
            </a:r>
            <a:r>
              <a:rPr lang="en" sz="900">
                <a:solidFill>
                  <a:srgbClr val="333333"/>
                </a:solidFill>
                <a:highlight>
                  <a:srgbClr val="FFFFFF"/>
                </a:highlight>
                <a:latin typeface="Consolas"/>
                <a:ea typeface="Consolas"/>
                <a:cs typeface="Consolas"/>
                <a:sym typeface="Consolas"/>
              </a:rPr>
              <a:t>h3</a:t>
            </a:r>
            <a:r>
              <a:rPr lang="en" sz="900">
                <a:solidFill>
                  <a:srgbClr val="404040"/>
                </a:solidFill>
                <a:highlight>
                  <a:srgbClr val="FFFFFF"/>
                </a:highlight>
                <a:latin typeface="Consolas"/>
                <a:ea typeface="Consolas"/>
                <a:cs typeface="Consolas"/>
                <a:sym typeface="Consolas"/>
              </a:rPr>
              <a:t>}</a:t>
            </a:r>
            <a:br>
              <a:rPr lang="en" sz="900">
                <a:solidFill>
                  <a:srgbClr val="404040"/>
                </a:solidFill>
                <a:highlight>
                  <a:srgbClr val="FFFFFF"/>
                </a:highlight>
                <a:latin typeface="Consolas"/>
                <a:ea typeface="Consolas"/>
                <a:cs typeface="Consolas"/>
                <a:sym typeface="Consolas"/>
              </a:rPr>
            </a:br>
            <a:br>
              <a:rPr lang="en" sz="900">
                <a:solidFill>
                  <a:srgbClr val="404040"/>
                </a:solidFill>
                <a:highlight>
                  <a:srgbClr val="FFFFFF"/>
                </a:highlight>
                <a:latin typeface="Consolas"/>
                <a:ea typeface="Consolas"/>
                <a:cs typeface="Consolas"/>
                <a:sym typeface="Consolas"/>
              </a:rPr>
            </a:br>
            <a:r>
              <a:rPr lang="en" sz="900">
                <a:solidFill>
                  <a:srgbClr val="404040"/>
                </a:solidFill>
                <a:highlight>
                  <a:srgbClr val="FFFFFF"/>
                </a:highlight>
                <a:latin typeface="Consolas"/>
                <a:ea typeface="Consolas"/>
                <a:cs typeface="Consolas"/>
                <a:sym typeface="Consolas"/>
              </a:rPr>
              <a:t>        </a:t>
            </a:r>
            <a:r>
              <a:rPr b="1" lang="en" sz="900">
                <a:solidFill>
                  <a:srgbClr val="404040"/>
                </a:solidFill>
                <a:highlight>
                  <a:srgbClr val="FFFFFF"/>
                </a:highlight>
                <a:latin typeface="Consolas"/>
                <a:ea typeface="Consolas"/>
                <a:cs typeface="Consolas"/>
                <a:sym typeface="Consolas"/>
              </a:rPr>
              <a:t>for</a:t>
            </a:r>
            <a:r>
              <a:rPr lang="en" sz="900">
                <a:solidFill>
                  <a:srgbClr val="404040"/>
                </a:solidFill>
                <a:highlight>
                  <a:srgbClr val="FFFFFF"/>
                </a:highlight>
                <a:latin typeface="Consolas"/>
                <a:ea typeface="Consolas"/>
                <a:cs typeface="Consolas"/>
                <a:sym typeface="Consolas"/>
              </a:rPr>
              <a:t> </a:t>
            </a:r>
            <a:r>
              <a:rPr lang="en" sz="900">
                <a:solidFill>
                  <a:srgbClr val="333333"/>
                </a:solidFill>
                <a:highlight>
                  <a:srgbClr val="FFFFFF"/>
                </a:highlight>
                <a:latin typeface="Consolas"/>
                <a:ea typeface="Consolas"/>
                <a:cs typeface="Consolas"/>
                <a:sym typeface="Consolas"/>
              </a:rPr>
              <a:t>url</a:t>
            </a:r>
            <a:r>
              <a:rPr lang="en" sz="900">
                <a:solidFill>
                  <a:srgbClr val="404040"/>
                </a:solidFill>
                <a:highlight>
                  <a:srgbClr val="FFFFFF"/>
                </a:highlight>
                <a:latin typeface="Consolas"/>
                <a:ea typeface="Consolas"/>
                <a:cs typeface="Consolas"/>
                <a:sym typeface="Consolas"/>
              </a:rPr>
              <a:t> </a:t>
            </a:r>
            <a:r>
              <a:rPr b="1" lang="en" sz="900">
                <a:solidFill>
                  <a:srgbClr val="404040"/>
                </a:solidFill>
                <a:highlight>
                  <a:srgbClr val="FFFFFF"/>
                </a:highlight>
                <a:latin typeface="Consolas"/>
                <a:ea typeface="Consolas"/>
                <a:cs typeface="Consolas"/>
                <a:sym typeface="Consolas"/>
              </a:rPr>
              <a:t>in</a:t>
            </a:r>
            <a:r>
              <a:rPr lang="en" sz="900">
                <a:solidFill>
                  <a:srgbClr val="404040"/>
                </a:solidFill>
                <a:highlight>
                  <a:srgbClr val="FFFFFF"/>
                </a:highlight>
                <a:latin typeface="Consolas"/>
                <a:ea typeface="Consolas"/>
                <a:cs typeface="Consolas"/>
                <a:sym typeface="Consolas"/>
              </a:rPr>
              <a:t> </a:t>
            </a:r>
            <a:r>
              <a:rPr lang="en" sz="900">
                <a:solidFill>
                  <a:srgbClr val="333333"/>
                </a:solidFill>
                <a:highlight>
                  <a:srgbClr val="FFFFFF"/>
                </a:highlight>
                <a:latin typeface="Consolas"/>
                <a:ea typeface="Consolas"/>
                <a:cs typeface="Consolas"/>
                <a:sym typeface="Consolas"/>
              </a:rPr>
              <a:t>response</a:t>
            </a:r>
            <a:r>
              <a:rPr b="1" lang="en" sz="900">
                <a:solidFill>
                  <a:srgbClr val="404040"/>
                </a:solidFill>
                <a:highlight>
                  <a:srgbClr val="FFFFFF"/>
                </a:highlight>
                <a:latin typeface="Consolas"/>
                <a:ea typeface="Consolas"/>
                <a:cs typeface="Consolas"/>
                <a:sym typeface="Consolas"/>
              </a:rPr>
              <a:t>.</a:t>
            </a:r>
            <a:r>
              <a:rPr lang="en" sz="900">
                <a:solidFill>
                  <a:srgbClr val="333333"/>
                </a:solidFill>
                <a:highlight>
                  <a:srgbClr val="FFFFFF"/>
                </a:highlight>
                <a:latin typeface="Consolas"/>
                <a:ea typeface="Consolas"/>
                <a:cs typeface="Consolas"/>
                <a:sym typeface="Consolas"/>
              </a:rPr>
              <a:t>xpath</a:t>
            </a:r>
            <a:r>
              <a:rPr lang="en" sz="900">
                <a:solidFill>
                  <a:srgbClr val="404040"/>
                </a:solidFill>
                <a:highlight>
                  <a:srgbClr val="FFFFFF"/>
                </a:highlight>
                <a:latin typeface="Consolas"/>
                <a:ea typeface="Consolas"/>
                <a:cs typeface="Consolas"/>
                <a:sym typeface="Consolas"/>
              </a:rPr>
              <a:t>(</a:t>
            </a:r>
            <a:r>
              <a:rPr lang="en" sz="900">
                <a:solidFill>
                  <a:srgbClr val="DD1144"/>
                </a:solidFill>
                <a:highlight>
                  <a:srgbClr val="FFFFFF"/>
                </a:highlight>
                <a:latin typeface="Consolas"/>
                <a:ea typeface="Consolas"/>
                <a:cs typeface="Consolas"/>
                <a:sym typeface="Consolas"/>
              </a:rPr>
              <a:t>'//a/@href'</a:t>
            </a:r>
            <a:r>
              <a:rPr lang="en" sz="900">
                <a:solidFill>
                  <a:srgbClr val="404040"/>
                </a:solidFill>
                <a:highlight>
                  <a:srgbClr val="FFFFFF"/>
                </a:highlight>
                <a:latin typeface="Consolas"/>
                <a:ea typeface="Consolas"/>
                <a:cs typeface="Consolas"/>
                <a:sym typeface="Consolas"/>
              </a:rPr>
              <a:t>)</a:t>
            </a:r>
            <a:r>
              <a:rPr b="1" lang="en" sz="900">
                <a:solidFill>
                  <a:srgbClr val="404040"/>
                </a:solidFill>
                <a:highlight>
                  <a:srgbClr val="FFFFFF"/>
                </a:highlight>
                <a:latin typeface="Consolas"/>
                <a:ea typeface="Consolas"/>
                <a:cs typeface="Consolas"/>
                <a:sym typeface="Consolas"/>
              </a:rPr>
              <a:t>.</a:t>
            </a:r>
            <a:r>
              <a:rPr lang="en" sz="900">
                <a:solidFill>
                  <a:srgbClr val="333333"/>
                </a:solidFill>
                <a:highlight>
                  <a:srgbClr val="FFFFFF"/>
                </a:highlight>
                <a:latin typeface="Consolas"/>
                <a:ea typeface="Consolas"/>
                <a:cs typeface="Consolas"/>
                <a:sym typeface="Consolas"/>
              </a:rPr>
              <a:t>extract</a:t>
            </a:r>
            <a:r>
              <a:rPr lang="en" sz="900">
                <a:solidFill>
                  <a:srgbClr val="404040"/>
                </a:solidFill>
                <a:highlight>
                  <a:srgbClr val="FFFFFF"/>
                </a:highlight>
                <a:latin typeface="Consolas"/>
                <a:ea typeface="Consolas"/>
                <a:cs typeface="Consolas"/>
                <a:sym typeface="Consolas"/>
              </a:rPr>
              <a:t>():</a:t>
            </a:r>
            <a:br>
              <a:rPr lang="en" sz="900">
                <a:solidFill>
                  <a:srgbClr val="404040"/>
                </a:solidFill>
                <a:highlight>
                  <a:srgbClr val="FFFFFF"/>
                </a:highlight>
                <a:latin typeface="Consolas"/>
                <a:ea typeface="Consolas"/>
                <a:cs typeface="Consolas"/>
                <a:sym typeface="Consolas"/>
              </a:rPr>
            </a:br>
            <a:r>
              <a:rPr lang="en" sz="900">
                <a:solidFill>
                  <a:srgbClr val="404040"/>
                </a:solidFill>
                <a:highlight>
                  <a:srgbClr val="FFFFFF"/>
                </a:highlight>
                <a:latin typeface="Consolas"/>
                <a:ea typeface="Consolas"/>
                <a:cs typeface="Consolas"/>
                <a:sym typeface="Consolas"/>
              </a:rPr>
              <a:t>            </a:t>
            </a:r>
            <a:r>
              <a:rPr b="1" lang="en" sz="900">
                <a:solidFill>
                  <a:srgbClr val="404040"/>
                </a:solidFill>
                <a:highlight>
                  <a:srgbClr val="FFFFFF"/>
                </a:highlight>
                <a:latin typeface="Consolas"/>
                <a:ea typeface="Consolas"/>
                <a:cs typeface="Consolas"/>
                <a:sym typeface="Consolas"/>
              </a:rPr>
              <a:t>yield</a:t>
            </a:r>
            <a:r>
              <a:rPr lang="en" sz="900">
                <a:solidFill>
                  <a:srgbClr val="404040"/>
                </a:solidFill>
                <a:highlight>
                  <a:srgbClr val="FFFFFF"/>
                </a:highlight>
                <a:latin typeface="Consolas"/>
                <a:ea typeface="Consolas"/>
                <a:cs typeface="Consolas"/>
                <a:sym typeface="Consolas"/>
              </a:rPr>
              <a:t> </a:t>
            </a:r>
            <a:r>
              <a:rPr lang="en" sz="900">
                <a:solidFill>
                  <a:srgbClr val="333333"/>
                </a:solidFill>
                <a:highlight>
                  <a:srgbClr val="FFFFFF"/>
                </a:highlight>
                <a:latin typeface="Consolas"/>
                <a:ea typeface="Consolas"/>
                <a:cs typeface="Consolas"/>
                <a:sym typeface="Consolas"/>
              </a:rPr>
              <a:t>scrapy</a:t>
            </a:r>
            <a:r>
              <a:rPr b="1" lang="en" sz="900">
                <a:solidFill>
                  <a:srgbClr val="404040"/>
                </a:solidFill>
                <a:highlight>
                  <a:srgbClr val="FFFFFF"/>
                </a:highlight>
                <a:latin typeface="Consolas"/>
                <a:ea typeface="Consolas"/>
                <a:cs typeface="Consolas"/>
                <a:sym typeface="Consolas"/>
              </a:rPr>
              <a:t>.</a:t>
            </a:r>
            <a:r>
              <a:rPr lang="en" sz="900">
                <a:solidFill>
                  <a:srgbClr val="333333"/>
                </a:solidFill>
                <a:highlight>
                  <a:srgbClr val="FFFFFF"/>
                </a:highlight>
                <a:latin typeface="Consolas"/>
                <a:ea typeface="Consolas"/>
                <a:cs typeface="Consolas"/>
                <a:sym typeface="Consolas"/>
              </a:rPr>
              <a:t>Request</a:t>
            </a:r>
            <a:r>
              <a:rPr lang="en" sz="900">
                <a:solidFill>
                  <a:srgbClr val="404040"/>
                </a:solidFill>
                <a:highlight>
                  <a:srgbClr val="FFFFFF"/>
                </a:highlight>
                <a:latin typeface="Consolas"/>
                <a:ea typeface="Consolas"/>
                <a:cs typeface="Consolas"/>
                <a:sym typeface="Consolas"/>
              </a:rPr>
              <a:t>(</a:t>
            </a:r>
            <a:r>
              <a:rPr lang="en" sz="900">
                <a:solidFill>
                  <a:srgbClr val="333333"/>
                </a:solidFill>
                <a:highlight>
                  <a:srgbClr val="FFFFFF"/>
                </a:highlight>
                <a:latin typeface="Consolas"/>
                <a:ea typeface="Consolas"/>
                <a:cs typeface="Consolas"/>
                <a:sym typeface="Consolas"/>
              </a:rPr>
              <a:t>url</a:t>
            </a:r>
            <a:r>
              <a:rPr lang="en" sz="900">
                <a:solidFill>
                  <a:srgbClr val="404040"/>
                </a:solidFill>
                <a:highlight>
                  <a:srgbClr val="FFFFFF"/>
                </a:highlight>
                <a:latin typeface="Consolas"/>
                <a:ea typeface="Consolas"/>
                <a:cs typeface="Consolas"/>
                <a:sym typeface="Consolas"/>
              </a:rPr>
              <a:t>, </a:t>
            </a:r>
            <a:r>
              <a:rPr lang="en" sz="900">
                <a:solidFill>
                  <a:srgbClr val="333333"/>
                </a:solidFill>
                <a:highlight>
                  <a:srgbClr val="FFFFFF"/>
                </a:highlight>
                <a:latin typeface="Consolas"/>
                <a:ea typeface="Consolas"/>
                <a:cs typeface="Consolas"/>
                <a:sym typeface="Consolas"/>
              </a:rPr>
              <a:t>callback</a:t>
            </a:r>
            <a:r>
              <a:rPr b="1" lang="en" sz="900">
                <a:solidFill>
                  <a:srgbClr val="404040"/>
                </a:solidFill>
                <a:highlight>
                  <a:srgbClr val="FFFFFF"/>
                </a:highlight>
                <a:latin typeface="Consolas"/>
                <a:ea typeface="Consolas"/>
                <a:cs typeface="Consolas"/>
                <a:sym typeface="Consolas"/>
              </a:rPr>
              <a:t>=</a:t>
            </a:r>
            <a:r>
              <a:rPr lang="en" sz="900">
                <a:solidFill>
                  <a:srgbClr val="999999"/>
                </a:solidFill>
                <a:highlight>
                  <a:srgbClr val="FFFFFF"/>
                </a:highlight>
                <a:latin typeface="Consolas"/>
                <a:ea typeface="Consolas"/>
                <a:cs typeface="Consolas"/>
                <a:sym typeface="Consolas"/>
              </a:rPr>
              <a:t>self</a:t>
            </a:r>
            <a:r>
              <a:rPr b="1" lang="en" sz="900">
                <a:solidFill>
                  <a:srgbClr val="404040"/>
                </a:solidFill>
                <a:highlight>
                  <a:srgbClr val="FFFFFF"/>
                </a:highlight>
                <a:latin typeface="Consolas"/>
                <a:ea typeface="Consolas"/>
                <a:cs typeface="Consolas"/>
                <a:sym typeface="Consolas"/>
              </a:rPr>
              <a:t>.</a:t>
            </a:r>
            <a:r>
              <a:rPr lang="en" sz="900">
                <a:solidFill>
                  <a:srgbClr val="333333"/>
                </a:solidFill>
                <a:highlight>
                  <a:srgbClr val="FFFFFF"/>
                </a:highlight>
                <a:latin typeface="Consolas"/>
                <a:ea typeface="Consolas"/>
                <a:cs typeface="Consolas"/>
                <a:sym typeface="Consolas"/>
              </a:rPr>
              <a:t>parse</a:t>
            </a:r>
            <a:r>
              <a:rPr lang="en" sz="900">
                <a:solidFill>
                  <a:srgbClr val="404040"/>
                </a:solidFill>
                <a:highlight>
                  <a:srgbClr val="FFFFFF"/>
                </a:highlight>
                <a:latin typeface="Consolas"/>
                <a:ea typeface="Consolas"/>
                <a:cs typeface="Consolas"/>
                <a:sym typeface="Consolas"/>
              </a:rPr>
              <a:t>)</a:t>
            </a:r>
          </a:p>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Clr>
                <a:schemeClr val="dk1"/>
              </a:buClr>
              <a:buSzPct val="39285"/>
              <a:buFont typeface="Arial"/>
              <a:buNone/>
            </a:pPr>
            <a:r>
              <a:rPr lang="en"/>
              <a:t>Creating a spider using ScraPy (continued…)</a:t>
            </a:r>
          </a:p>
        </p:txBody>
      </p:sp>
      <p:sp>
        <p:nvSpPr>
          <p:cNvPr id="99" name="Shape 9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If you want to add custom code to generate starting URLs for scraping, you can do that by overriding the start_requests method, like this:</a:t>
            </a:r>
          </a:p>
        </p:txBody>
      </p:sp>
      <p:sp>
        <p:nvSpPr>
          <p:cNvPr id="100" name="Shape 100"/>
          <p:cNvSpPr txBox="1"/>
          <p:nvPr/>
        </p:nvSpPr>
        <p:spPr>
          <a:xfrm>
            <a:off x="467600" y="2200075"/>
            <a:ext cx="8260800" cy="1762500"/>
          </a:xfrm>
          <a:prstGeom prst="rect">
            <a:avLst/>
          </a:prstGeom>
          <a:noFill/>
          <a:ln>
            <a:noFill/>
          </a:ln>
        </p:spPr>
        <p:txBody>
          <a:bodyPr anchorCtr="0" anchor="t" bIns="91425" lIns="91425" rIns="91425" tIns="91425">
            <a:noAutofit/>
          </a:bodyPr>
          <a:lstStyle/>
          <a:p>
            <a:pPr lvl="0" rtl="0">
              <a:lnSpc>
                <a:spcPct val="150000"/>
              </a:lnSpc>
              <a:spcBef>
                <a:spcPts val="0"/>
              </a:spcBef>
              <a:buClr>
                <a:schemeClr val="dk1"/>
              </a:buClr>
              <a:buSzPct val="122222"/>
              <a:buFont typeface="Arial"/>
              <a:buNone/>
            </a:pPr>
            <a:r>
              <a:rPr lang="en" sz="900">
                <a:solidFill>
                  <a:srgbClr val="404040"/>
                </a:solidFill>
                <a:highlight>
                  <a:srgbClr val="FFFFFF"/>
                </a:highlight>
                <a:latin typeface="Consolas"/>
                <a:ea typeface="Consolas"/>
                <a:cs typeface="Consolas"/>
                <a:sym typeface="Consolas"/>
              </a:rPr>
              <a:t>   </a:t>
            </a:r>
            <a:r>
              <a:rPr b="1" lang="en" sz="900">
                <a:solidFill>
                  <a:srgbClr val="404040"/>
                </a:solidFill>
                <a:highlight>
                  <a:srgbClr val="FFFFFF"/>
                </a:highlight>
                <a:latin typeface="Consolas"/>
                <a:ea typeface="Consolas"/>
                <a:cs typeface="Consolas"/>
                <a:sym typeface="Consolas"/>
              </a:rPr>
              <a:t>def</a:t>
            </a:r>
            <a:r>
              <a:rPr lang="en" sz="900">
                <a:solidFill>
                  <a:srgbClr val="404040"/>
                </a:solidFill>
                <a:highlight>
                  <a:srgbClr val="FFFFFF"/>
                </a:highlight>
                <a:latin typeface="Consolas"/>
                <a:ea typeface="Consolas"/>
                <a:cs typeface="Consolas"/>
                <a:sym typeface="Consolas"/>
              </a:rPr>
              <a:t> </a:t>
            </a:r>
            <a:r>
              <a:rPr b="1" lang="en" sz="900">
                <a:solidFill>
                  <a:srgbClr val="990000"/>
                </a:solidFill>
                <a:highlight>
                  <a:srgbClr val="FFFFFF"/>
                </a:highlight>
                <a:latin typeface="Consolas"/>
                <a:ea typeface="Consolas"/>
                <a:cs typeface="Consolas"/>
                <a:sym typeface="Consolas"/>
              </a:rPr>
              <a:t>start_requests</a:t>
            </a:r>
            <a:r>
              <a:rPr lang="en" sz="900">
                <a:solidFill>
                  <a:srgbClr val="404040"/>
                </a:solidFill>
                <a:highlight>
                  <a:srgbClr val="FFFFFF"/>
                </a:highlight>
                <a:latin typeface="Consolas"/>
                <a:ea typeface="Consolas"/>
                <a:cs typeface="Consolas"/>
                <a:sym typeface="Consolas"/>
              </a:rPr>
              <a:t>(</a:t>
            </a:r>
            <a:r>
              <a:rPr lang="en" sz="900">
                <a:solidFill>
                  <a:srgbClr val="999999"/>
                </a:solidFill>
                <a:highlight>
                  <a:srgbClr val="FFFFFF"/>
                </a:highlight>
                <a:latin typeface="Consolas"/>
                <a:ea typeface="Consolas"/>
                <a:cs typeface="Consolas"/>
                <a:sym typeface="Consolas"/>
              </a:rPr>
              <a:t>self</a:t>
            </a:r>
            <a:r>
              <a:rPr lang="en" sz="900">
                <a:solidFill>
                  <a:srgbClr val="404040"/>
                </a:solidFill>
                <a:highlight>
                  <a:srgbClr val="FFFFFF"/>
                </a:highlight>
                <a:latin typeface="Consolas"/>
                <a:ea typeface="Consolas"/>
                <a:cs typeface="Consolas"/>
                <a:sym typeface="Consolas"/>
              </a:rPr>
              <a:t>):</a:t>
            </a:r>
            <a:br>
              <a:rPr lang="en" sz="900">
                <a:solidFill>
                  <a:srgbClr val="404040"/>
                </a:solidFill>
                <a:highlight>
                  <a:srgbClr val="FFFFFF"/>
                </a:highlight>
                <a:latin typeface="Consolas"/>
                <a:ea typeface="Consolas"/>
                <a:cs typeface="Consolas"/>
                <a:sym typeface="Consolas"/>
              </a:rPr>
            </a:br>
            <a:r>
              <a:rPr lang="en" sz="900">
                <a:solidFill>
                  <a:srgbClr val="404040"/>
                </a:solidFill>
                <a:highlight>
                  <a:srgbClr val="FFFFFF"/>
                </a:highlight>
                <a:latin typeface="Consolas"/>
                <a:ea typeface="Consolas"/>
                <a:cs typeface="Consolas"/>
                <a:sym typeface="Consolas"/>
              </a:rPr>
              <a:t>        </a:t>
            </a:r>
            <a:r>
              <a:rPr b="1" lang="en" sz="900">
                <a:solidFill>
                  <a:srgbClr val="404040"/>
                </a:solidFill>
                <a:highlight>
                  <a:srgbClr val="FFFFFF"/>
                </a:highlight>
                <a:latin typeface="Consolas"/>
                <a:ea typeface="Consolas"/>
                <a:cs typeface="Consolas"/>
                <a:sym typeface="Consolas"/>
              </a:rPr>
              <a:t>yield</a:t>
            </a:r>
            <a:r>
              <a:rPr lang="en" sz="900">
                <a:solidFill>
                  <a:srgbClr val="404040"/>
                </a:solidFill>
                <a:highlight>
                  <a:srgbClr val="FFFFFF"/>
                </a:highlight>
                <a:latin typeface="Consolas"/>
                <a:ea typeface="Consolas"/>
                <a:cs typeface="Consolas"/>
                <a:sym typeface="Consolas"/>
              </a:rPr>
              <a:t> </a:t>
            </a:r>
            <a:r>
              <a:rPr lang="en" sz="900">
                <a:solidFill>
                  <a:srgbClr val="333333"/>
                </a:solidFill>
                <a:highlight>
                  <a:srgbClr val="FFFFFF"/>
                </a:highlight>
                <a:latin typeface="Consolas"/>
                <a:ea typeface="Consolas"/>
                <a:cs typeface="Consolas"/>
                <a:sym typeface="Consolas"/>
              </a:rPr>
              <a:t>scrapy</a:t>
            </a:r>
            <a:r>
              <a:rPr b="1" lang="en" sz="900">
                <a:solidFill>
                  <a:srgbClr val="404040"/>
                </a:solidFill>
                <a:highlight>
                  <a:srgbClr val="FFFFFF"/>
                </a:highlight>
                <a:latin typeface="Consolas"/>
                <a:ea typeface="Consolas"/>
                <a:cs typeface="Consolas"/>
                <a:sym typeface="Consolas"/>
              </a:rPr>
              <a:t>.</a:t>
            </a:r>
            <a:r>
              <a:rPr lang="en" sz="900">
                <a:solidFill>
                  <a:srgbClr val="333333"/>
                </a:solidFill>
                <a:highlight>
                  <a:srgbClr val="FFFFFF"/>
                </a:highlight>
                <a:latin typeface="Consolas"/>
                <a:ea typeface="Consolas"/>
                <a:cs typeface="Consolas"/>
                <a:sym typeface="Consolas"/>
              </a:rPr>
              <a:t>Request</a:t>
            </a:r>
            <a:r>
              <a:rPr lang="en" sz="900">
                <a:solidFill>
                  <a:srgbClr val="404040"/>
                </a:solidFill>
                <a:highlight>
                  <a:srgbClr val="FFFFFF"/>
                </a:highlight>
                <a:latin typeface="Consolas"/>
                <a:ea typeface="Consolas"/>
                <a:cs typeface="Consolas"/>
                <a:sym typeface="Consolas"/>
              </a:rPr>
              <a:t>(</a:t>
            </a:r>
            <a:r>
              <a:rPr lang="en" sz="900">
                <a:solidFill>
                  <a:srgbClr val="DD1144"/>
                </a:solidFill>
                <a:highlight>
                  <a:srgbClr val="FFFFFF"/>
                </a:highlight>
                <a:latin typeface="Consolas"/>
                <a:ea typeface="Consolas"/>
                <a:cs typeface="Consolas"/>
                <a:sym typeface="Consolas"/>
              </a:rPr>
              <a:t>'http://www.example.com/1.html'</a:t>
            </a:r>
            <a:r>
              <a:rPr lang="en" sz="900">
                <a:solidFill>
                  <a:srgbClr val="404040"/>
                </a:solidFill>
                <a:highlight>
                  <a:srgbClr val="FFFFFF"/>
                </a:highlight>
                <a:latin typeface="Consolas"/>
                <a:ea typeface="Consolas"/>
                <a:cs typeface="Consolas"/>
                <a:sym typeface="Consolas"/>
              </a:rPr>
              <a:t>, </a:t>
            </a:r>
            <a:r>
              <a:rPr lang="en" sz="900">
                <a:solidFill>
                  <a:srgbClr val="999999"/>
                </a:solidFill>
                <a:highlight>
                  <a:srgbClr val="FFFFFF"/>
                </a:highlight>
                <a:latin typeface="Consolas"/>
                <a:ea typeface="Consolas"/>
                <a:cs typeface="Consolas"/>
                <a:sym typeface="Consolas"/>
              </a:rPr>
              <a:t>self</a:t>
            </a:r>
            <a:r>
              <a:rPr b="1" lang="en" sz="900">
                <a:solidFill>
                  <a:srgbClr val="404040"/>
                </a:solidFill>
                <a:highlight>
                  <a:srgbClr val="FFFFFF"/>
                </a:highlight>
                <a:latin typeface="Consolas"/>
                <a:ea typeface="Consolas"/>
                <a:cs typeface="Consolas"/>
                <a:sym typeface="Consolas"/>
              </a:rPr>
              <a:t>.</a:t>
            </a:r>
            <a:r>
              <a:rPr lang="en" sz="900">
                <a:solidFill>
                  <a:srgbClr val="333333"/>
                </a:solidFill>
                <a:highlight>
                  <a:srgbClr val="FFFFFF"/>
                </a:highlight>
                <a:latin typeface="Consolas"/>
                <a:ea typeface="Consolas"/>
                <a:cs typeface="Consolas"/>
                <a:sym typeface="Consolas"/>
              </a:rPr>
              <a:t>parse</a:t>
            </a:r>
            <a:r>
              <a:rPr lang="en" sz="900">
                <a:solidFill>
                  <a:srgbClr val="404040"/>
                </a:solidFill>
                <a:highlight>
                  <a:srgbClr val="FFFFFF"/>
                </a:highlight>
                <a:latin typeface="Consolas"/>
                <a:ea typeface="Consolas"/>
                <a:cs typeface="Consolas"/>
                <a:sym typeface="Consolas"/>
              </a:rPr>
              <a:t>)</a:t>
            </a:r>
            <a:br>
              <a:rPr lang="en" sz="900">
                <a:solidFill>
                  <a:srgbClr val="404040"/>
                </a:solidFill>
                <a:highlight>
                  <a:srgbClr val="FFFFFF"/>
                </a:highlight>
                <a:latin typeface="Consolas"/>
                <a:ea typeface="Consolas"/>
                <a:cs typeface="Consolas"/>
                <a:sym typeface="Consolas"/>
              </a:rPr>
            </a:br>
            <a:r>
              <a:rPr lang="en" sz="900">
                <a:solidFill>
                  <a:srgbClr val="404040"/>
                </a:solidFill>
                <a:highlight>
                  <a:srgbClr val="FFFFFF"/>
                </a:highlight>
                <a:latin typeface="Consolas"/>
                <a:ea typeface="Consolas"/>
                <a:cs typeface="Consolas"/>
                <a:sym typeface="Consolas"/>
              </a:rPr>
              <a:t>        </a:t>
            </a:r>
            <a:r>
              <a:rPr b="1" lang="en" sz="900">
                <a:solidFill>
                  <a:srgbClr val="404040"/>
                </a:solidFill>
                <a:highlight>
                  <a:srgbClr val="FFFFFF"/>
                </a:highlight>
                <a:latin typeface="Consolas"/>
                <a:ea typeface="Consolas"/>
                <a:cs typeface="Consolas"/>
                <a:sym typeface="Consolas"/>
              </a:rPr>
              <a:t>yield</a:t>
            </a:r>
            <a:r>
              <a:rPr lang="en" sz="900">
                <a:solidFill>
                  <a:srgbClr val="404040"/>
                </a:solidFill>
                <a:highlight>
                  <a:srgbClr val="FFFFFF"/>
                </a:highlight>
                <a:latin typeface="Consolas"/>
                <a:ea typeface="Consolas"/>
                <a:cs typeface="Consolas"/>
                <a:sym typeface="Consolas"/>
              </a:rPr>
              <a:t> </a:t>
            </a:r>
            <a:r>
              <a:rPr lang="en" sz="900">
                <a:solidFill>
                  <a:srgbClr val="333333"/>
                </a:solidFill>
                <a:highlight>
                  <a:srgbClr val="FFFFFF"/>
                </a:highlight>
                <a:latin typeface="Consolas"/>
                <a:ea typeface="Consolas"/>
                <a:cs typeface="Consolas"/>
                <a:sym typeface="Consolas"/>
              </a:rPr>
              <a:t>scrapy</a:t>
            </a:r>
            <a:r>
              <a:rPr b="1" lang="en" sz="900">
                <a:solidFill>
                  <a:srgbClr val="404040"/>
                </a:solidFill>
                <a:highlight>
                  <a:srgbClr val="FFFFFF"/>
                </a:highlight>
                <a:latin typeface="Consolas"/>
                <a:ea typeface="Consolas"/>
                <a:cs typeface="Consolas"/>
                <a:sym typeface="Consolas"/>
              </a:rPr>
              <a:t>.</a:t>
            </a:r>
            <a:r>
              <a:rPr lang="en" sz="900">
                <a:solidFill>
                  <a:srgbClr val="333333"/>
                </a:solidFill>
                <a:highlight>
                  <a:srgbClr val="FFFFFF"/>
                </a:highlight>
                <a:latin typeface="Consolas"/>
                <a:ea typeface="Consolas"/>
                <a:cs typeface="Consolas"/>
                <a:sym typeface="Consolas"/>
              </a:rPr>
              <a:t>Request</a:t>
            </a:r>
            <a:r>
              <a:rPr lang="en" sz="900">
                <a:solidFill>
                  <a:srgbClr val="404040"/>
                </a:solidFill>
                <a:highlight>
                  <a:srgbClr val="FFFFFF"/>
                </a:highlight>
                <a:latin typeface="Consolas"/>
                <a:ea typeface="Consolas"/>
                <a:cs typeface="Consolas"/>
                <a:sym typeface="Consolas"/>
              </a:rPr>
              <a:t>(</a:t>
            </a:r>
            <a:r>
              <a:rPr lang="en" sz="900">
                <a:solidFill>
                  <a:srgbClr val="DD1144"/>
                </a:solidFill>
                <a:highlight>
                  <a:srgbClr val="FFFFFF"/>
                </a:highlight>
                <a:latin typeface="Consolas"/>
                <a:ea typeface="Consolas"/>
                <a:cs typeface="Consolas"/>
                <a:sym typeface="Consolas"/>
              </a:rPr>
              <a:t>'http://www.example.com/2.html'</a:t>
            </a:r>
            <a:r>
              <a:rPr lang="en" sz="900">
                <a:solidFill>
                  <a:srgbClr val="404040"/>
                </a:solidFill>
                <a:highlight>
                  <a:srgbClr val="FFFFFF"/>
                </a:highlight>
                <a:latin typeface="Consolas"/>
                <a:ea typeface="Consolas"/>
                <a:cs typeface="Consolas"/>
                <a:sym typeface="Consolas"/>
              </a:rPr>
              <a:t>, </a:t>
            </a:r>
            <a:r>
              <a:rPr lang="en" sz="900">
                <a:solidFill>
                  <a:srgbClr val="999999"/>
                </a:solidFill>
                <a:highlight>
                  <a:srgbClr val="FFFFFF"/>
                </a:highlight>
                <a:latin typeface="Consolas"/>
                <a:ea typeface="Consolas"/>
                <a:cs typeface="Consolas"/>
                <a:sym typeface="Consolas"/>
              </a:rPr>
              <a:t>self</a:t>
            </a:r>
            <a:r>
              <a:rPr b="1" lang="en" sz="900">
                <a:solidFill>
                  <a:srgbClr val="404040"/>
                </a:solidFill>
                <a:highlight>
                  <a:srgbClr val="FFFFFF"/>
                </a:highlight>
                <a:latin typeface="Consolas"/>
                <a:ea typeface="Consolas"/>
                <a:cs typeface="Consolas"/>
                <a:sym typeface="Consolas"/>
              </a:rPr>
              <a:t>.</a:t>
            </a:r>
            <a:r>
              <a:rPr lang="en" sz="900">
                <a:solidFill>
                  <a:srgbClr val="333333"/>
                </a:solidFill>
                <a:highlight>
                  <a:srgbClr val="FFFFFF"/>
                </a:highlight>
                <a:latin typeface="Consolas"/>
                <a:ea typeface="Consolas"/>
                <a:cs typeface="Consolas"/>
                <a:sym typeface="Consolas"/>
              </a:rPr>
              <a:t>parse</a:t>
            </a:r>
            <a:r>
              <a:rPr lang="en" sz="900">
                <a:solidFill>
                  <a:srgbClr val="404040"/>
                </a:solidFill>
                <a:highlight>
                  <a:srgbClr val="FFFFFF"/>
                </a:highlight>
                <a:latin typeface="Consolas"/>
                <a:ea typeface="Consolas"/>
                <a:cs typeface="Consolas"/>
                <a:sym typeface="Consolas"/>
              </a:rPr>
              <a:t>)</a:t>
            </a:r>
            <a:br>
              <a:rPr lang="en" sz="900">
                <a:solidFill>
                  <a:srgbClr val="404040"/>
                </a:solidFill>
                <a:highlight>
                  <a:srgbClr val="FFFFFF"/>
                </a:highlight>
                <a:latin typeface="Consolas"/>
                <a:ea typeface="Consolas"/>
                <a:cs typeface="Consolas"/>
                <a:sym typeface="Consolas"/>
              </a:rPr>
            </a:br>
            <a:r>
              <a:rPr lang="en" sz="900">
                <a:solidFill>
                  <a:srgbClr val="404040"/>
                </a:solidFill>
                <a:highlight>
                  <a:srgbClr val="FFFFFF"/>
                </a:highlight>
                <a:latin typeface="Consolas"/>
                <a:ea typeface="Consolas"/>
                <a:cs typeface="Consolas"/>
                <a:sym typeface="Consolas"/>
              </a:rPr>
              <a:t>        </a:t>
            </a:r>
            <a:r>
              <a:rPr b="1" lang="en" sz="900">
                <a:solidFill>
                  <a:srgbClr val="404040"/>
                </a:solidFill>
                <a:highlight>
                  <a:srgbClr val="FFFFFF"/>
                </a:highlight>
                <a:latin typeface="Consolas"/>
                <a:ea typeface="Consolas"/>
                <a:cs typeface="Consolas"/>
                <a:sym typeface="Consolas"/>
              </a:rPr>
              <a:t>yield</a:t>
            </a:r>
            <a:r>
              <a:rPr lang="en" sz="900">
                <a:solidFill>
                  <a:srgbClr val="404040"/>
                </a:solidFill>
                <a:highlight>
                  <a:srgbClr val="FFFFFF"/>
                </a:highlight>
                <a:latin typeface="Consolas"/>
                <a:ea typeface="Consolas"/>
                <a:cs typeface="Consolas"/>
                <a:sym typeface="Consolas"/>
              </a:rPr>
              <a:t> </a:t>
            </a:r>
            <a:r>
              <a:rPr lang="en" sz="900">
                <a:solidFill>
                  <a:srgbClr val="333333"/>
                </a:solidFill>
                <a:highlight>
                  <a:srgbClr val="FFFFFF"/>
                </a:highlight>
                <a:latin typeface="Consolas"/>
                <a:ea typeface="Consolas"/>
                <a:cs typeface="Consolas"/>
                <a:sym typeface="Consolas"/>
              </a:rPr>
              <a:t>scrapy</a:t>
            </a:r>
            <a:r>
              <a:rPr b="1" lang="en" sz="900">
                <a:solidFill>
                  <a:srgbClr val="404040"/>
                </a:solidFill>
                <a:highlight>
                  <a:srgbClr val="FFFFFF"/>
                </a:highlight>
                <a:latin typeface="Consolas"/>
                <a:ea typeface="Consolas"/>
                <a:cs typeface="Consolas"/>
                <a:sym typeface="Consolas"/>
              </a:rPr>
              <a:t>.</a:t>
            </a:r>
            <a:r>
              <a:rPr lang="en" sz="900">
                <a:solidFill>
                  <a:srgbClr val="333333"/>
                </a:solidFill>
                <a:highlight>
                  <a:srgbClr val="FFFFFF"/>
                </a:highlight>
                <a:latin typeface="Consolas"/>
                <a:ea typeface="Consolas"/>
                <a:cs typeface="Consolas"/>
                <a:sym typeface="Consolas"/>
              </a:rPr>
              <a:t>Request</a:t>
            </a:r>
            <a:r>
              <a:rPr lang="en" sz="900">
                <a:solidFill>
                  <a:srgbClr val="404040"/>
                </a:solidFill>
                <a:highlight>
                  <a:srgbClr val="FFFFFF"/>
                </a:highlight>
                <a:latin typeface="Consolas"/>
                <a:ea typeface="Consolas"/>
                <a:cs typeface="Consolas"/>
                <a:sym typeface="Consolas"/>
              </a:rPr>
              <a:t>(</a:t>
            </a:r>
            <a:r>
              <a:rPr lang="en" sz="900">
                <a:solidFill>
                  <a:srgbClr val="DD1144"/>
                </a:solidFill>
                <a:highlight>
                  <a:srgbClr val="FFFFFF"/>
                </a:highlight>
                <a:latin typeface="Consolas"/>
                <a:ea typeface="Consolas"/>
                <a:cs typeface="Consolas"/>
                <a:sym typeface="Consolas"/>
              </a:rPr>
              <a:t>'http://www.example.com/3.html'</a:t>
            </a:r>
            <a:r>
              <a:rPr lang="en" sz="900">
                <a:solidFill>
                  <a:srgbClr val="404040"/>
                </a:solidFill>
                <a:highlight>
                  <a:srgbClr val="FFFFFF"/>
                </a:highlight>
                <a:latin typeface="Consolas"/>
                <a:ea typeface="Consolas"/>
                <a:cs typeface="Consolas"/>
                <a:sym typeface="Consolas"/>
              </a:rPr>
              <a:t>, </a:t>
            </a:r>
            <a:r>
              <a:rPr lang="en" sz="900">
                <a:solidFill>
                  <a:srgbClr val="999999"/>
                </a:solidFill>
                <a:highlight>
                  <a:srgbClr val="FFFFFF"/>
                </a:highlight>
                <a:latin typeface="Consolas"/>
                <a:ea typeface="Consolas"/>
                <a:cs typeface="Consolas"/>
                <a:sym typeface="Consolas"/>
              </a:rPr>
              <a:t>self</a:t>
            </a:r>
            <a:r>
              <a:rPr b="1" lang="en" sz="900">
                <a:solidFill>
                  <a:srgbClr val="404040"/>
                </a:solidFill>
                <a:highlight>
                  <a:srgbClr val="FFFFFF"/>
                </a:highlight>
                <a:latin typeface="Consolas"/>
                <a:ea typeface="Consolas"/>
                <a:cs typeface="Consolas"/>
                <a:sym typeface="Consolas"/>
              </a:rPr>
              <a:t>.</a:t>
            </a:r>
            <a:r>
              <a:rPr lang="en" sz="900">
                <a:solidFill>
                  <a:srgbClr val="333333"/>
                </a:solidFill>
                <a:highlight>
                  <a:srgbClr val="FFFFFF"/>
                </a:highlight>
                <a:latin typeface="Consolas"/>
                <a:ea typeface="Consolas"/>
                <a:cs typeface="Consolas"/>
                <a:sym typeface="Consolas"/>
              </a:rPr>
              <a:t>parse</a:t>
            </a:r>
            <a:r>
              <a:rPr lang="en" sz="900">
                <a:solidFill>
                  <a:srgbClr val="404040"/>
                </a:solidFill>
                <a:highlight>
                  <a:srgbClr val="FFFFFF"/>
                </a:highlight>
                <a:latin typeface="Consolas"/>
                <a:ea typeface="Consolas"/>
                <a:cs typeface="Consolas"/>
                <a:sym typeface="Consolas"/>
              </a:rPr>
              <a:t>)</a:t>
            </a:r>
          </a:p>
          <a:p>
            <a:pPr lv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ScraPy canned spider templates</a:t>
            </a:r>
          </a:p>
        </p:txBody>
      </p:sp>
      <p:sp>
        <p:nvSpPr>
          <p:cNvPr id="106" name="Shape 10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ScraPy includes a number of spider templates that make building scrapers for common types of sites and data formats easy, including:</a:t>
            </a:r>
          </a:p>
          <a:p>
            <a:pPr indent="-228600" lvl="0" marL="457200" rtl="0">
              <a:spcBef>
                <a:spcPts val="0"/>
              </a:spcBef>
            </a:pPr>
            <a:r>
              <a:rPr lang="en"/>
              <a:t>CrawlSpider - generic spider, allows you to specify rules for following links and extracting items rather than write extraction code.</a:t>
            </a:r>
          </a:p>
          <a:p>
            <a:pPr indent="-228600" lvl="0" marL="457200" rtl="0">
              <a:spcBef>
                <a:spcPts val="0"/>
              </a:spcBef>
            </a:pPr>
            <a:r>
              <a:rPr lang="en"/>
              <a:t>XMLFeedSpider - spider for crawling XML feeds.</a:t>
            </a:r>
          </a:p>
          <a:p>
            <a:pPr indent="-228600" lvl="0" marL="457200" rtl="0">
              <a:spcBef>
                <a:spcPts val="0"/>
              </a:spcBef>
            </a:pPr>
            <a:r>
              <a:rPr lang="en"/>
              <a:t>CSVFeedSpider - like the XMLFeedSpider, but for CSV document feeds.</a:t>
            </a:r>
          </a:p>
          <a:p>
            <a:pPr indent="-228600" lvl="0" marL="457200" rtl="0">
              <a:spcBef>
                <a:spcPts val="0"/>
              </a:spcBef>
            </a:pPr>
            <a:r>
              <a:rPr lang="en"/>
              <a:t>SitemapSpider - spider that crawls based on links listed in a sitemap.</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