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4"/>
    <p:sldMasterId id="2147483661" r:id="rId5"/>
    <p:sldMasterId id="2147483687" r:id="rId6"/>
  </p:sldMasterIdLst>
  <p:notesMasterIdLst>
    <p:notesMasterId r:id="rId114"/>
  </p:notesMasterIdLst>
  <p:sldIdLst>
    <p:sldId id="336" r:id="rId7"/>
    <p:sldId id="386" r:id="rId8"/>
    <p:sldId id="256" r:id="rId9"/>
    <p:sldId id="257" r:id="rId10"/>
    <p:sldId id="394" r:id="rId11"/>
    <p:sldId id="392" r:id="rId12"/>
    <p:sldId id="361" r:id="rId13"/>
    <p:sldId id="316" r:id="rId14"/>
    <p:sldId id="262" r:id="rId15"/>
    <p:sldId id="337" r:id="rId16"/>
    <p:sldId id="323" r:id="rId17"/>
    <p:sldId id="259" r:id="rId18"/>
    <p:sldId id="318" r:id="rId19"/>
    <p:sldId id="399" r:id="rId20"/>
    <p:sldId id="330" r:id="rId21"/>
    <p:sldId id="366" r:id="rId22"/>
    <p:sldId id="331" r:id="rId23"/>
    <p:sldId id="368" r:id="rId24"/>
    <p:sldId id="332" r:id="rId25"/>
    <p:sldId id="369" r:id="rId26"/>
    <p:sldId id="370" r:id="rId27"/>
    <p:sldId id="371" r:id="rId28"/>
    <p:sldId id="372" r:id="rId29"/>
    <p:sldId id="373" r:id="rId30"/>
    <p:sldId id="351" r:id="rId31"/>
    <p:sldId id="384" r:id="rId32"/>
    <p:sldId id="317" r:id="rId33"/>
    <p:sldId id="334" r:id="rId34"/>
    <p:sldId id="335" r:id="rId35"/>
    <p:sldId id="352" r:id="rId36"/>
    <p:sldId id="321" r:id="rId37"/>
    <p:sldId id="379" r:id="rId38"/>
    <p:sldId id="380" r:id="rId39"/>
    <p:sldId id="381" r:id="rId40"/>
    <p:sldId id="382" r:id="rId41"/>
    <p:sldId id="383" r:id="rId42"/>
    <p:sldId id="354" r:id="rId43"/>
    <p:sldId id="340" r:id="rId44"/>
    <p:sldId id="320" r:id="rId45"/>
    <p:sldId id="341" r:id="rId46"/>
    <p:sldId id="357" r:id="rId47"/>
    <p:sldId id="363" r:id="rId48"/>
    <p:sldId id="342" r:id="rId49"/>
    <p:sldId id="343" r:id="rId50"/>
    <p:sldId id="364" r:id="rId51"/>
    <p:sldId id="344" r:id="rId52"/>
    <p:sldId id="345" r:id="rId53"/>
    <p:sldId id="346" r:id="rId54"/>
    <p:sldId id="374" r:id="rId55"/>
    <p:sldId id="390" r:id="rId56"/>
    <p:sldId id="348" r:id="rId57"/>
    <p:sldId id="385" r:id="rId58"/>
    <p:sldId id="400" r:id="rId59"/>
    <p:sldId id="408" r:id="rId60"/>
    <p:sldId id="355" r:id="rId61"/>
    <p:sldId id="365" r:id="rId62"/>
    <p:sldId id="375" r:id="rId63"/>
    <p:sldId id="350" r:id="rId64"/>
    <p:sldId id="377" r:id="rId65"/>
    <p:sldId id="319" r:id="rId66"/>
    <p:sldId id="326" r:id="rId67"/>
    <p:sldId id="402" r:id="rId68"/>
    <p:sldId id="314" r:id="rId69"/>
    <p:sldId id="378" r:id="rId70"/>
    <p:sldId id="333" r:id="rId71"/>
    <p:sldId id="398" r:id="rId72"/>
    <p:sldId id="328" r:id="rId73"/>
    <p:sldId id="395" r:id="rId74"/>
    <p:sldId id="396" r:id="rId75"/>
    <p:sldId id="324" r:id="rId76"/>
    <p:sldId id="405" r:id="rId77"/>
    <p:sldId id="406" r:id="rId78"/>
    <p:sldId id="327" r:id="rId79"/>
    <p:sldId id="359" r:id="rId80"/>
    <p:sldId id="300" r:id="rId81"/>
    <p:sldId id="407" r:id="rId82"/>
    <p:sldId id="387" r:id="rId83"/>
    <p:sldId id="388" r:id="rId84"/>
    <p:sldId id="389" r:id="rId85"/>
    <p:sldId id="367" r:id="rId86"/>
    <p:sldId id="401" r:id="rId87"/>
    <p:sldId id="403" r:id="rId88"/>
    <p:sldId id="404" r:id="rId89"/>
    <p:sldId id="272" r:id="rId90"/>
    <p:sldId id="362" r:id="rId91"/>
    <p:sldId id="282" r:id="rId92"/>
    <p:sldId id="315" r:id="rId93"/>
    <p:sldId id="284" r:id="rId94"/>
    <p:sldId id="285" r:id="rId95"/>
    <p:sldId id="286" r:id="rId96"/>
    <p:sldId id="287" r:id="rId97"/>
    <p:sldId id="288" r:id="rId98"/>
    <p:sldId id="289" r:id="rId99"/>
    <p:sldId id="290" r:id="rId100"/>
    <p:sldId id="291" r:id="rId101"/>
    <p:sldId id="292" r:id="rId102"/>
    <p:sldId id="293" r:id="rId103"/>
    <p:sldId id="294" r:id="rId104"/>
    <p:sldId id="295" r:id="rId105"/>
    <p:sldId id="296" r:id="rId106"/>
    <p:sldId id="297" r:id="rId107"/>
    <p:sldId id="298" r:id="rId108"/>
    <p:sldId id="299" r:id="rId109"/>
    <p:sldId id="301" r:id="rId110"/>
    <p:sldId id="307" r:id="rId111"/>
    <p:sldId id="308" r:id="rId112"/>
    <p:sldId id="313"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A88E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A58FE-B5E9-5AF0-E165-ABA74261A388}" v="2429" dt="2020-05-27T22:05:42.265"/>
    <p1510:client id="{27348C55-77D5-8730-0553-C564F6E65711}" v="6199" dt="2020-05-18T22:21:31.094"/>
    <p1510:client id="{3A3F4721-CF32-FC92-B861-1343AF0581C9}" v="5" dt="2020-04-27T14:33:17.669"/>
    <p1510:client id="{98C80C25-926B-ED75-5F02-581FEE8B62AF}" v="314" dt="2020-03-16T15:40:16.108"/>
    <p1510:client id="{B4DFAD9C-A9FA-8B4A-7C4C-3E69B11493D9}" v="4183" dt="2020-05-29T21:40:10.676"/>
    <p1510:client id="{DF7A7A2E-FAA8-28EC-55B1-CE15099D7C86}" v="4" dt="2020-04-20T19:42:27.443"/>
    <p1510:client id="{EE897484-3DC6-4BB5-9280-3EC8566B4552}" v="303" dt="2020-03-03T00:11:08.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81" d="100"/>
          <a:sy n="81" d="100"/>
        </p:scale>
        <p:origin x="84" y="270"/>
      </p:cViewPr>
      <p:guideLst>
        <p:guide orient="horz" pos="2160"/>
        <p:guide pos="2880"/>
      </p:guideLst>
    </p:cSldViewPr>
  </p:slideViewPr>
  <p:outlineViewPr>
    <p:cViewPr>
      <p:scale>
        <a:sx n="33" d="100"/>
        <a:sy n="33" d="100"/>
      </p:scale>
      <p:origin x="0" y="-859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heme" Target="theme/theme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notesMaster" Target="notesMasters/notesMaster1.xml"/><Relationship Id="rId119"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162"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63"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164"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165"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166"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0E540C44-EE3E-46E5-90E1-BE9166656DA2}"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360DA14-5B91-4CA3-98F2-9428D0EB4400}" type="slidenum">
              <a:rPr lang="en-US" sz="1200" b="0" strike="noStrike" spc="-1">
                <a:latin typeface="Times New Roman"/>
              </a:rPr>
              <a:t>1</a:t>
            </a:fld>
            <a:endParaRPr lang="en-US" sz="1200" b="0" strike="noStrike" spc="-1">
              <a:latin typeface="Arial"/>
            </a:endParaRPr>
          </a:p>
        </p:txBody>
      </p:sp>
      <p:sp>
        <p:nvSpPr>
          <p:cNvPr id="310" name="PlaceHolder 2"/>
          <p:cNvSpPr>
            <a:spLocks noGrp="1" noRot="1" noChangeAspect="1"/>
          </p:cNvSpPr>
          <p:nvPr>
            <p:ph type="sldImg"/>
          </p:nvPr>
        </p:nvSpPr>
        <p:spPr>
          <a:xfrm>
            <a:off x="1143000" y="685800"/>
            <a:ext cx="4572000" cy="3429000"/>
          </a:xfrm>
          <a:prstGeom prst="rect">
            <a:avLst/>
          </a:prstGeom>
        </p:spPr>
      </p:sp>
      <p:sp>
        <p:nvSpPr>
          <p:cNvPr id="311" name="PlaceHolder 3"/>
          <p:cNvSpPr>
            <a:spLocks noGrp="1"/>
          </p:cNvSpPr>
          <p:nvPr>
            <p:ph type="body"/>
          </p:nvPr>
        </p:nvSpPr>
        <p:spPr>
          <a:xfrm>
            <a:off x="685800" y="4343400"/>
            <a:ext cx="5485680" cy="4114080"/>
          </a:xfrm>
          <a:prstGeom prst="rect">
            <a:avLst/>
          </a:prstGeom>
        </p:spPr>
        <p:txBody>
          <a:bodyPr lIns="0" tIns="0" rIns="0" bIns="0">
            <a:noAutofit/>
          </a:bodyPr>
          <a:lstStyle/>
          <a:p>
            <a:pPr marL="216000" indent="-215640">
              <a:lnSpc>
                <a:spcPct val="100000"/>
              </a:lnSpc>
            </a:pPr>
            <a:endParaRPr lang="en-US" sz="2000" b="0" strike="noStrike" spc="-1" dirty="0">
              <a:latin typeface="Arial"/>
            </a:endParaRPr>
          </a:p>
        </p:txBody>
      </p:sp>
    </p:spTree>
    <p:extLst>
      <p:ext uri="{BB962C8B-B14F-4D97-AF65-F5344CB8AC3E}">
        <p14:creationId xmlns:p14="http://schemas.microsoft.com/office/powerpoint/2010/main" val="135926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https://help.rc.unc.edu/Assets/helpVideos/logon_longleaf_ssh.mp4</a:t>
            </a:r>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14</a:t>
            </a:fld>
            <a:endParaRPr lang="en-US" sz="1400" b="0" strike="noStrike" spc="-1">
              <a:latin typeface="Times New Roman"/>
            </a:endParaRPr>
          </a:p>
        </p:txBody>
      </p:sp>
    </p:spTree>
    <p:extLst>
      <p:ext uri="{BB962C8B-B14F-4D97-AF65-F5344CB8AC3E}">
        <p14:creationId xmlns:p14="http://schemas.microsoft.com/office/powerpoint/2010/main" val="3152368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19</a:t>
            </a:fld>
            <a:endParaRPr lang="en-US" sz="1400" b="0" strike="noStrike" spc="-1">
              <a:latin typeface="Times New Roman"/>
            </a:endParaRPr>
          </a:p>
        </p:txBody>
      </p:sp>
    </p:spTree>
    <p:extLst>
      <p:ext uri="{BB962C8B-B14F-4D97-AF65-F5344CB8AC3E}">
        <p14:creationId xmlns:p14="http://schemas.microsoft.com/office/powerpoint/2010/main" val="489537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module -r avail '^r/'</a:t>
            </a:r>
          </a:p>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29</a:t>
            </a:fld>
            <a:endParaRPr lang="en-US" sz="1400" b="0" strike="noStrike" spc="-1">
              <a:latin typeface="Times New Roman"/>
            </a:endParaRPr>
          </a:p>
        </p:txBody>
      </p:sp>
    </p:spTree>
    <p:extLst>
      <p:ext uri="{BB962C8B-B14F-4D97-AF65-F5344CB8AC3E}">
        <p14:creationId xmlns:p14="http://schemas.microsoft.com/office/powerpoint/2010/main" val="403540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46</a:t>
            </a:fld>
            <a:endParaRPr lang="en-US" sz="1400" b="0" strike="noStrike" spc="-1">
              <a:latin typeface="Times New Roman"/>
            </a:endParaRPr>
          </a:p>
        </p:txBody>
      </p:sp>
    </p:spTree>
    <p:extLst>
      <p:ext uri="{BB962C8B-B14F-4D97-AF65-F5344CB8AC3E}">
        <p14:creationId xmlns:p14="http://schemas.microsoft.com/office/powerpoint/2010/main" val="2274293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do not specify –partition=general (let SLURM use the default partitions instead)</a:t>
            </a:r>
          </a:p>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47</a:t>
            </a:fld>
            <a:endParaRPr lang="en-US" sz="1400" b="0" strike="noStrike" spc="-1">
              <a:latin typeface="Times New Roman"/>
            </a:endParaRPr>
          </a:p>
        </p:txBody>
      </p:sp>
    </p:spTree>
    <p:extLst>
      <p:ext uri="{BB962C8B-B14F-4D97-AF65-F5344CB8AC3E}">
        <p14:creationId xmlns:p14="http://schemas.microsoft.com/office/powerpoint/2010/main" val="2074255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53</a:t>
            </a:fld>
            <a:endParaRPr lang="en-US" sz="1400" b="0" strike="noStrike" spc="-1">
              <a:latin typeface="Times New Roman"/>
            </a:endParaRPr>
          </a:p>
        </p:txBody>
      </p:sp>
    </p:spTree>
    <p:extLst>
      <p:ext uri="{BB962C8B-B14F-4D97-AF65-F5344CB8AC3E}">
        <p14:creationId xmlns:p14="http://schemas.microsoft.com/office/powerpoint/2010/main" val="14103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54</a:t>
            </a:fld>
            <a:endParaRPr lang="en-US" sz="1400" b="0" strike="noStrike" spc="-1">
              <a:latin typeface="Times New Roman"/>
            </a:endParaRPr>
          </a:p>
        </p:txBody>
      </p:sp>
    </p:spTree>
    <p:extLst>
      <p:ext uri="{BB962C8B-B14F-4D97-AF65-F5344CB8AC3E}">
        <p14:creationId xmlns:p14="http://schemas.microsoft.com/office/powerpoint/2010/main" val="2544331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60</a:t>
            </a:fld>
            <a:endParaRPr lang="en-US" sz="1400" b="0" strike="noStrike" spc="-1">
              <a:latin typeface="Times New Roman"/>
            </a:endParaRPr>
          </a:p>
        </p:txBody>
      </p:sp>
    </p:spTree>
    <p:extLst>
      <p:ext uri="{BB962C8B-B14F-4D97-AF65-F5344CB8AC3E}">
        <p14:creationId xmlns:p14="http://schemas.microsoft.com/office/powerpoint/2010/main" val="566673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sz="1200" spc="-1" dirty="0">
                <a:solidFill>
                  <a:srgbClr val="000000"/>
                </a:solidFill>
                <a:latin typeface="Calibri"/>
                <a:ea typeface="ヒラギノ角ゴ Pro W3"/>
              </a:rPr>
              <a:t>That may be the only way you learn that it was restarted</a:t>
            </a:r>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64</a:t>
            </a:fld>
            <a:endParaRPr lang="en-US" sz="1400" b="0" strike="noStrike" spc="-1">
              <a:latin typeface="Times New Roman"/>
            </a:endParaRPr>
          </a:p>
        </p:txBody>
      </p:sp>
    </p:spTree>
    <p:extLst>
      <p:ext uri="{BB962C8B-B14F-4D97-AF65-F5344CB8AC3E}">
        <p14:creationId xmlns:p14="http://schemas.microsoft.com/office/powerpoint/2010/main" val="3762917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69</a:t>
            </a:fld>
            <a:endParaRPr lang="en-US" sz="1400" b="0" strike="noStrike" spc="-1">
              <a:latin typeface="Times New Roman"/>
            </a:endParaRPr>
          </a:p>
        </p:txBody>
      </p:sp>
    </p:spTree>
    <p:extLst>
      <p:ext uri="{BB962C8B-B14F-4D97-AF65-F5344CB8AC3E}">
        <p14:creationId xmlns:p14="http://schemas.microsoft.com/office/powerpoint/2010/main" val="190382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360DA14-5B91-4CA3-98F2-9428D0EB4400}" type="slidenum">
              <a:rPr lang="en-US" sz="1200" b="0" strike="noStrike" spc="-1">
                <a:latin typeface="Times New Roman"/>
              </a:rPr>
              <a:t>2</a:t>
            </a:fld>
            <a:endParaRPr lang="en-US" sz="1200" b="0" strike="noStrike" spc="-1">
              <a:latin typeface="Arial"/>
            </a:endParaRPr>
          </a:p>
        </p:txBody>
      </p:sp>
      <p:sp>
        <p:nvSpPr>
          <p:cNvPr id="310" name="PlaceHolder 2"/>
          <p:cNvSpPr>
            <a:spLocks noGrp="1" noRot="1" noChangeAspect="1"/>
          </p:cNvSpPr>
          <p:nvPr>
            <p:ph type="sldImg"/>
          </p:nvPr>
        </p:nvSpPr>
        <p:spPr>
          <a:xfrm>
            <a:off x="1143000" y="685800"/>
            <a:ext cx="4572000" cy="3429000"/>
          </a:xfrm>
          <a:prstGeom prst="rect">
            <a:avLst/>
          </a:prstGeom>
        </p:spPr>
      </p:sp>
      <p:sp>
        <p:nvSpPr>
          <p:cNvPr id="311" name="PlaceHolder 3"/>
          <p:cNvSpPr>
            <a:spLocks noGrp="1"/>
          </p:cNvSpPr>
          <p:nvPr>
            <p:ph type="body"/>
          </p:nvPr>
        </p:nvSpPr>
        <p:spPr>
          <a:xfrm>
            <a:off x="685800" y="4343400"/>
            <a:ext cx="5485680" cy="4114080"/>
          </a:xfrm>
          <a:prstGeom prst="rect">
            <a:avLst/>
          </a:prstGeom>
        </p:spPr>
        <p:txBody>
          <a:bodyPr lIns="0" tIns="0" rIns="0" bIns="0">
            <a:noAutofit/>
          </a:bodyPr>
          <a:lstStyle/>
          <a:p>
            <a:pPr marL="216000" indent="-215640">
              <a:lnSpc>
                <a:spcPct val="100000"/>
              </a:lnSpc>
            </a:pPr>
            <a:endParaRPr lang="en-US" sz="2000" b="0" strike="noStrike" spc="-1" dirty="0">
              <a:latin typeface="Arial"/>
            </a:endParaRPr>
          </a:p>
        </p:txBody>
      </p:sp>
    </p:spTree>
    <p:extLst>
      <p:ext uri="{BB962C8B-B14F-4D97-AF65-F5344CB8AC3E}">
        <p14:creationId xmlns:p14="http://schemas.microsoft.com/office/powerpoint/2010/main" val="1113767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77</a:t>
            </a:fld>
            <a:endParaRPr lang="en-US" sz="1400" b="0" strike="noStrike" spc="-1">
              <a:latin typeface="Times New Roman"/>
            </a:endParaRPr>
          </a:p>
        </p:txBody>
      </p:sp>
    </p:spTree>
    <p:extLst>
      <p:ext uri="{BB962C8B-B14F-4D97-AF65-F5344CB8AC3E}">
        <p14:creationId xmlns:p14="http://schemas.microsoft.com/office/powerpoint/2010/main" val="2529109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78</a:t>
            </a:fld>
            <a:endParaRPr lang="en-US" sz="1400" b="0" strike="noStrike" spc="-1">
              <a:latin typeface="Times New Roman"/>
            </a:endParaRPr>
          </a:p>
        </p:txBody>
      </p:sp>
    </p:spTree>
    <p:extLst>
      <p:ext uri="{BB962C8B-B14F-4D97-AF65-F5344CB8AC3E}">
        <p14:creationId xmlns:p14="http://schemas.microsoft.com/office/powerpoint/2010/main" val="46274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79</a:t>
            </a:fld>
            <a:endParaRPr lang="en-US" sz="1400" b="0" strike="noStrike" spc="-1">
              <a:latin typeface="Times New Roman"/>
            </a:endParaRPr>
          </a:p>
        </p:txBody>
      </p:sp>
    </p:spTree>
    <p:extLst>
      <p:ext uri="{BB962C8B-B14F-4D97-AF65-F5344CB8AC3E}">
        <p14:creationId xmlns:p14="http://schemas.microsoft.com/office/powerpoint/2010/main" val="2538167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80</a:t>
            </a:fld>
            <a:endParaRPr lang="en-US" sz="1400" b="0" strike="noStrike" spc="-1">
              <a:latin typeface="Times New Roman"/>
            </a:endParaRPr>
          </a:p>
        </p:txBody>
      </p:sp>
    </p:spTree>
    <p:extLst>
      <p:ext uri="{BB962C8B-B14F-4D97-AF65-F5344CB8AC3E}">
        <p14:creationId xmlns:p14="http://schemas.microsoft.com/office/powerpoint/2010/main" val="651304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3884760" y="8685360"/>
            <a:ext cx="2971080" cy="456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9EDC013-1119-4F25-88CF-A0ED174DD61F}" type="slidenum">
              <a:rPr lang="en-US" sz="1200" b="0" strike="noStrike" spc="-1">
                <a:solidFill>
                  <a:srgbClr val="000000"/>
                </a:solidFill>
                <a:latin typeface="Calibri"/>
                <a:ea typeface="ヒラギノ角ゴ Pro W3"/>
              </a:rPr>
              <a:t>84</a:t>
            </a:fld>
            <a:endParaRPr lang="en-US" sz="1200" b="0" strike="noStrike" spc="-1">
              <a:latin typeface="Arial"/>
            </a:endParaRPr>
          </a:p>
        </p:txBody>
      </p:sp>
      <p:sp>
        <p:nvSpPr>
          <p:cNvPr id="313" name="PlaceHolder 2"/>
          <p:cNvSpPr>
            <a:spLocks noGrp="1" noRot="1" noChangeAspect="1"/>
          </p:cNvSpPr>
          <p:nvPr>
            <p:ph type="sldImg"/>
          </p:nvPr>
        </p:nvSpPr>
        <p:spPr>
          <a:xfrm>
            <a:off x="1143000" y="685800"/>
            <a:ext cx="4572000" cy="3429000"/>
          </a:xfrm>
          <a:prstGeom prst="rect">
            <a:avLst/>
          </a:prstGeom>
        </p:spPr>
      </p:sp>
      <p:sp>
        <p:nvSpPr>
          <p:cNvPr id="314" name="PlaceHolder 3"/>
          <p:cNvSpPr>
            <a:spLocks noGrp="1"/>
          </p:cNvSpPr>
          <p:nvPr>
            <p:ph type="body"/>
          </p:nvPr>
        </p:nvSpPr>
        <p:spPr>
          <a:xfrm>
            <a:off x="685800" y="4343400"/>
            <a:ext cx="5485680" cy="4114080"/>
          </a:xfrm>
          <a:prstGeom prst="rect">
            <a:avLst/>
          </a:prstGeom>
        </p:spPr>
        <p:txBody>
          <a:bodyPr lIns="0" tIns="0" rIns="0" bIns="0">
            <a:noAutofit/>
          </a:bodyPr>
          <a:lstStyle/>
          <a:p>
            <a:pPr marL="216000" indent="-215640">
              <a:lnSpc>
                <a:spcPct val="100000"/>
              </a:lnSpc>
            </a:pPr>
            <a:endParaRPr lang="en-US" sz="2000" b="0" strike="noStrike" spc="-1" dirty="0">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3884760" y="8685360"/>
            <a:ext cx="2971080" cy="456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9EDC013-1119-4F25-88CF-A0ED174DD61F}" type="slidenum">
              <a:rPr lang="en-US" sz="1200" b="0" strike="noStrike" spc="-1">
                <a:solidFill>
                  <a:srgbClr val="000000"/>
                </a:solidFill>
                <a:latin typeface="Calibri"/>
                <a:ea typeface="ヒラギノ角ゴ Pro W3"/>
              </a:rPr>
              <a:t>85</a:t>
            </a:fld>
            <a:endParaRPr lang="en-US" sz="1200" b="0" strike="noStrike" spc="-1">
              <a:latin typeface="Arial"/>
            </a:endParaRPr>
          </a:p>
        </p:txBody>
      </p:sp>
      <p:sp>
        <p:nvSpPr>
          <p:cNvPr id="313" name="PlaceHolder 2"/>
          <p:cNvSpPr>
            <a:spLocks noGrp="1" noRot="1" noChangeAspect="1"/>
          </p:cNvSpPr>
          <p:nvPr>
            <p:ph type="sldImg"/>
          </p:nvPr>
        </p:nvSpPr>
        <p:spPr>
          <a:xfrm>
            <a:off x="1143000" y="685800"/>
            <a:ext cx="4572000" cy="3429000"/>
          </a:xfrm>
          <a:prstGeom prst="rect">
            <a:avLst/>
          </a:prstGeom>
        </p:spPr>
      </p:sp>
      <p:sp>
        <p:nvSpPr>
          <p:cNvPr id="314" name="PlaceHolder 3"/>
          <p:cNvSpPr>
            <a:spLocks noGrp="1"/>
          </p:cNvSpPr>
          <p:nvPr>
            <p:ph type="body"/>
          </p:nvPr>
        </p:nvSpPr>
        <p:spPr>
          <a:xfrm>
            <a:off x="685800" y="4343400"/>
            <a:ext cx="5485680" cy="4114080"/>
          </a:xfrm>
          <a:prstGeom prst="rect">
            <a:avLst/>
          </a:prstGeom>
        </p:spPr>
        <p:txBody>
          <a:bodyPr lIns="0" tIns="0" rIns="0" bIns="0">
            <a:noAutofit/>
          </a:bodyPr>
          <a:lstStyle/>
          <a:p>
            <a:pPr marL="216000" indent="-215640">
              <a:lnSpc>
                <a:spcPct val="100000"/>
              </a:lnSpc>
            </a:pPr>
            <a:endParaRPr lang="en-US" sz="2000" b="0" strike="noStrike" spc="-1" dirty="0">
              <a:latin typeface="Arial"/>
            </a:endParaRPr>
          </a:p>
        </p:txBody>
      </p:sp>
    </p:spTree>
    <p:extLst>
      <p:ext uri="{BB962C8B-B14F-4D97-AF65-F5344CB8AC3E}">
        <p14:creationId xmlns:p14="http://schemas.microsoft.com/office/powerpoint/2010/main" val="366517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360DA14-5B91-4CA3-98F2-9428D0EB4400}" type="slidenum">
              <a:rPr lang="en-US" sz="1200" b="0" strike="noStrike" spc="-1">
                <a:latin typeface="Times New Roman"/>
              </a:rPr>
              <a:t>4</a:t>
            </a:fld>
            <a:endParaRPr lang="en-US" sz="1200" b="0" strike="noStrike" spc="-1">
              <a:latin typeface="Arial"/>
            </a:endParaRPr>
          </a:p>
        </p:txBody>
      </p:sp>
      <p:sp>
        <p:nvSpPr>
          <p:cNvPr id="310" name="PlaceHolder 2"/>
          <p:cNvSpPr>
            <a:spLocks noGrp="1" noRot="1" noChangeAspect="1"/>
          </p:cNvSpPr>
          <p:nvPr>
            <p:ph type="sldImg"/>
          </p:nvPr>
        </p:nvSpPr>
        <p:spPr>
          <a:xfrm>
            <a:off x="1143000" y="685800"/>
            <a:ext cx="4572000" cy="3429000"/>
          </a:xfrm>
          <a:prstGeom prst="rect">
            <a:avLst/>
          </a:prstGeom>
        </p:spPr>
      </p:sp>
      <p:sp>
        <p:nvSpPr>
          <p:cNvPr id="311" name="PlaceHolder 3"/>
          <p:cNvSpPr>
            <a:spLocks noGrp="1"/>
          </p:cNvSpPr>
          <p:nvPr>
            <p:ph type="body"/>
          </p:nvPr>
        </p:nvSpPr>
        <p:spPr>
          <a:xfrm>
            <a:off x="685800" y="4343400"/>
            <a:ext cx="5485680" cy="4114080"/>
          </a:xfrm>
          <a:prstGeom prst="rect">
            <a:avLst/>
          </a:prstGeom>
        </p:spPr>
        <p:txBody>
          <a:bodyPr lIns="0" tIns="0" rIns="0" bIns="0">
            <a:noAutofit/>
          </a:bodyPr>
          <a:lstStyle/>
          <a:p>
            <a:pPr marL="216000" indent="-215640">
              <a:lnSpc>
                <a:spcPct val="100000"/>
              </a:lnSpc>
            </a:pPr>
            <a:endParaRPr lang="en-US" sz="2000" b="0" strike="noStrike" spc="-1" dirty="0">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360DA14-5B91-4CA3-98F2-9428D0EB4400}" type="slidenum">
              <a:rPr lang="en-US" sz="1200" b="0" strike="noStrike" spc="-1">
                <a:latin typeface="Times New Roman"/>
              </a:rPr>
              <a:t>6</a:t>
            </a:fld>
            <a:endParaRPr lang="en-US" sz="1200" b="0" strike="noStrike" spc="-1">
              <a:latin typeface="Arial"/>
            </a:endParaRPr>
          </a:p>
        </p:txBody>
      </p:sp>
      <p:sp>
        <p:nvSpPr>
          <p:cNvPr id="310" name="PlaceHolder 2"/>
          <p:cNvSpPr>
            <a:spLocks noGrp="1" noRot="1" noChangeAspect="1"/>
          </p:cNvSpPr>
          <p:nvPr>
            <p:ph type="sldImg"/>
          </p:nvPr>
        </p:nvSpPr>
        <p:spPr>
          <a:xfrm>
            <a:off x="1143000" y="685800"/>
            <a:ext cx="4572000" cy="3429000"/>
          </a:xfrm>
          <a:prstGeom prst="rect">
            <a:avLst/>
          </a:prstGeom>
        </p:spPr>
      </p:sp>
      <p:sp>
        <p:nvSpPr>
          <p:cNvPr id="311" name="PlaceHolder 3"/>
          <p:cNvSpPr>
            <a:spLocks noGrp="1"/>
          </p:cNvSpPr>
          <p:nvPr>
            <p:ph type="body"/>
          </p:nvPr>
        </p:nvSpPr>
        <p:spPr>
          <a:xfrm>
            <a:off x="685800" y="4343400"/>
            <a:ext cx="5485680" cy="4114080"/>
          </a:xfrm>
          <a:prstGeom prst="rect">
            <a:avLst/>
          </a:prstGeom>
        </p:spPr>
        <p:txBody>
          <a:bodyPr lIns="0" tIns="0" rIns="0" bIns="0">
            <a:noAutofit/>
          </a:bodyPr>
          <a:lstStyle/>
          <a:p>
            <a:pPr marL="216000" indent="-215640">
              <a:lnSpc>
                <a:spcPct val="100000"/>
              </a:lnSpc>
            </a:pPr>
            <a:endParaRPr lang="en-US" sz="2000" b="0" strike="noStrike" spc="-1" dirty="0">
              <a:latin typeface="Arial"/>
            </a:endParaRPr>
          </a:p>
        </p:txBody>
      </p:sp>
    </p:spTree>
    <p:extLst>
      <p:ext uri="{BB962C8B-B14F-4D97-AF65-F5344CB8AC3E}">
        <p14:creationId xmlns:p14="http://schemas.microsoft.com/office/powerpoint/2010/main" val="251193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360DA14-5B91-4CA3-98F2-9428D0EB4400}" type="slidenum">
              <a:rPr lang="en-US" sz="1200" b="0" strike="noStrike" spc="-1">
                <a:latin typeface="Times New Roman"/>
              </a:rPr>
              <a:t>7</a:t>
            </a:fld>
            <a:endParaRPr lang="en-US" sz="1200" b="0" strike="noStrike" spc="-1">
              <a:latin typeface="Arial"/>
            </a:endParaRPr>
          </a:p>
        </p:txBody>
      </p:sp>
      <p:sp>
        <p:nvSpPr>
          <p:cNvPr id="310" name="PlaceHolder 2"/>
          <p:cNvSpPr>
            <a:spLocks noGrp="1" noRot="1" noChangeAspect="1"/>
          </p:cNvSpPr>
          <p:nvPr>
            <p:ph type="sldImg"/>
          </p:nvPr>
        </p:nvSpPr>
        <p:spPr>
          <a:xfrm>
            <a:off x="1143000" y="685800"/>
            <a:ext cx="4572000" cy="3429000"/>
          </a:xfrm>
          <a:prstGeom prst="rect">
            <a:avLst/>
          </a:prstGeom>
        </p:spPr>
      </p:sp>
      <p:sp>
        <p:nvSpPr>
          <p:cNvPr id="311" name="PlaceHolder 3"/>
          <p:cNvSpPr>
            <a:spLocks noGrp="1"/>
          </p:cNvSpPr>
          <p:nvPr>
            <p:ph type="body"/>
          </p:nvPr>
        </p:nvSpPr>
        <p:spPr>
          <a:xfrm>
            <a:off x="685800" y="4343400"/>
            <a:ext cx="5485680" cy="4114080"/>
          </a:xfrm>
          <a:prstGeom prst="rect">
            <a:avLst/>
          </a:prstGeom>
        </p:spPr>
        <p:txBody>
          <a:bodyPr lIns="0" tIns="0" rIns="0" bIns="0">
            <a:noAutofit/>
          </a:bodyPr>
          <a:lstStyle/>
          <a:p>
            <a:pPr marL="216000" indent="-215640">
              <a:lnSpc>
                <a:spcPct val="100000"/>
              </a:lnSpc>
            </a:pPr>
            <a:endParaRPr lang="en-US" sz="2000" b="0" strike="noStrike" spc="-1" dirty="0">
              <a:latin typeface="Arial"/>
            </a:endParaRPr>
          </a:p>
        </p:txBody>
      </p:sp>
    </p:spTree>
    <p:extLst>
      <p:ext uri="{BB962C8B-B14F-4D97-AF65-F5344CB8AC3E}">
        <p14:creationId xmlns:p14="http://schemas.microsoft.com/office/powerpoint/2010/main" val="358769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800" b="1" dirty="0"/>
              <a:t>Powerful Computing</a:t>
            </a:r>
            <a:r>
              <a:rPr lang="en-US" sz="2800" dirty="0"/>
              <a:t> </a:t>
            </a:r>
          </a:p>
          <a:p>
            <a:r>
              <a:rPr lang="en-US" sz="1800" dirty="0"/>
              <a:t>Your research project does a lot of complicated calculations &amp; uses a program that requires lots of computing resources or requires specialized high-powered hardware (e.g. GPU, </a:t>
            </a:r>
            <a:r>
              <a:rPr lang="en-US" sz="1800" dirty="0" err="1"/>
              <a:t>cpus</a:t>
            </a:r>
            <a:r>
              <a:rPr lang="en-US" sz="1800" dirty="0"/>
              <a:t> for parallel processing,…). You’ve tried running it on your computer, but it crashes/dies.</a:t>
            </a:r>
          </a:p>
          <a:p>
            <a:endParaRPr lang="en-US" sz="1800" dirty="0"/>
          </a:p>
          <a:p>
            <a:pPr marL="342900" indent="-342900">
              <a:buFont typeface="Arial" panose="020B0604020202020204" pitchFamily="34" charset="0"/>
              <a:buChar char="•"/>
            </a:pPr>
            <a:r>
              <a:rPr lang="en-US" sz="2800" b="1" dirty="0"/>
              <a:t>Huge Data/Memory Size</a:t>
            </a:r>
            <a:r>
              <a:rPr lang="en-US" sz="2800" dirty="0"/>
              <a:t> </a:t>
            </a:r>
          </a:p>
          <a:p>
            <a:r>
              <a:rPr lang="en-US" sz="1800" dirty="0"/>
              <a:t>Your research project uses files that are too huge for your computer to hold or process quickly through the software you need. You keep getting out of memory problems.</a:t>
            </a:r>
          </a:p>
          <a:p>
            <a:endParaRPr lang="en-US" sz="1800" dirty="0"/>
          </a:p>
          <a:p>
            <a:pPr marL="342900" indent="-342900">
              <a:buFont typeface="Arial" panose="020B0604020202020204" pitchFamily="34" charset="0"/>
              <a:buChar char="•"/>
            </a:pPr>
            <a:r>
              <a:rPr lang="en-US" sz="2800" b="1" dirty="0"/>
              <a:t>Fast Run Time</a:t>
            </a:r>
            <a:r>
              <a:rPr lang="en-US" sz="2800" dirty="0"/>
              <a:t> </a:t>
            </a:r>
          </a:p>
          <a:p>
            <a:r>
              <a:rPr lang="en-US" sz="1800" dirty="0"/>
              <a:t>You need to use software that is (perhaps) installed on your own computer or the VCL, but it takes days/weeks/months for your job to run there. Too long! [Note: The VCL’s (Virtual Computer Lab) time limit is 10 hours per reservation.]  And the software is on longleaf.</a:t>
            </a:r>
          </a:p>
          <a:p>
            <a:endParaRPr lang="en-US" sz="1800" dirty="0"/>
          </a:p>
          <a:p>
            <a:pPr marL="342900" indent="-342900">
              <a:buFont typeface="Arial" panose="020B0604020202020204" pitchFamily="34" charset="0"/>
              <a:buChar char="•"/>
            </a:pPr>
            <a:r>
              <a:rPr lang="en-US" sz="2800" b="1" dirty="0"/>
              <a:t>Best Value</a:t>
            </a:r>
            <a:r>
              <a:rPr lang="en-US" sz="2800" dirty="0"/>
              <a:t> </a:t>
            </a:r>
          </a:p>
          <a:p>
            <a:r>
              <a:rPr lang="en-US" sz="1800" dirty="0"/>
              <a:t>You don’t have the resources to buy your own HPC and software license; and hire a tech staff to maintain/secure it. Or maybe your grant does have the financial resources to buy it, but you want experienced UNC ITS staff to install and maintain it for you (“</a:t>
            </a:r>
            <a:r>
              <a:rPr lang="en-US" sz="1800" i="1" dirty="0"/>
              <a:t>Patron node</a:t>
            </a:r>
            <a:r>
              <a:rPr lang="en-US" sz="1800" dirty="0"/>
              <a:t>”).</a:t>
            </a:r>
          </a:p>
          <a:p>
            <a:endParaRPr lang="en-US" sz="1800" dirty="0"/>
          </a:p>
          <a:p>
            <a:r>
              <a:rPr lang="en-US" sz="2400" b="1" i="1" dirty="0"/>
              <a:t>…And you agree to share it with others, play fair &amp; follow the rules.</a:t>
            </a:r>
            <a:endParaRPr lang="en-US" sz="2400" i="1" dirty="0"/>
          </a:p>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8</a:t>
            </a:fld>
            <a:endParaRPr lang="en-US" sz="1400" b="0" strike="noStrike" spc="-1">
              <a:latin typeface="Times New Roman"/>
            </a:endParaRPr>
          </a:p>
        </p:txBody>
      </p:sp>
    </p:spTree>
    <p:extLst>
      <p:ext uri="{BB962C8B-B14F-4D97-AF65-F5344CB8AC3E}">
        <p14:creationId xmlns:p14="http://schemas.microsoft.com/office/powerpoint/2010/main" val="2479145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10</a:t>
            </a:fld>
            <a:endParaRPr lang="en-US" sz="1400" b="0" strike="noStrike" spc="-1">
              <a:latin typeface="Times New Roman"/>
            </a:endParaRPr>
          </a:p>
        </p:txBody>
      </p:sp>
    </p:spTree>
    <p:extLst>
      <p:ext uri="{BB962C8B-B14F-4D97-AF65-F5344CB8AC3E}">
        <p14:creationId xmlns:p14="http://schemas.microsoft.com/office/powerpoint/2010/main" val="275425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11</a:t>
            </a:fld>
            <a:endParaRPr lang="en-US" sz="1400" b="0" strike="noStrike" spc="-1">
              <a:latin typeface="Times New Roman"/>
            </a:endParaRPr>
          </a:p>
        </p:txBody>
      </p:sp>
    </p:spTree>
    <p:extLst>
      <p:ext uri="{BB962C8B-B14F-4D97-AF65-F5344CB8AC3E}">
        <p14:creationId xmlns:p14="http://schemas.microsoft.com/office/powerpoint/2010/main" val="3071792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0E540C44-EE3E-46E5-90E1-BE9166656DA2}" type="slidenum">
              <a:rPr lang="en-US" sz="1400" b="0" strike="noStrike" spc="-1" smtClean="0">
                <a:latin typeface="Times New Roman"/>
              </a:rPr>
              <a:t>12</a:t>
            </a:fld>
            <a:endParaRPr lang="en-US" sz="1400" b="0" strike="noStrike" spc="-1">
              <a:latin typeface="Times New Roman"/>
            </a:endParaRPr>
          </a:p>
        </p:txBody>
      </p:sp>
    </p:spTree>
    <p:extLst>
      <p:ext uri="{BB962C8B-B14F-4D97-AF65-F5344CB8AC3E}">
        <p14:creationId xmlns:p14="http://schemas.microsoft.com/office/powerpoint/2010/main" val="265832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46"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4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5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5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5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6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6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6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7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7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7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7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7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8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26"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2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3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3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3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3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4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4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4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4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4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14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5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15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5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15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15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15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15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16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8"/>
          <p:cNvPicPr/>
          <p:nvPr/>
        </p:nvPicPr>
        <p:blipFill>
          <a:blip r:embed="rId14"/>
          <a:stretch/>
        </p:blipFill>
        <p:spPr>
          <a:xfrm>
            <a:off x="0" y="0"/>
            <a:ext cx="9143280" cy="6857280"/>
          </a:xfrm>
          <a:prstGeom prst="rect">
            <a:avLst/>
          </a:prstGeom>
          <a:ln>
            <a:noFill/>
          </a:ln>
        </p:spPr>
      </p:pic>
      <p:pic>
        <p:nvPicPr>
          <p:cNvPr id="6" name="Picture 9"/>
          <p:cNvPicPr/>
          <p:nvPr/>
        </p:nvPicPr>
        <p:blipFill>
          <a:blip r:embed="rId15"/>
          <a:stretch/>
        </p:blipFill>
        <p:spPr>
          <a:xfrm>
            <a:off x="6555960" y="6073200"/>
            <a:ext cx="2539440" cy="697680"/>
          </a:xfrm>
          <a:prstGeom prst="rect">
            <a:avLst/>
          </a:prstGeom>
          <a:ln>
            <a:noFill/>
          </a:ln>
        </p:spPr>
      </p:pic>
      <p:pic>
        <p:nvPicPr>
          <p:cNvPr id="2" name="Picture 3"/>
          <p:cNvPicPr/>
          <p:nvPr/>
        </p:nvPicPr>
        <p:blipFill>
          <a:blip r:embed="rId16"/>
          <a:stretch/>
        </p:blipFill>
        <p:spPr>
          <a:xfrm>
            <a:off x="0" y="0"/>
            <a:ext cx="9143280" cy="6857280"/>
          </a:xfrm>
          <a:prstGeom prst="rect">
            <a:avLst/>
          </a:prstGeom>
          <a:ln>
            <a:noFill/>
          </a:ln>
        </p:spPr>
      </p:pic>
      <p:sp>
        <p:nvSpPr>
          <p:cNvPr id="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 name="Picture 8"/>
          <p:cNvPicPr/>
          <p:nvPr/>
        </p:nvPicPr>
        <p:blipFill>
          <a:blip r:embed="rId14"/>
          <a:stretch/>
        </p:blipFill>
        <p:spPr>
          <a:xfrm>
            <a:off x="0" y="0"/>
            <a:ext cx="9143280" cy="6857280"/>
          </a:xfrm>
          <a:prstGeom prst="rect">
            <a:avLst/>
          </a:prstGeom>
          <a:ln>
            <a:noFill/>
          </a:ln>
        </p:spPr>
      </p:pic>
      <p:pic>
        <p:nvPicPr>
          <p:cNvPr id="42" name="Picture 9"/>
          <p:cNvPicPr/>
          <p:nvPr/>
        </p:nvPicPr>
        <p:blipFill>
          <a:blip r:embed="rId15"/>
          <a:stretch/>
        </p:blipFill>
        <p:spPr>
          <a:xfrm>
            <a:off x="6555960" y="6073200"/>
            <a:ext cx="2539440" cy="697680"/>
          </a:xfrm>
          <a:prstGeom prst="rect">
            <a:avLst/>
          </a:prstGeom>
          <a:ln>
            <a:noFill/>
          </a:ln>
        </p:spPr>
      </p:pic>
      <p:sp>
        <p:nvSpPr>
          <p:cNvPr id="4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4"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1" name="Picture 8"/>
          <p:cNvPicPr/>
          <p:nvPr/>
        </p:nvPicPr>
        <p:blipFill>
          <a:blip r:embed="rId14"/>
          <a:stretch/>
        </p:blipFill>
        <p:spPr>
          <a:xfrm>
            <a:off x="0" y="0"/>
            <a:ext cx="9143280" cy="6857280"/>
          </a:xfrm>
          <a:prstGeom prst="rect">
            <a:avLst/>
          </a:prstGeom>
          <a:ln>
            <a:noFill/>
          </a:ln>
        </p:spPr>
      </p:pic>
      <p:pic>
        <p:nvPicPr>
          <p:cNvPr id="122" name="Picture 9"/>
          <p:cNvPicPr/>
          <p:nvPr/>
        </p:nvPicPr>
        <p:blipFill>
          <a:blip r:embed="rId15"/>
          <a:stretch/>
        </p:blipFill>
        <p:spPr>
          <a:xfrm>
            <a:off x="6555960" y="6073200"/>
            <a:ext cx="2539440" cy="697680"/>
          </a:xfrm>
          <a:prstGeom prst="rect">
            <a:avLst/>
          </a:prstGeom>
          <a:ln>
            <a:noFill/>
          </a:ln>
        </p:spPr>
      </p:pic>
      <p:sp>
        <p:nvSpPr>
          <p:cNvPr id="12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24"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86.xml"/><Relationship Id="rId18" Type="http://schemas.openxmlformats.org/officeDocument/2006/relationships/slide" Target="slide38.xml"/><Relationship Id="rId3" Type="http://schemas.openxmlformats.org/officeDocument/2006/relationships/slide" Target="slide13.xml"/><Relationship Id="rId7" Type="http://schemas.openxmlformats.org/officeDocument/2006/relationships/slide" Target="slide28.xml"/><Relationship Id="rId12" Type="http://schemas.openxmlformats.org/officeDocument/2006/relationships/slide" Target="slide55.xml"/><Relationship Id="rId17" Type="http://schemas.openxmlformats.org/officeDocument/2006/relationships/slide" Target="slide30.xml"/><Relationship Id="rId2" Type="http://schemas.openxmlformats.org/officeDocument/2006/relationships/notesSlide" Target="../notesSlides/notesSlide1.xml"/><Relationship Id="rId16"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73.xml"/><Relationship Id="rId11" Type="http://schemas.openxmlformats.org/officeDocument/2006/relationships/slide" Target="slide49.xml"/><Relationship Id="rId5" Type="http://schemas.openxmlformats.org/officeDocument/2006/relationships/slide" Target="slide70.xml"/><Relationship Id="rId15" Type="http://schemas.openxmlformats.org/officeDocument/2006/relationships/slide" Target="slide58.xml"/><Relationship Id="rId10" Type="http://schemas.openxmlformats.org/officeDocument/2006/relationships/slide" Target="slide46.xml"/><Relationship Id="rId4" Type="http://schemas.openxmlformats.org/officeDocument/2006/relationships/slide" Target="slide61.xml"/><Relationship Id="rId9" Type="http://schemas.openxmlformats.org/officeDocument/2006/relationships/slide" Target="slide43.xml"/><Relationship Id="rId14" Type="http://schemas.openxmlformats.org/officeDocument/2006/relationships/slide" Target="slide10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hyperlink" Target="https://help.rc.unc.edu/request-a-cluster-account/" TargetMode="Externa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hyperlink" Target="https://help.rc.unc.edu/longleaf-slurm-examples/" TargetMode="External"/><Relationship Id="rId7" Type="http://schemas.openxmlformats.org/officeDocument/2006/relationships/hyperlink" Target="https://www.gnu.org/software/emacs/refcards/pdf/refcard.pdf" TargetMode="External"/><Relationship Id="rId2" Type="http://schemas.openxmlformats.org/officeDocument/2006/relationships/hyperlink" Target="https://help.rc.unc.edu/longleaf-cluster/" TargetMode="External"/><Relationship Id="rId1" Type="http://schemas.openxmlformats.org/officeDocument/2006/relationships/slideLayout" Target="../slideLayouts/slideLayout13.xml"/><Relationship Id="rId6" Type="http://schemas.openxmlformats.org/officeDocument/2006/relationships/hyperlink" Target="http://linuxcommand.org/lc3_learning_the_shell.php" TargetMode="External"/><Relationship Id="rId5" Type="http://schemas.openxmlformats.org/officeDocument/2006/relationships/hyperlink" Target="http://faculty.washington.edu/rjl/uwhpsc-coursera/unix.html" TargetMode="External"/><Relationship Id="rId4" Type="http://schemas.openxmlformats.org/officeDocument/2006/relationships/hyperlink" Target="https://files.fosswire.com/2007/08/fwunixref.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25.sv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hyperlink" Target="https://ondemand.rc.unc.edu/" TargetMode="External"/><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hyperlink" Target="https://help.rc.unc.edu/getting-logged-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hyperlink" Target="https://help.rc.unc.edu/Assets/helpVideos/logon_longleaf_ssh.mp4" TargetMode="Externa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hyperlink" Target="https://help.rc.unc.edu/Assets/helpVideos/logon_longleaf_OnDemand.mp4" TargetMode="External"/><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hyperlink" Target="https://help.rc.unc.edu/Assets/helpVideos/logon_longleaf_ssh.mp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ondemand.rc.unc.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elp.unc.ed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help.rc.unc.edu/presentations/" TargetMode="External"/><Relationship Id="rId5" Type="http://schemas.openxmlformats.org/officeDocument/2006/relationships/hyperlink" Target="https://help.rc.unc.edu/getting-logged-on/" TargetMode="External"/><Relationship Id="rId4" Type="http://schemas.openxmlformats.org/officeDocument/2006/relationships/hyperlink" Target="https://help.rc.unc.edu/request-a-cluster-accou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hyperlink" Target="mailto:research@unc.edu"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image" Target="../media/image39.png"/><Relationship Id="rId16" Type="http://schemas.openxmlformats.org/officeDocument/2006/relationships/image" Target="../media/image25.sv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help.rc.unc.edu/modules-approach-to-software-management/"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help.rc.unc.edu/modules"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image" Target="../media/image40.png"/><Relationship Id="rId16" Type="http://schemas.openxmlformats.org/officeDocument/2006/relationships/image" Target="../media/image25.sv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31.xml.rels><?xml version="1.0" encoding="UTF-8" standalone="yes"?>
<Relationships xmlns="http://schemas.openxmlformats.org/package/2006/relationships"><Relationship Id="rId3" Type="http://schemas.openxmlformats.org/officeDocument/2006/relationships/hyperlink" Target="https://help.rc.unc.edu/getting-started-on-longleaf/#System%20Information" TargetMode="External"/><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slurm.schedmd.com/pdfs/summary.pdf" TargetMode="External"/><Relationship Id="rId2" Type="http://schemas.openxmlformats.org/officeDocument/2006/relationships/hyperlink" Target="https://slurm.schedmd.com/overview.html"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help.rc.unc.edu/gpu/"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https://help.rc.unc.edu/patron/"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hyperlink" Target="https://its.unc.edu/research-computing/techdocs/monitoring-memory-usage/"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hyperlink" Target="https://help.rc.unc.edu/training/"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its.unc.edu/research-computing/techdocs/longleaf-slurm-examples/"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image" Target="../media/image42.png"/><Relationship Id="rId16" Type="http://schemas.openxmlformats.org/officeDocument/2006/relationships/image" Target="../media/image25.sv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help.rc.unc.edu/storage"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service.rc.unc.edu/"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help.rc.unc.edu/snapshots-for-file-recovery-in-research-computing-nas-filesystems"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s://itsstatus.unc.edu/#past-incident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help.rc.unc.edu/storage" TargetMode="External"/><Relationship Id="rId2" Type="http://schemas.openxmlformats.org/officeDocument/2006/relationships/hyperlink" Target="https://help.rc.unc.edu/mass-storage/"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research@unc.edu"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research@unc.edu" TargetMode="Externa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19.xml"/><Relationship Id="rId16"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s://help.rc.unc.edu/"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mailto:research@unc.edu"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help.rc.unc.edu/longleaf-frequently-asked-questions-faqs/#6" TargetMode="Externa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help.rc.unc.edu/Assets/helpVideos/sftp_file_example.mp4" TargetMode="Externa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44.png"/><Relationship Id="rId4" Type="http://schemas.openxmlformats.org/officeDocument/2006/relationships/image" Target="../media/image43.png"/></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3" Type="http://schemas.openxmlformats.org/officeDocument/2006/relationships/hyperlink" Target="https://help.rc.unc.edu/globus-onedrive-collection/" TargetMode="External"/><Relationship Id="rId2" Type="http://schemas.openxmlformats.org/officeDocument/2006/relationships/hyperlink" Target="https://help.rc.unc.edu/globus-connect-file-transfer/" TargetMode="Externa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hyperlink" Target="https://help.rc.unc.edu/Assets/helpVideos/Globus_example.mp4"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1.sv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367990" y="1078920"/>
            <a:ext cx="8352264" cy="50877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rmAutofit fontScale="93500"/>
          </a:bodyPr>
          <a:lstStyle/>
          <a:p>
            <a:pPr marL="343535" indent="-342900">
              <a:lnSpc>
                <a:spcPct val="130000"/>
              </a:lnSpc>
              <a:spcBef>
                <a:spcPts val="500"/>
              </a:spcBef>
              <a:buClr>
                <a:srgbClr val="000000"/>
              </a:buClr>
              <a:buFont typeface="Arial" panose="020B0604020202020204" pitchFamily="34" charset="0"/>
              <a:buChar char="•"/>
            </a:pPr>
            <a:r>
              <a:rPr lang="en-US" sz="2400" spc="-1" dirty="0">
                <a:cs typeface="Arial"/>
                <a:hlinkClick r:id="rId3" action="ppaction://hlinksldjump"/>
              </a:rPr>
              <a:t>Access/log in to longleaf</a:t>
            </a:r>
            <a:r>
              <a:rPr lang="en-US" sz="2400" spc="-1" dirty="0">
                <a:cs typeface="Arial"/>
              </a:rPr>
              <a:t>: </a:t>
            </a:r>
            <a:r>
              <a:rPr lang="en-US" sz="2400" spc="-1" dirty="0" err="1">
                <a:cs typeface="Arial"/>
              </a:rPr>
              <a:t>ssh</a:t>
            </a:r>
            <a:r>
              <a:rPr lang="en-US" sz="2400" spc="-1" dirty="0">
                <a:cs typeface="Arial"/>
              </a:rPr>
              <a:t> or OOD</a:t>
            </a:r>
          </a:p>
          <a:p>
            <a:pPr marL="343535" indent="-342900">
              <a:lnSpc>
                <a:spcPct val="130000"/>
              </a:lnSpc>
              <a:spcBef>
                <a:spcPts val="500"/>
              </a:spcBef>
              <a:buClr>
                <a:srgbClr val="000000"/>
              </a:buClr>
              <a:buFont typeface="Arial" panose="020B0604020202020204" pitchFamily="34" charset="0"/>
              <a:buChar char="•"/>
            </a:pPr>
            <a:r>
              <a:rPr lang="en-US" sz="2400" spc="-1" dirty="0">
                <a:cs typeface="Arial"/>
                <a:hlinkClick r:id="rId4" action="ppaction://hlinksldjump"/>
              </a:rPr>
              <a:t>Check your quota for home, users, work &amp; </a:t>
            </a:r>
            <a:r>
              <a:rPr lang="en-US" sz="2400" spc="-1" dirty="0" err="1">
                <a:cs typeface="Arial"/>
                <a:hlinkClick r:id="rId4" action="ppaction://hlinksldjump"/>
              </a:rPr>
              <a:t>proj</a:t>
            </a:r>
            <a:endParaRPr lang="en-US" sz="2400" spc="-1" dirty="0">
              <a:cs typeface="Arial"/>
            </a:endParaRPr>
          </a:p>
          <a:p>
            <a:pPr marL="343535" indent="-342900">
              <a:lnSpc>
                <a:spcPct val="130000"/>
              </a:lnSpc>
              <a:spcBef>
                <a:spcPts val="500"/>
              </a:spcBef>
              <a:buClr>
                <a:srgbClr val="000000"/>
              </a:buClr>
              <a:buFont typeface="Arial" panose="020B0604020202020204" pitchFamily="34" charset="0"/>
              <a:buChar char="•"/>
            </a:pPr>
            <a:r>
              <a:rPr lang="en-US" sz="2400" spc="-1" dirty="0">
                <a:cs typeface="Arial"/>
              </a:rPr>
              <a:t>Copying files on/off: </a:t>
            </a:r>
            <a:r>
              <a:rPr lang="en-US" sz="2400" spc="-1" dirty="0">
                <a:cs typeface="Arial"/>
                <a:hlinkClick r:id="rId5" action="ppaction://hlinksldjump"/>
              </a:rPr>
              <a:t>Data mover server, sftp</a:t>
            </a:r>
            <a:r>
              <a:rPr lang="en-US" sz="2400" spc="-1" dirty="0">
                <a:cs typeface="Arial"/>
              </a:rPr>
              <a:t> &amp; </a:t>
            </a:r>
            <a:r>
              <a:rPr lang="en-US" sz="2400" spc="-1" dirty="0">
                <a:cs typeface="Arial"/>
                <a:hlinkClick r:id="rId6" action="ppaction://hlinksldjump"/>
              </a:rPr>
              <a:t>Globus</a:t>
            </a:r>
            <a:endParaRPr lang="en-US" sz="2400" spc="-1" dirty="0">
              <a:cs typeface="Arial"/>
            </a:endParaRPr>
          </a:p>
          <a:p>
            <a:pPr marL="343535" indent="-342900">
              <a:lnSpc>
                <a:spcPct val="130000"/>
              </a:lnSpc>
              <a:spcBef>
                <a:spcPts val="500"/>
              </a:spcBef>
              <a:buClr>
                <a:srgbClr val="000000"/>
              </a:buClr>
              <a:buFont typeface="Arial" panose="020B0604020202020204" pitchFamily="34" charset="0"/>
              <a:buChar char="•"/>
            </a:pPr>
            <a:r>
              <a:rPr lang="en-US" sz="2400" spc="-1" dirty="0">
                <a:cs typeface="Arial"/>
                <a:hlinkClick r:id="rId7" action="ppaction://hlinksldjump"/>
              </a:rPr>
              <a:t>Module commands</a:t>
            </a:r>
            <a:endParaRPr lang="en-US" sz="2400" spc="-1" dirty="0">
              <a:cs typeface="Arial"/>
            </a:endParaRPr>
          </a:p>
          <a:p>
            <a:pPr marL="343535" indent="-342900">
              <a:lnSpc>
                <a:spcPct val="130000"/>
              </a:lnSpc>
              <a:spcBef>
                <a:spcPts val="500"/>
              </a:spcBef>
              <a:buClr>
                <a:srgbClr val="000000"/>
              </a:buClr>
              <a:buFont typeface="Arial" panose="020B0604020202020204" pitchFamily="34" charset="0"/>
              <a:buChar char="•"/>
            </a:pPr>
            <a:r>
              <a:rPr lang="en-US" sz="2400" spc="-1" dirty="0">
                <a:cs typeface="Arial"/>
                <a:hlinkClick r:id="rId8" action="ppaction://hlinksldjump"/>
              </a:rPr>
              <a:t>SLURM</a:t>
            </a:r>
            <a:r>
              <a:rPr lang="en-US" sz="2400" spc="-1" dirty="0">
                <a:cs typeface="Arial"/>
              </a:rPr>
              <a:t>,  </a:t>
            </a:r>
            <a:r>
              <a:rPr lang="en-US" sz="2400" spc="-1" dirty="0">
                <a:cs typeface="Arial"/>
                <a:hlinkClick r:id="rId9" action="ppaction://hlinksldjump"/>
              </a:rPr>
              <a:t>SLURM commands</a:t>
            </a:r>
            <a:r>
              <a:rPr lang="en-US" sz="2400" spc="-1" dirty="0">
                <a:cs typeface="Arial"/>
              </a:rPr>
              <a:t>, </a:t>
            </a:r>
            <a:r>
              <a:rPr lang="en-US" sz="2400" spc="-1" dirty="0">
                <a:cs typeface="Arial"/>
                <a:hlinkClick r:id="rId10" action="ppaction://hlinksldjump"/>
              </a:rPr>
              <a:t>SLURM </a:t>
            </a:r>
            <a:r>
              <a:rPr lang="en-US" sz="2400" spc="-1" dirty="0" err="1">
                <a:cs typeface="Arial"/>
                <a:hlinkClick r:id="rId10" action="ppaction://hlinksldjump"/>
              </a:rPr>
              <a:t>sbatch</a:t>
            </a:r>
            <a:r>
              <a:rPr lang="en-US" sz="2400" spc="-1" dirty="0">
                <a:cs typeface="Arial"/>
                <a:hlinkClick r:id="rId10" action="ppaction://hlinksldjump"/>
              </a:rPr>
              <a:t>/</a:t>
            </a:r>
            <a:r>
              <a:rPr lang="en-US" sz="2400" spc="-1" dirty="0" err="1">
                <a:cs typeface="Arial"/>
                <a:hlinkClick r:id="rId10" action="ppaction://hlinksldjump"/>
              </a:rPr>
              <a:t>srun</a:t>
            </a:r>
            <a:r>
              <a:rPr lang="en-US" sz="2400" spc="-1" dirty="0">
                <a:cs typeface="Arial"/>
                <a:hlinkClick r:id="rId10" action="ppaction://hlinksldjump"/>
              </a:rPr>
              <a:t> options</a:t>
            </a:r>
            <a:endParaRPr lang="en-US" sz="2400" spc="-1" dirty="0">
              <a:cs typeface="Arial"/>
            </a:endParaRPr>
          </a:p>
          <a:p>
            <a:pPr marL="343535" indent="-342900">
              <a:lnSpc>
                <a:spcPct val="130000"/>
              </a:lnSpc>
              <a:spcBef>
                <a:spcPts val="500"/>
              </a:spcBef>
              <a:buClr>
                <a:srgbClr val="000000"/>
              </a:buClr>
              <a:buFont typeface="Arial" panose="020B0604020202020204" pitchFamily="34" charset="0"/>
              <a:buChar char="•"/>
            </a:pPr>
            <a:r>
              <a:rPr lang="en-US" sz="2400" spc="-1" dirty="0">
                <a:cs typeface="Arial"/>
                <a:hlinkClick r:id="rId11" action="ppaction://hlinksldjump"/>
              </a:rPr>
              <a:t>Finding how much time and memory a job used: </a:t>
            </a:r>
            <a:r>
              <a:rPr lang="en-US" sz="2400" spc="-1" dirty="0" err="1">
                <a:cs typeface="Arial"/>
                <a:hlinkClick r:id="rId11" action="ppaction://hlinksldjump"/>
              </a:rPr>
              <a:t>seff</a:t>
            </a:r>
            <a:r>
              <a:rPr lang="en-US" sz="2400" spc="-1" dirty="0">
                <a:cs typeface="Arial"/>
              </a:rPr>
              <a:t> &amp; </a:t>
            </a:r>
            <a:r>
              <a:rPr lang="en-US" sz="2400" spc="-1" dirty="0" err="1">
                <a:cs typeface="Arial"/>
                <a:hlinkClick r:id="rId12" action="ppaction://hlinksldjump"/>
              </a:rPr>
              <a:t>sacct</a:t>
            </a:r>
            <a:endParaRPr lang="en-US" sz="2400" spc="-1" dirty="0">
              <a:cs typeface="Arial"/>
            </a:endParaRPr>
          </a:p>
          <a:p>
            <a:pPr marL="343535" indent="-342900">
              <a:lnSpc>
                <a:spcPct val="130000"/>
              </a:lnSpc>
              <a:spcBef>
                <a:spcPts val="500"/>
              </a:spcBef>
              <a:buClr>
                <a:srgbClr val="000000"/>
              </a:buClr>
              <a:buFont typeface="Arial" panose="020B0604020202020204" pitchFamily="34" charset="0"/>
              <a:buChar char="•"/>
            </a:pPr>
            <a:r>
              <a:rPr lang="en-US" sz="2400" spc="-1" dirty="0">
                <a:cs typeface="Arial"/>
                <a:hlinkClick r:id="rId13" action="ppaction://hlinksldjump"/>
              </a:rPr>
              <a:t>SLURM examples by module</a:t>
            </a:r>
            <a:endParaRPr lang="en-US" sz="2400" spc="-1" dirty="0">
              <a:cs typeface="Arial"/>
            </a:endParaRPr>
          </a:p>
          <a:p>
            <a:pPr marL="343535" indent="-342900">
              <a:lnSpc>
                <a:spcPct val="130000"/>
              </a:lnSpc>
              <a:spcBef>
                <a:spcPts val="500"/>
              </a:spcBef>
              <a:buClr>
                <a:srgbClr val="000000"/>
              </a:buClr>
              <a:buFont typeface="Arial" panose="020B0604020202020204" pitchFamily="34" charset="0"/>
              <a:buChar char="•"/>
            </a:pPr>
            <a:r>
              <a:rPr lang="en-US" sz="2400" spc="-1" dirty="0">
                <a:cs typeface="Arial"/>
                <a:hlinkClick r:id="rId14" action="ppaction://hlinksldjump"/>
              </a:rPr>
              <a:t>SLURM </a:t>
            </a:r>
            <a:r>
              <a:rPr lang="en-US" sz="2400" spc="-1" dirty="0" err="1">
                <a:cs typeface="Arial"/>
                <a:hlinkClick r:id="rId14" action="ppaction://hlinksldjump"/>
              </a:rPr>
              <a:t>sbatch</a:t>
            </a:r>
            <a:r>
              <a:rPr lang="en-US" sz="2400" spc="-1" dirty="0">
                <a:cs typeface="Arial"/>
                <a:hlinkClick r:id="rId14" action="ppaction://hlinksldjump"/>
              </a:rPr>
              <a:t>/</a:t>
            </a:r>
            <a:r>
              <a:rPr lang="en-US" sz="2400" spc="-1" dirty="0" err="1">
                <a:cs typeface="Arial"/>
                <a:hlinkClick r:id="rId14" action="ppaction://hlinksldjump"/>
              </a:rPr>
              <a:t>srun</a:t>
            </a:r>
            <a:r>
              <a:rPr lang="en-US" sz="2400" spc="-1" dirty="0">
                <a:cs typeface="Arial"/>
                <a:hlinkClick r:id="rId14" action="ppaction://hlinksldjump"/>
              </a:rPr>
              <a:t> extra options</a:t>
            </a:r>
            <a:endParaRPr lang="en-US" sz="2400" spc="-1" dirty="0">
              <a:cs typeface="Arial"/>
            </a:endParaRPr>
          </a:p>
          <a:p>
            <a:pPr marL="343535" indent="-342900">
              <a:lnSpc>
                <a:spcPct val="130000"/>
              </a:lnSpc>
              <a:spcBef>
                <a:spcPts val="500"/>
              </a:spcBef>
              <a:buClr>
                <a:srgbClr val="000000"/>
              </a:buClr>
              <a:buFont typeface="Arial" panose="020B0604020202020204" pitchFamily="34" charset="0"/>
              <a:buChar char="•"/>
            </a:pPr>
            <a:endParaRPr lang="en-US" sz="2400" spc="-1" dirty="0">
              <a:cs typeface="Arial"/>
            </a:endParaRPr>
          </a:p>
          <a:p>
            <a:pPr marL="635">
              <a:lnSpc>
                <a:spcPct val="130000"/>
              </a:lnSpc>
              <a:spcBef>
                <a:spcPts val="500"/>
              </a:spcBef>
              <a:buClr>
                <a:srgbClr val="000000"/>
              </a:buClr>
            </a:pPr>
            <a:r>
              <a:rPr lang="en-US" sz="2100" i="1" spc="-1" dirty="0">
                <a:cs typeface="Arial"/>
                <a:hlinkClick r:id="rId3" action="ppaction://hlinksldjump"/>
              </a:rPr>
              <a:t>Log In</a:t>
            </a:r>
            <a:r>
              <a:rPr lang="en-US" sz="2100" i="1" spc="-1" dirty="0">
                <a:cs typeface="Arial"/>
              </a:rPr>
              <a:t>  |  </a:t>
            </a:r>
            <a:r>
              <a:rPr lang="en-US" sz="2100" i="1" spc="-1" dirty="0">
                <a:cs typeface="Arial"/>
                <a:hlinkClick r:id="rId15" action="ppaction://hlinksldjump"/>
              </a:rPr>
              <a:t>File Storage</a:t>
            </a:r>
            <a:r>
              <a:rPr lang="en-US" sz="2100" i="1" spc="-1" dirty="0">
                <a:cs typeface="Arial"/>
              </a:rPr>
              <a:t>  |   </a:t>
            </a:r>
            <a:r>
              <a:rPr lang="en-US" sz="2100" i="1" spc="-1" dirty="0">
                <a:cs typeface="Arial"/>
                <a:hlinkClick r:id="rId16" action="ppaction://hlinksldjump"/>
              </a:rPr>
              <a:t>Modules</a:t>
            </a:r>
            <a:r>
              <a:rPr lang="en-US" sz="2100" i="1" spc="-1" dirty="0">
                <a:cs typeface="Arial"/>
              </a:rPr>
              <a:t>  |  </a:t>
            </a:r>
            <a:r>
              <a:rPr lang="en-US" sz="2100" i="1" spc="-1" dirty="0">
                <a:cs typeface="Arial"/>
                <a:hlinkClick r:id="rId17" action="ppaction://hlinksldjump"/>
              </a:rPr>
              <a:t>Compute Nodes</a:t>
            </a:r>
            <a:r>
              <a:rPr lang="en-US" sz="2100" i="1" spc="-1" dirty="0">
                <a:cs typeface="Arial"/>
              </a:rPr>
              <a:t>  |  </a:t>
            </a:r>
            <a:r>
              <a:rPr lang="en-US" sz="2100" i="1" spc="-1" dirty="0">
                <a:cs typeface="Arial"/>
                <a:hlinkClick r:id="rId18" action="ppaction://hlinksldjump"/>
              </a:rPr>
              <a:t>Execute Jobs</a:t>
            </a:r>
            <a:endParaRPr lang="en-US" sz="2100" i="1" spc="-1" dirty="0">
              <a:cs typeface="Arial"/>
            </a:endParaRPr>
          </a:p>
        </p:txBody>
      </p:sp>
      <p:sp>
        <p:nvSpPr>
          <p:cNvPr id="170" name="CustomShape 2"/>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mn-ea"/>
                <a:cs typeface="+mn-cs"/>
              </a:rPr>
              <a:t>Using Longleaf: Jump to References</a:t>
            </a:r>
          </a:p>
        </p:txBody>
      </p:sp>
    </p:spTree>
    <p:extLst>
      <p:ext uri="{BB962C8B-B14F-4D97-AF65-F5344CB8AC3E}">
        <p14:creationId xmlns:p14="http://schemas.microsoft.com/office/powerpoint/2010/main" val="2790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3282-693E-4A6A-8406-93558CEEC634}"/>
              </a:ext>
            </a:extLst>
          </p:cNvPr>
          <p:cNvSpPr>
            <a:spLocks noGrp="1"/>
          </p:cNvSpPr>
          <p:nvPr>
            <p:ph type="title"/>
          </p:nvPr>
        </p:nvSpPr>
        <p:spPr>
          <a:xfrm>
            <a:off x="457200" y="273600"/>
            <a:ext cx="8229240" cy="909791"/>
          </a:xfrm>
        </p:spPr>
        <p:txBody>
          <a:bodyPr/>
          <a:lstStyle/>
          <a:p>
            <a:pPr marL="635">
              <a:lnSpc>
                <a:spcPct val="100000"/>
              </a:lnSpc>
              <a:spcBef>
                <a:spcPts val="641"/>
              </a:spcBef>
              <a:buClr>
                <a:srgbClr val="000000"/>
              </a:buClr>
            </a:pPr>
            <a:r>
              <a:rPr lang="en-US" b="1" spc="-1" dirty="0">
                <a:solidFill>
                  <a:srgbClr val="6BB1C9"/>
                </a:solidFill>
                <a:latin typeface="Calibri"/>
                <a:ea typeface="ヒラギノ角ゴ Pro W3"/>
              </a:rPr>
              <a:t>Longleaf Cluster </a:t>
            </a:r>
            <a:r>
              <a:rPr lang="en-US" sz="3600" b="1" spc="-1" dirty="0">
                <a:solidFill>
                  <a:srgbClr val="6BB1C9"/>
                </a:solidFill>
                <a:latin typeface="Calibri"/>
                <a:ea typeface="ヒラギノ角ゴ Pro W3"/>
              </a:rPr>
              <a:t>(vs Dogwood vs VCL)</a:t>
            </a:r>
            <a:endParaRPr lang="en-US" sz="3600" spc="-1" dirty="0"/>
          </a:p>
        </p:txBody>
      </p:sp>
      <p:sp>
        <p:nvSpPr>
          <p:cNvPr id="3" name="Subtitle 2">
            <a:extLst>
              <a:ext uri="{FF2B5EF4-FFF2-40B4-BE49-F238E27FC236}">
                <a16:creationId xmlns:a16="http://schemas.microsoft.com/office/drawing/2014/main" id="{8A4CD448-D623-4610-90B7-D6749D709B46}"/>
              </a:ext>
            </a:extLst>
          </p:cNvPr>
          <p:cNvSpPr>
            <a:spLocks noGrp="1"/>
          </p:cNvSpPr>
          <p:nvPr>
            <p:ph type="subTitle"/>
          </p:nvPr>
        </p:nvSpPr>
        <p:spPr>
          <a:xfrm>
            <a:off x="457199" y="1305339"/>
            <a:ext cx="8324193" cy="4851095"/>
          </a:xfrm>
        </p:spPr>
        <p:txBody>
          <a:bodyPr/>
          <a:lstStyle/>
          <a:p>
            <a:pPr>
              <a:lnSpc>
                <a:spcPct val="100000"/>
              </a:lnSpc>
            </a:pPr>
            <a:r>
              <a:rPr lang="en-US" sz="2400" dirty="0"/>
              <a:t>Longleaf best suited for:</a:t>
            </a:r>
            <a:endParaRPr lang="en-US" dirty="0"/>
          </a:p>
          <a:p>
            <a:pPr marL="342900" indent="-342900">
              <a:lnSpc>
                <a:spcPct val="100000"/>
              </a:lnSpc>
              <a:buFont typeface="Arial" panose="020B0604020202020204" pitchFamily="34" charset="0"/>
              <a:buChar char="•"/>
            </a:pPr>
            <a:r>
              <a:rPr lang="en-US" sz="2400" dirty="0">
                <a:ea typeface="+mj-lt"/>
                <a:cs typeface="+mj-lt"/>
              </a:rPr>
              <a:t>workloads consisting of a large number of jobs, each requiring a single compute host </a:t>
            </a:r>
          </a:p>
          <a:p>
            <a:pPr marL="342900" indent="-342900">
              <a:lnSpc>
                <a:spcPct val="100000"/>
              </a:lnSpc>
              <a:buFont typeface="Arial" panose="020B0604020202020204" pitchFamily="34" charset="0"/>
              <a:buChar char="•"/>
            </a:pPr>
            <a:r>
              <a:rPr lang="en-US" sz="2400" dirty="0">
                <a:ea typeface="+mj-lt"/>
                <a:cs typeface="+mj-lt"/>
              </a:rPr>
              <a:t>serial processing (versus parallel processing)</a:t>
            </a:r>
          </a:p>
          <a:p>
            <a:pPr marL="342900" indent="-342900">
              <a:lnSpc>
                <a:spcPct val="100000"/>
              </a:lnSpc>
              <a:buFont typeface="Arial" panose="020B0604020202020204" pitchFamily="34" charset="0"/>
              <a:buChar char="•"/>
            </a:pPr>
            <a:r>
              <a:rPr lang="en-US" sz="2400" dirty="0">
                <a:ea typeface="+mj-lt"/>
                <a:cs typeface="+mj-lt"/>
              </a:rPr>
              <a:t>data science and statistical computing workloads, very large memory jobs, and GPU computing. </a:t>
            </a:r>
          </a:p>
          <a:p>
            <a:pPr>
              <a:lnSpc>
                <a:spcPct val="100000"/>
              </a:lnSpc>
              <a:spcBef>
                <a:spcPts val="800"/>
              </a:spcBef>
            </a:pPr>
            <a:r>
              <a:rPr lang="en-US" sz="2000" dirty="0">
                <a:cs typeface="Arial"/>
              </a:rPr>
              <a:t>Dogwood best suited for:</a:t>
            </a:r>
          </a:p>
          <a:p>
            <a:pPr marL="342900" indent="-342900">
              <a:lnSpc>
                <a:spcPct val="100000"/>
              </a:lnSpc>
              <a:buFont typeface="Arial"/>
              <a:buChar char="•"/>
            </a:pPr>
            <a:r>
              <a:rPr lang="en-US" sz="2000" dirty="0">
                <a:solidFill>
                  <a:schemeClr val="tx1">
                    <a:lumMod val="50000"/>
                    <a:lumOff val="50000"/>
                  </a:schemeClr>
                </a:solidFill>
                <a:ea typeface="+mj-lt"/>
                <a:cs typeface="+mj-lt"/>
              </a:rPr>
              <a:t>large, multi-node, tightly coupled computational models typically using a message passing (e.g. MPI) or hybrid (OpenMP + MPI) programming model.</a:t>
            </a:r>
          </a:p>
          <a:p>
            <a:pPr marL="342900" indent="-342900">
              <a:lnSpc>
                <a:spcPct val="100000"/>
              </a:lnSpc>
              <a:buFont typeface="Arial"/>
              <a:buChar char="•"/>
            </a:pPr>
            <a:r>
              <a:rPr lang="en-US" sz="2000" dirty="0">
                <a:solidFill>
                  <a:schemeClr val="tx1">
                    <a:lumMod val="50000"/>
                    <a:lumOff val="50000"/>
                  </a:schemeClr>
                </a:solidFill>
                <a:cs typeface="Arial"/>
              </a:rPr>
              <a:t>parallel processing</a:t>
            </a:r>
          </a:p>
          <a:p>
            <a:pPr>
              <a:lnSpc>
                <a:spcPct val="100000"/>
              </a:lnSpc>
              <a:spcBef>
                <a:spcPts val="800"/>
              </a:spcBef>
            </a:pPr>
            <a:r>
              <a:rPr lang="en-US" sz="2000" dirty="0">
                <a:ea typeface="+mj-lt"/>
                <a:cs typeface="+mj-lt"/>
              </a:rPr>
              <a:t>VCL best suited for:</a:t>
            </a:r>
          </a:p>
          <a:p>
            <a:pPr marL="342900" indent="-342900">
              <a:lnSpc>
                <a:spcPct val="100000"/>
              </a:lnSpc>
              <a:buFont typeface="Arial"/>
              <a:buChar char="•"/>
            </a:pPr>
            <a:r>
              <a:rPr lang="en-US" sz="2000" dirty="0">
                <a:solidFill>
                  <a:schemeClr val="tx1">
                    <a:lumMod val="50000"/>
                    <a:lumOff val="50000"/>
                  </a:schemeClr>
                </a:solidFill>
                <a:cs typeface="Arial"/>
              </a:rPr>
              <a:t>Small jobs that run in less than day on your computer...if only you had the software loaded (e.g. SAS, </a:t>
            </a:r>
            <a:r>
              <a:rPr lang="en-US" sz="2000" dirty="0" err="1">
                <a:solidFill>
                  <a:schemeClr val="tx1">
                    <a:lumMod val="50000"/>
                    <a:lumOff val="50000"/>
                  </a:schemeClr>
                </a:solidFill>
                <a:cs typeface="Arial"/>
              </a:rPr>
              <a:t>stata</a:t>
            </a:r>
            <a:r>
              <a:rPr lang="en-US" sz="2000" dirty="0">
                <a:solidFill>
                  <a:schemeClr val="tx1">
                    <a:lumMod val="50000"/>
                    <a:lumOff val="50000"/>
                  </a:schemeClr>
                </a:solidFill>
                <a:cs typeface="Arial"/>
              </a:rPr>
              <a:t>, </a:t>
            </a:r>
            <a:r>
              <a:rPr lang="en-US" sz="2000" dirty="0" err="1">
                <a:solidFill>
                  <a:schemeClr val="tx1">
                    <a:lumMod val="50000"/>
                    <a:lumOff val="50000"/>
                  </a:schemeClr>
                </a:solidFill>
                <a:cs typeface="Arial"/>
              </a:rPr>
              <a:t>linux</a:t>
            </a:r>
            <a:r>
              <a:rPr lang="en-US" sz="2000" dirty="0">
                <a:solidFill>
                  <a:schemeClr val="tx1">
                    <a:lumMod val="50000"/>
                    <a:lumOff val="50000"/>
                  </a:schemeClr>
                </a:solidFill>
                <a:cs typeface="Arial"/>
              </a:rPr>
              <a:t>).</a:t>
            </a:r>
          </a:p>
        </p:txBody>
      </p:sp>
    </p:spTree>
    <p:extLst>
      <p:ext uri="{BB962C8B-B14F-4D97-AF65-F5344CB8AC3E}">
        <p14:creationId xmlns:p14="http://schemas.microsoft.com/office/powerpoint/2010/main" val="32414649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a:spLocks noGrp="1"/>
          </p:cNvSpPr>
          <p:nvPr>
            <p:ph type="title" idx="4294967295"/>
          </p:nvPr>
        </p:nvSpPr>
        <p:spPr>
          <a:xfrm>
            <a:off x="0" y="0"/>
            <a:ext cx="9143280" cy="139644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Printing Job Info at end (using </a:t>
            </a:r>
            <a:r>
              <a:rPr kumimoji="0" lang="en-US" sz="4000" b="1" i="0" u="none" strike="noStrike" kern="1200" cap="none" spc="-1" normalizeH="0" baseline="0" noProof="0" dirty="0" err="1">
                <a:ln>
                  <a:noFill/>
                </a:ln>
                <a:solidFill>
                  <a:srgbClr val="6BB1C9"/>
                </a:solidFill>
                <a:effectLst/>
                <a:uLnTx/>
                <a:uFillTx/>
                <a:latin typeface="Calibri"/>
                <a:ea typeface="ヒラギノ角ゴ Pro W3"/>
                <a:cs typeface="+mn-cs"/>
              </a:rPr>
              <a:t>Matlab</a:t>
            </a: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 script #1)</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70" name="CustomShape 2"/>
          <p:cNvSpPr/>
          <p:nvPr/>
        </p:nvSpPr>
        <p:spPr>
          <a:xfrm>
            <a:off x="91440" y="1008720"/>
            <a:ext cx="9054360" cy="557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dirty="0">
                <a:solidFill>
                  <a:srgbClr val="000000"/>
                </a:solidFill>
                <a:latin typeface="Calibri"/>
                <a:ea typeface="ヒラギノ角ゴ Pro W3"/>
              </a:rPr>
              <a:t>#!/bin/bash</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-p general</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-t 07-00:00:00</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--mem=10g</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err="1">
                <a:solidFill>
                  <a:srgbClr val="000000"/>
                </a:solidFill>
                <a:latin typeface="Calibri"/>
                <a:ea typeface="ヒラギノ角ゴ Pro W3"/>
              </a:rPr>
              <a:t>matlab</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nodesktop</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nosplash</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singleCompThread</a:t>
            </a:r>
            <a:r>
              <a:rPr lang="en-US" sz="1600" b="0" strike="noStrike" spc="-1" dirty="0">
                <a:solidFill>
                  <a:srgbClr val="000000"/>
                </a:solidFill>
                <a:latin typeface="Calibri"/>
                <a:ea typeface="ヒラギノ角ゴ Pro W3"/>
              </a:rPr>
              <a:t> -r </a:t>
            </a:r>
            <a:r>
              <a:rPr lang="en-US" sz="1600" b="0" strike="noStrike" spc="-1" dirty="0" err="1">
                <a:solidFill>
                  <a:srgbClr val="000000"/>
                </a:solidFill>
                <a:latin typeface="Calibri"/>
                <a:ea typeface="ヒラギノ角ゴ Pro W3"/>
              </a:rPr>
              <a:t>mycode</a:t>
            </a:r>
            <a:r>
              <a:rPr lang="en-US" sz="1600" b="0" strike="noStrike" spc="-1" dirty="0">
                <a:solidFill>
                  <a:srgbClr val="000000"/>
                </a:solidFill>
                <a:latin typeface="Calibri"/>
                <a:ea typeface="ヒラギノ角ゴ Pro W3"/>
              </a:rPr>
              <a:t> -logfile </a:t>
            </a:r>
            <a:r>
              <a:rPr lang="en-US" sz="1600" b="0" strike="noStrike" spc="-1" dirty="0" err="1">
                <a:solidFill>
                  <a:srgbClr val="000000"/>
                </a:solidFill>
                <a:latin typeface="Calibri"/>
                <a:ea typeface="ヒラギノ角ゴ Pro W3"/>
              </a:rPr>
              <a:t>mycode.out</a:t>
            </a:r>
            <a:endParaRPr lang="en-US" sz="1600" b="0" strike="noStrike" spc="-1" dirty="0">
              <a:latin typeface="Arial"/>
            </a:endParaRPr>
          </a:p>
          <a:p>
            <a:pPr>
              <a:lnSpc>
                <a:spcPct val="100000"/>
              </a:lnSpc>
              <a:spcBef>
                <a:spcPts val="320"/>
              </a:spcBef>
            </a:pPr>
            <a:r>
              <a:rPr lang="en-US" sz="1600" b="0" strike="noStrike" spc="-1" dirty="0" err="1">
                <a:solidFill>
                  <a:srgbClr val="000000"/>
                </a:solidFill>
                <a:latin typeface="Calibri"/>
                <a:ea typeface="ヒラギノ角ゴ Pro W3"/>
              </a:rPr>
              <a:t>sacct</a:t>
            </a:r>
            <a:r>
              <a:rPr lang="en-US" sz="1600" b="0" strike="noStrike" spc="-1" dirty="0">
                <a:solidFill>
                  <a:srgbClr val="000000"/>
                </a:solidFill>
                <a:latin typeface="Calibri"/>
                <a:ea typeface="ヒラギノ角ゴ Pro W3"/>
              </a:rPr>
              <a:t> -j $SLURM_JOB_ID --format='</a:t>
            </a:r>
            <a:r>
              <a:rPr lang="en-US" sz="1600" b="0" strike="noStrike" spc="-1" dirty="0" err="1">
                <a:solidFill>
                  <a:srgbClr val="000000"/>
                </a:solidFill>
                <a:latin typeface="Calibri"/>
                <a:ea typeface="ヒラギノ角ゴ Pro W3"/>
              </a:rPr>
              <a:t>JobID,user,elapsed</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cputime</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totalCPU,MaxRSS,MaxVMSize</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ncpus,NTasks,ExitCode</a:t>
            </a:r>
            <a:r>
              <a:rPr lang="en-US" sz="1600" b="0" strike="noStrike" spc="-1" dirty="0">
                <a:solidFill>
                  <a:srgbClr val="000000"/>
                </a:solidFill>
                <a:latin typeface="Calibri"/>
                <a:ea typeface="ヒラギノ角ゴ Pro W3"/>
              </a:rPr>
              <a:t>'</a:t>
            </a:r>
            <a:endParaRPr lang="en-US" sz="16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err="1">
                <a:solidFill>
                  <a:srgbClr val="000000"/>
                </a:solidFill>
                <a:latin typeface="Calibri"/>
                <a:ea typeface="ヒラギノ角ゴ Pro W3"/>
              </a:rPr>
              <a:t>sacct</a:t>
            </a:r>
            <a:r>
              <a:rPr lang="en-US" sz="2800" b="0" strike="noStrike" spc="-1" dirty="0">
                <a:solidFill>
                  <a:srgbClr val="000000"/>
                </a:solidFill>
                <a:latin typeface="Calibri"/>
                <a:ea typeface="ヒラギノ角ゴ Pro W3"/>
              </a:rPr>
              <a:t> command at the end prints out some useful information for this job. Note the use SLURM environment variable with the </a:t>
            </a:r>
            <a:r>
              <a:rPr lang="en-US" sz="2800" b="0" strike="noStrike" spc="-1" dirty="0" err="1">
                <a:solidFill>
                  <a:srgbClr val="000000"/>
                </a:solidFill>
                <a:latin typeface="Calibri"/>
                <a:ea typeface="ヒラギノ角ゴ Pro W3"/>
              </a:rPr>
              <a:t>jobid</a:t>
            </a:r>
            <a:endParaRPr lang="en-US" sz="28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a:solidFill>
                  <a:srgbClr val="000000"/>
                </a:solidFill>
                <a:latin typeface="Calibri"/>
                <a:ea typeface="ヒラギノ角ゴ Pro W3"/>
              </a:rPr>
              <a:t>The format picks out some useful info. See “man </a:t>
            </a:r>
            <a:r>
              <a:rPr lang="en-US" sz="2800" b="0" strike="noStrike" spc="-1" dirty="0" err="1">
                <a:solidFill>
                  <a:srgbClr val="000000"/>
                </a:solidFill>
                <a:latin typeface="Calibri"/>
                <a:ea typeface="ヒラギノ角ゴ Pro W3"/>
              </a:rPr>
              <a:t>sacct</a:t>
            </a:r>
            <a:r>
              <a:rPr lang="en-US" sz="2800" b="0" strike="noStrike" spc="-1" dirty="0">
                <a:solidFill>
                  <a:srgbClr val="000000"/>
                </a:solidFill>
                <a:latin typeface="Calibri"/>
                <a:ea typeface="ヒラギノ角ゴ Pro W3"/>
              </a:rPr>
              <a:t>” for a complete list of all options.</a:t>
            </a:r>
            <a:endParaRPr lang="en-US" sz="2800" b="0" strike="noStrike" spc="-1" dirty="0">
              <a:latin typeface="Arial"/>
            </a:endParaRPr>
          </a:p>
          <a:p>
            <a:pPr>
              <a:lnSpc>
                <a:spcPct val="100000"/>
              </a:lnSpc>
              <a:spcBef>
                <a:spcPts val="561"/>
              </a:spcBef>
            </a:pPr>
            <a:endParaRPr lang="en-US" sz="2800" b="0" strike="noStrike" spc="-1" dirty="0">
              <a:latin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Email example</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72" name="CustomShape 2"/>
          <p:cNvSpPr/>
          <p:nvPr/>
        </p:nvSpPr>
        <p:spPr>
          <a:xfrm>
            <a:off x="241200" y="952560"/>
            <a:ext cx="8736840" cy="567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6000" lnSpcReduction="20000"/>
          </a:bodyPr>
          <a:lstStyle/>
          <a:p>
            <a:pPr>
              <a:lnSpc>
                <a:spcPct val="100000"/>
              </a:lnSpc>
              <a:spcBef>
                <a:spcPts val="641"/>
              </a:spcBef>
            </a:pPr>
            <a:r>
              <a:rPr lang="en-US" sz="3200" b="0" strike="noStrike" spc="-1" dirty="0">
                <a:solidFill>
                  <a:srgbClr val="000000"/>
                </a:solidFill>
                <a:latin typeface="Calibri"/>
                <a:ea typeface="ヒラギノ角ゴ Pro W3"/>
              </a:rPr>
              <a:t>#!/bin/bash</a:t>
            </a:r>
            <a:br>
              <a:rPr dirty="0"/>
            </a:br>
            <a:r>
              <a:rPr lang="en-US" sz="3200" b="0" strike="noStrike" spc="-1" dirty="0">
                <a:solidFill>
                  <a:srgbClr val="000000"/>
                </a:solidFill>
                <a:latin typeface="Calibri"/>
                <a:ea typeface="ヒラギノ角ゴ Pro W3"/>
              </a:rPr>
              <a:t>#SBATCH --partition=general</a:t>
            </a:r>
            <a:br>
              <a:rPr dirty="0"/>
            </a:br>
            <a:r>
              <a:rPr lang="en-US" sz="3200" b="0" strike="noStrike" spc="-1" dirty="0">
                <a:solidFill>
                  <a:srgbClr val="000000"/>
                </a:solidFill>
                <a:latin typeface="Calibri"/>
                <a:ea typeface="ヒラギノ角ゴ Pro W3"/>
              </a:rPr>
              <a:t>#SBATCH --nodes=1</a:t>
            </a:r>
            <a:br>
              <a:rPr dirty="0"/>
            </a:br>
            <a:r>
              <a:rPr lang="en-US" sz="3200" b="0" strike="noStrike" spc="-1" dirty="0">
                <a:solidFill>
                  <a:srgbClr val="000000"/>
                </a:solidFill>
                <a:latin typeface="Calibri"/>
                <a:ea typeface="ヒラギノ角ゴ Pro W3"/>
              </a:rPr>
              <a:t>#SBATCH --time=04-16:00:00</a:t>
            </a:r>
            <a:br>
              <a:rPr dirty="0"/>
            </a:br>
            <a:r>
              <a:rPr lang="en-US" sz="3200" b="0" strike="noStrike" spc="-1" dirty="0">
                <a:solidFill>
                  <a:srgbClr val="000000"/>
                </a:solidFill>
                <a:latin typeface="Calibri"/>
                <a:ea typeface="ヒラギノ角ゴ Pro W3"/>
              </a:rPr>
              <a:t>#SBATCH --mem=6G</a:t>
            </a:r>
            <a:br>
              <a:rPr dirty="0"/>
            </a:br>
            <a:r>
              <a:rPr lang="en-US" sz="3200" b="0" strike="noStrike" spc="-1" dirty="0">
                <a:solidFill>
                  <a:srgbClr val="000000"/>
                </a:solidFill>
                <a:latin typeface="Calibri"/>
                <a:ea typeface="ヒラギノ角ゴ Pro W3"/>
              </a:rPr>
              <a:t>#SBATCH --</a:t>
            </a:r>
            <a:r>
              <a:rPr lang="en-US" sz="3200" b="0" strike="noStrike" spc="-1" dirty="0" err="1">
                <a:solidFill>
                  <a:srgbClr val="000000"/>
                </a:solidFill>
                <a:latin typeface="Calibri"/>
                <a:ea typeface="ヒラギノ角ゴ Pro W3"/>
              </a:rPr>
              <a:t>ntasks</a:t>
            </a:r>
            <a:r>
              <a:rPr lang="en-US" sz="3200" b="0" strike="noStrike" spc="-1" dirty="0">
                <a:solidFill>
                  <a:srgbClr val="000000"/>
                </a:solidFill>
                <a:latin typeface="Calibri"/>
                <a:ea typeface="ヒラギノ角ゴ Pro W3"/>
              </a:rPr>
              <a:t>=1</a:t>
            </a:r>
            <a:endParaRPr lang="en-US" sz="3200" b="0" strike="noStrike" spc="-1" dirty="0">
              <a:latin typeface="Arial"/>
            </a:endParaRPr>
          </a:p>
          <a:p>
            <a:pPr>
              <a:lnSpc>
                <a:spcPct val="100000"/>
              </a:lnSpc>
              <a:spcBef>
                <a:spcPts val="641"/>
              </a:spcBef>
            </a:pPr>
            <a:r>
              <a:rPr lang="en-US" sz="3200" b="0" strike="noStrike" spc="-1" dirty="0">
                <a:solidFill>
                  <a:srgbClr val="000000"/>
                </a:solidFill>
                <a:latin typeface="Calibri"/>
                <a:ea typeface="ヒラギノ角ゴ Pro W3"/>
              </a:rPr>
              <a:t># comma separated list</a:t>
            </a:r>
            <a:br>
              <a:rPr dirty="0"/>
            </a:br>
            <a:r>
              <a:rPr lang="en-US" sz="3200" b="0" strike="noStrike" spc="-1" dirty="0">
                <a:solidFill>
                  <a:srgbClr val="FFC000"/>
                </a:solidFill>
                <a:latin typeface="Calibri"/>
                <a:ea typeface="ヒラギノ角ゴ Pro W3"/>
              </a:rPr>
              <a:t>#SBATCH --mail-type=BEGIN, END   </a:t>
            </a:r>
            <a:br>
              <a:rPr dirty="0"/>
            </a:br>
            <a:r>
              <a:rPr lang="en-US" sz="3200" b="0" strike="noStrike" spc="-1" dirty="0">
                <a:solidFill>
                  <a:srgbClr val="FFC000"/>
                </a:solidFill>
                <a:latin typeface="Calibri"/>
                <a:ea typeface="ヒラギノ角ゴ Pro W3"/>
              </a:rPr>
              <a:t>#SBATCH --mail-user=YOURONYEN@email.unc.edu </a:t>
            </a:r>
            <a:br>
              <a:rPr dirty="0"/>
            </a:br>
            <a:br>
              <a:rPr dirty="0"/>
            </a:br>
            <a:r>
              <a:rPr lang="en-US" sz="3200" b="0" strike="noStrike" spc="-1" dirty="0">
                <a:solidFill>
                  <a:srgbClr val="000000"/>
                </a:solidFill>
                <a:latin typeface="Calibri"/>
                <a:ea typeface="ヒラギノ角ゴ Pro W3"/>
              </a:rPr>
              <a:t># Here are your mail-type options: NONE, BEGIN, END, FAIL,</a:t>
            </a:r>
            <a:endParaRPr lang="en-US" sz="3200" b="0" strike="noStrike" spc="-1" dirty="0">
              <a:latin typeface="Arial"/>
            </a:endParaRPr>
          </a:p>
          <a:p>
            <a:pPr>
              <a:lnSpc>
                <a:spcPct val="100000"/>
              </a:lnSpc>
              <a:spcBef>
                <a:spcPts val="641"/>
              </a:spcBef>
            </a:pPr>
            <a:r>
              <a:rPr lang="en-US" sz="3200" b="0" strike="noStrike" spc="-1" dirty="0">
                <a:solidFill>
                  <a:srgbClr val="000000"/>
                </a:solidFill>
                <a:latin typeface="Calibri"/>
                <a:ea typeface="ヒラギノ角ゴ Pro W3"/>
              </a:rPr>
              <a:t># REQUEUE, ALL, TIME_LIMIT, TIME_LIMIT_90, TIME_LIMIT_80,</a:t>
            </a:r>
            <a:endParaRPr lang="en-US" sz="3200" b="0" strike="noStrike" spc="-1" dirty="0">
              <a:latin typeface="Arial"/>
            </a:endParaRPr>
          </a:p>
          <a:p>
            <a:pPr>
              <a:lnSpc>
                <a:spcPct val="100000"/>
              </a:lnSpc>
              <a:spcBef>
                <a:spcPts val="641"/>
              </a:spcBef>
            </a:pPr>
            <a:r>
              <a:rPr lang="en-US" sz="3200" b="0" strike="noStrike" spc="-1" dirty="0">
                <a:solidFill>
                  <a:srgbClr val="000000"/>
                </a:solidFill>
                <a:latin typeface="Calibri"/>
                <a:ea typeface="ヒラギノ角ゴ Pro W3"/>
              </a:rPr>
              <a:t># ARRAY_TASKS</a:t>
            </a:r>
            <a:br>
              <a:rPr dirty="0"/>
            </a:br>
            <a:br>
              <a:rPr dirty="0"/>
            </a:br>
            <a:r>
              <a:rPr lang="en-US" sz="3200" b="0" strike="noStrike" spc="-1" dirty="0">
                <a:solidFill>
                  <a:srgbClr val="000000"/>
                </a:solidFill>
                <a:latin typeface="Calibri"/>
                <a:ea typeface="ヒラギノ角ゴ Pro W3"/>
              </a:rPr>
              <a:t>date</a:t>
            </a:r>
            <a:br>
              <a:rPr dirty="0"/>
            </a:br>
            <a:r>
              <a:rPr lang="en-US" sz="3200" b="0" strike="noStrike" spc="-1" dirty="0">
                <a:solidFill>
                  <a:srgbClr val="000000"/>
                </a:solidFill>
                <a:latin typeface="Calibri"/>
                <a:ea typeface="ヒラギノ角ゴ Pro W3"/>
              </a:rPr>
              <a:t>hostname</a:t>
            </a:r>
            <a:br>
              <a:rPr dirty="0"/>
            </a:br>
            <a:r>
              <a:rPr lang="en-US" sz="3200" b="0" strike="noStrike" spc="-1" dirty="0">
                <a:solidFill>
                  <a:srgbClr val="000000"/>
                </a:solidFill>
                <a:latin typeface="Calibri"/>
                <a:ea typeface="ヒラギノ角ゴ Pro W3"/>
              </a:rPr>
              <a:t>echo "Hello, world!"</a:t>
            </a:r>
            <a:endParaRPr lang="en-US" sz="3200" b="0" strike="noStrike" spc="-1" dirty="0">
              <a:latin typeface="Arial"/>
            </a:endParaRPr>
          </a:p>
          <a:p>
            <a:pPr>
              <a:lnSpc>
                <a:spcPct val="100000"/>
              </a:lnSpc>
              <a:spcBef>
                <a:spcPts val="641"/>
              </a:spcBef>
            </a:pPr>
            <a:endParaRPr lang="en-US" sz="3200" b="0" strike="noStrike" spc="-1" dirty="0">
              <a:latin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a:spLocks noGrp="1"/>
          </p:cNvSpPr>
          <p:nvPr>
            <p:ph type="title" idx="4294967295"/>
          </p:nvPr>
        </p:nvSpPr>
        <p:spPr>
          <a:xfrm>
            <a:off x="114480" y="47520"/>
            <a:ext cx="9029160" cy="77724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 normalizeH="0" baseline="0" noProof="0" dirty="0">
                <a:ln>
                  <a:noFill/>
                </a:ln>
                <a:solidFill>
                  <a:srgbClr val="66CCFF"/>
                </a:solidFill>
                <a:effectLst/>
                <a:uLnTx/>
                <a:uFillTx/>
                <a:latin typeface="Calibri"/>
                <a:ea typeface="ヒラギノ角ゴ Pro W3"/>
                <a:cs typeface="+mn-cs"/>
              </a:rPr>
              <a:t>Dependencies</a:t>
            </a:r>
            <a:endParaRPr kumimoji="0" lang="en-US" sz="4400" b="0" i="0" u="none" strike="noStrike" kern="1200" cap="none" spc="-1" normalizeH="0" baseline="0" noProof="0" dirty="0">
              <a:ln>
                <a:noFill/>
              </a:ln>
              <a:solidFill>
                <a:schemeClr val="tx1"/>
              </a:solidFill>
              <a:effectLst/>
              <a:uLnTx/>
              <a:uFillTx/>
              <a:latin typeface="Arial"/>
              <a:ea typeface="+mn-ea"/>
              <a:cs typeface="+mn-cs"/>
            </a:endParaRPr>
          </a:p>
        </p:txBody>
      </p:sp>
      <p:sp>
        <p:nvSpPr>
          <p:cNvPr id="274" name="CustomShape 2"/>
          <p:cNvSpPr/>
          <p:nvPr/>
        </p:nvSpPr>
        <p:spPr>
          <a:xfrm>
            <a:off x="3898800" y="952560"/>
            <a:ext cx="5244480" cy="590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60"/>
              </a:spcBef>
            </a:pPr>
            <a:r>
              <a:rPr lang="en-US" sz="1800" b="0" strike="noStrike" spc="-1">
                <a:solidFill>
                  <a:srgbClr val="000000"/>
                </a:solidFill>
                <a:latin typeface="Calibri"/>
                <a:ea typeface="ヒラギノ角ゴ Pro W3"/>
              </a:rPr>
              <a:t>% </a:t>
            </a:r>
            <a:r>
              <a:rPr lang="en-US" sz="1800" b="0" strike="noStrike" spc="-1">
                <a:solidFill>
                  <a:srgbClr val="FFC000"/>
                </a:solidFill>
                <a:latin typeface="Calibri"/>
                <a:ea typeface="ヒラギノ角ゴ Pro W3"/>
              </a:rPr>
              <a:t>sbatch job1.sbatch</a:t>
            </a:r>
            <a:br/>
            <a:r>
              <a:rPr lang="en-US" sz="1800" b="0" strike="noStrike" spc="-1">
                <a:solidFill>
                  <a:srgbClr val="000000"/>
                </a:solidFill>
                <a:latin typeface="Calibri"/>
                <a:ea typeface="ヒラギノ角ゴ Pro W3"/>
              </a:rPr>
              <a:t>Submitted batch job 5405575</a:t>
            </a:r>
            <a:br/>
            <a:r>
              <a:rPr lang="en-US" sz="1800" b="0" strike="noStrike" spc="-1">
                <a:solidFill>
                  <a:srgbClr val="000000"/>
                </a:solidFill>
                <a:latin typeface="Calibri"/>
                <a:ea typeface="ヒラギノ角ゴ Pro W3"/>
              </a:rPr>
              <a:t>% </a:t>
            </a:r>
            <a:r>
              <a:rPr lang="en-US" sz="1800" b="0" strike="noStrike" spc="-1">
                <a:solidFill>
                  <a:srgbClr val="FFC000"/>
                </a:solidFill>
                <a:latin typeface="Calibri"/>
                <a:ea typeface="ヒラギノ角ゴ Pro W3"/>
              </a:rPr>
              <a:t>sbatch --dependency=after:5405575 job2.sbatch</a:t>
            </a:r>
            <a:br/>
            <a:r>
              <a:rPr lang="en-US" sz="1800" b="0" strike="noStrike" spc="-1">
                <a:solidFill>
                  <a:srgbClr val="000000"/>
                </a:solidFill>
                <a:latin typeface="Calibri"/>
                <a:ea typeface="ヒラギノ角ゴ Pro W3"/>
              </a:rPr>
              <a:t>Submitted batch job 5405576</a:t>
            </a:r>
            <a:br/>
            <a:br/>
            <a:r>
              <a:rPr lang="en-US" sz="1800" b="0" strike="noStrike" spc="-1">
                <a:solidFill>
                  <a:srgbClr val="000000"/>
                </a:solidFill>
                <a:latin typeface="Calibri"/>
                <a:ea typeface="ヒラギノ角ゴ Pro W3"/>
              </a:rPr>
              <a:t>Other options:</a:t>
            </a:r>
            <a:br/>
            <a:r>
              <a:rPr lang="en-US" sz="1800" b="0" strike="noStrike" spc="-1">
                <a:solidFill>
                  <a:srgbClr val="000000"/>
                </a:solidFill>
                <a:latin typeface="Calibri"/>
                <a:ea typeface="ヒラギノ角ゴ Pro W3"/>
              </a:rPr>
              <a:t>sbatch --dependency=after:5405575 job2.sbatch</a:t>
            </a:r>
            <a:br/>
            <a:r>
              <a:rPr lang="en-US" sz="1800" b="0" strike="noStrike" spc="-1">
                <a:solidFill>
                  <a:srgbClr val="000000"/>
                </a:solidFill>
                <a:latin typeface="Calibri"/>
                <a:ea typeface="ヒラギノ角ゴ Pro W3"/>
              </a:rPr>
              <a:t>sbatch --dependency=afterany:5405575 job2.sbatch</a:t>
            </a:r>
            <a:br/>
            <a:r>
              <a:rPr lang="en-US" sz="1800" b="0" strike="noStrike" spc="-1">
                <a:solidFill>
                  <a:srgbClr val="000000"/>
                </a:solidFill>
                <a:latin typeface="Calibri"/>
                <a:ea typeface="ヒラギノ角ゴ Pro W3"/>
              </a:rPr>
              <a:t>sbatch --dependency=aftercorr:5405575 job2.sbatch</a:t>
            </a:r>
            <a:br/>
            <a:r>
              <a:rPr lang="en-US" sz="1800" b="0" strike="noStrike" spc="-1">
                <a:solidFill>
                  <a:srgbClr val="000000"/>
                </a:solidFill>
                <a:latin typeface="Calibri"/>
                <a:ea typeface="ヒラギノ角ゴ Pro W3"/>
              </a:rPr>
              <a:t>sbatch --dependency=afternotok:5405575 job2.sbatch</a:t>
            </a:r>
            <a:br/>
            <a:r>
              <a:rPr lang="en-US" sz="1800" b="0" strike="noStrike" spc="-1">
                <a:solidFill>
                  <a:srgbClr val="000000"/>
                </a:solidFill>
                <a:latin typeface="Calibri"/>
                <a:ea typeface="ヒラギノ角ゴ Pro W3"/>
              </a:rPr>
              <a:t>sbatch --dependency=afterok:5405575 job2.sbatch</a:t>
            </a:r>
            <a:br/>
            <a:r>
              <a:rPr lang="en-US" sz="1800" b="0" strike="noStrike" spc="-1">
                <a:solidFill>
                  <a:srgbClr val="000000"/>
                </a:solidFill>
                <a:latin typeface="Calibri"/>
                <a:ea typeface="ヒラギノ角ゴ Pro W3"/>
              </a:rPr>
              <a:t>sbatch --dependency=expand:5405575 job2.sbatch</a:t>
            </a:r>
            <a:br/>
            <a:r>
              <a:rPr lang="en-US" sz="1800" b="0" strike="noStrike" spc="-1">
                <a:solidFill>
                  <a:srgbClr val="000000"/>
                </a:solidFill>
                <a:latin typeface="Calibri"/>
                <a:ea typeface="ヒラギノ角ゴ Pro W3"/>
              </a:rPr>
              <a:t>sbatch --dependency=singleton job2.sbatch</a:t>
            </a:r>
            <a:br/>
            <a:endParaRPr lang="en-US" sz="1800" b="0" strike="noStrike" spc="-1">
              <a:latin typeface="Arial"/>
            </a:endParaRPr>
          </a:p>
        </p:txBody>
      </p:sp>
      <p:sp>
        <p:nvSpPr>
          <p:cNvPr id="275" name="CustomShape 3"/>
          <p:cNvSpPr/>
          <p:nvPr/>
        </p:nvSpPr>
        <p:spPr>
          <a:xfrm>
            <a:off x="114480" y="711360"/>
            <a:ext cx="4037760" cy="614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60"/>
              </a:spcBef>
            </a:pPr>
            <a:r>
              <a:rPr lang="en-US" sz="1800" b="0" strike="noStrike" spc="-1">
                <a:solidFill>
                  <a:srgbClr val="FFC000"/>
                </a:solidFill>
                <a:latin typeface="Calibri"/>
                <a:ea typeface="ヒラギノ角ゴ Pro W3"/>
              </a:rPr>
              <a:t>Job 1:</a:t>
            </a:r>
            <a:br/>
            <a:r>
              <a:rPr lang="en-US" sz="1800" b="0" strike="noStrike" spc="-1">
                <a:solidFill>
                  <a:srgbClr val="000000"/>
                </a:solidFill>
                <a:latin typeface="Calibri"/>
                <a:ea typeface="ヒラギノ角ゴ Pro W3"/>
              </a:rPr>
              <a:t>#!/bin/bash</a:t>
            </a:r>
            <a:br/>
            <a:r>
              <a:rPr lang="en-US" sz="1800" b="0" strike="noStrike" spc="-1">
                <a:solidFill>
                  <a:srgbClr val="000000"/>
                </a:solidFill>
                <a:latin typeface="Calibri"/>
                <a:ea typeface="ヒラギノ角ゴ Pro W3"/>
              </a:rPr>
              <a:t>#SBATCH --job-name=My_First_Job</a:t>
            </a:r>
            <a:br/>
            <a:r>
              <a:rPr lang="en-US" sz="1800" b="0" strike="noStrike" spc="-1">
                <a:solidFill>
                  <a:srgbClr val="000000"/>
                </a:solidFill>
                <a:latin typeface="Calibri"/>
                <a:ea typeface="ヒラギノ角ゴ Pro W3"/>
              </a:rPr>
              <a:t>#SBATCH --partition=general</a:t>
            </a:r>
            <a:br/>
            <a:r>
              <a:rPr lang="en-US" sz="1800" b="0" strike="noStrike" spc="-1">
                <a:solidFill>
                  <a:srgbClr val="000000"/>
                </a:solidFill>
                <a:latin typeface="Calibri"/>
                <a:ea typeface="ヒラギノ角ゴ Pro W3"/>
              </a:rPr>
              <a:t>#SBATCH --nodes=1</a:t>
            </a:r>
            <a:br/>
            <a:r>
              <a:rPr lang="en-US" sz="1800" b="0" strike="noStrike" spc="-1">
                <a:solidFill>
                  <a:srgbClr val="000000"/>
                </a:solidFill>
                <a:latin typeface="Calibri"/>
                <a:ea typeface="ヒラギノ角ゴ Pro W3"/>
              </a:rPr>
              <a:t>#SBATCH --time=04:00:00</a:t>
            </a:r>
            <a:br/>
            <a:r>
              <a:rPr lang="en-US" sz="1800" b="0" strike="noStrike" spc="-1">
                <a:solidFill>
                  <a:srgbClr val="000000"/>
                </a:solidFill>
                <a:latin typeface="Calibri"/>
                <a:ea typeface="ヒラギノ角ゴ Pro W3"/>
              </a:rPr>
              <a:t>#SBATCH --ntasks=1</a:t>
            </a:r>
            <a:br/>
            <a:br/>
            <a:br/>
            <a:r>
              <a:rPr lang="en-US" sz="1800" b="0" strike="noStrike" spc="-1">
                <a:solidFill>
                  <a:srgbClr val="000000"/>
                </a:solidFill>
                <a:latin typeface="Calibri"/>
                <a:ea typeface="ヒラギノ角ゴ Pro W3"/>
              </a:rPr>
              <a:t>sleep 10</a:t>
            </a:r>
            <a:br/>
            <a:br/>
            <a:r>
              <a:rPr lang="en-US" sz="1800" b="0" strike="noStrike" spc="-1">
                <a:solidFill>
                  <a:srgbClr val="FFC000"/>
                </a:solidFill>
                <a:latin typeface="Calibri"/>
                <a:ea typeface="ヒラギノ角ゴ Pro W3"/>
              </a:rPr>
              <a:t>Job 2:</a:t>
            </a:r>
            <a:br/>
            <a:r>
              <a:rPr lang="en-US" sz="1800" b="0" strike="noStrike" spc="-1">
                <a:solidFill>
                  <a:srgbClr val="000000"/>
                </a:solidFill>
                <a:latin typeface="Calibri"/>
                <a:ea typeface="ヒラギノ角ゴ Pro W3"/>
              </a:rPr>
              <a:t>-bash-4.2$ cat job2.sbatch</a:t>
            </a:r>
            <a:br/>
            <a:r>
              <a:rPr lang="en-US" sz="1800" b="0" strike="noStrike" spc="-1">
                <a:solidFill>
                  <a:srgbClr val="000000"/>
                </a:solidFill>
                <a:latin typeface="Calibri"/>
                <a:ea typeface="ヒラギノ角ゴ Pro W3"/>
              </a:rPr>
              <a:t>#!/bin/bash</a:t>
            </a:r>
            <a:br/>
            <a:r>
              <a:rPr lang="en-US" sz="1800" b="0" strike="noStrike" spc="-1">
                <a:solidFill>
                  <a:srgbClr val="000000"/>
                </a:solidFill>
                <a:latin typeface="Calibri"/>
                <a:ea typeface="ヒラギノ角ゴ Pro W3"/>
              </a:rPr>
              <a:t>#SBATCH --job-name=My_Second_Job</a:t>
            </a:r>
            <a:br/>
            <a:r>
              <a:rPr lang="en-US" sz="1800" b="0" strike="noStrike" spc="-1">
                <a:solidFill>
                  <a:srgbClr val="000000"/>
                </a:solidFill>
                <a:latin typeface="Calibri"/>
                <a:ea typeface="ヒラギノ角ゴ Pro W3"/>
              </a:rPr>
              <a:t>#SBATCH --partition=general</a:t>
            </a:r>
            <a:br/>
            <a:r>
              <a:rPr lang="en-US" sz="1800" b="0" strike="noStrike" spc="-1">
                <a:solidFill>
                  <a:srgbClr val="000000"/>
                </a:solidFill>
                <a:latin typeface="Calibri"/>
                <a:ea typeface="ヒラギノ角ゴ Pro W3"/>
              </a:rPr>
              <a:t>#SBATCH --nodes=1</a:t>
            </a:r>
            <a:br/>
            <a:r>
              <a:rPr lang="en-US" sz="1800" b="0" strike="noStrike" spc="-1">
                <a:solidFill>
                  <a:srgbClr val="000000"/>
                </a:solidFill>
                <a:latin typeface="Calibri"/>
                <a:ea typeface="ヒラギノ角ゴ Pro W3"/>
              </a:rPr>
              <a:t>#SBATCH --time=04:00:00</a:t>
            </a:r>
            <a:br/>
            <a:r>
              <a:rPr lang="en-US" sz="1800" b="0" strike="noStrike" spc="-1">
                <a:solidFill>
                  <a:srgbClr val="000000"/>
                </a:solidFill>
                <a:latin typeface="Calibri"/>
                <a:ea typeface="ヒラギノ角ゴ Pro W3"/>
              </a:rPr>
              <a:t>#SBATCH --ntasks=1</a:t>
            </a:r>
            <a:br/>
            <a:br/>
            <a:br/>
            <a:r>
              <a:rPr lang="en-US" sz="1800" b="0" strike="noStrike" spc="-1">
                <a:solidFill>
                  <a:srgbClr val="000000"/>
                </a:solidFill>
                <a:latin typeface="Calibri"/>
                <a:ea typeface="ヒラギノ角ゴ Pro W3"/>
              </a:rPr>
              <a:t>sleep 10</a:t>
            </a:r>
            <a:endParaRPr lang="en-US" sz="1800" b="0" strike="noStrike" spc="-1">
              <a:latin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Scaling up workflow</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77"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Use SLURM job arrays (</a:t>
            </a:r>
            <a:r>
              <a:rPr lang="en-US" sz="3200" b="0" strike="noStrike" spc="-1" dirty="0" err="1">
                <a:solidFill>
                  <a:srgbClr val="000000"/>
                </a:solidFill>
                <a:latin typeface="Calibri"/>
                <a:ea typeface="ヒラギノ角ゴ Pro W3"/>
              </a:rPr>
              <a:t>Matlab</a:t>
            </a:r>
            <a:r>
              <a:rPr lang="en-US" sz="3200" b="0" strike="noStrike" spc="-1" dirty="0">
                <a:solidFill>
                  <a:srgbClr val="000000"/>
                </a:solidFill>
                <a:latin typeface="Calibri"/>
                <a:ea typeface="ヒラギノ角ゴ Pro W3"/>
              </a:rPr>
              <a:t> example):</a:t>
            </a:r>
            <a:endParaRPr lang="en-US" sz="3200" b="0" strike="noStrike" spc="-1" dirty="0">
              <a:latin typeface="Arial"/>
            </a:endParaRPr>
          </a:p>
          <a:p>
            <a:pPr>
              <a:lnSpc>
                <a:spcPct val="100000"/>
              </a:lnSpc>
              <a:spcBef>
                <a:spcPts val="241"/>
              </a:spcBef>
            </a:pPr>
            <a:endParaRPr lang="en-US" sz="3200" b="0" strike="noStrike" spc="-1" dirty="0">
              <a:latin typeface="Arial"/>
            </a:endParaRPr>
          </a:p>
          <a:p>
            <a:pPr>
              <a:lnSpc>
                <a:spcPct val="100000"/>
              </a:lnSpc>
              <a:spcBef>
                <a:spcPts val="360"/>
              </a:spcBef>
            </a:pPr>
            <a:r>
              <a:rPr lang="en-US" sz="1800" b="0" strike="noStrike" spc="-1" dirty="0">
                <a:solidFill>
                  <a:srgbClr val="000000"/>
                </a:solidFill>
                <a:latin typeface="Calibri"/>
                <a:ea typeface="ヒラギノ角ゴ Pro W3"/>
              </a:rPr>
              <a:t>#!/bin/bash</a:t>
            </a:r>
            <a:endParaRPr lang="en-US" sz="1800" b="0" strike="noStrike" spc="-1" dirty="0">
              <a:latin typeface="Arial"/>
            </a:endParaRPr>
          </a:p>
          <a:p>
            <a:pPr>
              <a:lnSpc>
                <a:spcPct val="100000"/>
              </a:lnSpc>
              <a:spcBef>
                <a:spcPts val="360"/>
              </a:spcBef>
            </a:pPr>
            <a:endParaRPr lang="en-US" sz="1800" b="0" strike="noStrike" spc="-1" dirty="0">
              <a:latin typeface="Arial"/>
            </a:endParaRPr>
          </a:p>
          <a:p>
            <a:pPr>
              <a:lnSpc>
                <a:spcPct val="100000"/>
              </a:lnSpc>
              <a:spcBef>
                <a:spcPts val="360"/>
              </a:spcBef>
            </a:pPr>
            <a:r>
              <a:rPr lang="en-US" sz="1800" b="0" strike="noStrike" spc="-1" dirty="0">
                <a:solidFill>
                  <a:srgbClr val="000000"/>
                </a:solidFill>
                <a:latin typeface="Calibri"/>
                <a:ea typeface="ヒラギノ角ゴ Pro W3"/>
              </a:rPr>
              <a:t>#SBATCH -N 1</a:t>
            </a:r>
            <a:endParaRPr lang="en-US" sz="1800" b="0" strike="noStrike" spc="-1" dirty="0">
              <a:latin typeface="Arial"/>
            </a:endParaRPr>
          </a:p>
          <a:p>
            <a:pPr>
              <a:lnSpc>
                <a:spcPct val="100000"/>
              </a:lnSpc>
              <a:spcBef>
                <a:spcPts val="360"/>
              </a:spcBef>
            </a:pPr>
            <a:r>
              <a:rPr lang="en-US" sz="1800" b="0" strike="noStrike" spc="-1" dirty="0">
                <a:solidFill>
                  <a:srgbClr val="000000"/>
                </a:solidFill>
                <a:latin typeface="Calibri"/>
                <a:ea typeface="ヒラギノ角ゴ Pro W3"/>
              </a:rPr>
              <a:t>#SBATCH -n 1</a:t>
            </a:r>
            <a:endParaRPr lang="en-US" sz="1800" b="0" strike="noStrike" spc="-1" dirty="0">
              <a:latin typeface="Arial"/>
            </a:endParaRPr>
          </a:p>
          <a:p>
            <a:pPr>
              <a:lnSpc>
                <a:spcPct val="100000"/>
              </a:lnSpc>
              <a:spcBef>
                <a:spcPts val="360"/>
              </a:spcBef>
            </a:pPr>
            <a:r>
              <a:rPr lang="en-US" sz="1800" b="0" strike="noStrike" spc="-1" dirty="0">
                <a:solidFill>
                  <a:srgbClr val="000000"/>
                </a:solidFill>
                <a:latin typeface="Calibri"/>
                <a:ea typeface="ヒラギノ角ゴ Pro W3"/>
              </a:rPr>
              <a:t>#SBATCH -p general</a:t>
            </a:r>
            <a:endParaRPr lang="en-US" sz="1800" b="0" strike="noStrike" spc="-1" dirty="0">
              <a:latin typeface="Arial"/>
            </a:endParaRPr>
          </a:p>
          <a:p>
            <a:pPr>
              <a:lnSpc>
                <a:spcPct val="100000"/>
              </a:lnSpc>
              <a:spcBef>
                <a:spcPts val="360"/>
              </a:spcBef>
            </a:pPr>
            <a:r>
              <a:rPr lang="en-US" sz="1800" b="0" strike="noStrike" spc="-1" dirty="0">
                <a:solidFill>
                  <a:srgbClr val="000000"/>
                </a:solidFill>
                <a:latin typeface="Calibri"/>
                <a:ea typeface="ヒラギノ角ゴ Pro W3"/>
              </a:rPr>
              <a:t>#SBATCH -t 1-</a:t>
            </a:r>
            <a:endParaRPr lang="en-US" sz="1800" b="0" strike="noStrike" spc="-1" dirty="0">
              <a:latin typeface="Arial"/>
            </a:endParaRPr>
          </a:p>
          <a:p>
            <a:pPr>
              <a:lnSpc>
                <a:spcPct val="100000"/>
              </a:lnSpc>
              <a:spcBef>
                <a:spcPts val="360"/>
              </a:spcBef>
            </a:pPr>
            <a:r>
              <a:rPr lang="en-US" sz="1800" b="0" strike="noStrike" spc="-1" dirty="0">
                <a:solidFill>
                  <a:srgbClr val="000000"/>
                </a:solidFill>
                <a:latin typeface="Calibri"/>
                <a:ea typeface="ヒラギノ角ゴ Pro W3"/>
              </a:rPr>
              <a:t>#SBATCH --array=1-30</a:t>
            </a:r>
            <a:endParaRPr lang="en-US" sz="1800" b="0" strike="noStrike" spc="-1" dirty="0">
              <a:latin typeface="Arial"/>
            </a:endParaRPr>
          </a:p>
          <a:p>
            <a:pPr>
              <a:lnSpc>
                <a:spcPct val="100000"/>
              </a:lnSpc>
              <a:spcBef>
                <a:spcPts val="360"/>
              </a:spcBef>
            </a:pPr>
            <a:endParaRPr lang="en-US" sz="1800" b="0" strike="noStrike" spc="-1" dirty="0">
              <a:latin typeface="Arial"/>
            </a:endParaRPr>
          </a:p>
          <a:p>
            <a:pPr>
              <a:lnSpc>
                <a:spcPct val="100000"/>
              </a:lnSpc>
              <a:spcBef>
                <a:spcPts val="360"/>
              </a:spcBef>
            </a:pPr>
            <a:r>
              <a:rPr lang="en-US" sz="1800" b="0" strike="noStrike" spc="-1" dirty="0" err="1">
                <a:solidFill>
                  <a:srgbClr val="000000"/>
                </a:solidFill>
                <a:latin typeface="Calibri"/>
                <a:ea typeface="ヒラギノ角ゴ Pro W3"/>
              </a:rPr>
              <a:t>matlab</a:t>
            </a:r>
            <a:r>
              <a:rPr lang="en-US" sz="1800" b="0" strike="noStrike" spc="-1" dirty="0">
                <a:solidFill>
                  <a:srgbClr val="000000"/>
                </a:solidFill>
                <a:latin typeface="Calibri"/>
                <a:ea typeface="ヒラギノ角ゴ Pro W3"/>
              </a:rPr>
              <a:t> -</a:t>
            </a:r>
            <a:r>
              <a:rPr lang="en-US" sz="1800" b="0" strike="noStrike" spc="-1" dirty="0" err="1">
                <a:solidFill>
                  <a:srgbClr val="000000"/>
                </a:solidFill>
                <a:latin typeface="Calibri"/>
                <a:ea typeface="ヒラギノ角ゴ Pro W3"/>
              </a:rPr>
              <a:t>nodesktop</a:t>
            </a:r>
            <a:r>
              <a:rPr lang="en-US" sz="1800" b="0" strike="noStrike" spc="-1" dirty="0">
                <a:solidFill>
                  <a:srgbClr val="000000"/>
                </a:solidFill>
                <a:latin typeface="Calibri"/>
                <a:ea typeface="ヒラギノ角ゴ Pro W3"/>
              </a:rPr>
              <a:t> -</a:t>
            </a:r>
            <a:r>
              <a:rPr lang="en-US" sz="1800" b="0" strike="noStrike" spc="-1" dirty="0" err="1">
                <a:solidFill>
                  <a:srgbClr val="000000"/>
                </a:solidFill>
                <a:latin typeface="Calibri"/>
                <a:ea typeface="ヒラギノ角ゴ Pro W3"/>
              </a:rPr>
              <a:t>nosplash</a:t>
            </a:r>
            <a:r>
              <a:rPr lang="en-US" sz="1800" b="0" strike="noStrike" spc="-1" dirty="0">
                <a:solidFill>
                  <a:srgbClr val="000000"/>
                </a:solidFill>
                <a:latin typeface="Calibri"/>
                <a:ea typeface="ヒラギノ角ゴ Pro W3"/>
              </a:rPr>
              <a:t> -</a:t>
            </a:r>
            <a:r>
              <a:rPr lang="en-US" sz="1800" b="0" strike="noStrike" spc="-1" dirty="0" err="1">
                <a:solidFill>
                  <a:srgbClr val="000000"/>
                </a:solidFill>
                <a:latin typeface="Calibri"/>
                <a:ea typeface="ヒラギノ角ゴ Pro W3"/>
              </a:rPr>
              <a:t>singleCompThread</a:t>
            </a:r>
            <a:r>
              <a:rPr lang="en-US" sz="1800" b="0" strike="noStrike" spc="-1" dirty="0">
                <a:solidFill>
                  <a:srgbClr val="000000"/>
                </a:solidFill>
                <a:latin typeface="Calibri"/>
                <a:ea typeface="ヒラギノ角ゴ Pro W3"/>
              </a:rPr>
              <a:t> -r 'main('$SLURM_ARRAY_TASK_ID’)’</a:t>
            </a:r>
          </a:p>
          <a:p>
            <a:pPr>
              <a:lnSpc>
                <a:spcPct val="100000"/>
              </a:lnSpc>
              <a:spcBef>
                <a:spcPts val="360"/>
              </a:spcBef>
            </a:pPr>
            <a:endParaRPr lang="en-US" spc="-1" dirty="0">
              <a:solidFill>
                <a:srgbClr val="000000"/>
              </a:solidFill>
              <a:latin typeface="Calibri"/>
            </a:endParaRPr>
          </a:p>
          <a:p>
            <a:pPr>
              <a:lnSpc>
                <a:spcPct val="100000"/>
              </a:lnSpc>
              <a:spcBef>
                <a:spcPts val="360"/>
              </a:spcBef>
            </a:pPr>
            <a:endParaRPr lang="en-US" sz="1800" b="0" strike="noStrike" spc="-1" dirty="0">
              <a:solidFill>
                <a:srgbClr val="000000"/>
              </a:solidFill>
              <a:latin typeface="Calibri"/>
            </a:endParaRPr>
          </a:p>
          <a:p>
            <a:pPr>
              <a:lnSpc>
                <a:spcPct val="100000"/>
              </a:lnSpc>
              <a:spcBef>
                <a:spcPts val="360"/>
              </a:spcBef>
            </a:pPr>
            <a:r>
              <a:rPr lang="en-US" i="1" spc="-1" dirty="0">
                <a:solidFill>
                  <a:srgbClr val="000000"/>
                </a:solidFill>
                <a:latin typeface="Calibri"/>
              </a:rPr>
              <a:t>Need more?  Review web search results for: </a:t>
            </a:r>
            <a:r>
              <a:rPr lang="en-US" i="1" dirty="0" err="1">
                <a:effectLst/>
                <a:latin typeface="Courier New" panose="02070309020205020404" pitchFamily="49" charset="0"/>
              </a:rPr>
              <a:t>slurm</a:t>
            </a:r>
            <a:r>
              <a:rPr lang="en-US" i="1" dirty="0">
                <a:effectLst/>
                <a:latin typeface="Courier New" panose="02070309020205020404" pitchFamily="49" charset="0"/>
              </a:rPr>
              <a:t> </a:t>
            </a:r>
            <a:r>
              <a:rPr lang="en-US" i="1" dirty="0" err="1">
                <a:effectLst/>
                <a:latin typeface="Courier New" panose="02070309020205020404" pitchFamily="49" charset="0"/>
              </a:rPr>
              <a:t>sbatch</a:t>
            </a:r>
            <a:r>
              <a:rPr lang="en-US" i="1" dirty="0">
                <a:effectLst/>
                <a:latin typeface="Courier New" panose="02070309020205020404" pitchFamily="49" charset="0"/>
              </a:rPr>
              <a:t> job array</a:t>
            </a:r>
            <a:endParaRPr lang="en-US" sz="1800" b="0" i="1" strike="noStrike" spc="-1" dirty="0">
              <a:latin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a:spLocks noGrp="1"/>
          </p:cNvSpPr>
          <p:nvPr>
            <p:ph type="title" idx="4294967295"/>
          </p:nvPr>
        </p:nvSpPr>
        <p:spPr>
          <a:xfrm>
            <a:off x="1231920" y="5283360"/>
            <a:ext cx="6666840" cy="8211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 normalizeH="0" baseline="0" noProof="0" dirty="0">
                <a:ln>
                  <a:noFill/>
                </a:ln>
                <a:solidFill>
                  <a:srgbClr val="FFC000"/>
                </a:solidFill>
                <a:effectLst/>
                <a:uLnTx/>
                <a:uFillTx/>
                <a:latin typeface="Calibri"/>
                <a:ea typeface="ヒラギノ角ゴ Pro W3"/>
                <a:cs typeface="+mn-cs"/>
              </a:rPr>
              <a:t>Supplemental Material</a:t>
            </a:r>
            <a:endParaRPr kumimoji="0" lang="en-US" sz="4800" b="0" i="0" u="none" strike="noStrike" kern="1200" cap="none" spc="-1" normalizeH="0" baseline="0" noProof="0" dirty="0">
              <a:ln>
                <a:noFill/>
              </a:ln>
              <a:solidFill>
                <a:schemeClr val="tx1"/>
              </a:solidFill>
              <a:effectLst/>
              <a:uLnTx/>
              <a:uFillTx/>
              <a:latin typeface="Arial"/>
              <a:ea typeface="+mn-ea"/>
              <a:cs typeface="+mn-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a:spLocks noGrp="1"/>
          </p:cNvSpPr>
          <p:nvPr>
            <p:ph type="title" idx="4294967295"/>
          </p:nvPr>
        </p:nvSpPr>
        <p:spPr>
          <a:xfrm>
            <a:off x="241200" y="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Tiered storage on Longleaf</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pic>
        <p:nvPicPr>
          <p:cNvPr id="293" name="Picture 3"/>
          <p:cNvPicPr/>
          <p:nvPr/>
        </p:nvPicPr>
        <p:blipFill>
          <a:blip r:embed="rId2"/>
          <a:stretch/>
        </p:blipFill>
        <p:spPr>
          <a:xfrm>
            <a:off x="108360" y="825480"/>
            <a:ext cx="5542200" cy="6035400"/>
          </a:xfrm>
          <a:prstGeom prst="rect">
            <a:avLst/>
          </a:prstGeom>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Getting an account:</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95" name="CustomShape 2"/>
          <p:cNvSpPr/>
          <p:nvPr/>
        </p:nvSpPr>
        <p:spPr>
          <a:xfrm>
            <a:off x="241200" y="1288440"/>
            <a:ext cx="8307000" cy="494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80000"/>
              </a:lnSpc>
              <a:spcBef>
                <a:spcPts val="641"/>
              </a:spcBef>
            </a:pPr>
            <a:r>
              <a:rPr lang="en-US" sz="3200" b="0" strike="noStrike" spc="-1" dirty="0">
                <a:solidFill>
                  <a:srgbClr val="000000"/>
                </a:solidFill>
                <a:latin typeface="Calibri"/>
                <a:ea typeface="ヒラギノ角ゴ Pro W3"/>
              </a:rPr>
              <a:t>To apply for your Longleaf or Dogwood cluster account, follow instructions:</a:t>
            </a:r>
          </a:p>
          <a:p>
            <a:pPr marL="343080" indent="-342360">
              <a:lnSpc>
                <a:spcPct val="80000"/>
              </a:lnSpc>
              <a:spcBef>
                <a:spcPts val="641"/>
              </a:spcBef>
            </a:pPr>
            <a:endParaRPr lang="en-US" sz="3200" b="0" strike="noStrike" spc="-1" dirty="0">
              <a:latin typeface="Arial"/>
            </a:endParaRPr>
          </a:p>
          <a:p>
            <a:pPr marL="343080" indent="-342360">
              <a:lnSpc>
                <a:spcPct val="80000"/>
              </a:lnSpc>
              <a:spcBef>
                <a:spcPts val="641"/>
              </a:spcBef>
            </a:pPr>
            <a:r>
              <a:rPr lang="en-US" sz="3200" spc="-1" dirty="0">
                <a:hlinkClick r:id="rId2"/>
              </a:rPr>
              <a:t>https://help.rc.unc.edu/request-a-cluster-account/</a:t>
            </a:r>
            <a:endParaRPr lang="en-US" sz="3200" spc="-1" dirty="0"/>
          </a:p>
          <a:p>
            <a:pPr marL="343080" indent="-342360">
              <a:lnSpc>
                <a:spcPct val="80000"/>
              </a:lnSpc>
              <a:spcBef>
                <a:spcPts val="641"/>
              </a:spcBef>
            </a:pPr>
            <a:endParaRPr lang="en-US" sz="3200" b="0" strike="noStrike" spc="-1" dirty="0">
              <a:latin typeface="Arial"/>
            </a:endParaRPr>
          </a:p>
          <a:p>
            <a:pPr marL="343080" indent="-342360">
              <a:lnSpc>
                <a:spcPct val="80000"/>
              </a:lnSpc>
              <a:spcBef>
                <a:spcPts val="641"/>
              </a:spcBef>
            </a:pPr>
            <a:r>
              <a:rPr lang="en-US" sz="3200" spc="-1" dirty="0">
                <a:latin typeface="Arial"/>
              </a:rPr>
              <a:t>Turn around is usually one business day.</a:t>
            </a:r>
            <a:endParaRPr lang="en-US" sz="3200" b="0" strike="noStrike" spc="-1" dirty="0">
              <a:latin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Links</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308"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1000" lnSpcReduction="20000"/>
          </a:bodyPr>
          <a:lstStyle/>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Longleaf page with links</a:t>
            </a:r>
            <a:endParaRPr lang="en-US" sz="3200" b="0" strike="noStrike" spc="-1" dirty="0">
              <a:latin typeface="Arial"/>
            </a:endParaRPr>
          </a:p>
          <a:p>
            <a:pPr marL="743040" lvl="1" indent="-285120">
              <a:lnSpc>
                <a:spcPct val="100000"/>
              </a:lnSpc>
              <a:spcBef>
                <a:spcPts val="561"/>
              </a:spcBef>
              <a:buClr>
                <a:srgbClr val="000000"/>
              </a:buClr>
              <a:buSzPct val="75000"/>
              <a:buFont typeface="Wingdings" charset="2"/>
              <a:buChar char=""/>
            </a:pPr>
            <a:r>
              <a:rPr lang="en-US" sz="2800" b="0" i="1" u="sng" strike="noStrike" spc="-1" dirty="0">
                <a:solidFill>
                  <a:srgbClr val="410082"/>
                </a:solidFill>
                <a:uFillTx/>
                <a:latin typeface="Calibri"/>
                <a:ea typeface="ヒラギノ角ゴ Pro W3"/>
                <a:hlinkClick r:id="rId2"/>
              </a:rPr>
              <a:t>https://help.rc.unc.edu/longleaf-cluster/</a:t>
            </a:r>
            <a:endParaRPr lang="en-US" sz="28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Longleaf SLURM examples</a:t>
            </a:r>
            <a:endParaRPr lang="en-US" sz="3200" b="0" strike="noStrike" spc="-1" dirty="0">
              <a:latin typeface="Arial"/>
            </a:endParaRPr>
          </a:p>
          <a:p>
            <a:pPr marL="743040" lvl="1" indent="-285120">
              <a:lnSpc>
                <a:spcPct val="100000"/>
              </a:lnSpc>
              <a:spcBef>
                <a:spcPts val="561"/>
              </a:spcBef>
              <a:buClr>
                <a:srgbClr val="000000"/>
              </a:buClr>
              <a:buSzPct val="75000"/>
              <a:buFont typeface="Wingdings" charset="2"/>
              <a:buChar char=""/>
            </a:pPr>
            <a:r>
              <a:rPr lang="en-US" sz="2800" b="0" i="1" u="sng" strike="noStrike" spc="-1" dirty="0">
                <a:solidFill>
                  <a:srgbClr val="410082"/>
                </a:solidFill>
                <a:uFillTx/>
                <a:latin typeface="Calibri"/>
                <a:ea typeface="ヒラギノ角ゴ Pro W3"/>
                <a:hlinkClick r:id="rId3"/>
              </a:rPr>
              <a:t>https://help.rc.unc.edu/longleaf-slurm-examples/</a:t>
            </a:r>
            <a:endParaRPr lang="en-US" sz="28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Linux cheat sheet: </a:t>
            </a:r>
            <a:endParaRPr lang="en-US" sz="3200" b="0" strike="noStrike" spc="-1" dirty="0">
              <a:latin typeface="Arial"/>
            </a:endParaRPr>
          </a:p>
          <a:p>
            <a:pPr marL="743040" lvl="1" indent="-285120">
              <a:lnSpc>
                <a:spcPct val="100000"/>
              </a:lnSpc>
              <a:spcBef>
                <a:spcPts val="561"/>
              </a:spcBef>
              <a:buClr>
                <a:srgbClr val="000000"/>
              </a:buClr>
              <a:buSzPct val="75000"/>
              <a:buFont typeface="Wingdings" charset="2"/>
              <a:buChar char=""/>
            </a:pPr>
            <a:r>
              <a:rPr lang="en-US" sz="2800" b="0" i="1" u="sng" strike="noStrike" spc="-1" dirty="0">
                <a:solidFill>
                  <a:srgbClr val="410082"/>
                </a:solidFill>
                <a:uFillTx/>
                <a:latin typeface="Calibri"/>
                <a:ea typeface="ヒラギノ角ゴ Pro W3"/>
                <a:hlinkClick r:id="rId4"/>
              </a:rPr>
              <a:t>https://files.fosswire.com/2007/08/fwunixref.pdf</a:t>
            </a:r>
            <a:endParaRPr lang="en-US" sz="28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Basic Linux tutorial:</a:t>
            </a:r>
            <a:endParaRPr lang="en-US" sz="3200" b="0" strike="noStrike" spc="-1" dirty="0">
              <a:latin typeface="Arial"/>
            </a:endParaRPr>
          </a:p>
          <a:p>
            <a:pPr marL="743040" lvl="1" indent="-285120">
              <a:lnSpc>
                <a:spcPct val="100000"/>
              </a:lnSpc>
              <a:spcBef>
                <a:spcPts val="561"/>
              </a:spcBef>
              <a:buClr>
                <a:srgbClr val="000000"/>
              </a:buClr>
              <a:buSzPct val="75000"/>
              <a:buFont typeface="Wingdings" charset="2"/>
              <a:buChar char=""/>
            </a:pPr>
            <a:r>
              <a:rPr lang="en-US" sz="2800" b="0" i="1" u="sng" strike="noStrike" spc="-1" dirty="0">
                <a:solidFill>
                  <a:srgbClr val="410082"/>
                </a:solidFill>
                <a:uFillTx/>
                <a:latin typeface="Calibri"/>
                <a:ea typeface="ヒラギノ角ゴ Pro W3"/>
                <a:hlinkClick r:id="rId5"/>
              </a:rPr>
              <a:t>http://faculty.washington.edu/rjl/uwhpsc-coursera/unix.html</a:t>
            </a:r>
            <a:endParaRPr lang="en-US" sz="28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Advanced Linux tutorial (very well written!):</a:t>
            </a:r>
            <a:endParaRPr lang="en-US" sz="3200" b="0" strike="noStrike" spc="-1" dirty="0">
              <a:latin typeface="Arial"/>
            </a:endParaRPr>
          </a:p>
          <a:p>
            <a:pPr marL="743040" lvl="1" indent="-285120">
              <a:lnSpc>
                <a:spcPct val="100000"/>
              </a:lnSpc>
              <a:spcBef>
                <a:spcPts val="561"/>
              </a:spcBef>
              <a:buClr>
                <a:srgbClr val="000000"/>
              </a:buClr>
              <a:buSzPct val="75000"/>
              <a:buFont typeface="Wingdings" charset="2"/>
              <a:buChar char=""/>
            </a:pPr>
            <a:r>
              <a:rPr lang="en-US" sz="2800" b="0" i="1" u="sng" strike="noStrike" spc="-1" dirty="0">
                <a:solidFill>
                  <a:srgbClr val="410082"/>
                </a:solidFill>
                <a:uFillTx/>
                <a:latin typeface="Calibri"/>
                <a:ea typeface="ヒラギノ角ゴ Pro W3"/>
                <a:hlinkClick r:id="rId6"/>
              </a:rPr>
              <a:t>http://linuxcommand.org/lc3_learning_the_shell.php</a:t>
            </a:r>
            <a:endParaRPr lang="en-US" sz="28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Emacs reference:</a:t>
            </a:r>
            <a:endParaRPr lang="en-US" sz="3200" b="0" strike="noStrike" spc="-1" dirty="0">
              <a:latin typeface="Arial"/>
            </a:endParaRPr>
          </a:p>
          <a:p>
            <a:pPr marL="743040" lvl="1" indent="-285120">
              <a:lnSpc>
                <a:spcPct val="100000"/>
              </a:lnSpc>
              <a:spcBef>
                <a:spcPts val="561"/>
              </a:spcBef>
              <a:buClr>
                <a:srgbClr val="000000"/>
              </a:buClr>
              <a:buSzPct val="75000"/>
              <a:buFont typeface="Wingdings" charset="2"/>
              <a:buChar char=""/>
            </a:pPr>
            <a:r>
              <a:rPr lang="en-US" sz="2800" b="0" i="1" u="sng" strike="noStrike" spc="-1" dirty="0">
                <a:solidFill>
                  <a:srgbClr val="410082"/>
                </a:solidFill>
                <a:uFillTx/>
                <a:latin typeface="Calibri"/>
                <a:ea typeface="ヒラギノ角ゴ Pro W3"/>
                <a:hlinkClick r:id="rId7"/>
              </a:rPr>
              <a:t>https://www.gnu.org/software/emacs/refcards/pdf/refcard.pdf</a:t>
            </a:r>
            <a:endParaRPr lang="en-US" sz="2800" b="0" strike="noStrike" spc="-1" dirty="0">
              <a:latin typeface="Arial"/>
            </a:endParaRPr>
          </a:p>
          <a:p>
            <a:pPr marL="343080">
              <a:lnSpc>
                <a:spcPct val="100000"/>
              </a:lnSpc>
              <a:spcBef>
                <a:spcPts val="561"/>
              </a:spcBef>
            </a:pPr>
            <a:endParaRPr lang="en-US" sz="2800" b="0" strike="noStrike" spc="-1" dirty="0">
              <a:latin typeface="Arial"/>
            </a:endParaRPr>
          </a:p>
          <a:p>
            <a:pPr marL="343080">
              <a:lnSpc>
                <a:spcPct val="100000"/>
              </a:lnSpc>
              <a:spcBef>
                <a:spcPts val="561"/>
              </a:spcBef>
            </a:pPr>
            <a:endParaRPr lang="en-US" sz="2800" b="0" strike="noStrike" spc="-1" dirty="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3282-693E-4A6A-8406-93558CEEC634}"/>
              </a:ext>
            </a:extLst>
          </p:cNvPr>
          <p:cNvSpPr>
            <a:spLocks noGrp="1"/>
          </p:cNvSpPr>
          <p:nvPr>
            <p:ph type="title"/>
          </p:nvPr>
        </p:nvSpPr>
        <p:spPr/>
        <p:txBody>
          <a:bodyPr/>
          <a:lstStyle/>
          <a:p>
            <a:pPr marL="635">
              <a:lnSpc>
                <a:spcPct val="100000"/>
              </a:lnSpc>
              <a:spcBef>
                <a:spcPts val="641"/>
              </a:spcBef>
              <a:buClr>
                <a:srgbClr val="000000"/>
              </a:buClr>
            </a:pPr>
            <a:r>
              <a:rPr lang="en-US" b="1" spc="-1" dirty="0">
                <a:solidFill>
                  <a:srgbClr val="6BB1C9"/>
                </a:solidFill>
                <a:latin typeface="Calibri"/>
                <a:ea typeface="ヒラギノ角ゴ Pro W3"/>
              </a:rPr>
              <a:t>Before Computing on Longleaf...</a:t>
            </a:r>
            <a:endParaRPr lang="en-US" spc="-1" dirty="0"/>
          </a:p>
        </p:txBody>
      </p:sp>
      <p:sp>
        <p:nvSpPr>
          <p:cNvPr id="3" name="Subtitle 2">
            <a:extLst>
              <a:ext uri="{FF2B5EF4-FFF2-40B4-BE49-F238E27FC236}">
                <a16:creationId xmlns:a16="http://schemas.microsoft.com/office/drawing/2014/main" id="{8A4CD448-D623-4610-90B7-D6749D709B46}"/>
              </a:ext>
            </a:extLst>
          </p:cNvPr>
          <p:cNvSpPr>
            <a:spLocks noGrp="1"/>
          </p:cNvSpPr>
          <p:nvPr>
            <p:ph type="subTitle"/>
          </p:nvPr>
        </p:nvSpPr>
        <p:spPr>
          <a:xfrm>
            <a:off x="457199" y="1305339"/>
            <a:ext cx="8324193" cy="4851095"/>
          </a:xfrm>
        </p:spPr>
        <p:txBody>
          <a:bodyPr/>
          <a:lstStyle/>
          <a:p>
            <a:r>
              <a:rPr lang="en-US" sz="2400" i="1" dirty="0"/>
              <a:t>Properly</a:t>
            </a:r>
          </a:p>
          <a:p>
            <a:pPr marL="342900" indent="-342900">
              <a:lnSpc>
                <a:spcPct val="100000"/>
              </a:lnSpc>
              <a:spcBef>
                <a:spcPts val="900"/>
              </a:spcBef>
              <a:buFont typeface="Wingdings" panose="020B0604020202020204" pitchFamily="34" charset="0"/>
              <a:buChar char="q"/>
            </a:pPr>
            <a:r>
              <a:rPr lang="en-US" sz="2400" b="1" dirty="0"/>
              <a:t>Connect</a:t>
            </a:r>
            <a:r>
              <a:rPr lang="en-US" sz="2400" dirty="0"/>
              <a:t> to Longleaf (log on)</a:t>
            </a:r>
            <a:endParaRPr lang="en-US" sz="2400" i="1" dirty="0"/>
          </a:p>
          <a:p>
            <a:pPr marL="342900" indent="-342900">
              <a:lnSpc>
                <a:spcPct val="100000"/>
              </a:lnSpc>
              <a:spcBef>
                <a:spcPts val="900"/>
              </a:spcBef>
              <a:buFont typeface="Wingdings" panose="020B0604020202020204" pitchFamily="34" charset="0"/>
              <a:buChar char="q"/>
            </a:pPr>
            <a:r>
              <a:rPr lang="en-US" sz="2400" b="1" dirty="0">
                <a:ea typeface="+mj-lt"/>
                <a:cs typeface="+mj-lt"/>
              </a:rPr>
              <a:t>Move</a:t>
            </a:r>
            <a:r>
              <a:rPr lang="en-US" sz="2400" dirty="0">
                <a:ea typeface="+mj-lt"/>
                <a:cs typeface="+mj-lt"/>
              </a:rPr>
              <a:t> your project’s data &amp; programs to/from storage areas in longleaf</a:t>
            </a:r>
            <a:endParaRPr lang="en-US" sz="2400" i="1" dirty="0">
              <a:ea typeface="+mj-lt"/>
              <a:cs typeface="+mj-lt"/>
            </a:endParaRPr>
          </a:p>
          <a:p>
            <a:pPr marL="342900" indent="-342900">
              <a:lnSpc>
                <a:spcPct val="100000"/>
              </a:lnSpc>
              <a:spcBef>
                <a:spcPts val="900"/>
              </a:spcBef>
              <a:buFont typeface="Wingdings" panose="020B0604020202020204" pitchFamily="34" charset="0"/>
              <a:buChar char="q"/>
            </a:pPr>
            <a:r>
              <a:rPr lang="en-US" sz="2400" dirty="0"/>
              <a:t>Pick and </a:t>
            </a:r>
            <a:r>
              <a:rPr lang="en-US" sz="2400" b="1" dirty="0"/>
              <a:t>manage</a:t>
            </a:r>
            <a:r>
              <a:rPr lang="en-US" sz="2400" dirty="0"/>
              <a:t> your software “modules”</a:t>
            </a:r>
            <a:endParaRPr lang="en-US" sz="2400" i="1" dirty="0"/>
          </a:p>
          <a:p>
            <a:pPr marL="342900" indent="-342900">
              <a:lnSpc>
                <a:spcPct val="100000"/>
              </a:lnSpc>
              <a:spcBef>
                <a:spcPts val="900"/>
              </a:spcBef>
              <a:buFont typeface="Wingdings" panose="020B0604020202020204" pitchFamily="34" charset="0"/>
              <a:buChar char="q"/>
            </a:pPr>
            <a:r>
              <a:rPr lang="en-US" sz="2400" b="1" dirty="0"/>
              <a:t>Schedule</a:t>
            </a:r>
            <a:r>
              <a:rPr lang="en-US" sz="2400" dirty="0"/>
              <a:t> jobs to run on </a:t>
            </a:r>
            <a:r>
              <a:rPr lang="en-US" sz="2400" dirty="0" err="1"/>
              <a:t>longleaf’s</a:t>
            </a:r>
            <a:r>
              <a:rPr lang="en-US" sz="2400" dirty="0"/>
              <a:t> compute nodes</a:t>
            </a:r>
            <a:endParaRPr lang="en-US" sz="2400" i="1" dirty="0"/>
          </a:p>
          <a:p>
            <a:pPr marL="342900" indent="-342900">
              <a:lnSpc>
                <a:spcPct val="100000"/>
              </a:lnSpc>
              <a:spcBef>
                <a:spcPts val="900"/>
              </a:spcBef>
              <a:buFont typeface="Wingdings" panose="020B0604020202020204" pitchFamily="34" charset="0"/>
              <a:buChar char="q"/>
            </a:pPr>
            <a:r>
              <a:rPr lang="en-US" sz="2400" b="1" dirty="0"/>
              <a:t>Monitor</a:t>
            </a:r>
            <a:r>
              <a:rPr lang="en-US" sz="2400" dirty="0"/>
              <a:t> the status of jobs, their output and results</a:t>
            </a:r>
          </a:p>
          <a:p>
            <a:pPr marL="342900" indent="-342900">
              <a:lnSpc>
                <a:spcPct val="100000"/>
              </a:lnSpc>
              <a:spcBef>
                <a:spcPts val="900"/>
              </a:spcBef>
              <a:buFont typeface="Courier New" panose="020B0604020202020204" pitchFamily="34" charset="0"/>
              <a:buChar char="o"/>
            </a:pPr>
            <a:r>
              <a:rPr lang="en-US" sz="2400" dirty="0">
                <a:ea typeface="+mj-lt"/>
                <a:cs typeface="+mj-lt"/>
              </a:rPr>
              <a:t>Navigate a Linux operating system </a:t>
            </a:r>
            <a:r>
              <a:rPr lang="en-US" sz="2400" i="1" dirty="0">
                <a:ea typeface="+mj-lt"/>
                <a:cs typeface="+mj-lt"/>
              </a:rPr>
              <a:t>(not in this course)</a:t>
            </a:r>
            <a:endParaRPr lang="en-US" sz="2400" dirty="0">
              <a:ea typeface="+mj-lt"/>
              <a:cs typeface="+mj-lt"/>
            </a:endParaRPr>
          </a:p>
          <a:p>
            <a:pPr marL="342900" indent="-342900">
              <a:buFont typeface="Wingdings" panose="020B0604020202020204" pitchFamily="34" charset="0"/>
              <a:buChar char="ü"/>
            </a:pPr>
            <a:endParaRPr lang="en-US" sz="2400" dirty="0"/>
          </a:p>
          <a:p>
            <a:r>
              <a:rPr lang="en-US" sz="2400" dirty="0"/>
              <a:t>THEN you can have fun doing your project on longleaf.</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741841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B8874AB-5116-4A94-AEDA-32DD53BEB659}"/>
              </a:ext>
            </a:extLst>
          </p:cNvPr>
          <p:cNvSpPr/>
          <p:nvPr/>
        </p:nvSpPr>
        <p:spPr>
          <a:xfrm>
            <a:off x="3231587" y="1005119"/>
            <a:ext cx="5586788" cy="5079137"/>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ustomShape 1"/>
          <p:cNvSpPr>
            <a:spLocks noGrp="1"/>
          </p:cNvSpPr>
          <p:nvPr>
            <p:ph type="title" idx="4294967295"/>
          </p:nvPr>
        </p:nvSpPr>
        <p:spPr>
          <a:xfrm>
            <a:off x="203580" y="143071"/>
            <a:ext cx="8736840" cy="855000"/>
          </a:xfrm>
          <a:prstGeom prst="rect">
            <a:avLst/>
          </a:prstGeom>
          <a:solidFill>
            <a:schemeClr val="accent3">
              <a:lumMod val="20000"/>
              <a:lumOff val="80000"/>
            </a:schemeClr>
          </a:solidFill>
          <a:ln w="25400">
            <a:solidFill>
              <a:schemeClr val="accent3">
                <a:lumMod val="75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Longleaf (LL) Components</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3" name="Graphic 2" descr="Astronaut">
            <a:extLst>
              <a:ext uri="{FF2B5EF4-FFF2-40B4-BE49-F238E27FC236}">
                <a16:creationId xmlns:a16="http://schemas.microsoft.com/office/drawing/2014/main" id="{48DE69E7-29C4-497E-B9AF-03CAB212FD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385" y="1305080"/>
            <a:ext cx="914400" cy="914400"/>
          </a:xfrm>
          <a:prstGeom prst="rect">
            <a:avLst/>
          </a:prstGeom>
        </p:spPr>
      </p:pic>
      <p:pic>
        <p:nvPicPr>
          <p:cNvPr id="7" name="Graphic 6" descr="Disk">
            <a:extLst>
              <a:ext uri="{FF2B5EF4-FFF2-40B4-BE49-F238E27FC236}">
                <a16:creationId xmlns:a16="http://schemas.microsoft.com/office/drawing/2014/main" id="{B8758091-B458-435B-B403-6FF58F13CE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3346" y="3849676"/>
            <a:ext cx="914400" cy="914400"/>
          </a:xfrm>
          <a:prstGeom prst="rect">
            <a:avLst/>
          </a:prstGeom>
        </p:spPr>
      </p:pic>
      <p:pic>
        <p:nvPicPr>
          <p:cNvPr id="13" name="Graphic 12" descr="Download">
            <a:extLst>
              <a:ext uri="{FF2B5EF4-FFF2-40B4-BE49-F238E27FC236}">
                <a16:creationId xmlns:a16="http://schemas.microsoft.com/office/drawing/2014/main" id="{4F96B670-274A-4D2F-85EC-E1BA3B8BAD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802" y="4476692"/>
            <a:ext cx="914400" cy="914400"/>
          </a:xfrm>
          <a:prstGeom prst="rect">
            <a:avLst/>
          </a:prstGeom>
        </p:spPr>
      </p:pic>
      <p:pic>
        <p:nvPicPr>
          <p:cNvPr id="17" name="Graphic 16" descr="Laptop">
            <a:extLst>
              <a:ext uri="{FF2B5EF4-FFF2-40B4-BE49-F238E27FC236}">
                <a16:creationId xmlns:a16="http://schemas.microsoft.com/office/drawing/2014/main" id="{9323E016-241D-455A-9BAE-9FD2D40AC5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6158" y="2025446"/>
            <a:ext cx="914400" cy="914400"/>
          </a:xfrm>
          <a:prstGeom prst="rect">
            <a:avLst/>
          </a:prstGeom>
        </p:spPr>
      </p:pic>
      <p:sp>
        <p:nvSpPr>
          <p:cNvPr id="63" name="Rectangle 62">
            <a:extLst>
              <a:ext uri="{FF2B5EF4-FFF2-40B4-BE49-F238E27FC236}">
                <a16:creationId xmlns:a16="http://schemas.microsoft.com/office/drawing/2014/main" id="{1F123A44-3346-4346-9A8B-EE9243893D8F}"/>
              </a:ext>
            </a:extLst>
          </p:cNvPr>
          <p:cNvSpPr/>
          <p:nvPr/>
        </p:nvSpPr>
        <p:spPr>
          <a:xfrm>
            <a:off x="1112008" y="1270475"/>
            <a:ext cx="1985284"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42D7F3E-04C0-4403-B401-E1CB9A388AB3}"/>
              </a:ext>
            </a:extLst>
          </p:cNvPr>
          <p:cNvSpPr/>
          <p:nvPr/>
        </p:nvSpPr>
        <p:spPr>
          <a:xfrm>
            <a:off x="1134141" y="2220392"/>
            <a:ext cx="1966201"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FC3C4A9-737A-49AD-91A6-0C4A78234D29}"/>
              </a:ext>
            </a:extLst>
          </p:cNvPr>
          <p:cNvSpPr/>
          <p:nvPr/>
        </p:nvSpPr>
        <p:spPr>
          <a:xfrm>
            <a:off x="1131091" y="3714129"/>
            <a:ext cx="1966201"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D5194CA-2533-4031-8DC1-789E26600AD7}"/>
              </a:ext>
            </a:extLst>
          </p:cNvPr>
          <p:cNvSpPr/>
          <p:nvPr/>
        </p:nvSpPr>
        <p:spPr>
          <a:xfrm>
            <a:off x="1134142" y="5103707"/>
            <a:ext cx="1963150"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07BFE71-4B26-BF73-E4D7-42C80802C3E3}"/>
              </a:ext>
            </a:extLst>
          </p:cNvPr>
          <p:cNvGrpSpPr/>
          <p:nvPr/>
        </p:nvGrpSpPr>
        <p:grpSpPr>
          <a:xfrm>
            <a:off x="5037497" y="1077243"/>
            <a:ext cx="2263661" cy="1993874"/>
            <a:chOff x="4387171" y="1048871"/>
            <a:chExt cx="2263661" cy="1993874"/>
          </a:xfrm>
        </p:grpSpPr>
        <p:sp>
          <p:nvSpPr>
            <p:cNvPr id="40" name="Rectangle 39">
              <a:extLst>
                <a:ext uri="{FF2B5EF4-FFF2-40B4-BE49-F238E27FC236}">
                  <a16:creationId xmlns:a16="http://schemas.microsoft.com/office/drawing/2014/main" id="{90604580-7F4B-4F36-87D7-BC0420CEC17D}"/>
                </a:ext>
              </a:extLst>
            </p:cNvPr>
            <p:cNvSpPr/>
            <p:nvPr/>
          </p:nvSpPr>
          <p:spPr>
            <a:xfrm>
              <a:off x="4387171" y="1048871"/>
              <a:ext cx="2202716" cy="1993874"/>
            </a:xfrm>
            <a:prstGeom prst="rect">
              <a:avLst/>
            </a:prstGeom>
            <a:solidFill>
              <a:schemeClr val="accent5">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6CD1EA82-E688-4578-9C0E-81CBFE65D580}"/>
                </a:ext>
              </a:extLst>
            </p:cNvPr>
            <p:cNvGrpSpPr/>
            <p:nvPr/>
          </p:nvGrpSpPr>
          <p:grpSpPr>
            <a:xfrm>
              <a:off x="4406775" y="1518044"/>
              <a:ext cx="2164955" cy="1513874"/>
              <a:chOff x="4417363" y="1303139"/>
              <a:chExt cx="2164955" cy="1513874"/>
            </a:xfrm>
          </p:grpSpPr>
          <p:grpSp>
            <p:nvGrpSpPr>
              <p:cNvPr id="16" name="Group 15">
                <a:extLst>
                  <a:ext uri="{FF2B5EF4-FFF2-40B4-BE49-F238E27FC236}">
                    <a16:creationId xmlns:a16="http://schemas.microsoft.com/office/drawing/2014/main" id="{6C861E61-464F-4704-A2E6-0939B82CF705}"/>
                  </a:ext>
                </a:extLst>
              </p:cNvPr>
              <p:cNvGrpSpPr/>
              <p:nvPr/>
            </p:nvGrpSpPr>
            <p:grpSpPr>
              <a:xfrm>
                <a:off x="4425528" y="2014294"/>
                <a:ext cx="2156790" cy="802719"/>
                <a:chOff x="4425528" y="2014294"/>
                <a:chExt cx="2156790" cy="802719"/>
              </a:xfrm>
            </p:grpSpPr>
            <p:pic>
              <p:nvPicPr>
                <p:cNvPr id="60" name="Graphic 59" descr="Calculator">
                  <a:extLst>
                    <a:ext uri="{FF2B5EF4-FFF2-40B4-BE49-F238E27FC236}">
                      <a16:creationId xmlns:a16="http://schemas.microsoft.com/office/drawing/2014/main" id="{DE6C42E4-DFE7-4024-A582-E17996D27A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25528" y="2020124"/>
                  <a:ext cx="796889" cy="796889"/>
                </a:xfrm>
                <a:prstGeom prst="rect">
                  <a:avLst/>
                </a:prstGeom>
              </p:spPr>
            </p:pic>
            <p:pic>
              <p:nvPicPr>
                <p:cNvPr id="42" name="Graphic 41" descr="Calculator">
                  <a:extLst>
                    <a:ext uri="{FF2B5EF4-FFF2-40B4-BE49-F238E27FC236}">
                      <a16:creationId xmlns:a16="http://schemas.microsoft.com/office/drawing/2014/main" id="{66872981-1983-417D-8FD2-C64E5C8B9E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95154" y="2014294"/>
                  <a:ext cx="796889" cy="796889"/>
                </a:xfrm>
                <a:prstGeom prst="rect">
                  <a:avLst/>
                </a:prstGeom>
              </p:spPr>
            </p:pic>
            <p:pic>
              <p:nvPicPr>
                <p:cNvPr id="43" name="Graphic 42" descr="Calculator">
                  <a:extLst>
                    <a:ext uri="{FF2B5EF4-FFF2-40B4-BE49-F238E27FC236}">
                      <a16:creationId xmlns:a16="http://schemas.microsoft.com/office/drawing/2014/main" id="{EED9D466-0655-4552-B6E7-B4A5DF467D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85429" y="2020124"/>
                  <a:ext cx="796889" cy="796889"/>
                </a:xfrm>
                <a:prstGeom prst="rect">
                  <a:avLst/>
                </a:prstGeom>
              </p:spPr>
            </p:pic>
          </p:grpSp>
          <p:grpSp>
            <p:nvGrpSpPr>
              <p:cNvPr id="46" name="Group 45">
                <a:extLst>
                  <a:ext uri="{FF2B5EF4-FFF2-40B4-BE49-F238E27FC236}">
                    <a16:creationId xmlns:a16="http://schemas.microsoft.com/office/drawing/2014/main" id="{ACCA5D32-1756-4E6F-9E4B-612250C66518}"/>
                  </a:ext>
                </a:extLst>
              </p:cNvPr>
              <p:cNvGrpSpPr/>
              <p:nvPr/>
            </p:nvGrpSpPr>
            <p:grpSpPr>
              <a:xfrm>
                <a:off x="4417363" y="1303139"/>
                <a:ext cx="2156790" cy="802719"/>
                <a:chOff x="4425528" y="2014294"/>
                <a:chExt cx="2156790" cy="802719"/>
              </a:xfrm>
            </p:grpSpPr>
            <p:pic>
              <p:nvPicPr>
                <p:cNvPr id="48" name="Graphic 47" descr="Calculator">
                  <a:extLst>
                    <a:ext uri="{FF2B5EF4-FFF2-40B4-BE49-F238E27FC236}">
                      <a16:creationId xmlns:a16="http://schemas.microsoft.com/office/drawing/2014/main" id="{62FA5881-8F73-43E2-81A5-AE1337C932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25528" y="2020124"/>
                  <a:ext cx="796889" cy="796889"/>
                </a:xfrm>
                <a:prstGeom prst="rect">
                  <a:avLst/>
                </a:prstGeom>
              </p:spPr>
            </p:pic>
            <p:pic>
              <p:nvPicPr>
                <p:cNvPr id="49" name="Graphic 48" descr="Calculator">
                  <a:extLst>
                    <a:ext uri="{FF2B5EF4-FFF2-40B4-BE49-F238E27FC236}">
                      <a16:creationId xmlns:a16="http://schemas.microsoft.com/office/drawing/2014/main" id="{A061EFF2-48BD-40BB-92AC-546EA40677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95154" y="2014294"/>
                  <a:ext cx="796889" cy="796889"/>
                </a:xfrm>
                <a:prstGeom prst="rect">
                  <a:avLst/>
                </a:prstGeom>
              </p:spPr>
            </p:pic>
            <p:pic>
              <p:nvPicPr>
                <p:cNvPr id="50" name="Graphic 49" descr="Calculator">
                  <a:extLst>
                    <a:ext uri="{FF2B5EF4-FFF2-40B4-BE49-F238E27FC236}">
                      <a16:creationId xmlns:a16="http://schemas.microsoft.com/office/drawing/2014/main" id="{E90C0A10-307A-4A11-A080-ACEB60D14B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85429" y="2020124"/>
                  <a:ext cx="796889" cy="796889"/>
                </a:xfrm>
                <a:prstGeom prst="rect">
                  <a:avLst/>
                </a:prstGeom>
              </p:spPr>
            </p:pic>
          </p:grpSp>
        </p:grpSp>
        <p:sp>
          <p:nvSpPr>
            <p:cNvPr id="79" name="TextBox 78">
              <a:extLst>
                <a:ext uri="{FF2B5EF4-FFF2-40B4-BE49-F238E27FC236}">
                  <a16:creationId xmlns:a16="http://schemas.microsoft.com/office/drawing/2014/main" id="{A1BEE8ED-0426-4D4D-A268-0388A2B889CD}"/>
                </a:ext>
              </a:extLst>
            </p:cNvPr>
            <p:cNvSpPr txBox="1"/>
            <p:nvPr/>
          </p:nvSpPr>
          <p:spPr>
            <a:xfrm>
              <a:off x="4414940" y="1123962"/>
              <a:ext cx="2235892" cy="369332"/>
            </a:xfrm>
            <a:prstGeom prst="rect">
              <a:avLst/>
            </a:prstGeom>
            <a:noFill/>
          </p:spPr>
          <p:txBody>
            <a:bodyPr wrap="square" rtlCol="0">
              <a:spAutoFit/>
            </a:bodyPr>
            <a:lstStyle/>
            <a:p>
              <a:r>
                <a:rPr lang="en-US" b="1" dirty="0"/>
                <a:t>Apps/Modules/SW</a:t>
              </a:r>
            </a:p>
          </p:txBody>
        </p:sp>
      </p:grpSp>
      <p:sp>
        <p:nvSpPr>
          <p:cNvPr id="83" name="TextBox 82">
            <a:extLst>
              <a:ext uri="{FF2B5EF4-FFF2-40B4-BE49-F238E27FC236}">
                <a16:creationId xmlns:a16="http://schemas.microsoft.com/office/drawing/2014/main" id="{A32BB111-B22A-481B-88BD-E27DA290F869}"/>
              </a:ext>
            </a:extLst>
          </p:cNvPr>
          <p:cNvSpPr txBox="1"/>
          <p:nvPr/>
        </p:nvSpPr>
        <p:spPr>
          <a:xfrm>
            <a:off x="1788686" y="1289332"/>
            <a:ext cx="662514" cy="369332"/>
          </a:xfrm>
          <a:prstGeom prst="rect">
            <a:avLst/>
          </a:prstGeom>
          <a:noFill/>
        </p:spPr>
        <p:txBody>
          <a:bodyPr wrap="square" rtlCol="0">
            <a:spAutoFit/>
          </a:bodyPr>
          <a:lstStyle/>
          <a:p>
            <a:r>
              <a:rPr lang="en-US" b="1" dirty="0" err="1"/>
              <a:t>ssh</a:t>
            </a:r>
            <a:endParaRPr lang="en-US" b="1" dirty="0"/>
          </a:p>
        </p:txBody>
      </p:sp>
      <p:sp>
        <p:nvSpPr>
          <p:cNvPr id="85" name="TextBox 84">
            <a:extLst>
              <a:ext uri="{FF2B5EF4-FFF2-40B4-BE49-F238E27FC236}">
                <a16:creationId xmlns:a16="http://schemas.microsoft.com/office/drawing/2014/main" id="{6BE55FB0-E5BC-46B8-906E-D6488FBE9AF6}"/>
              </a:ext>
            </a:extLst>
          </p:cNvPr>
          <p:cNvSpPr txBox="1"/>
          <p:nvPr/>
        </p:nvSpPr>
        <p:spPr>
          <a:xfrm>
            <a:off x="1645907" y="3703347"/>
            <a:ext cx="1023110" cy="369332"/>
          </a:xfrm>
          <a:prstGeom prst="rect">
            <a:avLst/>
          </a:prstGeom>
          <a:noFill/>
        </p:spPr>
        <p:txBody>
          <a:bodyPr wrap="square" rtlCol="0">
            <a:spAutoFit/>
          </a:bodyPr>
          <a:lstStyle/>
          <a:p>
            <a:r>
              <a:rPr lang="en-US" b="1" dirty="0"/>
              <a:t>Globus</a:t>
            </a:r>
          </a:p>
        </p:txBody>
      </p:sp>
      <p:cxnSp>
        <p:nvCxnSpPr>
          <p:cNvPr id="77" name="Straight Arrow Connector 76">
            <a:extLst>
              <a:ext uri="{FF2B5EF4-FFF2-40B4-BE49-F238E27FC236}">
                <a16:creationId xmlns:a16="http://schemas.microsoft.com/office/drawing/2014/main" id="{7E7ED0C1-547B-400B-A2A6-28E8DC0763F4}"/>
              </a:ext>
            </a:extLst>
          </p:cNvPr>
          <p:cNvCxnSpPr>
            <a:cxnSpLocks/>
            <a:stCxn id="68" idx="3"/>
          </p:cNvCxnSpPr>
          <p:nvPr/>
        </p:nvCxnSpPr>
        <p:spPr>
          <a:xfrm flipV="1">
            <a:off x="4619856" y="4978190"/>
            <a:ext cx="501162" cy="1"/>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7" name="Group 46">
            <a:extLst>
              <a:ext uri="{FF2B5EF4-FFF2-40B4-BE49-F238E27FC236}">
                <a16:creationId xmlns:a16="http://schemas.microsoft.com/office/drawing/2014/main" id="{E97A9D92-31FB-6F62-34CC-1D768D2131D2}"/>
              </a:ext>
            </a:extLst>
          </p:cNvPr>
          <p:cNvGrpSpPr/>
          <p:nvPr/>
        </p:nvGrpSpPr>
        <p:grpSpPr>
          <a:xfrm>
            <a:off x="3448515" y="4250276"/>
            <a:ext cx="1171341" cy="1455829"/>
            <a:chOff x="3349761" y="4487335"/>
            <a:chExt cx="1171341" cy="1455829"/>
          </a:xfrm>
        </p:grpSpPr>
        <p:sp>
          <p:nvSpPr>
            <p:cNvPr id="68" name="Rectangle 67">
              <a:extLst>
                <a:ext uri="{FF2B5EF4-FFF2-40B4-BE49-F238E27FC236}">
                  <a16:creationId xmlns:a16="http://schemas.microsoft.com/office/drawing/2014/main" id="{03B75264-4A69-40A6-9038-43FB7C797A2B}"/>
                </a:ext>
              </a:extLst>
            </p:cNvPr>
            <p:cNvSpPr/>
            <p:nvPr/>
          </p:nvSpPr>
          <p:spPr>
            <a:xfrm>
              <a:off x="3349761" y="4487335"/>
              <a:ext cx="1171341" cy="145582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Computer">
              <a:extLst>
                <a:ext uri="{FF2B5EF4-FFF2-40B4-BE49-F238E27FC236}">
                  <a16:creationId xmlns:a16="http://schemas.microsoft.com/office/drawing/2014/main" id="{0EA2611D-B947-455D-9EB5-7740C2CAE6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31673" y="4958221"/>
              <a:ext cx="914400" cy="914400"/>
            </a:xfrm>
            <a:prstGeom prst="rect">
              <a:avLst/>
            </a:prstGeom>
          </p:spPr>
        </p:pic>
        <p:sp>
          <p:nvSpPr>
            <p:cNvPr id="86" name="TextBox 85">
              <a:extLst>
                <a:ext uri="{FF2B5EF4-FFF2-40B4-BE49-F238E27FC236}">
                  <a16:creationId xmlns:a16="http://schemas.microsoft.com/office/drawing/2014/main" id="{EDB71BE9-DA88-4937-94D5-1CCC8847027D}"/>
                </a:ext>
              </a:extLst>
            </p:cNvPr>
            <p:cNvSpPr txBox="1"/>
            <p:nvPr/>
          </p:nvSpPr>
          <p:spPr>
            <a:xfrm>
              <a:off x="3466827" y="4530880"/>
              <a:ext cx="969120" cy="646331"/>
            </a:xfrm>
            <a:prstGeom prst="rect">
              <a:avLst/>
            </a:prstGeom>
            <a:noFill/>
          </p:spPr>
          <p:txBody>
            <a:bodyPr wrap="square" rtlCol="0">
              <a:spAutoFit/>
            </a:bodyPr>
            <a:lstStyle/>
            <a:p>
              <a:r>
                <a:rPr lang="en-US" b="1" dirty="0"/>
                <a:t>Data Mover</a:t>
              </a:r>
            </a:p>
          </p:txBody>
        </p:sp>
      </p:grpSp>
      <p:grpSp>
        <p:nvGrpSpPr>
          <p:cNvPr id="10" name="Group 9">
            <a:extLst>
              <a:ext uri="{FF2B5EF4-FFF2-40B4-BE49-F238E27FC236}">
                <a16:creationId xmlns:a16="http://schemas.microsoft.com/office/drawing/2014/main" id="{D8F0BA14-0199-E6BE-3A2E-B040E422C93D}"/>
              </a:ext>
            </a:extLst>
          </p:cNvPr>
          <p:cNvGrpSpPr/>
          <p:nvPr/>
        </p:nvGrpSpPr>
        <p:grpSpPr>
          <a:xfrm>
            <a:off x="5093151" y="4346616"/>
            <a:ext cx="2202717" cy="1715003"/>
            <a:chOff x="4187775" y="4372629"/>
            <a:chExt cx="2202717" cy="1715003"/>
          </a:xfrm>
        </p:grpSpPr>
        <p:sp>
          <p:nvSpPr>
            <p:cNvPr id="37" name="Rectangle 36">
              <a:extLst>
                <a:ext uri="{FF2B5EF4-FFF2-40B4-BE49-F238E27FC236}">
                  <a16:creationId xmlns:a16="http://schemas.microsoft.com/office/drawing/2014/main" id="{10AB3C51-5775-44D5-A3C3-6450DB8C9EF9}"/>
                </a:ext>
              </a:extLst>
            </p:cNvPr>
            <p:cNvSpPr/>
            <p:nvPr/>
          </p:nvSpPr>
          <p:spPr>
            <a:xfrm>
              <a:off x="4187775" y="4372629"/>
              <a:ext cx="2202716" cy="1676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11E9A1E-0D48-43D8-8CF4-66BB88F866F4}"/>
                </a:ext>
              </a:extLst>
            </p:cNvPr>
            <p:cNvGrpSpPr/>
            <p:nvPr/>
          </p:nvGrpSpPr>
          <p:grpSpPr>
            <a:xfrm>
              <a:off x="4226489" y="4677697"/>
              <a:ext cx="2132298" cy="1409935"/>
              <a:chOff x="3670137" y="4735287"/>
              <a:chExt cx="2132298" cy="1409935"/>
            </a:xfrm>
          </p:grpSpPr>
          <p:pic>
            <p:nvPicPr>
              <p:cNvPr id="45" name="Graphic 44" descr="Optical disc">
                <a:extLst>
                  <a:ext uri="{FF2B5EF4-FFF2-40B4-BE49-F238E27FC236}">
                    <a16:creationId xmlns:a16="http://schemas.microsoft.com/office/drawing/2014/main" id="{5194469E-85EB-43E8-BFE1-50080C963F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80629" y="4735287"/>
                <a:ext cx="914400" cy="914400"/>
              </a:xfrm>
              <a:prstGeom prst="rect">
                <a:avLst/>
              </a:prstGeom>
            </p:spPr>
          </p:pic>
          <p:pic>
            <p:nvPicPr>
              <p:cNvPr id="51" name="Graphic 50" descr="Optical disc">
                <a:extLst>
                  <a:ext uri="{FF2B5EF4-FFF2-40B4-BE49-F238E27FC236}">
                    <a16:creationId xmlns:a16="http://schemas.microsoft.com/office/drawing/2014/main" id="{456CDE04-263E-4AA3-8195-096C94769A9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70137" y="5192722"/>
                <a:ext cx="914400" cy="914400"/>
              </a:xfrm>
              <a:prstGeom prst="rect">
                <a:avLst/>
              </a:prstGeom>
            </p:spPr>
          </p:pic>
          <p:pic>
            <p:nvPicPr>
              <p:cNvPr id="52" name="Graphic 51" descr="Optical disc">
                <a:extLst>
                  <a:ext uri="{FF2B5EF4-FFF2-40B4-BE49-F238E27FC236}">
                    <a16:creationId xmlns:a16="http://schemas.microsoft.com/office/drawing/2014/main" id="{628AC941-9131-4EA8-B582-2B03390DD5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68202" y="5230822"/>
                <a:ext cx="914400" cy="914400"/>
              </a:xfrm>
              <a:prstGeom prst="rect">
                <a:avLst/>
              </a:prstGeom>
            </p:spPr>
          </p:pic>
          <p:pic>
            <p:nvPicPr>
              <p:cNvPr id="53" name="Graphic 52" descr="Optical disc">
                <a:extLst>
                  <a:ext uri="{FF2B5EF4-FFF2-40B4-BE49-F238E27FC236}">
                    <a16:creationId xmlns:a16="http://schemas.microsoft.com/office/drawing/2014/main" id="{506F7425-4C11-495B-B3B5-5735D6A4BF7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88035" y="4777527"/>
                <a:ext cx="914400" cy="914400"/>
              </a:xfrm>
              <a:prstGeom prst="rect">
                <a:avLst/>
              </a:prstGeom>
            </p:spPr>
          </p:pic>
        </p:grpSp>
        <p:sp>
          <p:nvSpPr>
            <p:cNvPr id="89" name="TextBox 88">
              <a:extLst>
                <a:ext uri="{FF2B5EF4-FFF2-40B4-BE49-F238E27FC236}">
                  <a16:creationId xmlns:a16="http://schemas.microsoft.com/office/drawing/2014/main" id="{D91AC96E-3E10-4B9F-9948-D625807606F2}"/>
                </a:ext>
              </a:extLst>
            </p:cNvPr>
            <p:cNvSpPr txBox="1"/>
            <p:nvPr/>
          </p:nvSpPr>
          <p:spPr>
            <a:xfrm>
              <a:off x="4187776" y="4372629"/>
              <a:ext cx="2202716" cy="338554"/>
            </a:xfrm>
            <a:prstGeom prst="rect">
              <a:avLst/>
            </a:prstGeom>
            <a:noFill/>
          </p:spPr>
          <p:txBody>
            <a:bodyPr wrap="square" rtlCol="0">
              <a:spAutoFit/>
            </a:bodyPr>
            <a:lstStyle/>
            <a:p>
              <a:r>
                <a:rPr lang="en-US" sz="1600" b="1" dirty="0"/>
                <a:t>Files: data/programs</a:t>
              </a:r>
            </a:p>
          </p:txBody>
        </p:sp>
      </p:grpSp>
      <p:sp>
        <p:nvSpPr>
          <p:cNvPr id="124" name="TextBox 123">
            <a:extLst>
              <a:ext uri="{FF2B5EF4-FFF2-40B4-BE49-F238E27FC236}">
                <a16:creationId xmlns:a16="http://schemas.microsoft.com/office/drawing/2014/main" id="{9E1C293E-DDFE-4924-9F8C-D34763913F15}"/>
              </a:ext>
            </a:extLst>
          </p:cNvPr>
          <p:cNvSpPr txBox="1"/>
          <p:nvPr/>
        </p:nvSpPr>
        <p:spPr>
          <a:xfrm>
            <a:off x="1339428" y="2234082"/>
            <a:ext cx="1765535" cy="323165"/>
          </a:xfrm>
          <a:prstGeom prst="rect">
            <a:avLst/>
          </a:prstGeom>
          <a:noFill/>
        </p:spPr>
        <p:txBody>
          <a:bodyPr wrap="square" rtlCol="0">
            <a:spAutoFit/>
          </a:bodyPr>
          <a:lstStyle/>
          <a:p>
            <a:r>
              <a:rPr lang="en-US" sz="1500" b="1" dirty="0"/>
              <a:t>Open OnDemand</a:t>
            </a:r>
          </a:p>
        </p:txBody>
      </p:sp>
      <p:sp>
        <p:nvSpPr>
          <p:cNvPr id="125" name="TextBox 124">
            <a:extLst>
              <a:ext uri="{FF2B5EF4-FFF2-40B4-BE49-F238E27FC236}">
                <a16:creationId xmlns:a16="http://schemas.microsoft.com/office/drawing/2014/main" id="{A5CE564F-3B34-4952-B6F0-1436AB42B3F1}"/>
              </a:ext>
            </a:extLst>
          </p:cNvPr>
          <p:cNvSpPr txBox="1"/>
          <p:nvPr/>
        </p:nvSpPr>
        <p:spPr>
          <a:xfrm>
            <a:off x="1799066" y="5125294"/>
            <a:ext cx="732256" cy="369332"/>
          </a:xfrm>
          <a:prstGeom prst="rect">
            <a:avLst/>
          </a:prstGeom>
          <a:noFill/>
        </p:spPr>
        <p:txBody>
          <a:bodyPr wrap="square" rtlCol="0">
            <a:spAutoFit/>
          </a:bodyPr>
          <a:lstStyle/>
          <a:p>
            <a:r>
              <a:rPr lang="en-US" b="1" dirty="0"/>
              <a:t>sftp</a:t>
            </a:r>
          </a:p>
        </p:txBody>
      </p:sp>
      <p:sp>
        <p:nvSpPr>
          <p:cNvPr id="62" name="Rectangle 61">
            <a:extLst>
              <a:ext uri="{FF2B5EF4-FFF2-40B4-BE49-F238E27FC236}">
                <a16:creationId xmlns:a16="http://schemas.microsoft.com/office/drawing/2014/main" id="{64408CD8-F4B9-4F08-A2D3-E55784F45315}"/>
              </a:ext>
            </a:extLst>
          </p:cNvPr>
          <p:cNvSpPr/>
          <p:nvPr/>
        </p:nvSpPr>
        <p:spPr>
          <a:xfrm>
            <a:off x="3354155" y="1494726"/>
            <a:ext cx="1171341" cy="2127825"/>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E946282-7C6C-453E-9841-058AB64C898C}"/>
              </a:ext>
            </a:extLst>
          </p:cNvPr>
          <p:cNvGrpSpPr/>
          <p:nvPr/>
        </p:nvGrpSpPr>
        <p:grpSpPr>
          <a:xfrm>
            <a:off x="3470954" y="1841195"/>
            <a:ext cx="920247" cy="1730025"/>
            <a:chOff x="2817281" y="1864513"/>
            <a:chExt cx="920247" cy="1730025"/>
          </a:xfrm>
        </p:grpSpPr>
        <p:pic>
          <p:nvPicPr>
            <p:cNvPr id="19" name="Graphic 18" descr="Computer">
              <a:extLst>
                <a:ext uri="{FF2B5EF4-FFF2-40B4-BE49-F238E27FC236}">
                  <a16:creationId xmlns:a16="http://schemas.microsoft.com/office/drawing/2014/main" id="{9BA891F2-E425-439A-90B7-794A7848F84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23128" y="1864513"/>
              <a:ext cx="914400" cy="914400"/>
            </a:xfrm>
            <a:prstGeom prst="rect">
              <a:avLst/>
            </a:prstGeom>
          </p:spPr>
        </p:pic>
        <p:pic>
          <p:nvPicPr>
            <p:cNvPr id="34" name="Graphic 33" descr="Computer">
              <a:extLst>
                <a:ext uri="{FF2B5EF4-FFF2-40B4-BE49-F238E27FC236}">
                  <a16:creationId xmlns:a16="http://schemas.microsoft.com/office/drawing/2014/main" id="{1535C133-D88A-4BD6-B3D6-A258093D09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17281" y="2680138"/>
              <a:ext cx="914400" cy="914400"/>
            </a:xfrm>
            <a:prstGeom prst="rect">
              <a:avLst/>
            </a:prstGeom>
          </p:spPr>
        </p:pic>
      </p:grpSp>
      <p:cxnSp>
        <p:nvCxnSpPr>
          <p:cNvPr id="26" name="Straight Arrow Connector 25">
            <a:extLst>
              <a:ext uri="{FF2B5EF4-FFF2-40B4-BE49-F238E27FC236}">
                <a16:creationId xmlns:a16="http://schemas.microsoft.com/office/drawing/2014/main" id="{AECC241F-1982-41BA-8388-B8F81242254B}"/>
              </a:ext>
            </a:extLst>
          </p:cNvPr>
          <p:cNvCxnSpPr>
            <a:cxnSpLocks/>
          </p:cNvCxnSpPr>
          <p:nvPr/>
        </p:nvCxnSpPr>
        <p:spPr>
          <a:xfrm>
            <a:off x="4519649" y="3474016"/>
            <a:ext cx="406661" cy="4982"/>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69" name="Straight Arrow Connector 68">
            <a:extLst>
              <a:ext uri="{FF2B5EF4-FFF2-40B4-BE49-F238E27FC236}">
                <a16:creationId xmlns:a16="http://schemas.microsoft.com/office/drawing/2014/main" id="{ACB22A2F-27F3-4131-94AB-21C5BFAE2813}"/>
              </a:ext>
            </a:extLst>
          </p:cNvPr>
          <p:cNvCxnSpPr>
            <a:cxnSpLocks/>
          </p:cNvCxnSpPr>
          <p:nvPr/>
        </p:nvCxnSpPr>
        <p:spPr>
          <a:xfrm>
            <a:off x="4258515" y="3636583"/>
            <a:ext cx="854163" cy="743303"/>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87" name="TextBox 86">
            <a:extLst>
              <a:ext uri="{FF2B5EF4-FFF2-40B4-BE49-F238E27FC236}">
                <a16:creationId xmlns:a16="http://schemas.microsoft.com/office/drawing/2014/main" id="{D60A0AAB-4847-44EB-9A41-75A20C899DD4}"/>
              </a:ext>
            </a:extLst>
          </p:cNvPr>
          <p:cNvSpPr txBox="1"/>
          <p:nvPr/>
        </p:nvSpPr>
        <p:spPr>
          <a:xfrm>
            <a:off x="3471685" y="1459501"/>
            <a:ext cx="1002650" cy="646331"/>
          </a:xfrm>
          <a:prstGeom prst="rect">
            <a:avLst/>
          </a:prstGeom>
          <a:noFill/>
        </p:spPr>
        <p:txBody>
          <a:bodyPr wrap="square" rtlCol="0">
            <a:spAutoFit/>
          </a:bodyPr>
          <a:lstStyle/>
          <a:p>
            <a:r>
              <a:rPr lang="en-US" b="1" dirty="0"/>
              <a:t>Login Nodes</a:t>
            </a:r>
          </a:p>
        </p:txBody>
      </p:sp>
      <p:cxnSp>
        <p:nvCxnSpPr>
          <p:cNvPr id="73" name="Straight Arrow Connector 72">
            <a:extLst>
              <a:ext uri="{FF2B5EF4-FFF2-40B4-BE49-F238E27FC236}">
                <a16:creationId xmlns:a16="http://schemas.microsoft.com/office/drawing/2014/main" id="{C8014CD6-550B-4DE2-A652-90009F5FE159}"/>
              </a:ext>
            </a:extLst>
          </p:cNvPr>
          <p:cNvCxnSpPr>
            <a:cxnSpLocks/>
          </p:cNvCxnSpPr>
          <p:nvPr/>
        </p:nvCxnSpPr>
        <p:spPr>
          <a:xfrm flipV="1">
            <a:off x="4530612" y="2292567"/>
            <a:ext cx="514005" cy="5828"/>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628A6236-EDDC-E7DB-1F45-7EEAE7FBB1C1}"/>
              </a:ext>
            </a:extLst>
          </p:cNvPr>
          <p:cNvSpPr txBox="1"/>
          <p:nvPr/>
        </p:nvSpPr>
        <p:spPr>
          <a:xfrm>
            <a:off x="1173244" y="1798006"/>
            <a:ext cx="1937209" cy="323165"/>
          </a:xfrm>
          <a:prstGeom prst="rect">
            <a:avLst/>
          </a:prstGeom>
          <a:noFill/>
        </p:spPr>
        <p:txBody>
          <a:bodyPr wrap="square" rtlCol="0">
            <a:spAutoFit/>
          </a:bodyPr>
          <a:lstStyle/>
          <a:p>
            <a:r>
              <a:rPr lang="en-US" sz="1500" i="1" dirty="0" err="1"/>
              <a:t>ssh</a:t>
            </a:r>
            <a:r>
              <a:rPr lang="en-US" sz="1500" i="1" dirty="0"/>
              <a:t> longleaf.unc.edu</a:t>
            </a:r>
          </a:p>
        </p:txBody>
      </p:sp>
      <p:grpSp>
        <p:nvGrpSpPr>
          <p:cNvPr id="24" name="Group 23">
            <a:extLst>
              <a:ext uri="{FF2B5EF4-FFF2-40B4-BE49-F238E27FC236}">
                <a16:creationId xmlns:a16="http://schemas.microsoft.com/office/drawing/2014/main" id="{10F9886E-DEBF-FC1D-6FBF-D3DF9EFD763B}"/>
              </a:ext>
            </a:extLst>
          </p:cNvPr>
          <p:cNvGrpSpPr/>
          <p:nvPr/>
        </p:nvGrpSpPr>
        <p:grpSpPr>
          <a:xfrm>
            <a:off x="4919372" y="1561554"/>
            <a:ext cx="3831628" cy="3771840"/>
            <a:chOff x="4756427" y="1561554"/>
            <a:chExt cx="3831628" cy="3771840"/>
          </a:xfrm>
        </p:grpSpPr>
        <p:sp>
          <p:nvSpPr>
            <p:cNvPr id="5" name="Rectangle 4">
              <a:extLst>
                <a:ext uri="{FF2B5EF4-FFF2-40B4-BE49-F238E27FC236}">
                  <a16:creationId xmlns:a16="http://schemas.microsoft.com/office/drawing/2014/main" id="{1F9066FE-506A-45E8-B0FF-4CBE9B6B1D87}"/>
                </a:ext>
              </a:extLst>
            </p:cNvPr>
            <p:cNvSpPr/>
            <p:nvPr/>
          </p:nvSpPr>
          <p:spPr>
            <a:xfrm>
              <a:off x="7415238" y="1594434"/>
              <a:ext cx="1172817" cy="37389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Mathematics">
              <a:extLst>
                <a:ext uri="{FF2B5EF4-FFF2-40B4-BE49-F238E27FC236}">
                  <a16:creationId xmlns:a16="http://schemas.microsoft.com/office/drawing/2014/main" id="{1FB6C324-8C29-4109-B2C8-0A31287F1C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6566" y="2809420"/>
              <a:ext cx="914400" cy="914400"/>
            </a:xfrm>
            <a:prstGeom prst="rect">
              <a:avLst/>
            </a:prstGeom>
          </p:spPr>
        </p:pic>
        <p:pic>
          <p:nvPicPr>
            <p:cNvPr id="54" name="Graphic 53" descr="Mathematics">
              <a:extLst>
                <a:ext uri="{FF2B5EF4-FFF2-40B4-BE49-F238E27FC236}">
                  <a16:creationId xmlns:a16="http://schemas.microsoft.com/office/drawing/2014/main" id="{10BC2820-94F6-46EE-A706-CB7F7095808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7816" y="2045808"/>
              <a:ext cx="914400" cy="914400"/>
            </a:xfrm>
            <a:prstGeom prst="rect">
              <a:avLst/>
            </a:prstGeom>
          </p:spPr>
        </p:pic>
        <p:pic>
          <p:nvPicPr>
            <p:cNvPr id="55" name="Graphic 54" descr="Mathematics">
              <a:extLst>
                <a:ext uri="{FF2B5EF4-FFF2-40B4-BE49-F238E27FC236}">
                  <a16:creationId xmlns:a16="http://schemas.microsoft.com/office/drawing/2014/main" id="{538EADAC-3A1B-4975-A44D-F877B51A5E3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7944" y="4336644"/>
              <a:ext cx="914400" cy="914400"/>
            </a:xfrm>
            <a:prstGeom prst="rect">
              <a:avLst/>
            </a:prstGeom>
          </p:spPr>
        </p:pic>
        <p:pic>
          <p:nvPicPr>
            <p:cNvPr id="56" name="Graphic 55" descr="Mathematics">
              <a:extLst>
                <a:ext uri="{FF2B5EF4-FFF2-40B4-BE49-F238E27FC236}">
                  <a16:creationId xmlns:a16="http://schemas.microsoft.com/office/drawing/2014/main" id="{ABC3DD40-15EA-49D7-8537-F1A2873EB28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6566" y="3573032"/>
              <a:ext cx="914400" cy="914400"/>
            </a:xfrm>
            <a:prstGeom prst="rect">
              <a:avLst/>
            </a:prstGeom>
          </p:spPr>
        </p:pic>
        <p:sp>
          <p:nvSpPr>
            <p:cNvPr id="82" name="TextBox 81">
              <a:extLst>
                <a:ext uri="{FF2B5EF4-FFF2-40B4-BE49-F238E27FC236}">
                  <a16:creationId xmlns:a16="http://schemas.microsoft.com/office/drawing/2014/main" id="{9AE7B51F-DF86-4E56-949A-BB6DB7916BDC}"/>
                </a:ext>
              </a:extLst>
            </p:cNvPr>
            <p:cNvSpPr txBox="1"/>
            <p:nvPr/>
          </p:nvSpPr>
          <p:spPr>
            <a:xfrm>
              <a:off x="7415238" y="1561554"/>
              <a:ext cx="1172817" cy="615553"/>
            </a:xfrm>
            <a:prstGeom prst="rect">
              <a:avLst/>
            </a:prstGeom>
            <a:noFill/>
          </p:spPr>
          <p:txBody>
            <a:bodyPr wrap="square" rtlCol="0">
              <a:spAutoFit/>
            </a:bodyPr>
            <a:lstStyle/>
            <a:p>
              <a:pPr algn="ctr"/>
              <a:r>
                <a:rPr lang="en-US" sz="1700" b="1" dirty="0"/>
                <a:t>Compute Nodes</a:t>
              </a:r>
            </a:p>
          </p:txBody>
        </p:sp>
        <p:sp>
          <p:nvSpPr>
            <p:cNvPr id="67" name="Rectangle 66">
              <a:extLst>
                <a:ext uri="{FF2B5EF4-FFF2-40B4-BE49-F238E27FC236}">
                  <a16:creationId xmlns:a16="http://schemas.microsoft.com/office/drawing/2014/main" id="{EA49964D-1BF6-49DE-B9DE-58990D0FB35A}"/>
                </a:ext>
              </a:extLst>
            </p:cNvPr>
            <p:cNvSpPr/>
            <p:nvPr/>
          </p:nvSpPr>
          <p:spPr>
            <a:xfrm>
              <a:off x="4756427" y="3444720"/>
              <a:ext cx="2276086" cy="408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a:extLst>
                <a:ext uri="{FF2B5EF4-FFF2-40B4-BE49-F238E27FC236}">
                  <a16:creationId xmlns:a16="http://schemas.microsoft.com/office/drawing/2014/main" id="{42264DF0-8A97-46CC-8E34-740FF73830C6}"/>
                </a:ext>
              </a:extLst>
            </p:cNvPr>
            <p:cNvCxnSpPr>
              <a:cxnSpLocks/>
            </p:cNvCxnSpPr>
            <p:nvPr/>
          </p:nvCxnSpPr>
          <p:spPr>
            <a:xfrm flipH="1">
              <a:off x="5754444" y="3071117"/>
              <a:ext cx="12541" cy="364849"/>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84" name="TextBox 83">
              <a:extLst>
                <a:ext uri="{FF2B5EF4-FFF2-40B4-BE49-F238E27FC236}">
                  <a16:creationId xmlns:a16="http://schemas.microsoft.com/office/drawing/2014/main" id="{9D00A587-0E78-40D2-8376-377FDB0F536E}"/>
                </a:ext>
              </a:extLst>
            </p:cNvPr>
            <p:cNvSpPr txBox="1"/>
            <p:nvPr/>
          </p:nvSpPr>
          <p:spPr>
            <a:xfrm>
              <a:off x="4788940" y="3478998"/>
              <a:ext cx="2243573" cy="369332"/>
            </a:xfrm>
            <a:prstGeom prst="rect">
              <a:avLst/>
            </a:prstGeom>
            <a:noFill/>
          </p:spPr>
          <p:txBody>
            <a:bodyPr wrap="square" rtlCol="0" anchor="t">
              <a:spAutoFit/>
            </a:bodyPr>
            <a:lstStyle/>
            <a:p>
              <a:r>
                <a:rPr lang="en-US" b="1" dirty="0">
                  <a:solidFill>
                    <a:schemeClr val="bg1"/>
                  </a:solidFill>
                </a:rPr>
                <a:t>Scheduler: SLURM</a:t>
              </a:r>
            </a:p>
          </p:txBody>
        </p:sp>
        <p:cxnSp>
          <p:nvCxnSpPr>
            <p:cNvPr id="91" name="Straight Arrow Connector 90">
              <a:extLst>
                <a:ext uri="{FF2B5EF4-FFF2-40B4-BE49-F238E27FC236}">
                  <a16:creationId xmlns:a16="http://schemas.microsoft.com/office/drawing/2014/main" id="{36841EFB-2485-4FE4-A875-16D3CE99C880}"/>
                </a:ext>
              </a:extLst>
            </p:cNvPr>
            <p:cNvCxnSpPr>
              <a:cxnSpLocks/>
              <a:endCxn id="84" idx="3"/>
            </p:cNvCxnSpPr>
            <p:nvPr/>
          </p:nvCxnSpPr>
          <p:spPr>
            <a:xfrm flipH="1">
              <a:off x="7032513" y="3663664"/>
              <a:ext cx="426964" cy="0"/>
            </a:xfrm>
            <a:prstGeom prst="straightConnector1">
              <a:avLst/>
            </a:prstGeom>
            <a:ln>
              <a:solidFill>
                <a:srgbClr val="FFFF00"/>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76" name="Straight Arrow Connector 75">
              <a:extLst>
                <a:ext uri="{FF2B5EF4-FFF2-40B4-BE49-F238E27FC236}">
                  <a16:creationId xmlns:a16="http://schemas.microsoft.com/office/drawing/2014/main" id="{C064E30A-33F0-4485-AF28-83D11D445B0F}"/>
                </a:ext>
              </a:extLst>
            </p:cNvPr>
            <p:cNvCxnSpPr>
              <a:cxnSpLocks/>
            </p:cNvCxnSpPr>
            <p:nvPr/>
          </p:nvCxnSpPr>
          <p:spPr>
            <a:xfrm>
              <a:off x="5910726" y="3878411"/>
              <a:ext cx="0" cy="463223"/>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29" name="Connector: Curved 28">
            <a:extLst>
              <a:ext uri="{FF2B5EF4-FFF2-40B4-BE49-F238E27FC236}">
                <a16:creationId xmlns:a16="http://schemas.microsoft.com/office/drawing/2014/main" id="{CC0227EF-53AE-491E-ADE9-937BE173E3F7}"/>
              </a:ext>
            </a:extLst>
          </p:cNvPr>
          <p:cNvCxnSpPr>
            <a:cxnSpLocks/>
          </p:cNvCxnSpPr>
          <p:nvPr/>
        </p:nvCxnSpPr>
        <p:spPr>
          <a:xfrm>
            <a:off x="2837533" y="1665909"/>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070044B-20B0-D20C-6C05-F7C8CD308543}"/>
              </a:ext>
            </a:extLst>
          </p:cNvPr>
          <p:cNvSpPr txBox="1"/>
          <p:nvPr/>
        </p:nvSpPr>
        <p:spPr>
          <a:xfrm>
            <a:off x="1141125" y="5589406"/>
            <a:ext cx="2048137" cy="323165"/>
          </a:xfrm>
          <a:prstGeom prst="rect">
            <a:avLst/>
          </a:prstGeom>
          <a:noFill/>
        </p:spPr>
        <p:txBody>
          <a:bodyPr wrap="square" rtlCol="0">
            <a:spAutoFit/>
          </a:bodyPr>
          <a:lstStyle/>
          <a:p>
            <a:r>
              <a:rPr lang="en-US" sz="1500" i="1" dirty="0"/>
              <a:t>sftp rc-dm.its.unc.edu</a:t>
            </a:r>
          </a:p>
        </p:txBody>
      </p:sp>
      <p:cxnSp>
        <p:nvCxnSpPr>
          <p:cNvPr id="32" name="Connector: Curved 31">
            <a:extLst>
              <a:ext uri="{FF2B5EF4-FFF2-40B4-BE49-F238E27FC236}">
                <a16:creationId xmlns:a16="http://schemas.microsoft.com/office/drawing/2014/main" id="{D3ECACDB-C1CB-7C40-AD92-B59F82C4731F}"/>
              </a:ext>
            </a:extLst>
          </p:cNvPr>
          <p:cNvCxnSpPr>
            <a:cxnSpLocks/>
          </p:cNvCxnSpPr>
          <p:nvPr/>
        </p:nvCxnSpPr>
        <p:spPr>
          <a:xfrm>
            <a:off x="2910397" y="5557181"/>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FF1A8F14-7023-D8EB-1346-FED57CA40ADF}"/>
              </a:ext>
            </a:extLst>
          </p:cNvPr>
          <p:cNvCxnSpPr>
            <a:cxnSpLocks/>
          </p:cNvCxnSpPr>
          <p:nvPr/>
        </p:nvCxnSpPr>
        <p:spPr>
          <a:xfrm>
            <a:off x="2864552" y="2673932"/>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2F3A98BE-9588-F1D2-30FA-2E9FFBB9FEDC}"/>
              </a:ext>
            </a:extLst>
          </p:cNvPr>
          <p:cNvCxnSpPr>
            <a:cxnSpLocks/>
          </p:cNvCxnSpPr>
          <p:nvPr/>
        </p:nvCxnSpPr>
        <p:spPr>
          <a:xfrm>
            <a:off x="2931999" y="4363687"/>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C859440-86A9-C8AE-99EB-325CBE57077D}"/>
              </a:ext>
            </a:extLst>
          </p:cNvPr>
          <p:cNvSpPr txBox="1"/>
          <p:nvPr/>
        </p:nvSpPr>
        <p:spPr>
          <a:xfrm>
            <a:off x="1112008" y="2575742"/>
            <a:ext cx="2082693" cy="553998"/>
          </a:xfrm>
          <a:prstGeom prst="rect">
            <a:avLst/>
          </a:prstGeom>
          <a:noFill/>
        </p:spPr>
        <p:txBody>
          <a:bodyPr wrap="square" rtlCol="0">
            <a:spAutoFit/>
          </a:bodyPr>
          <a:lstStyle/>
          <a:p>
            <a:r>
              <a:rPr lang="en-US" sz="1500" b="0" i="1" u="none" strike="noStrike" dirty="0">
                <a:effectLst/>
                <a:latin typeface="Open Sans" panose="020B0606030504020204" pitchFamily="34" charset="0"/>
              </a:rPr>
              <a:t>https:// ondemand.rc.unc.edu</a:t>
            </a:r>
            <a:endParaRPr lang="en-US" sz="1500" i="1" dirty="0"/>
          </a:p>
        </p:txBody>
      </p:sp>
      <p:sp>
        <p:nvSpPr>
          <p:cNvPr id="70" name="TextBox 69">
            <a:extLst>
              <a:ext uri="{FF2B5EF4-FFF2-40B4-BE49-F238E27FC236}">
                <a16:creationId xmlns:a16="http://schemas.microsoft.com/office/drawing/2014/main" id="{17829838-20D5-1041-4385-08F1CD1971E2}"/>
              </a:ext>
            </a:extLst>
          </p:cNvPr>
          <p:cNvSpPr txBox="1"/>
          <p:nvPr/>
        </p:nvSpPr>
        <p:spPr>
          <a:xfrm>
            <a:off x="1057195" y="4011559"/>
            <a:ext cx="2136292" cy="323165"/>
          </a:xfrm>
          <a:prstGeom prst="rect">
            <a:avLst/>
          </a:prstGeom>
          <a:noFill/>
        </p:spPr>
        <p:txBody>
          <a:bodyPr wrap="square" rtlCol="0">
            <a:spAutoFit/>
          </a:bodyPr>
          <a:lstStyle/>
          <a:p>
            <a:r>
              <a:rPr lang="en-US" sz="1500" b="0" i="1" u="none" strike="noStrike" dirty="0">
                <a:effectLst/>
                <a:latin typeface="Open Sans" panose="020B0606030504020204" pitchFamily="34" charset="0"/>
              </a:rPr>
              <a:t>https://www.globus.org</a:t>
            </a:r>
            <a:endParaRPr lang="en-US" sz="15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2">
              <a:lumMod val="20000"/>
              <a:lumOff val="80000"/>
            </a:schemeClr>
          </a:solidFill>
          <a:ln w="25400">
            <a:solidFill>
              <a:schemeClr val="accent2">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2">
                    <a:lumMod val="75000"/>
                  </a:schemeClr>
                </a:solidFill>
                <a:effectLst/>
                <a:uLnTx/>
                <a:uFillTx/>
                <a:latin typeface="Calibri"/>
                <a:ea typeface="+mn-ea"/>
                <a:cs typeface="+mn-cs"/>
              </a:rPr>
              <a:t>Access Longleaf; </a:t>
            </a:r>
            <a:r>
              <a:rPr kumimoji="0" lang="en-US" sz="4000" b="1" i="1" u="sng" strike="noStrike" kern="1200" cap="none" spc="-1" normalizeH="0" baseline="0" noProof="0" dirty="0">
                <a:ln>
                  <a:noFill/>
                </a:ln>
                <a:solidFill>
                  <a:schemeClr val="accent2">
                    <a:lumMod val="75000"/>
                  </a:schemeClr>
                </a:solidFill>
                <a:effectLst/>
                <a:uLnTx/>
                <a:uFillTx/>
                <a:latin typeface="Calibri"/>
                <a:ea typeface="+mn-ea"/>
                <a:cs typeface="+mn-cs"/>
              </a:rPr>
              <a:t>Not</a:t>
            </a:r>
            <a:r>
              <a:rPr kumimoji="0" lang="en-US" sz="4000" b="1" i="1" u="none" strike="noStrike" kern="1200" cap="none" spc="-1" normalizeH="0" baseline="0" noProof="0" dirty="0">
                <a:ln>
                  <a:noFill/>
                </a:ln>
                <a:solidFill>
                  <a:schemeClr val="accent2">
                    <a:lumMod val="75000"/>
                  </a:schemeClr>
                </a:solidFill>
                <a:effectLst/>
                <a:uLnTx/>
                <a:uFillTx/>
                <a:latin typeface="Calibri"/>
                <a:ea typeface="+mn-ea"/>
                <a:cs typeface="+mn-cs"/>
              </a:rPr>
              <a:t> to Move Data</a:t>
            </a:r>
            <a:endParaRPr kumimoji="0" lang="en-US" sz="3200" b="1" i="1" u="none" strike="noStrike" kern="1200" cap="none" spc="-1" normalizeH="0" baseline="0" noProof="0" dirty="0">
              <a:ln>
                <a:noFill/>
              </a:ln>
              <a:solidFill>
                <a:schemeClr val="accent2">
                  <a:lumMod val="75000"/>
                </a:schemeClr>
              </a:solidFill>
              <a:effectLst/>
              <a:uLnTx/>
              <a:uFillTx/>
              <a:latin typeface="Calibri"/>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D4361305-B8BF-4F4E-A4F3-3D839FD48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1"/>
            <a:ext cx="1129063" cy="855000"/>
          </a:xfrm>
          <a:prstGeom prst="rect">
            <a:avLst/>
          </a:prstGeom>
        </p:spPr>
      </p:pic>
      <p:sp>
        <p:nvSpPr>
          <p:cNvPr id="7" name="TextBox 6">
            <a:extLst>
              <a:ext uri="{FF2B5EF4-FFF2-40B4-BE49-F238E27FC236}">
                <a16:creationId xmlns:a16="http://schemas.microsoft.com/office/drawing/2014/main" id="{7F0BACBA-9D53-43B7-849E-ED9DBDA5DA55}"/>
              </a:ext>
            </a:extLst>
          </p:cNvPr>
          <p:cNvSpPr txBox="1"/>
          <p:nvPr/>
        </p:nvSpPr>
        <p:spPr>
          <a:xfrm>
            <a:off x="203580" y="1225015"/>
            <a:ext cx="8688750" cy="5909310"/>
          </a:xfrm>
          <a:prstGeom prst="rect">
            <a:avLst/>
          </a:prstGeom>
          <a:noFill/>
        </p:spPr>
        <p:txBody>
          <a:bodyPr wrap="square" rtlCol="0" anchor="t">
            <a:spAutoFit/>
          </a:bodyPr>
          <a:lstStyle/>
          <a:p>
            <a:r>
              <a:rPr lang="en-US" sz="2400" dirty="0"/>
              <a:t>Two ways to connect:</a:t>
            </a:r>
          </a:p>
          <a:p>
            <a:pPr marL="342900" indent="-342900">
              <a:buFont typeface="+mj-lt"/>
              <a:buAutoNum type="arabicPeriod"/>
            </a:pPr>
            <a:r>
              <a:rPr lang="en-US" sz="2400" dirty="0"/>
              <a:t>Via an </a:t>
            </a:r>
            <a:r>
              <a:rPr lang="en-US" sz="2400" b="1" dirty="0" err="1"/>
              <a:t>ssh</a:t>
            </a:r>
            <a:r>
              <a:rPr lang="en-US" sz="2400" b="1" dirty="0"/>
              <a:t> connection</a:t>
            </a:r>
            <a:r>
              <a:rPr lang="en-US" sz="2400" dirty="0"/>
              <a:t>:   </a:t>
            </a:r>
            <a:r>
              <a:rPr lang="en-US" sz="2000" dirty="0" err="1"/>
              <a:t>ssh</a:t>
            </a:r>
            <a:r>
              <a:rPr lang="en-US" sz="2000" dirty="0"/>
              <a:t> –X &lt;</a:t>
            </a:r>
            <a:r>
              <a:rPr lang="en-US" sz="2000" dirty="0" err="1"/>
              <a:t>onyen</a:t>
            </a:r>
            <a:r>
              <a:rPr lang="en-US" sz="2000" dirty="0"/>
              <a:t>&gt;@longleaf.unc.edu</a:t>
            </a:r>
          </a:p>
          <a:p>
            <a:pPr lvl="2"/>
            <a:r>
              <a:rPr lang="en-US" sz="2400" i="1" dirty="0"/>
              <a:t>Requires an </a:t>
            </a:r>
            <a:r>
              <a:rPr lang="en-US" sz="2400" i="1" dirty="0" err="1"/>
              <a:t>ssh</a:t>
            </a:r>
            <a:r>
              <a:rPr lang="en-US" sz="2400" i="1" dirty="0"/>
              <a:t> program on your computer, and </a:t>
            </a:r>
            <a:r>
              <a:rPr lang="en-US" sz="2400" b="1" i="1" dirty="0"/>
              <a:t>not </a:t>
            </a:r>
            <a:r>
              <a:rPr lang="en-US" sz="2400" i="1" dirty="0"/>
              <a:t>the one your computer came with. </a:t>
            </a:r>
          </a:p>
          <a:p>
            <a:pPr lvl="2"/>
            <a:r>
              <a:rPr lang="en-US" sz="2400" i="1" dirty="0">
                <a:solidFill>
                  <a:srgbClr val="7030A0"/>
                </a:solidFill>
                <a:ea typeface="+mn-lt"/>
                <a:cs typeface="+mn-lt"/>
              </a:rPr>
              <a:t>If connecting from off-campus, your computer is required to establish a VPN connection to UNC before connecting to longleaf. Search help.unc.edu for VPN.</a:t>
            </a:r>
            <a:endParaRPr lang="en-US" sz="2400" i="1" dirty="0"/>
          </a:p>
          <a:p>
            <a:pPr lvl="2"/>
            <a:endParaRPr lang="en-US" sz="2400" i="1" dirty="0"/>
          </a:p>
          <a:p>
            <a:pPr marL="342900" indent="-342900">
              <a:buFont typeface="+mj-lt"/>
              <a:buAutoNum type="arabicPeriod"/>
            </a:pPr>
            <a:r>
              <a:rPr lang="en-US" sz="2400" dirty="0"/>
              <a:t>Via </a:t>
            </a:r>
            <a:r>
              <a:rPr lang="en-US" sz="2400" b="1" dirty="0"/>
              <a:t>Open OnDemand (OOD)</a:t>
            </a:r>
            <a:r>
              <a:rPr lang="en-US" sz="2400" dirty="0"/>
              <a:t>: </a:t>
            </a:r>
            <a:r>
              <a:rPr lang="en-US" sz="2400" dirty="0">
                <a:hlinkClick r:id="rId3"/>
              </a:rPr>
              <a:t>https://ondemand.rc.unc.edu</a:t>
            </a:r>
            <a:endParaRPr lang="en-US" sz="2400" dirty="0"/>
          </a:p>
          <a:p>
            <a:pPr lvl="2"/>
            <a:r>
              <a:rPr lang="en-US" sz="2400" i="1" dirty="0"/>
              <a:t>Yes any browser will do!  (But not designed for your cell phone)</a:t>
            </a:r>
            <a:endParaRPr lang="en-US" sz="2400" dirty="0"/>
          </a:p>
          <a:p>
            <a:pPr lvl="2"/>
            <a:r>
              <a:rPr lang="en-US" sz="2400" i="1" dirty="0"/>
              <a:t>Limited access to longleaf, but enough for many users.</a:t>
            </a:r>
          </a:p>
          <a:p>
            <a:pPr lvl="2"/>
            <a:r>
              <a:rPr lang="en-US" sz="2400" i="1" dirty="0">
                <a:solidFill>
                  <a:srgbClr val="7030A0"/>
                </a:solidFill>
                <a:ea typeface="+mn-lt"/>
                <a:cs typeface="+mn-lt"/>
              </a:rPr>
              <a:t>DUO authentication required.</a:t>
            </a:r>
            <a:endParaRPr lang="en-US" sz="2400" i="1" dirty="0"/>
          </a:p>
          <a:p>
            <a:endParaRPr lang="en-US" sz="2400" dirty="0"/>
          </a:p>
          <a:p>
            <a:r>
              <a:rPr lang="en-US" sz="2400" dirty="0">
                <a:hlinkClick r:id="rId4"/>
              </a:rPr>
              <a:t>https://help.rc.unc.edu/getting-logged-on/</a:t>
            </a:r>
            <a:endParaRPr lang="en-US" sz="2400" dirty="0"/>
          </a:p>
          <a:p>
            <a:endParaRPr lang="en-US" dirty="0"/>
          </a:p>
        </p:txBody>
      </p:sp>
    </p:spTree>
    <p:extLst>
      <p:ext uri="{BB962C8B-B14F-4D97-AF65-F5344CB8AC3E}">
        <p14:creationId xmlns:p14="http://schemas.microsoft.com/office/powerpoint/2010/main" val="324458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table&#10;&#10;Description generated with very high confidence">
            <a:extLst>
              <a:ext uri="{FF2B5EF4-FFF2-40B4-BE49-F238E27FC236}">
                <a16:creationId xmlns:a16="http://schemas.microsoft.com/office/drawing/2014/main" id="{5E3DD7D7-0F33-4A43-BD72-D882C53FEECF}"/>
              </a:ext>
            </a:extLst>
          </p:cNvPr>
          <p:cNvPicPr>
            <a:picLocks noChangeAspect="1"/>
          </p:cNvPicPr>
          <p:nvPr/>
        </p:nvPicPr>
        <p:blipFill>
          <a:blip r:embed="rId3"/>
          <a:stretch>
            <a:fillRect/>
          </a:stretch>
        </p:blipFill>
        <p:spPr>
          <a:xfrm>
            <a:off x="2434281" y="4431013"/>
            <a:ext cx="4275438" cy="714604"/>
          </a:xfrm>
          <a:prstGeom prst="rect">
            <a:avLst/>
          </a:prstGeom>
        </p:spPr>
      </p:pic>
      <p:pic>
        <p:nvPicPr>
          <p:cNvPr id="21" name="Picture 20">
            <a:extLst>
              <a:ext uri="{FF2B5EF4-FFF2-40B4-BE49-F238E27FC236}">
                <a16:creationId xmlns:a16="http://schemas.microsoft.com/office/drawing/2014/main" id="{36C93043-C4CE-F65B-116C-06689A052B22}"/>
              </a:ext>
            </a:extLst>
          </p:cNvPr>
          <p:cNvPicPr>
            <a:picLocks noChangeAspect="1"/>
          </p:cNvPicPr>
          <p:nvPr/>
        </p:nvPicPr>
        <p:blipFill>
          <a:blip r:embed="rId4"/>
          <a:stretch>
            <a:fillRect/>
          </a:stretch>
        </p:blipFill>
        <p:spPr>
          <a:xfrm>
            <a:off x="501170" y="1485993"/>
            <a:ext cx="7914286" cy="2930425"/>
          </a:xfrm>
          <a:prstGeom prst="rect">
            <a:avLst/>
          </a:prstGeom>
        </p:spPr>
      </p:pic>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5" name="TextBox 4">
            <a:extLst>
              <a:ext uri="{FF2B5EF4-FFF2-40B4-BE49-F238E27FC236}">
                <a16:creationId xmlns:a16="http://schemas.microsoft.com/office/drawing/2014/main" id="{D28B6CC3-BE39-4F79-BAAE-CC3CB323EE65}"/>
              </a:ext>
            </a:extLst>
          </p:cNvPr>
          <p:cNvSpPr txBox="1"/>
          <p:nvPr/>
        </p:nvSpPr>
        <p:spPr>
          <a:xfrm>
            <a:off x="244772" y="1084857"/>
            <a:ext cx="8507896" cy="2215991"/>
          </a:xfrm>
          <a:prstGeom prst="rect">
            <a:avLst/>
          </a:prstGeom>
          <a:noFill/>
        </p:spPr>
        <p:txBody>
          <a:bodyPr wrap="square" rtlCol="0" anchor="t">
            <a:spAutoFit/>
          </a:bodyPr>
          <a:lstStyle/>
          <a:p>
            <a:r>
              <a:rPr lang="en-US" sz="2000" dirty="0">
                <a:hlinkClick r:id="rId5"/>
              </a:rPr>
              <a:t>Open MobaXTerm</a:t>
            </a:r>
            <a:r>
              <a:rPr lang="en-US" sz="2000" dirty="0"/>
              <a:t>, XQuartz or other </a:t>
            </a:r>
            <a:r>
              <a:rPr lang="en-US" sz="2000" dirty="0" err="1"/>
              <a:t>ssh</a:t>
            </a:r>
            <a:r>
              <a:rPr lang="en-US" sz="2000" dirty="0"/>
              <a:t> program/app on your computer:</a:t>
            </a:r>
          </a:p>
          <a:p>
            <a:endParaRPr lang="en-US" sz="2000" dirty="0"/>
          </a:p>
          <a:p>
            <a:pPr marL="285750" indent="-285750">
              <a:buFont typeface="Arial" panose="020B0604020202020204" pitchFamily="34" charset="0"/>
              <a:buChar char="•"/>
            </a:pPr>
            <a:endParaRPr lang="en-US" dirty="0"/>
          </a:p>
          <a:p>
            <a:endParaRPr lang="en-US" sz="2400" b="1" dirty="0"/>
          </a:p>
          <a:p>
            <a:pPr marL="285750" indent="-285750">
              <a:buFont typeface="Arial" panose="020B0604020202020204" pitchFamily="34" charset="0"/>
              <a:buChar char="•"/>
            </a:pPr>
            <a:endParaRPr lang="en-US" dirty="0"/>
          </a:p>
          <a:p>
            <a:endParaRPr lang="en-US" sz="2000" dirty="0">
              <a:cs typeface="Arial"/>
            </a:endParaRPr>
          </a:p>
          <a:p>
            <a:endParaRPr lang="en-US" dirty="0"/>
          </a:p>
        </p:txBody>
      </p:sp>
      <p:sp>
        <p:nvSpPr>
          <p:cNvPr id="8" name="Arrow: Right 7">
            <a:extLst>
              <a:ext uri="{FF2B5EF4-FFF2-40B4-BE49-F238E27FC236}">
                <a16:creationId xmlns:a16="http://schemas.microsoft.com/office/drawing/2014/main" id="{51B0477E-1CDD-4D8D-8C5E-6F2A2A23FD0E}"/>
              </a:ext>
            </a:extLst>
          </p:cNvPr>
          <p:cNvSpPr/>
          <p:nvPr/>
        </p:nvSpPr>
        <p:spPr>
          <a:xfrm flipH="1">
            <a:off x="998386" y="1557019"/>
            <a:ext cx="617838"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 name="Arrow: Right 10">
            <a:extLst>
              <a:ext uri="{FF2B5EF4-FFF2-40B4-BE49-F238E27FC236}">
                <a16:creationId xmlns:a16="http://schemas.microsoft.com/office/drawing/2014/main" id="{106F16B6-F173-4AF3-BAEB-C5D0AD38A182}"/>
              </a:ext>
            </a:extLst>
          </p:cNvPr>
          <p:cNvSpPr/>
          <p:nvPr/>
        </p:nvSpPr>
        <p:spPr>
          <a:xfrm rot="2040000">
            <a:off x="5058637" y="3451884"/>
            <a:ext cx="642551"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Arrow: Right 11">
            <a:extLst>
              <a:ext uri="{FF2B5EF4-FFF2-40B4-BE49-F238E27FC236}">
                <a16:creationId xmlns:a16="http://schemas.microsoft.com/office/drawing/2014/main" id="{AC8B6C16-39A7-4594-B0C9-0E308417CBB4}"/>
              </a:ext>
            </a:extLst>
          </p:cNvPr>
          <p:cNvSpPr/>
          <p:nvPr/>
        </p:nvSpPr>
        <p:spPr>
          <a:xfrm rot="1860000">
            <a:off x="1903719" y="3468335"/>
            <a:ext cx="605480"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endParaRPr lang="en-US" dirty="0">
              <a:solidFill>
                <a:schemeClr val="tx1"/>
              </a:solidFill>
            </a:endParaRPr>
          </a:p>
        </p:txBody>
      </p:sp>
      <p:sp>
        <p:nvSpPr>
          <p:cNvPr id="13" name="Arrow: Right 12">
            <a:extLst>
              <a:ext uri="{FF2B5EF4-FFF2-40B4-BE49-F238E27FC236}">
                <a16:creationId xmlns:a16="http://schemas.microsoft.com/office/drawing/2014/main" id="{EC544BB4-679D-4FFF-B41A-F25B2FC322E1}"/>
              </a:ext>
            </a:extLst>
          </p:cNvPr>
          <p:cNvSpPr/>
          <p:nvPr/>
        </p:nvSpPr>
        <p:spPr>
          <a:xfrm>
            <a:off x="527344" y="2466284"/>
            <a:ext cx="617837"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8" name="CustomShape 1">
            <a:extLst>
              <a:ext uri="{FF2B5EF4-FFF2-40B4-BE49-F238E27FC236}">
                <a16:creationId xmlns:a16="http://schemas.microsoft.com/office/drawing/2014/main" id="{BB901CD2-5FEF-8902-4001-C49ACCAEAE19}"/>
              </a:ext>
            </a:extLst>
          </p:cNvPr>
          <p:cNvSpPr txBox="1">
            <a:spLocks/>
          </p:cNvSpPr>
          <p:nvPr/>
        </p:nvSpPr>
        <p:spPr>
          <a:xfrm>
            <a:off x="203580" y="143071"/>
            <a:ext cx="8736840" cy="855000"/>
          </a:xfrm>
          <a:prstGeom prst="rect">
            <a:avLst/>
          </a:prstGeom>
          <a:solidFill>
            <a:schemeClr val="accent2">
              <a:lumMod val="20000"/>
              <a:lumOff val="80000"/>
            </a:schemeClr>
          </a:solidFill>
          <a:ln w="25400">
            <a:solidFill>
              <a:schemeClr val="accent2">
                <a:lumMod val="50000"/>
              </a:schemeClr>
            </a:solidFill>
            <a:prstDash/>
          </a:ln>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gn="r">
              <a:lnSpc>
                <a:spcPct val="100000"/>
              </a:lnSpc>
              <a:spcBef>
                <a:spcPts val="0"/>
              </a:spcBef>
              <a:defRPr/>
            </a:pPr>
            <a:r>
              <a:rPr lang="en-US" sz="4000" b="1" spc="-1" dirty="0">
                <a:solidFill>
                  <a:schemeClr val="accent2">
                    <a:lumMod val="75000"/>
                  </a:schemeClr>
                </a:solidFill>
                <a:latin typeface="Calibri"/>
              </a:rPr>
              <a:t>SSH to </a:t>
            </a:r>
            <a:r>
              <a:rPr lang="en-US" sz="4000" b="1" i="1" spc="-1" dirty="0">
                <a:solidFill>
                  <a:schemeClr val="accent2">
                    <a:lumMod val="75000"/>
                  </a:schemeClr>
                </a:solidFill>
                <a:latin typeface="Calibri"/>
              </a:rPr>
              <a:t>longleaf.unc.edu </a:t>
            </a:r>
            <a:r>
              <a:rPr lang="en-US" sz="4000" b="1" spc="-1" dirty="0">
                <a:solidFill>
                  <a:schemeClr val="accent2">
                    <a:lumMod val="75000"/>
                  </a:schemeClr>
                </a:solidFill>
                <a:latin typeface="Calibri"/>
              </a:rPr>
              <a:t>Login Node</a:t>
            </a:r>
            <a:endParaRPr lang="en-US" sz="3200" b="1" i="1" spc="-1" dirty="0">
              <a:solidFill>
                <a:schemeClr val="accent2">
                  <a:lumMod val="75000"/>
                </a:schemeClr>
              </a:solidFill>
              <a:latin typeface="Calibri"/>
            </a:endParaRPr>
          </a:p>
        </p:txBody>
      </p:sp>
      <p:pic>
        <p:nvPicPr>
          <p:cNvPr id="19" name="Picture 18" descr="A close up of a sign&#10;&#10;Description automatically generated">
            <a:extLst>
              <a:ext uri="{FF2B5EF4-FFF2-40B4-BE49-F238E27FC236}">
                <a16:creationId xmlns:a16="http://schemas.microsoft.com/office/drawing/2014/main" id="{75BF4F03-732F-E3CC-DB46-856833F4EE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580" y="143071"/>
            <a:ext cx="1129063" cy="855000"/>
          </a:xfrm>
          <a:prstGeom prst="rect">
            <a:avLst/>
          </a:prstGeom>
        </p:spPr>
      </p:pic>
      <p:sp>
        <p:nvSpPr>
          <p:cNvPr id="22" name="TextBox 21">
            <a:extLst>
              <a:ext uri="{FF2B5EF4-FFF2-40B4-BE49-F238E27FC236}">
                <a16:creationId xmlns:a16="http://schemas.microsoft.com/office/drawing/2014/main" id="{5C672C35-1597-ED91-8CD7-00532A31A121}"/>
              </a:ext>
            </a:extLst>
          </p:cNvPr>
          <p:cNvSpPr txBox="1"/>
          <p:nvPr/>
        </p:nvSpPr>
        <p:spPr>
          <a:xfrm>
            <a:off x="393700" y="5187013"/>
            <a:ext cx="8358968" cy="1077218"/>
          </a:xfrm>
          <a:prstGeom prst="rect">
            <a:avLst/>
          </a:prstGeom>
          <a:solidFill>
            <a:schemeClr val="tx1"/>
          </a:solidFill>
        </p:spPr>
        <p:txBody>
          <a:bodyPr wrap="square" rtlCol="0">
            <a:spAutoFit/>
          </a:bodyPr>
          <a:lstStyle/>
          <a:p>
            <a:r>
              <a:rPr lang="en-US" sz="1600" dirty="0">
                <a:solidFill>
                  <a:schemeClr val="bg1"/>
                </a:solidFill>
                <a:latin typeface="Courier New" panose="02070309020205020404" pitchFamily="49" charset="0"/>
                <a:cs typeface="Courier New" panose="02070309020205020404" pitchFamily="49" charset="0"/>
              </a:rPr>
              <a:t>Password: </a:t>
            </a:r>
            <a:r>
              <a:rPr lang="en-US" sz="1600" i="1" dirty="0">
                <a:solidFill>
                  <a:schemeClr val="bg1"/>
                </a:solidFill>
                <a:latin typeface="Courier New" panose="02070309020205020404" pitchFamily="49" charset="0"/>
                <a:cs typeface="Courier New" panose="02070309020205020404" pitchFamily="49" charset="0"/>
              </a:rPr>
              <a:t>&lt;type your password with eyes closed; no feedback shows&gt;</a:t>
            </a:r>
          </a:p>
          <a:p>
            <a:r>
              <a:rPr lang="en-US" sz="1600" dirty="0">
                <a:solidFill>
                  <a:schemeClr val="bg1"/>
                </a:solidFill>
                <a:latin typeface="Courier New" panose="02070309020205020404" pitchFamily="49" charset="0"/>
                <a:cs typeface="Courier New" panose="02070309020205020404" pitchFamily="49" charset="0"/>
              </a:rPr>
              <a:t>…</a:t>
            </a:r>
          </a:p>
          <a:p>
            <a:r>
              <a:rPr lang="en-US" sz="1600" dirty="0">
                <a:solidFill>
                  <a:schemeClr val="bg1"/>
                </a:solidFill>
                <a:latin typeface="Courier New" panose="02070309020205020404" pitchFamily="49" charset="0"/>
                <a:cs typeface="Courier New" panose="02070309020205020404" pitchFamily="49" charset="0"/>
              </a:rPr>
              <a:t>&lt;</a:t>
            </a:r>
            <a:r>
              <a:rPr lang="en-US" sz="1600" dirty="0" err="1">
                <a:solidFill>
                  <a:schemeClr val="bg1"/>
                </a:solidFill>
                <a:latin typeface="Courier New" panose="02070309020205020404" pitchFamily="49" charset="0"/>
                <a:cs typeface="Courier New" panose="02070309020205020404" pitchFamily="49" charset="0"/>
              </a:rPr>
              <a:t>onyen</a:t>
            </a:r>
            <a:r>
              <a:rPr lang="en-US" sz="1600" dirty="0">
                <a:solidFill>
                  <a:schemeClr val="bg1"/>
                </a:solidFill>
                <a:latin typeface="Courier New" panose="02070309020205020404" pitchFamily="49" charset="0"/>
                <a:cs typeface="Courier New" panose="02070309020205020404" pitchFamily="49" charset="0"/>
              </a:rPr>
              <a:t>&gt;@longleaf-</a:t>
            </a:r>
            <a:r>
              <a:rPr lang="en-US" sz="1600" dirty="0">
                <a:highlight>
                  <a:srgbClr val="FFFF00"/>
                </a:highlight>
                <a:latin typeface="Courier New" panose="02070309020205020404" pitchFamily="49" charset="0"/>
                <a:cs typeface="Courier New" panose="02070309020205020404" pitchFamily="49" charset="0"/>
              </a:rPr>
              <a:t>login5</a:t>
            </a:r>
            <a:r>
              <a:rPr lang="en-US" sz="1600" dirty="0">
                <a:solidFill>
                  <a:schemeClr val="bg1"/>
                </a:solidFill>
                <a:latin typeface="Courier New" panose="02070309020205020404" pitchFamily="49" charset="0"/>
                <a:cs typeface="Courier New" panose="02070309020205020404" pitchFamily="49" charset="0"/>
              </a:rPr>
              <a:t> ~]$ </a:t>
            </a:r>
            <a:r>
              <a:rPr lang="en-US" sz="1600" i="1" dirty="0">
                <a:solidFill>
                  <a:schemeClr val="bg1"/>
                </a:solidFill>
                <a:latin typeface="Courier New" panose="02070309020205020404" pitchFamily="49" charset="0"/>
                <a:cs typeface="Courier New" panose="02070309020205020404" pitchFamily="49" charset="0"/>
              </a:rPr>
              <a:t>&lt;type </a:t>
            </a:r>
            <a:r>
              <a:rPr lang="en-US" sz="1600" i="1" dirty="0" err="1">
                <a:solidFill>
                  <a:schemeClr val="bg1"/>
                </a:solidFill>
                <a:latin typeface="Courier New" panose="02070309020205020404" pitchFamily="49" charset="0"/>
                <a:cs typeface="Courier New" panose="02070309020205020404" pitchFamily="49" charset="0"/>
              </a:rPr>
              <a:t>linux</a:t>
            </a:r>
            <a:r>
              <a:rPr lang="en-US" sz="1600" i="1" dirty="0">
                <a:solidFill>
                  <a:schemeClr val="bg1"/>
                </a:solidFill>
                <a:latin typeface="Courier New" panose="02070309020205020404" pitchFamily="49" charset="0"/>
                <a:cs typeface="Courier New" panose="02070309020205020404" pitchFamily="49" charset="0"/>
              </a:rPr>
              <a:t> commands here&gt;</a:t>
            </a:r>
          </a:p>
          <a:p>
            <a:endParaRPr lang="en-US" sz="1600" i="1" dirty="0">
              <a:solidFill>
                <a:schemeClr val="bg1"/>
              </a:solidFill>
              <a:latin typeface="Courier New" panose="02070309020205020404" pitchFamily="49" charset="0"/>
              <a:cs typeface="Courier New" panose="02070309020205020404" pitchFamily="49" charset="0"/>
            </a:endParaRPr>
          </a:p>
        </p:txBody>
      </p:sp>
      <p:sp>
        <p:nvSpPr>
          <p:cNvPr id="10" name="Arrow: Right 9">
            <a:extLst>
              <a:ext uri="{FF2B5EF4-FFF2-40B4-BE49-F238E27FC236}">
                <a16:creationId xmlns:a16="http://schemas.microsoft.com/office/drawing/2014/main" id="{55329DEE-D5AE-43B8-B01D-F5BFF3237A86}"/>
              </a:ext>
            </a:extLst>
          </p:cNvPr>
          <p:cNvSpPr/>
          <p:nvPr/>
        </p:nvSpPr>
        <p:spPr>
          <a:xfrm rot="21219025">
            <a:off x="244772" y="5981084"/>
            <a:ext cx="3971628" cy="74140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Commands typed run on a login node.</a:t>
            </a:r>
          </a:p>
        </p:txBody>
      </p:sp>
      <p:sp>
        <p:nvSpPr>
          <p:cNvPr id="23" name="Arrow: Right 22">
            <a:extLst>
              <a:ext uri="{FF2B5EF4-FFF2-40B4-BE49-F238E27FC236}">
                <a16:creationId xmlns:a16="http://schemas.microsoft.com/office/drawing/2014/main" id="{39C710DA-841F-DA9D-2AE4-865A0D4A489E}"/>
              </a:ext>
            </a:extLst>
          </p:cNvPr>
          <p:cNvSpPr/>
          <p:nvPr/>
        </p:nvSpPr>
        <p:spPr>
          <a:xfrm>
            <a:off x="2792800" y="4364963"/>
            <a:ext cx="642551"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4" name="Arrow: Right 23">
            <a:extLst>
              <a:ext uri="{FF2B5EF4-FFF2-40B4-BE49-F238E27FC236}">
                <a16:creationId xmlns:a16="http://schemas.microsoft.com/office/drawing/2014/main" id="{A432E2F9-893A-4B19-B8D3-D68A4CDBE096}"/>
              </a:ext>
            </a:extLst>
          </p:cNvPr>
          <p:cNvSpPr/>
          <p:nvPr/>
        </p:nvSpPr>
        <p:spPr>
          <a:xfrm rot="1691889">
            <a:off x="1285136" y="4638877"/>
            <a:ext cx="642551"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Tree>
    <p:extLst>
      <p:ext uri="{BB962C8B-B14F-4D97-AF65-F5344CB8AC3E}">
        <p14:creationId xmlns:p14="http://schemas.microsoft.com/office/powerpoint/2010/main" val="198111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2">
              <a:lumMod val="20000"/>
              <a:lumOff val="80000"/>
            </a:schemeClr>
          </a:solidFill>
          <a:ln w="25400">
            <a:solidFill>
              <a:schemeClr val="accent2">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2">
                    <a:lumMod val="75000"/>
                  </a:schemeClr>
                </a:solidFill>
                <a:effectLst/>
                <a:uLnTx/>
                <a:uFillTx/>
                <a:latin typeface="Calibri"/>
                <a:ea typeface="ヒラギノ角ゴ Pro W3"/>
                <a:cs typeface="+mn-cs"/>
              </a:rPr>
              <a:t>OOD or SSH: Which to Use?</a:t>
            </a:r>
            <a:endParaRPr kumimoji="0" lang="en-US" sz="4000" b="0" i="0" u="none" strike="noStrike" kern="1200" cap="none" spc="-1" normalizeH="0" baseline="0" noProof="0" dirty="0">
              <a:ln>
                <a:noFill/>
              </a:ln>
              <a:solidFill>
                <a:schemeClr val="accent2">
                  <a:lumMod val="75000"/>
                </a:schemeClr>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D4361305-B8BF-4F4E-A4F3-3D839FD48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1"/>
            <a:ext cx="1129063" cy="855000"/>
          </a:xfrm>
          <a:prstGeom prst="rect">
            <a:avLst/>
          </a:prstGeom>
        </p:spPr>
      </p:pic>
      <p:graphicFrame>
        <p:nvGraphicFramePr>
          <p:cNvPr id="2" name="Table 2">
            <a:extLst>
              <a:ext uri="{FF2B5EF4-FFF2-40B4-BE49-F238E27FC236}">
                <a16:creationId xmlns:a16="http://schemas.microsoft.com/office/drawing/2014/main" id="{FF444BB9-ED2B-4AFA-8B34-7161FAC00E7D}"/>
              </a:ext>
            </a:extLst>
          </p:cNvPr>
          <p:cNvGraphicFramePr>
            <a:graphicFrameLocks noGrp="1"/>
          </p:cNvGraphicFramePr>
          <p:nvPr>
            <p:extLst>
              <p:ext uri="{D42A27DB-BD31-4B8C-83A1-F6EECF244321}">
                <p14:modId xmlns:p14="http://schemas.microsoft.com/office/powerpoint/2010/main" val="2725369831"/>
              </p:ext>
            </p:extLst>
          </p:nvPr>
        </p:nvGraphicFramePr>
        <p:xfrm>
          <a:off x="203580" y="1038987"/>
          <a:ext cx="8736840" cy="5631379"/>
        </p:xfrm>
        <a:graphic>
          <a:graphicData uri="http://schemas.openxmlformats.org/drawingml/2006/table">
            <a:tbl>
              <a:tblPr firstRow="1" bandRow="1">
                <a:tableStyleId>{21E4AEA4-8DFA-4A89-87EB-49C32662AFE0}</a:tableStyleId>
              </a:tblPr>
              <a:tblGrid>
                <a:gridCol w="4695591">
                  <a:extLst>
                    <a:ext uri="{9D8B030D-6E8A-4147-A177-3AD203B41FA5}">
                      <a16:colId xmlns:a16="http://schemas.microsoft.com/office/drawing/2014/main" val="951501264"/>
                    </a:ext>
                  </a:extLst>
                </a:gridCol>
                <a:gridCol w="4041249">
                  <a:extLst>
                    <a:ext uri="{9D8B030D-6E8A-4147-A177-3AD203B41FA5}">
                      <a16:colId xmlns:a16="http://schemas.microsoft.com/office/drawing/2014/main" val="883648304"/>
                    </a:ext>
                  </a:extLst>
                </a:gridCol>
              </a:tblGrid>
              <a:tr h="219362">
                <a:tc>
                  <a:txBody>
                    <a:bodyPr/>
                    <a:lstStyle/>
                    <a:p>
                      <a:pPr algn="ctr"/>
                      <a:r>
                        <a:rPr lang="en-US" sz="1800" dirty="0">
                          <a:hlinkClick r:id="rId3"/>
                        </a:rPr>
                        <a:t>Open OnDemand (OOD)</a:t>
                      </a:r>
                      <a:endParaRPr lang="en-US" sz="1800" dirty="0"/>
                    </a:p>
                  </a:txBody>
                  <a:tcPr/>
                </a:tc>
                <a:tc>
                  <a:txBody>
                    <a:bodyPr/>
                    <a:lstStyle/>
                    <a:p>
                      <a:pPr algn="ctr"/>
                      <a:r>
                        <a:rPr lang="en-US" sz="1800" dirty="0">
                          <a:hlinkClick r:id="rId4"/>
                        </a:rPr>
                        <a:t>Linux Shell Access (</a:t>
                      </a:r>
                      <a:r>
                        <a:rPr lang="en-US" sz="1800" dirty="0" err="1">
                          <a:hlinkClick r:id="rId4"/>
                        </a:rPr>
                        <a:t>ssh</a:t>
                      </a:r>
                      <a:r>
                        <a:rPr lang="en-US" sz="1800" dirty="0">
                          <a:hlinkClick r:id="rId4"/>
                        </a:rPr>
                        <a:t>)</a:t>
                      </a:r>
                      <a:endParaRPr lang="en-US" sz="1800" dirty="0"/>
                    </a:p>
                  </a:txBody>
                  <a:tcPr/>
                </a:tc>
                <a:extLst>
                  <a:ext uri="{0D108BD9-81ED-4DB2-BD59-A6C34878D82A}">
                    <a16:rowId xmlns:a16="http://schemas.microsoft.com/office/drawing/2014/main" val="557820720"/>
                  </a:ext>
                </a:extLst>
              </a:tr>
              <a:tr h="856814">
                <a:tc>
                  <a:txBody>
                    <a:bodyPr/>
                    <a:lstStyle/>
                    <a:p>
                      <a:pPr marL="285750" indent="-285750">
                        <a:spcBef>
                          <a:spcPts val="600"/>
                        </a:spcBef>
                        <a:buFont typeface="Arial,Sans-Serif" panose="020B0604020202020204" pitchFamily="34" charset="0"/>
                        <a:buChar char="•"/>
                      </a:pPr>
                      <a:r>
                        <a:rPr lang="en-US" sz="1900" b="0" i="0" u="none" strike="noStrike" noProof="0" dirty="0"/>
                        <a:t>Novice/beginner </a:t>
                      </a:r>
                      <a:r>
                        <a:rPr lang="en-US" sz="1900" b="0" i="0" u="none" strike="noStrike" noProof="0" dirty="0" err="1"/>
                        <a:t>linux</a:t>
                      </a:r>
                      <a:r>
                        <a:rPr lang="en-US" sz="1900" b="0" i="0" u="none" strike="noStrike" noProof="0" dirty="0"/>
                        <a:t> user</a:t>
                      </a:r>
                      <a:endParaRPr lang="en-US" sz="1900" b="0" i="0" u="none" strike="noStrike" noProof="0" dirty="0">
                        <a:latin typeface="Arial"/>
                      </a:endParaRPr>
                    </a:p>
                    <a:p>
                      <a:pPr marL="285750" lvl="0" indent="-285750">
                        <a:spcBef>
                          <a:spcPts val="600"/>
                        </a:spcBef>
                        <a:buFont typeface="Arial" panose="020B0604020202020204" pitchFamily="34" charset="0"/>
                        <a:buChar char="•"/>
                      </a:pPr>
                      <a:r>
                        <a:rPr lang="en-US" sz="1900" b="0" i="0" u="none" strike="noStrike" noProof="0" dirty="0">
                          <a:latin typeface="Arial"/>
                        </a:rPr>
                        <a:t>Prefers p</a:t>
                      </a:r>
                      <a:r>
                        <a:rPr lang="en-US" sz="1900" b="0" i="0" u="none" strike="noStrike" noProof="0" dirty="0"/>
                        <a:t>oint and click </a:t>
                      </a:r>
                    </a:p>
                    <a:p>
                      <a:pPr marL="285750" lvl="0" indent="-285750">
                        <a:spcBef>
                          <a:spcPts val="600"/>
                        </a:spcBef>
                        <a:buFont typeface="Arial" panose="020B0604020202020204" pitchFamily="34" charset="0"/>
                        <a:buChar char="•"/>
                      </a:pPr>
                      <a:r>
                        <a:rPr lang="en-US" sz="1900" b="0" i="0" u="none" strike="noStrike" noProof="0" dirty="0">
                          <a:latin typeface="Arial"/>
                        </a:rPr>
                        <a:t>No </a:t>
                      </a:r>
                      <a:r>
                        <a:rPr lang="en-US" sz="1900" b="0" i="0" u="none" strike="noStrike" noProof="0" dirty="0" err="1">
                          <a:latin typeface="Arial"/>
                        </a:rPr>
                        <a:t>ssh</a:t>
                      </a:r>
                      <a:r>
                        <a:rPr lang="en-US" sz="1900" b="0" i="0" u="none" strike="noStrike" noProof="0" dirty="0">
                          <a:latin typeface="Arial"/>
                        </a:rPr>
                        <a:t> program to download &amp; install on your computer!</a:t>
                      </a:r>
                      <a:endParaRPr lang="en-US" sz="1900" dirty="0"/>
                    </a:p>
                  </a:txBody>
                  <a:tcPr/>
                </a:tc>
                <a:tc>
                  <a:txBody>
                    <a:bodyPr/>
                    <a:lstStyle/>
                    <a:p>
                      <a:pPr marL="285750" indent="-285750">
                        <a:spcBef>
                          <a:spcPts val="600"/>
                        </a:spcBef>
                        <a:buFont typeface="Arial" panose="020B0604020202020204" pitchFamily="34" charset="0"/>
                        <a:buChar char="•"/>
                      </a:pPr>
                      <a:r>
                        <a:rPr lang="en-US" sz="1900" dirty="0"/>
                        <a:t>Experienced </a:t>
                      </a:r>
                      <a:r>
                        <a:rPr lang="en-US" sz="1900" dirty="0" err="1"/>
                        <a:t>linux</a:t>
                      </a:r>
                      <a:r>
                        <a:rPr lang="en-US" sz="1900" dirty="0"/>
                        <a:t> user</a:t>
                      </a:r>
                    </a:p>
                    <a:p>
                      <a:pPr marL="285750" indent="-285750">
                        <a:spcBef>
                          <a:spcPts val="600"/>
                        </a:spcBef>
                        <a:buFont typeface="Arial" panose="020B0604020202020204" pitchFamily="34" charset="0"/>
                        <a:buChar char="•"/>
                      </a:pPr>
                      <a:r>
                        <a:rPr lang="en-US" sz="1900" dirty="0"/>
                        <a:t>Prefers typing in commands </a:t>
                      </a:r>
                    </a:p>
                    <a:p>
                      <a:pPr marL="285750" lvl="0" indent="-285750">
                        <a:spcBef>
                          <a:spcPts val="600"/>
                        </a:spcBef>
                        <a:buFont typeface="Arial" panose="020B0604020202020204" pitchFamily="34" charset="0"/>
                        <a:buChar char="•"/>
                      </a:pPr>
                      <a:r>
                        <a:rPr lang="en-US" sz="1900" dirty="0"/>
                        <a:t>Having a lot of browser tabs/windows open is annoying.</a:t>
                      </a:r>
                    </a:p>
                  </a:txBody>
                  <a:tcPr/>
                </a:tc>
                <a:extLst>
                  <a:ext uri="{0D108BD9-81ED-4DB2-BD59-A6C34878D82A}">
                    <a16:rowId xmlns:a16="http://schemas.microsoft.com/office/drawing/2014/main" val="2701531644"/>
                  </a:ext>
                </a:extLst>
              </a:tr>
              <a:tr h="225636">
                <a:tc>
                  <a:txBody>
                    <a:bodyPr/>
                    <a:lstStyle/>
                    <a:p>
                      <a:pPr marL="0" lvl="0" indent="0">
                        <a:spcBef>
                          <a:spcPts val="600"/>
                        </a:spcBef>
                        <a:buNone/>
                      </a:pPr>
                      <a:r>
                        <a:rPr lang="en-US" sz="1900" dirty="0"/>
                        <a:t>OOD best use:</a:t>
                      </a:r>
                    </a:p>
                  </a:txBody>
                  <a:tcPr anchor="b"/>
                </a:tc>
                <a:tc>
                  <a:txBody>
                    <a:bodyPr/>
                    <a:lstStyle/>
                    <a:p>
                      <a:pPr marL="0" lvl="0" indent="0">
                        <a:spcBef>
                          <a:spcPts val="600"/>
                        </a:spcBef>
                        <a:buNone/>
                      </a:pPr>
                      <a:r>
                        <a:rPr lang="en-US" sz="1900" dirty="0"/>
                        <a:t>SSH best use:</a:t>
                      </a:r>
                    </a:p>
                  </a:txBody>
                  <a:tcPr anchor="b"/>
                </a:tc>
                <a:extLst>
                  <a:ext uri="{0D108BD9-81ED-4DB2-BD59-A6C34878D82A}">
                    <a16:rowId xmlns:a16="http://schemas.microsoft.com/office/drawing/2014/main" val="3625069866"/>
                  </a:ext>
                </a:extLst>
              </a:tr>
              <a:tr h="1663111">
                <a:tc>
                  <a:txBody>
                    <a:bodyPr/>
                    <a:lstStyle/>
                    <a:p>
                      <a:pPr marL="285750" lvl="0" indent="-285750">
                        <a:spcBef>
                          <a:spcPts val="600"/>
                        </a:spcBef>
                        <a:buFont typeface="Arial,Sans-Serif"/>
                        <a:buChar char="•"/>
                      </a:pPr>
                      <a:r>
                        <a:rPr lang="en-US" sz="1900" b="0" i="0" u="none" strike="noStrike" noProof="0" dirty="0">
                          <a:latin typeface="Arial"/>
                        </a:rPr>
                        <a:t>Jobs run interactively/use GUI in modules </a:t>
                      </a:r>
                    </a:p>
                    <a:p>
                      <a:pPr marL="285750" lvl="0" indent="-285750">
                        <a:spcBef>
                          <a:spcPts val="600"/>
                        </a:spcBef>
                        <a:buFont typeface="Arial,Sans-Serif"/>
                        <a:buChar char="•"/>
                      </a:pPr>
                      <a:r>
                        <a:rPr lang="en-US" sz="1900" b="0" i="0" u="none" strike="noStrike" noProof="0" dirty="0">
                          <a:latin typeface="Arial"/>
                        </a:rPr>
                        <a:t>Checking: Is my job done yet?</a:t>
                      </a:r>
                    </a:p>
                    <a:p>
                      <a:pPr marL="285750" lvl="0" indent="-285750">
                        <a:spcBef>
                          <a:spcPts val="600"/>
                        </a:spcBef>
                        <a:buFont typeface="Arial,Sans-Serif"/>
                        <a:buChar char="•"/>
                      </a:pPr>
                      <a:r>
                        <a:rPr lang="en-US" sz="1900" b="0" i="0" u="none" strike="noStrike" noProof="0" dirty="0">
                          <a:latin typeface="Arial"/>
                        </a:rPr>
                        <a:t>Quick change &amp; re-submit.</a:t>
                      </a:r>
                    </a:p>
                    <a:p>
                      <a:pPr marL="285750" lvl="0" indent="-285750">
                        <a:spcBef>
                          <a:spcPts val="600"/>
                        </a:spcBef>
                        <a:buFont typeface="Arial,Sans-Serif"/>
                        <a:buChar char="•"/>
                      </a:pPr>
                      <a:r>
                        <a:rPr lang="en-US" sz="1900" b="0" i="0" u="none" strike="noStrike" noProof="0" dirty="0">
                          <a:latin typeface="Arial"/>
                        </a:rPr>
                        <a:t>Testing or debugging a script with a small data file &amp; short program.</a:t>
                      </a:r>
                    </a:p>
                  </a:txBody>
                  <a:tcPr/>
                </a:tc>
                <a:tc>
                  <a:txBody>
                    <a:bodyPr/>
                    <a:lstStyle/>
                    <a:p>
                      <a:pPr marL="285750" lvl="0" indent="-285750">
                        <a:spcBef>
                          <a:spcPts val="600"/>
                        </a:spcBef>
                        <a:buFont typeface="Arial,Sans-Serif"/>
                        <a:buChar char="•"/>
                      </a:pPr>
                      <a:r>
                        <a:rPr lang="en-US" sz="1900" b="0" i="0" u="none" strike="noStrike" noProof="0" dirty="0"/>
                        <a:t>Cannot do what needs doing with Open OnDemand interface.</a:t>
                      </a:r>
                      <a:endParaRPr lang="en-US" sz="1900" dirty="0"/>
                    </a:p>
                    <a:p>
                      <a:pPr marL="285750" lvl="0" indent="-285750">
                        <a:spcBef>
                          <a:spcPts val="600"/>
                        </a:spcBef>
                        <a:buFont typeface="Arial,Sans-Serif"/>
                        <a:buChar char="•"/>
                      </a:pPr>
                      <a:r>
                        <a:rPr lang="en-US" sz="1900" b="0" i="0" u="none" strike="noStrike" noProof="0" dirty="0">
                          <a:latin typeface="Arial"/>
                        </a:rPr>
                        <a:t>User needs to do sophisticated editing of files/fancy emacs features and “regular expressions”</a:t>
                      </a:r>
                    </a:p>
                  </a:txBody>
                  <a:tcPr/>
                </a:tc>
                <a:extLst>
                  <a:ext uri="{0D108BD9-81ED-4DB2-BD59-A6C34878D82A}">
                    <a16:rowId xmlns:a16="http://schemas.microsoft.com/office/drawing/2014/main" val="4014009825"/>
                  </a:ext>
                </a:extLst>
              </a:tr>
              <a:tr h="460748">
                <a:tc>
                  <a:txBody>
                    <a:bodyPr/>
                    <a:lstStyle/>
                    <a:p>
                      <a:pPr marL="0" lvl="0" indent="0">
                        <a:spcBef>
                          <a:spcPts val="600"/>
                        </a:spcBef>
                        <a:buFont typeface="Arial,Sans-Serif"/>
                        <a:buNone/>
                      </a:pPr>
                      <a:r>
                        <a:rPr lang="en-US" sz="1900" b="0" i="0" u="none" strike="noStrike" noProof="0" dirty="0">
                          <a:solidFill>
                            <a:schemeClr val="accent2">
                              <a:lumMod val="50000"/>
                            </a:schemeClr>
                          </a:solidFill>
                          <a:latin typeface="Arial"/>
                        </a:rPr>
                        <a:t>     Allows reconnection for you to continue interactive session where you left off (until you end job or time runs out).</a:t>
                      </a:r>
                    </a:p>
                  </a:txBody>
                  <a:tcPr/>
                </a:tc>
                <a:tc>
                  <a:txBody>
                    <a:bodyPr/>
                    <a:lstStyle/>
                    <a:p>
                      <a:pPr marL="0" lvl="0" indent="0">
                        <a:spcBef>
                          <a:spcPts val="600"/>
                        </a:spcBef>
                        <a:buFont typeface="Arial,Sans-Serif"/>
                        <a:buNone/>
                      </a:pPr>
                      <a:r>
                        <a:rPr lang="en-US" sz="1900" b="0" i="0" u="none" strike="noStrike" noProof="0" dirty="0">
                          <a:solidFill>
                            <a:srgbClr val="FF0000"/>
                          </a:solidFill>
                          <a:latin typeface="Arial"/>
                        </a:rPr>
                        <a:t>Once pc disconnects, connection terminates &amp; interactive jobs end. Cannot reconnect to session.</a:t>
                      </a:r>
                    </a:p>
                  </a:txBody>
                  <a:tcPr/>
                </a:tc>
                <a:extLst>
                  <a:ext uri="{0D108BD9-81ED-4DB2-BD59-A6C34878D82A}">
                    <a16:rowId xmlns:a16="http://schemas.microsoft.com/office/drawing/2014/main" val="1467718610"/>
                  </a:ext>
                </a:extLst>
              </a:tr>
              <a:tr h="465019">
                <a:tc gridSpan="2">
                  <a:txBody>
                    <a:bodyPr/>
                    <a:lstStyle/>
                    <a:p>
                      <a:pPr marL="0" lvl="0" indent="0" algn="ctr">
                        <a:spcBef>
                          <a:spcPts val="600"/>
                        </a:spcBef>
                        <a:buNone/>
                      </a:pPr>
                      <a:r>
                        <a:rPr lang="en-US" sz="1900" b="0" i="1" u="none" strike="noStrike" noProof="0" dirty="0">
                          <a:latin typeface="Arial"/>
                        </a:rPr>
                        <a:t>Mix and match OOD &amp; SSH connections....both access same jobs and files!</a:t>
                      </a:r>
                      <a:endParaRPr lang="en-US" sz="1900" dirty="0"/>
                    </a:p>
                  </a:txBody>
                  <a:tcPr anchor="ctr"/>
                </a:tc>
                <a:tc hMerge="1">
                  <a:txBody>
                    <a:bodyPr/>
                    <a:lstStyle/>
                    <a:p>
                      <a:endParaRPr lang="en-US"/>
                    </a:p>
                  </a:txBody>
                  <a:tcPr/>
                </a:tc>
                <a:extLst>
                  <a:ext uri="{0D108BD9-81ED-4DB2-BD59-A6C34878D82A}">
                    <a16:rowId xmlns:a16="http://schemas.microsoft.com/office/drawing/2014/main" val="2244747691"/>
                  </a:ext>
                </a:extLst>
              </a:tr>
            </a:tbl>
          </a:graphicData>
        </a:graphic>
      </p:graphicFrame>
      <p:sp>
        <p:nvSpPr>
          <p:cNvPr id="3" name="Star: 5 Points 2">
            <a:extLst>
              <a:ext uri="{FF2B5EF4-FFF2-40B4-BE49-F238E27FC236}">
                <a16:creationId xmlns:a16="http://schemas.microsoft.com/office/drawing/2014/main" id="{6FBCF16D-8DC4-4EB2-9348-A406E689A2EF}"/>
              </a:ext>
            </a:extLst>
          </p:cNvPr>
          <p:cNvSpPr/>
          <p:nvPr/>
        </p:nvSpPr>
        <p:spPr>
          <a:xfrm>
            <a:off x="327171" y="5331127"/>
            <a:ext cx="276836" cy="20972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662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335897" y="143071"/>
            <a:ext cx="7604523" cy="855000"/>
          </a:xfrm>
          <a:prstGeom prst="rect">
            <a:avLst/>
          </a:prstGeom>
          <a:solidFill>
            <a:schemeClr val="accent2">
              <a:lumMod val="20000"/>
              <a:lumOff val="80000"/>
            </a:schemeClr>
          </a:solidFill>
          <a:ln w="25400">
            <a:solidFill>
              <a:schemeClr val="accent2">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2">
                    <a:lumMod val="75000"/>
                  </a:schemeClr>
                </a:solidFill>
                <a:effectLst/>
                <a:uLnTx/>
                <a:uFillTx/>
                <a:latin typeface="Calibri"/>
                <a:ea typeface="ヒラギノ角ゴ Pro W3"/>
                <a:cs typeface="+mn-cs"/>
              </a:rPr>
              <a:t>OOD Has SSH-like Access Too</a:t>
            </a:r>
            <a:endParaRPr kumimoji="0" lang="en-US" sz="4000" b="0" i="0" u="none" strike="noStrike" kern="1200" cap="none" spc="-1" normalizeH="0" baseline="0" noProof="0" dirty="0">
              <a:ln>
                <a:noFill/>
              </a:ln>
              <a:solidFill>
                <a:schemeClr val="accent2">
                  <a:lumMod val="75000"/>
                </a:schemeClr>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D4361305-B8BF-4F4E-A4F3-3D839FD48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1"/>
            <a:ext cx="1129063" cy="855000"/>
          </a:xfrm>
          <a:prstGeom prst="rect">
            <a:avLst/>
          </a:prstGeom>
        </p:spPr>
      </p:pic>
      <p:sp>
        <p:nvSpPr>
          <p:cNvPr id="3" name="TextBox 2">
            <a:extLst>
              <a:ext uri="{FF2B5EF4-FFF2-40B4-BE49-F238E27FC236}">
                <a16:creationId xmlns:a16="http://schemas.microsoft.com/office/drawing/2014/main" id="{A44D1165-0AA7-4601-8EE0-427E9EE2A253}"/>
              </a:ext>
            </a:extLst>
          </p:cNvPr>
          <p:cNvSpPr txBox="1"/>
          <p:nvPr/>
        </p:nvSpPr>
        <p:spPr>
          <a:xfrm>
            <a:off x="476429" y="1309642"/>
            <a:ext cx="8095001" cy="46712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30000"/>
              </a:lnSpc>
              <a:spcBef>
                <a:spcPts val="800"/>
              </a:spcBef>
              <a:buFont typeface="Arial"/>
              <a:buChar char="•"/>
            </a:pPr>
            <a:r>
              <a:rPr lang="en-US" sz="2400" dirty="0"/>
              <a:t>OOD also has a page that gives its own shell access point into longleaf!</a:t>
            </a:r>
            <a:endParaRPr lang="en-US" dirty="0"/>
          </a:p>
          <a:p>
            <a:pPr marL="285750" indent="-285750">
              <a:lnSpc>
                <a:spcPct val="130000"/>
              </a:lnSpc>
              <a:spcBef>
                <a:spcPts val="800"/>
              </a:spcBef>
              <a:buFont typeface="Arial"/>
              <a:buChar char="•"/>
            </a:pPr>
            <a:r>
              <a:rPr lang="en-US" sz="2400" dirty="0"/>
              <a:t>The shell gives you a command-line prompt where you type </a:t>
            </a:r>
            <a:r>
              <a:rPr lang="en-US" sz="2400" dirty="0" err="1"/>
              <a:t>linux</a:t>
            </a:r>
            <a:r>
              <a:rPr lang="en-US" sz="2400" dirty="0"/>
              <a:t> commands (no point and click).  </a:t>
            </a:r>
          </a:p>
          <a:p>
            <a:pPr marL="285750" indent="-285750">
              <a:lnSpc>
                <a:spcPct val="130000"/>
              </a:lnSpc>
              <a:spcBef>
                <a:spcPts val="800"/>
              </a:spcBef>
              <a:buFont typeface="Arial"/>
              <a:buChar char="•"/>
            </a:pPr>
            <a:r>
              <a:rPr lang="en-US" sz="2400" dirty="0"/>
              <a:t>This course will use this area in OOD to show you some commands you will most likely need on longleaf. </a:t>
            </a:r>
            <a:endParaRPr lang="en-US" dirty="0"/>
          </a:p>
          <a:p>
            <a:pPr marL="285750" indent="-285750">
              <a:lnSpc>
                <a:spcPct val="130000"/>
              </a:lnSpc>
              <a:spcBef>
                <a:spcPts val="800"/>
              </a:spcBef>
              <a:buFont typeface="Arial"/>
              <a:buChar char="•"/>
            </a:pPr>
            <a:r>
              <a:rPr lang="en-US" sz="2400" dirty="0"/>
              <a:t>These are </a:t>
            </a:r>
            <a:r>
              <a:rPr lang="en-US" sz="2400" dirty="0" err="1"/>
              <a:t>linux</a:t>
            </a:r>
            <a:r>
              <a:rPr lang="en-US" sz="2400" dirty="0"/>
              <a:t> commands, so they are the same commands work in secure shell (</a:t>
            </a:r>
            <a:r>
              <a:rPr lang="en-US" sz="2400" dirty="0" err="1"/>
              <a:t>ssh</a:t>
            </a:r>
            <a:r>
              <a:rPr lang="en-US" sz="2400" dirty="0"/>
              <a:t>) apps that connect to longleaf.</a:t>
            </a:r>
            <a:endParaRPr lang="en-US" dirty="0"/>
          </a:p>
        </p:txBody>
      </p:sp>
    </p:spTree>
    <p:extLst>
      <p:ext uri="{BB962C8B-B14F-4D97-AF65-F5344CB8AC3E}">
        <p14:creationId xmlns:p14="http://schemas.microsoft.com/office/powerpoint/2010/main" val="239624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3DDD41-D39D-4433-826A-1AD53CB85260}"/>
              </a:ext>
            </a:extLst>
          </p:cNvPr>
          <p:cNvPicPr>
            <a:picLocks noChangeAspect="1"/>
          </p:cNvPicPr>
          <p:nvPr/>
        </p:nvPicPr>
        <p:blipFill>
          <a:blip r:embed="rId2"/>
          <a:stretch>
            <a:fillRect/>
          </a:stretch>
        </p:blipFill>
        <p:spPr>
          <a:xfrm>
            <a:off x="351183" y="1355982"/>
            <a:ext cx="8514905" cy="3703984"/>
          </a:xfrm>
          <a:prstGeom prst="rect">
            <a:avLst/>
          </a:prstGeom>
        </p:spPr>
      </p:pic>
      <p:sp>
        <p:nvSpPr>
          <p:cNvPr id="173" name="CustomShape 1"/>
          <p:cNvSpPr>
            <a:spLocks noGrp="1"/>
          </p:cNvSpPr>
          <p:nvPr>
            <p:ph type="title" idx="4294967295"/>
          </p:nvPr>
        </p:nvSpPr>
        <p:spPr>
          <a:xfrm>
            <a:off x="203580" y="143071"/>
            <a:ext cx="8736840" cy="855000"/>
          </a:xfrm>
          <a:prstGeom prst="rect">
            <a:avLst/>
          </a:prstGeom>
          <a:solidFill>
            <a:schemeClr val="accent2">
              <a:lumMod val="20000"/>
              <a:lumOff val="80000"/>
            </a:schemeClr>
          </a:solidFill>
          <a:ln w="25400">
            <a:solidFill>
              <a:schemeClr val="accent2">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2">
                    <a:lumMod val="75000"/>
                  </a:schemeClr>
                </a:solidFill>
                <a:effectLst/>
                <a:uLnTx/>
                <a:uFillTx/>
                <a:latin typeface="Calibri"/>
                <a:ea typeface="ヒラギノ角ゴ Pro W3"/>
                <a:cs typeface="+mn-cs"/>
              </a:rPr>
              <a:t>OOD: Quick Tour</a:t>
            </a:r>
            <a:endParaRPr kumimoji="0" lang="en-US" sz="4000" b="0" i="0" u="none" strike="noStrike" kern="1200" cap="none" spc="-1" normalizeH="0" baseline="0" noProof="0" dirty="0">
              <a:ln>
                <a:noFill/>
              </a:ln>
              <a:solidFill>
                <a:schemeClr val="accent2">
                  <a:lumMod val="75000"/>
                </a:schemeClr>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D4361305-B8BF-4F4E-A4F3-3D839FD48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80" y="143071"/>
            <a:ext cx="1129063" cy="855000"/>
          </a:xfrm>
          <a:prstGeom prst="rect">
            <a:avLst/>
          </a:prstGeom>
        </p:spPr>
      </p:pic>
      <p:sp>
        <p:nvSpPr>
          <p:cNvPr id="7" name="TextBox 6">
            <a:extLst>
              <a:ext uri="{FF2B5EF4-FFF2-40B4-BE49-F238E27FC236}">
                <a16:creationId xmlns:a16="http://schemas.microsoft.com/office/drawing/2014/main" id="{7F0BACBA-9D53-43B7-849E-ED9DBDA5DA55}"/>
              </a:ext>
            </a:extLst>
          </p:cNvPr>
          <p:cNvSpPr txBox="1"/>
          <p:nvPr/>
        </p:nvSpPr>
        <p:spPr>
          <a:xfrm>
            <a:off x="503583" y="1364974"/>
            <a:ext cx="7918174" cy="646331"/>
          </a:xfrm>
          <a:prstGeom prst="rect">
            <a:avLst/>
          </a:prstGeom>
          <a:noFill/>
        </p:spPr>
        <p:txBody>
          <a:bodyPr wrap="square" rtlCol="0">
            <a:spAutoFit/>
          </a:bodyPr>
          <a:lstStyle/>
          <a:p>
            <a:endParaRPr lang="en-US" dirty="0"/>
          </a:p>
          <a:p>
            <a:endParaRPr lang="en-US" dirty="0"/>
          </a:p>
        </p:txBody>
      </p:sp>
      <p:cxnSp>
        <p:nvCxnSpPr>
          <p:cNvPr id="5" name="Straight Arrow Connector 4">
            <a:extLst>
              <a:ext uri="{FF2B5EF4-FFF2-40B4-BE49-F238E27FC236}">
                <a16:creationId xmlns:a16="http://schemas.microsoft.com/office/drawing/2014/main" id="{EDA9FA0F-1039-4885-88B0-7FAF04ED7A72}"/>
              </a:ext>
            </a:extLst>
          </p:cNvPr>
          <p:cNvCxnSpPr>
            <a:cxnSpLocks/>
          </p:cNvCxnSpPr>
          <p:nvPr/>
        </p:nvCxnSpPr>
        <p:spPr>
          <a:xfrm flipV="1">
            <a:off x="2809077" y="1660735"/>
            <a:ext cx="0" cy="3509126"/>
          </a:xfrm>
          <a:prstGeom prst="straightConnector1">
            <a:avLst/>
          </a:prstGeom>
          <a:ln w="1016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926268-461F-4318-BE84-52C926247CFB}"/>
              </a:ext>
            </a:extLst>
          </p:cNvPr>
          <p:cNvCxnSpPr>
            <a:cxnSpLocks/>
          </p:cNvCxnSpPr>
          <p:nvPr/>
        </p:nvCxnSpPr>
        <p:spPr>
          <a:xfrm flipV="1">
            <a:off x="3409758" y="1688139"/>
            <a:ext cx="0" cy="3481722"/>
          </a:xfrm>
          <a:prstGeom prst="straightConnector1">
            <a:avLst/>
          </a:prstGeom>
          <a:ln w="1016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E3BB412-E00E-4F44-8E47-50A1ED43175D}"/>
              </a:ext>
            </a:extLst>
          </p:cNvPr>
          <p:cNvCxnSpPr>
            <a:cxnSpLocks/>
          </p:cNvCxnSpPr>
          <p:nvPr/>
        </p:nvCxnSpPr>
        <p:spPr>
          <a:xfrm flipH="1" flipV="1">
            <a:off x="4065932" y="1688139"/>
            <a:ext cx="33930" cy="3481722"/>
          </a:xfrm>
          <a:prstGeom prst="straightConnector1">
            <a:avLst/>
          </a:prstGeom>
          <a:ln w="1016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97F46B0-8A84-4BE6-B10E-157F7ABA7372}"/>
              </a:ext>
            </a:extLst>
          </p:cNvPr>
          <p:cNvCxnSpPr>
            <a:cxnSpLocks/>
          </p:cNvCxnSpPr>
          <p:nvPr/>
        </p:nvCxnSpPr>
        <p:spPr>
          <a:xfrm flipV="1">
            <a:off x="4885970" y="1688139"/>
            <a:ext cx="0" cy="3481722"/>
          </a:xfrm>
          <a:prstGeom prst="straightConnector1">
            <a:avLst/>
          </a:prstGeom>
          <a:ln w="1016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BE22AE-9A71-4A59-99AC-BBFEAD33FC9B}"/>
              </a:ext>
            </a:extLst>
          </p:cNvPr>
          <p:cNvCxnSpPr>
            <a:cxnSpLocks/>
          </p:cNvCxnSpPr>
          <p:nvPr/>
        </p:nvCxnSpPr>
        <p:spPr>
          <a:xfrm flipV="1">
            <a:off x="6328299" y="1633331"/>
            <a:ext cx="0" cy="3536530"/>
          </a:xfrm>
          <a:prstGeom prst="straightConnector1">
            <a:avLst/>
          </a:prstGeom>
          <a:ln w="1016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035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2">
              <a:lumMod val="20000"/>
              <a:lumOff val="80000"/>
            </a:schemeClr>
          </a:solidFill>
          <a:ln w="25400">
            <a:solidFill>
              <a:schemeClr val="accent2">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2">
                    <a:lumMod val="75000"/>
                  </a:schemeClr>
                </a:solidFill>
                <a:effectLst/>
                <a:uLnTx/>
                <a:uFillTx/>
                <a:latin typeface="Calibri"/>
                <a:ea typeface="ヒラギノ角ゴ Pro W3"/>
                <a:cs typeface="+mn-cs"/>
              </a:rPr>
              <a:t>OOD: Files</a:t>
            </a:r>
            <a:endParaRPr kumimoji="0" lang="en-US" sz="4000" b="0" i="0" u="none" strike="noStrike" kern="1200" cap="none" spc="-1" normalizeH="0" baseline="0" noProof="0" dirty="0">
              <a:ln>
                <a:noFill/>
              </a:ln>
              <a:solidFill>
                <a:schemeClr val="accent2">
                  <a:lumMod val="75000"/>
                </a:schemeClr>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D4361305-B8BF-4F4E-A4F3-3D839FD48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1"/>
            <a:ext cx="1129063" cy="855000"/>
          </a:xfrm>
          <a:prstGeom prst="rect">
            <a:avLst/>
          </a:prstGeom>
        </p:spPr>
      </p:pic>
      <p:sp>
        <p:nvSpPr>
          <p:cNvPr id="7" name="TextBox 6">
            <a:extLst>
              <a:ext uri="{FF2B5EF4-FFF2-40B4-BE49-F238E27FC236}">
                <a16:creationId xmlns:a16="http://schemas.microsoft.com/office/drawing/2014/main" id="{7F0BACBA-9D53-43B7-849E-ED9DBDA5DA55}"/>
              </a:ext>
            </a:extLst>
          </p:cNvPr>
          <p:cNvSpPr txBox="1"/>
          <p:nvPr/>
        </p:nvSpPr>
        <p:spPr>
          <a:xfrm>
            <a:off x="503583" y="1364974"/>
            <a:ext cx="7918174" cy="646331"/>
          </a:xfrm>
          <a:prstGeom prst="rect">
            <a:avLst/>
          </a:prstGeom>
          <a:noFill/>
        </p:spPr>
        <p:txBody>
          <a:bodyPr wrap="square" rtlCol="0">
            <a:spAutoFit/>
          </a:bodyPr>
          <a:lstStyle/>
          <a:p>
            <a:endParaRPr lang="en-US" dirty="0"/>
          </a:p>
          <a:p>
            <a:endParaRPr lang="en-US" dirty="0"/>
          </a:p>
        </p:txBody>
      </p:sp>
      <p:pic>
        <p:nvPicPr>
          <p:cNvPr id="3" name="Picture 2" descr="A screenshot of a social media post&#10;&#10;Description automatically generated">
            <a:extLst>
              <a:ext uri="{FF2B5EF4-FFF2-40B4-BE49-F238E27FC236}">
                <a16:creationId xmlns:a16="http://schemas.microsoft.com/office/drawing/2014/main" id="{B03475E8-BFE3-45AB-81C4-BC11A078C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1" y="1364974"/>
            <a:ext cx="8421757" cy="2726816"/>
          </a:xfrm>
          <a:prstGeom prst="rect">
            <a:avLst/>
          </a:prstGeom>
        </p:spPr>
      </p:pic>
    </p:spTree>
    <p:extLst>
      <p:ext uri="{BB962C8B-B14F-4D97-AF65-F5344CB8AC3E}">
        <p14:creationId xmlns:p14="http://schemas.microsoft.com/office/powerpoint/2010/main" val="388983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79" y="143071"/>
            <a:ext cx="8736841" cy="855000"/>
          </a:xfrm>
          <a:prstGeom prst="rect">
            <a:avLst/>
          </a:prstGeom>
          <a:solidFill>
            <a:schemeClr val="accent2">
              <a:lumMod val="20000"/>
              <a:lumOff val="80000"/>
            </a:schemeClr>
          </a:solidFill>
          <a:ln w="25400">
            <a:solidFill>
              <a:schemeClr val="accent2">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2">
                    <a:lumMod val="75000"/>
                  </a:schemeClr>
                </a:solidFill>
                <a:effectLst/>
                <a:uLnTx/>
                <a:uFillTx/>
                <a:latin typeface="Calibri"/>
                <a:ea typeface="ヒラギノ角ゴ Pro W3"/>
                <a:cs typeface="+mn-cs"/>
              </a:rPr>
              <a:t>Exercise:  Open On Demand (OOD)</a:t>
            </a:r>
            <a:endParaRPr kumimoji="0" lang="en-US" sz="4000" b="0" i="0" u="none" strike="noStrike" kern="1200" cap="none" spc="-1" normalizeH="0" baseline="0" noProof="0" dirty="0">
              <a:ln>
                <a:noFill/>
              </a:ln>
              <a:solidFill>
                <a:schemeClr val="accent2">
                  <a:lumMod val="75000"/>
                </a:schemeClr>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D4361305-B8BF-4F4E-A4F3-3D839FD48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80" y="143071"/>
            <a:ext cx="1129063" cy="855000"/>
          </a:xfrm>
          <a:prstGeom prst="rect">
            <a:avLst/>
          </a:prstGeom>
        </p:spPr>
      </p:pic>
      <p:sp>
        <p:nvSpPr>
          <p:cNvPr id="7" name="TextBox 6">
            <a:extLst>
              <a:ext uri="{FF2B5EF4-FFF2-40B4-BE49-F238E27FC236}">
                <a16:creationId xmlns:a16="http://schemas.microsoft.com/office/drawing/2014/main" id="{7F0BACBA-9D53-43B7-849E-ED9DBDA5DA55}"/>
              </a:ext>
            </a:extLst>
          </p:cNvPr>
          <p:cNvSpPr txBox="1"/>
          <p:nvPr/>
        </p:nvSpPr>
        <p:spPr>
          <a:xfrm>
            <a:off x="203579" y="1050387"/>
            <a:ext cx="8736839" cy="5478423"/>
          </a:xfrm>
          <a:prstGeom prst="rect">
            <a:avLst/>
          </a:prstGeom>
          <a:noFill/>
        </p:spPr>
        <p:txBody>
          <a:bodyPr wrap="square" rtlCol="0" anchor="t">
            <a:spAutoFit/>
          </a:bodyPr>
          <a:lstStyle/>
          <a:p>
            <a:r>
              <a:rPr lang="en-US" sz="2000" dirty="0"/>
              <a:t>Go to OOD: </a:t>
            </a:r>
            <a:r>
              <a:rPr lang="en-US" sz="2000" dirty="0">
                <a:ea typeface="+mn-lt"/>
                <a:cs typeface="+mn-lt"/>
                <a:hlinkClick r:id="rId4"/>
              </a:rPr>
              <a:t>https://ondemand.rc.unc.edu</a:t>
            </a:r>
            <a:r>
              <a:rPr lang="en-US" sz="2000" dirty="0">
                <a:ea typeface="+mn-lt"/>
                <a:cs typeface="+mn-lt"/>
              </a:rPr>
              <a:t> and </a:t>
            </a:r>
            <a:r>
              <a:rPr lang="en-US" sz="2000" dirty="0"/>
              <a:t>the </a:t>
            </a:r>
            <a:r>
              <a:rPr lang="en-US" sz="2000" b="1" dirty="0"/>
              <a:t>Files</a:t>
            </a:r>
            <a:r>
              <a:rPr lang="en-US" sz="2000" dirty="0"/>
              <a:t> link to:</a:t>
            </a:r>
            <a:endParaRPr lang="en-US" dirty="0"/>
          </a:p>
          <a:p>
            <a:pPr marL="342900" indent="-342900">
              <a:spcBef>
                <a:spcPts val="900"/>
              </a:spcBef>
              <a:buFont typeface="+mj-lt"/>
              <a:buAutoNum type="arabicPeriod"/>
            </a:pPr>
            <a:r>
              <a:rPr lang="en-US" sz="2000" dirty="0"/>
              <a:t>See a list of the files in your home directory</a:t>
            </a:r>
          </a:p>
          <a:p>
            <a:pPr marL="342900" indent="-342900">
              <a:spcBef>
                <a:spcPts val="900"/>
              </a:spcBef>
              <a:buFont typeface="+mj-lt"/>
              <a:buAutoNum type="arabicPeriod"/>
            </a:pPr>
            <a:r>
              <a:rPr lang="en-US" sz="2000" dirty="0"/>
              <a:t>Make a (new) directory in your home directory called: </a:t>
            </a:r>
            <a:r>
              <a:rPr lang="en-US" sz="2000" dirty="0">
                <a:latin typeface="Courier New"/>
              </a:rPr>
              <a:t>class</a:t>
            </a:r>
          </a:p>
          <a:p>
            <a:pPr marL="342900" indent="-342900">
              <a:spcBef>
                <a:spcPts val="900"/>
              </a:spcBef>
              <a:buFont typeface="Arial"/>
              <a:buAutoNum type="arabicPeriod"/>
            </a:pPr>
            <a:r>
              <a:rPr lang="en-US" sz="2000" dirty="0"/>
              <a:t>Create a new file in </a:t>
            </a:r>
            <a:r>
              <a:rPr lang="en-US" sz="2000" dirty="0">
                <a:latin typeface="Courier New" panose="02070309020205020404" pitchFamily="49" charset="0"/>
                <a:cs typeface="Courier New" panose="02070309020205020404" pitchFamily="49" charset="0"/>
              </a:rPr>
              <a:t>class</a:t>
            </a:r>
            <a:r>
              <a:rPr lang="en-US" sz="2000" dirty="0"/>
              <a:t> called </a:t>
            </a:r>
            <a:r>
              <a:rPr lang="en-US" sz="2000" dirty="0">
                <a:latin typeface="Courier New"/>
              </a:rPr>
              <a:t>hello.py</a:t>
            </a:r>
            <a:r>
              <a:rPr lang="en-US" sz="2000" dirty="0"/>
              <a:t> &amp; put this into </a:t>
            </a:r>
            <a:r>
              <a:rPr lang="en-US" sz="2000" dirty="0">
                <a:latin typeface="Courier New"/>
              </a:rPr>
              <a:t>hello.py</a:t>
            </a:r>
            <a:r>
              <a:rPr lang="en-US" sz="2000" dirty="0"/>
              <a:t>:</a:t>
            </a:r>
          </a:p>
          <a:p>
            <a:pPr>
              <a:spcBef>
                <a:spcPts val="900"/>
              </a:spcBef>
            </a:pPr>
            <a:r>
              <a:rPr lang="en-US" sz="2000" dirty="0">
                <a:latin typeface="Courier New"/>
                <a:cs typeface="Arial"/>
              </a:rPr>
              <a:t>#</a:t>
            </a:r>
            <a:r>
              <a:rPr lang="en-US" sz="2000" dirty="0">
                <a:latin typeface="Courier New"/>
                <a:ea typeface="+mn-lt"/>
                <a:cs typeface="+mn-lt"/>
              </a:rPr>
              <a:t> This program prints Hello, world!
print('Hello, world!')</a:t>
            </a:r>
            <a:endParaRPr lang="en-US" sz="2000" dirty="0">
              <a:latin typeface="Courier New"/>
            </a:endParaRPr>
          </a:p>
          <a:p>
            <a:pPr marL="457200" indent="-457200">
              <a:spcBef>
                <a:spcPts val="900"/>
              </a:spcBef>
              <a:buFont typeface="+mj-lt"/>
              <a:buAutoNum type="arabicPeriod" startAt="4"/>
            </a:pPr>
            <a:r>
              <a:rPr lang="en-US" sz="2000" dirty="0"/>
              <a:t>Save and close </a:t>
            </a:r>
            <a:r>
              <a:rPr lang="en-US" sz="2000" dirty="0">
                <a:latin typeface="Courier New"/>
              </a:rPr>
              <a:t>hello.py</a:t>
            </a:r>
          </a:p>
          <a:p>
            <a:pPr>
              <a:spcBef>
                <a:spcPts val="900"/>
              </a:spcBef>
            </a:pPr>
            <a:r>
              <a:rPr lang="en-US" sz="2000" i="1" u="sng" dirty="0"/>
              <a:t>If you finish early</a:t>
            </a:r>
            <a:r>
              <a:rPr lang="en-US" sz="2000" dirty="0"/>
              <a:t>:</a:t>
            </a:r>
          </a:p>
          <a:p>
            <a:pPr marL="914400" lvl="1" indent="-457200">
              <a:spcBef>
                <a:spcPts val="900"/>
              </a:spcBef>
              <a:buFont typeface="+mj-lt"/>
              <a:buAutoNum type="alphaLcPeriod"/>
            </a:pPr>
            <a:r>
              <a:rPr lang="en-US" sz="2000" dirty="0"/>
              <a:t>View </a:t>
            </a:r>
            <a:r>
              <a:rPr lang="en-US" sz="2000" dirty="0">
                <a:latin typeface="Courier New"/>
              </a:rPr>
              <a:t>hello.py</a:t>
            </a:r>
            <a:r>
              <a:rPr lang="en-US" sz="2000" dirty="0"/>
              <a:t> to make sure those lines are still in there.</a:t>
            </a:r>
          </a:p>
          <a:p>
            <a:pPr marL="914400" lvl="1" indent="-457200">
              <a:spcBef>
                <a:spcPts val="900"/>
              </a:spcBef>
              <a:buFont typeface="+mj-lt"/>
              <a:buAutoNum type="alphaLcPeriod"/>
            </a:pPr>
            <a:r>
              <a:rPr lang="en-US" sz="2000" dirty="0">
                <a:ea typeface="+mn-lt"/>
                <a:cs typeface="+mn-lt"/>
              </a:rPr>
              <a:t>Make a new directory in your home dir. called: </a:t>
            </a:r>
            <a:r>
              <a:rPr lang="en-US" sz="2000" dirty="0" err="1">
                <a:latin typeface="Courier New"/>
                <a:ea typeface="+mn-lt"/>
                <a:cs typeface="+mn-lt"/>
              </a:rPr>
              <a:t>scratch_class</a:t>
            </a:r>
            <a:endParaRPr lang="en-US" sz="2000" dirty="0"/>
          </a:p>
          <a:p>
            <a:pPr marL="914400" lvl="1" indent="-457200">
              <a:spcBef>
                <a:spcPts val="900"/>
              </a:spcBef>
              <a:buFont typeface="+mj-lt"/>
              <a:buAutoNum type="alphaLcPeriod"/>
            </a:pPr>
            <a:r>
              <a:rPr lang="en-US" sz="2000" dirty="0"/>
              <a:t>Copy </a:t>
            </a:r>
            <a:r>
              <a:rPr lang="en-US" sz="2000" dirty="0">
                <a:latin typeface="Courier New"/>
              </a:rPr>
              <a:t>hello.py</a:t>
            </a:r>
            <a:r>
              <a:rPr lang="en-US" sz="2000" dirty="0"/>
              <a:t> to your </a:t>
            </a:r>
            <a:r>
              <a:rPr lang="en-US" sz="2000" dirty="0" err="1">
                <a:latin typeface="Courier New"/>
              </a:rPr>
              <a:t>scratch_class</a:t>
            </a:r>
            <a:r>
              <a:rPr lang="en-US" sz="2000" dirty="0"/>
              <a:t> folder</a:t>
            </a:r>
          </a:p>
          <a:p>
            <a:pPr marL="914400" lvl="1" indent="-457200">
              <a:spcBef>
                <a:spcPts val="900"/>
              </a:spcBef>
              <a:buFont typeface="+mj-lt"/>
              <a:buAutoNum type="alphaLcPeriod"/>
            </a:pPr>
            <a:r>
              <a:rPr lang="en-US" sz="2000" dirty="0"/>
              <a:t>Rename </a:t>
            </a:r>
            <a:r>
              <a:rPr lang="en-US" sz="2000" dirty="0">
                <a:latin typeface="Courier New"/>
              </a:rPr>
              <a:t>hello.py</a:t>
            </a:r>
            <a:r>
              <a:rPr lang="en-US" sz="2000" dirty="0"/>
              <a:t> to </a:t>
            </a:r>
            <a:r>
              <a:rPr lang="en-US" sz="2000" dirty="0">
                <a:latin typeface="Courier New"/>
              </a:rPr>
              <a:t>hola.py</a:t>
            </a:r>
          </a:p>
          <a:p>
            <a:pPr marL="914400" lvl="1" indent="-457200">
              <a:spcBef>
                <a:spcPts val="900"/>
              </a:spcBef>
              <a:buFont typeface="+mj-lt"/>
              <a:buAutoNum type="alphaLcPeriod"/>
            </a:pPr>
            <a:r>
              <a:rPr lang="en-US" sz="2000" dirty="0"/>
              <a:t>Make of copy </a:t>
            </a:r>
            <a:r>
              <a:rPr lang="en-US" sz="2000" dirty="0">
                <a:latin typeface="Courier New"/>
              </a:rPr>
              <a:t>hola.py</a:t>
            </a:r>
            <a:r>
              <a:rPr lang="en-US" sz="2000" dirty="0"/>
              <a:t> called </a:t>
            </a:r>
            <a:r>
              <a:rPr lang="en-US" sz="2000" dirty="0">
                <a:latin typeface="Courier New"/>
                <a:ea typeface="+mn-lt"/>
                <a:cs typeface="+mn-lt"/>
              </a:rPr>
              <a:t>hello.py</a:t>
            </a:r>
          </a:p>
        </p:txBody>
      </p:sp>
    </p:spTree>
    <p:extLst>
      <p:ext uri="{BB962C8B-B14F-4D97-AF65-F5344CB8AC3E}">
        <p14:creationId xmlns:p14="http://schemas.microsoft.com/office/powerpoint/2010/main" val="210576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166856" y="862750"/>
            <a:ext cx="8907393" cy="57713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rmAutofit fontScale="86000" lnSpcReduction="10000"/>
          </a:bodyPr>
          <a:lstStyle/>
          <a:p>
            <a:pPr marL="635">
              <a:lnSpc>
                <a:spcPct val="130000"/>
              </a:lnSpc>
              <a:spcBef>
                <a:spcPts val="500"/>
              </a:spcBef>
              <a:buClr>
                <a:srgbClr val="000000"/>
              </a:buClr>
            </a:pPr>
            <a:r>
              <a:rPr lang="en-US" sz="2000" b="1" spc="-1" dirty="0">
                <a:cs typeface="Arial"/>
              </a:rPr>
              <a:t>Before we begin:</a:t>
            </a:r>
          </a:p>
          <a:p>
            <a:pPr marL="343535" indent="-342900">
              <a:lnSpc>
                <a:spcPct val="110000"/>
              </a:lnSpc>
              <a:spcBef>
                <a:spcPts val="500"/>
              </a:spcBef>
              <a:buFont typeface="Wingdings"/>
              <a:buChar char="q"/>
            </a:pPr>
            <a:r>
              <a:rPr lang="en-US" sz="2000" spc="-1" dirty="0">
                <a:latin typeface="Arial"/>
                <a:cs typeface="Arial"/>
              </a:rPr>
              <a:t>Establish a VPN connection with UNC. </a:t>
            </a:r>
          </a:p>
          <a:p>
            <a:pPr marL="457835" lvl="1">
              <a:lnSpc>
                <a:spcPct val="110000"/>
              </a:lnSpc>
              <a:spcBef>
                <a:spcPts val="500"/>
              </a:spcBef>
            </a:pPr>
            <a:r>
              <a:rPr lang="en-US" sz="2000" spc="-1" dirty="0">
                <a:latin typeface="Arial"/>
                <a:cs typeface="Arial"/>
              </a:rPr>
              <a:t>[For VPN instructions, search </a:t>
            </a:r>
            <a:r>
              <a:rPr lang="en-US" sz="2000" spc="-1" dirty="0">
                <a:latin typeface="Arial"/>
                <a:cs typeface="Arial"/>
                <a:hlinkClick r:id="rId3"/>
              </a:rPr>
              <a:t>https://help.unc.edu</a:t>
            </a:r>
            <a:r>
              <a:rPr lang="en-US" sz="2000" spc="-1" dirty="0">
                <a:latin typeface="Arial"/>
                <a:cs typeface="Arial"/>
              </a:rPr>
              <a:t> for VPN.]</a:t>
            </a:r>
            <a:endParaRPr lang="en-US" sz="2000" dirty="0">
              <a:ea typeface="+mn-lt"/>
              <a:cs typeface="+mn-lt"/>
            </a:endParaRPr>
          </a:p>
          <a:p>
            <a:pPr marL="343535" indent="-342900">
              <a:lnSpc>
                <a:spcPct val="110000"/>
              </a:lnSpc>
              <a:spcBef>
                <a:spcPts val="500"/>
              </a:spcBef>
              <a:buFont typeface="Wingdings"/>
              <a:buChar char="q"/>
            </a:pPr>
            <a:r>
              <a:rPr lang="en-US" sz="2000" spc="-1" dirty="0">
                <a:latin typeface="Arial"/>
                <a:cs typeface="Arial"/>
              </a:rPr>
              <a:t>If you do not have longleaf account yet, request it now:</a:t>
            </a:r>
          </a:p>
          <a:p>
            <a:pPr marL="457835" lvl="1">
              <a:lnSpc>
                <a:spcPct val="110000"/>
              </a:lnSpc>
              <a:spcBef>
                <a:spcPts val="500"/>
              </a:spcBef>
            </a:pPr>
            <a:r>
              <a:rPr lang="en-US" sz="2000" spc="-1" dirty="0">
                <a:ea typeface="+mn-lt"/>
                <a:cs typeface="+mn-lt"/>
                <a:hlinkClick r:id="rId4"/>
              </a:rPr>
              <a:t>https://help.rc.unc.edu/request-a-cluster-account/</a:t>
            </a:r>
            <a:endParaRPr lang="en-US" sz="2000" dirty="0">
              <a:latin typeface="Arial"/>
              <a:cs typeface="Arial"/>
            </a:endParaRPr>
          </a:p>
          <a:p>
            <a:pPr marL="343535" indent="-342900">
              <a:lnSpc>
                <a:spcPct val="110000"/>
              </a:lnSpc>
              <a:spcBef>
                <a:spcPts val="500"/>
              </a:spcBef>
              <a:buFont typeface="Wingdings"/>
              <a:buChar char="q"/>
            </a:pPr>
            <a:r>
              <a:rPr lang="en-US" sz="2000" i="1" spc="-1" dirty="0">
                <a:latin typeface="Arial"/>
                <a:cs typeface="Arial"/>
              </a:rPr>
              <a:t>If there's time, download…</a:t>
            </a:r>
          </a:p>
          <a:p>
            <a:pPr marL="800735" lvl="1" indent="-342900">
              <a:lnSpc>
                <a:spcPct val="110000"/>
              </a:lnSpc>
              <a:spcBef>
                <a:spcPts val="500"/>
              </a:spcBef>
              <a:buFont typeface="Courier New" panose="02070309020205020404" pitchFamily="49" charset="0"/>
              <a:buChar char="o"/>
            </a:pPr>
            <a:r>
              <a:rPr lang="en-US" sz="2000" i="1" spc="-1" dirty="0">
                <a:latin typeface="Arial"/>
                <a:cs typeface="Arial"/>
              </a:rPr>
              <a:t> and install the </a:t>
            </a:r>
            <a:r>
              <a:rPr lang="en-US" sz="2000" i="1" spc="-1" dirty="0" err="1">
                <a:latin typeface="Arial"/>
                <a:cs typeface="Arial"/>
              </a:rPr>
              <a:t>ssh</a:t>
            </a:r>
            <a:r>
              <a:rPr lang="en-US" sz="2000" i="1" spc="-1" dirty="0">
                <a:latin typeface="Arial"/>
                <a:cs typeface="Arial"/>
              </a:rPr>
              <a:t> app longleaf prefers:</a:t>
            </a:r>
            <a:endParaRPr lang="en-US" sz="2000" spc="-1" dirty="0">
              <a:ea typeface="+mn-lt"/>
              <a:cs typeface="+mn-lt"/>
            </a:endParaRPr>
          </a:p>
          <a:p>
            <a:pPr marL="915035" lvl="2">
              <a:lnSpc>
                <a:spcPct val="110000"/>
              </a:lnSpc>
              <a:spcBef>
                <a:spcPts val="500"/>
              </a:spcBef>
            </a:pPr>
            <a:r>
              <a:rPr lang="en-US" sz="2000" i="1" spc="-1" dirty="0">
                <a:latin typeface="Arial"/>
                <a:cs typeface="Arial"/>
                <a:hlinkClick r:id="rId5"/>
              </a:rPr>
              <a:t>https://help.rc.unc.edu/getting-logged-on/</a:t>
            </a:r>
            <a:endParaRPr lang="en-US" sz="2000" i="1" spc="-1" dirty="0">
              <a:latin typeface="Arial"/>
              <a:cs typeface="Arial"/>
            </a:endParaRPr>
          </a:p>
          <a:p>
            <a:pPr marL="915035" lvl="1" indent="-457200">
              <a:lnSpc>
                <a:spcPct val="110000"/>
              </a:lnSpc>
              <a:spcBef>
                <a:spcPts val="500"/>
              </a:spcBef>
              <a:buFont typeface="Courier New" panose="02070309020205020404" pitchFamily="49" charset="0"/>
              <a:buChar char="o"/>
            </a:pPr>
            <a:r>
              <a:rPr lang="en-US" sz="2000" i="1" spc="-1" dirty="0">
                <a:latin typeface="Arial"/>
                <a:cs typeface="Arial"/>
              </a:rPr>
              <a:t>These Using Longleaf course slides</a:t>
            </a:r>
            <a:r>
              <a:rPr lang="en-US" sz="2000" i="1" spc="-1" dirty="0">
                <a:cs typeface="Arial"/>
              </a:rPr>
              <a:t>:</a:t>
            </a:r>
          </a:p>
          <a:p>
            <a:pPr marL="915035" lvl="2">
              <a:lnSpc>
                <a:spcPct val="110000"/>
              </a:lnSpc>
              <a:spcBef>
                <a:spcPts val="500"/>
              </a:spcBef>
            </a:pPr>
            <a:r>
              <a:rPr lang="en-US" sz="2000" i="1" spc="-1" dirty="0">
                <a:cs typeface="Arial"/>
              </a:rPr>
              <a:t> </a:t>
            </a:r>
            <a:r>
              <a:rPr lang="en-US" sz="2000" i="1" spc="-1" dirty="0">
                <a:cs typeface="Arial"/>
                <a:hlinkClick r:id="rId6"/>
              </a:rPr>
              <a:t>https://help.rc.unc.edu/presentations/</a:t>
            </a:r>
            <a:r>
              <a:rPr lang="en-US" sz="2000" i="1" spc="-1" dirty="0">
                <a:cs typeface="Arial"/>
              </a:rPr>
              <a:t> </a:t>
            </a:r>
          </a:p>
          <a:p>
            <a:pPr marL="915035" lvl="2">
              <a:lnSpc>
                <a:spcPct val="110000"/>
              </a:lnSpc>
              <a:spcBef>
                <a:spcPts val="500"/>
              </a:spcBef>
            </a:pPr>
            <a:r>
              <a:rPr lang="en-US" sz="2000" i="1" spc="-1" dirty="0">
                <a:cs typeface="Arial"/>
              </a:rPr>
              <a:t> </a:t>
            </a:r>
            <a:endParaRPr lang="en-US" sz="2000" dirty="0"/>
          </a:p>
          <a:p>
            <a:pPr marL="635">
              <a:lnSpc>
                <a:spcPct val="130000"/>
              </a:lnSpc>
              <a:spcBef>
                <a:spcPts val="500"/>
              </a:spcBef>
            </a:pPr>
            <a:r>
              <a:rPr lang="en-US" sz="2000" b="1" spc="-1" dirty="0">
                <a:latin typeface="Arial"/>
                <a:cs typeface="Arial"/>
              </a:rPr>
              <a:t>ZOOM-related:</a:t>
            </a:r>
            <a:endParaRPr lang="en-US" sz="2000" b="1" dirty="0">
              <a:latin typeface="Arial"/>
              <a:cs typeface="Arial"/>
            </a:endParaRPr>
          </a:p>
          <a:p>
            <a:pPr marL="343535" indent="-342900">
              <a:lnSpc>
                <a:spcPct val="110000"/>
              </a:lnSpc>
              <a:spcBef>
                <a:spcPts val="500"/>
              </a:spcBef>
              <a:buFont typeface="Arial"/>
              <a:buChar char="•"/>
            </a:pPr>
            <a:r>
              <a:rPr lang="en-US" sz="2000" spc="-1" dirty="0">
                <a:latin typeface="Arial"/>
                <a:cs typeface="Arial"/>
              </a:rPr>
              <a:t>In the chat to everyone area: Type your full name (used for attendance purposes)</a:t>
            </a:r>
          </a:p>
          <a:p>
            <a:pPr marL="343535" indent="-342900">
              <a:lnSpc>
                <a:spcPct val="110000"/>
              </a:lnSpc>
              <a:spcBef>
                <a:spcPts val="500"/>
              </a:spcBef>
              <a:buFont typeface="Arial"/>
              <a:buChar char="•"/>
            </a:pPr>
            <a:r>
              <a:rPr lang="en-US" sz="2000" spc="-1" dirty="0">
                <a:latin typeface="Arial"/>
                <a:cs typeface="Arial"/>
              </a:rPr>
              <a:t>Mute your microphone (if it is not already muted). </a:t>
            </a:r>
            <a:endParaRPr lang="en-US" sz="2000" dirty="0"/>
          </a:p>
          <a:p>
            <a:pPr marL="343535" indent="-342900">
              <a:lnSpc>
                <a:spcPct val="110000"/>
              </a:lnSpc>
              <a:spcBef>
                <a:spcPts val="500"/>
              </a:spcBef>
              <a:buFont typeface="Arial"/>
              <a:buChar char="•"/>
            </a:pPr>
            <a:r>
              <a:rPr lang="en-US" sz="2000" spc="-1" dirty="0">
                <a:latin typeface="Arial"/>
                <a:cs typeface="Arial"/>
              </a:rPr>
              <a:t>Un-mute your microphone and interrupt me for immediate/quick clarification</a:t>
            </a:r>
          </a:p>
          <a:p>
            <a:pPr marL="343535" indent="-342900">
              <a:lnSpc>
                <a:spcPct val="110000"/>
              </a:lnSpc>
              <a:spcBef>
                <a:spcPts val="500"/>
              </a:spcBef>
              <a:buFont typeface="Arial"/>
              <a:buChar char="•"/>
            </a:pPr>
            <a:r>
              <a:rPr lang="en-US" sz="2000" spc="-1" dirty="0">
                <a:latin typeface="Arial"/>
                <a:cs typeface="Arial"/>
              </a:rPr>
              <a:t>Use "chat" to post your questions that require more time and I will answer them after exercises.</a:t>
            </a:r>
          </a:p>
        </p:txBody>
      </p:sp>
      <p:sp>
        <p:nvSpPr>
          <p:cNvPr id="170" name="CustomShape 2"/>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mn-ea"/>
                <a:cs typeface="+mn-cs"/>
              </a:rPr>
              <a:t>Using Longleaf: ITS Research Computing</a:t>
            </a:r>
          </a:p>
        </p:txBody>
      </p:sp>
    </p:spTree>
    <p:extLst>
      <p:ext uri="{BB962C8B-B14F-4D97-AF65-F5344CB8AC3E}">
        <p14:creationId xmlns:p14="http://schemas.microsoft.com/office/powerpoint/2010/main" val="2323495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2">
              <a:lumMod val="20000"/>
              <a:lumOff val="80000"/>
            </a:schemeClr>
          </a:solidFill>
          <a:ln w="25400">
            <a:solidFill>
              <a:schemeClr val="accent2">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2">
                    <a:lumMod val="75000"/>
                  </a:schemeClr>
                </a:solidFill>
                <a:effectLst/>
                <a:uLnTx/>
                <a:uFillTx/>
                <a:latin typeface="Calibri"/>
                <a:ea typeface="ヒラギノ角ゴ Pro W3"/>
                <a:cs typeface="+mn-cs"/>
              </a:rPr>
              <a:t>OOD: Jobs</a:t>
            </a:r>
            <a:endParaRPr kumimoji="0" lang="en-US" sz="4000" b="0" i="0" u="none" strike="noStrike" kern="1200" cap="none" spc="-1" normalizeH="0" baseline="0" noProof="0" dirty="0">
              <a:ln>
                <a:noFill/>
              </a:ln>
              <a:solidFill>
                <a:schemeClr val="accent2">
                  <a:lumMod val="75000"/>
                </a:schemeClr>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D4361305-B8BF-4F4E-A4F3-3D839FD48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1"/>
            <a:ext cx="1129063" cy="855000"/>
          </a:xfrm>
          <a:prstGeom prst="rect">
            <a:avLst/>
          </a:prstGeom>
        </p:spPr>
      </p:pic>
      <p:sp>
        <p:nvSpPr>
          <p:cNvPr id="7" name="TextBox 6">
            <a:extLst>
              <a:ext uri="{FF2B5EF4-FFF2-40B4-BE49-F238E27FC236}">
                <a16:creationId xmlns:a16="http://schemas.microsoft.com/office/drawing/2014/main" id="{7F0BACBA-9D53-43B7-849E-ED9DBDA5DA55}"/>
              </a:ext>
            </a:extLst>
          </p:cNvPr>
          <p:cNvSpPr txBox="1"/>
          <p:nvPr/>
        </p:nvSpPr>
        <p:spPr>
          <a:xfrm>
            <a:off x="503583" y="1364974"/>
            <a:ext cx="7918174" cy="646331"/>
          </a:xfrm>
          <a:prstGeom prst="rect">
            <a:avLst/>
          </a:prstGeom>
          <a:noFill/>
        </p:spPr>
        <p:txBody>
          <a:bodyPr wrap="square" rtlCol="0">
            <a:spAutoFit/>
          </a:bodyPr>
          <a:lstStyle/>
          <a:p>
            <a:endParaRPr lang="en-US" dirty="0"/>
          </a:p>
          <a:p>
            <a:endParaRPr lang="en-US" dirty="0"/>
          </a:p>
        </p:txBody>
      </p:sp>
      <p:pic>
        <p:nvPicPr>
          <p:cNvPr id="3" name="Picture 2" descr="A screenshot of a cell phone&#10;&#10;Description automatically generated">
            <a:extLst>
              <a:ext uri="{FF2B5EF4-FFF2-40B4-BE49-F238E27FC236}">
                <a16:creationId xmlns:a16="http://schemas.microsoft.com/office/drawing/2014/main" id="{C64CA54A-11E3-4BD5-B241-C32BC207D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084" y="1900239"/>
            <a:ext cx="4444336" cy="2257559"/>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FB21A5DE-B994-4E11-9FEC-60D0E7D90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80" y="1487660"/>
            <a:ext cx="4273016" cy="3173719"/>
          </a:xfrm>
          <a:prstGeom prst="rect">
            <a:avLst/>
          </a:prstGeom>
        </p:spPr>
      </p:pic>
    </p:spTree>
    <p:extLst>
      <p:ext uri="{BB962C8B-B14F-4D97-AF65-F5344CB8AC3E}">
        <p14:creationId xmlns:p14="http://schemas.microsoft.com/office/powerpoint/2010/main" val="250880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2">
              <a:lumMod val="20000"/>
              <a:lumOff val="80000"/>
            </a:schemeClr>
          </a:solidFill>
          <a:ln w="25400">
            <a:solidFill>
              <a:schemeClr val="accent2">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2">
                    <a:lumMod val="75000"/>
                  </a:schemeClr>
                </a:solidFill>
                <a:effectLst/>
                <a:uLnTx/>
                <a:uFillTx/>
                <a:latin typeface="Calibri"/>
                <a:ea typeface="ヒラギノ角ゴ Pro W3"/>
                <a:cs typeface="+mn-cs"/>
              </a:rPr>
              <a:t>OOD: Clusters</a:t>
            </a:r>
            <a:endParaRPr kumimoji="0" lang="en-US" sz="4000" b="0" i="0" u="none" strike="noStrike" kern="1200" cap="none" spc="-1" normalizeH="0" baseline="0" noProof="0" dirty="0">
              <a:ln>
                <a:noFill/>
              </a:ln>
              <a:solidFill>
                <a:schemeClr val="accent2">
                  <a:lumMod val="75000"/>
                </a:schemeClr>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D4361305-B8BF-4F4E-A4F3-3D839FD48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1"/>
            <a:ext cx="1129063" cy="855000"/>
          </a:xfrm>
          <a:prstGeom prst="rect">
            <a:avLst/>
          </a:prstGeom>
        </p:spPr>
      </p:pic>
      <p:sp>
        <p:nvSpPr>
          <p:cNvPr id="7" name="TextBox 6">
            <a:extLst>
              <a:ext uri="{FF2B5EF4-FFF2-40B4-BE49-F238E27FC236}">
                <a16:creationId xmlns:a16="http://schemas.microsoft.com/office/drawing/2014/main" id="{7F0BACBA-9D53-43B7-849E-ED9DBDA5DA55}"/>
              </a:ext>
            </a:extLst>
          </p:cNvPr>
          <p:cNvSpPr txBox="1"/>
          <p:nvPr/>
        </p:nvSpPr>
        <p:spPr>
          <a:xfrm>
            <a:off x="503583" y="1364974"/>
            <a:ext cx="7918174" cy="646331"/>
          </a:xfrm>
          <a:prstGeom prst="rect">
            <a:avLst/>
          </a:prstGeom>
          <a:noFill/>
        </p:spPr>
        <p:txBody>
          <a:bodyPr wrap="square" rtlCol="0">
            <a:spAutoFit/>
          </a:bodyPr>
          <a:lstStyle/>
          <a:p>
            <a:endParaRPr lang="en-US" dirty="0"/>
          </a:p>
          <a:p>
            <a:endParaRPr lang="en-US" dirty="0"/>
          </a:p>
        </p:txBody>
      </p:sp>
      <p:pic>
        <p:nvPicPr>
          <p:cNvPr id="3" name="Picture 2" descr="A screenshot of a cell phone&#10;&#10;Description automatically generated">
            <a:extLst>
              <a:ext uri="{FF2B5EF4-FFF2-40B4-BE49-F238E27FC236}">
                <a16:creationId xmlns:a16="http://schemas.microsoft.com/office/drawing/2014/main" id="{1563385C-927C-4F78-A561-4D63CD14B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673" y="1020321"/>
            <a:ext cx="7242221" cy="5052880"/>
          </a:xfrm>
          <a:prstGeom prst="rect">
            <a:avLst/>
          </a:prstGeom>
        </p:spPr>
      </p:pic>
      <p:cxnSp>
        <p:nvCxnSpPr>
          <p:cNvPr id="5" name="Straight Arrow Connector 4">
            <a:extLst>
              <a:ext uri="{FF2B5EF4-FFF2-40B4-BE49-F238E27FC236}">
                <a16:creationId xmlns:a16="http://schemas.microsoft.com/office/drawing/2014/main" id="{C5D2DFF7-C0CA-4B53-9467-27C5708F4B3D}"/>
              </a:ext>
            </a:extLst>
          </p:cNvPr>
          <p:cNvCxnSpPr>
            <a:cxnSpLocks/>
          </p:cNvCxnSpPr>
          <p:nvPr/>
        </p:nvCxnSpPr>
        <p:spPr>
          <a:xfrm>
            <a:off x="1810139" y="4292082"/>
            <a:ext cx="1287625" cy="1545597"/>
          </a:xfrm>
          <a:prstGeom prst="straightConnector1">
            <a:avLst/>
          </a:prstGeom>
          <a:ln>
            <a:solidFill>
              <a:srgbClr val="FFFF00"/>
            </a:solidFill>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A84B63A9-6BA2-4F1D-93EE-6DC12CB8660D}"/>
              </a:ext>
            </a:extLst>
          </p:cNvPr>
          <p:cNvCxnSpPr>
            <a:cxnSpLocks/>
          </p:cNvCxnSpPr>
          <p:nvPr/>
        </p:nvCxnSpPr>
        <p:spPr>
          <a:xfrm flipH="1">
            <a:off x="3359020" y="4292082"/>
            <a:ext cx="1381764" cy="1545597"/>
          </a:xfrm>
          <a:prstGeom prst="straightConnector1">
            <a:avLst/>
          </a:prstGeom>
          <a:ln>
            <a:solidFill>
              <a:srgbClr val="FFFF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9341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2">
              <a:lumMod val="20000"/>
              <a:lumOff val="80000"/>
            </a:schemeClr>
          </a:solidFill>
          <a:ln w="25400">
            <a:solidFill>
              <a:schemeClr val="accent2">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2">
                    <a:lumMod val="75000"/>
                  </a:schemeClr>
                </a:solidFill>
                <a:effectLst/>
                <a:uLnTx/>
                <a:uFillTx/>
                <a:latin typeface="Calibri"/>
                <a:ea typeface="ヒラギノ角ゴ Pro W3"/>
                <a:cs typeface="+mn-cs"/>
              </a:rPr>
              <a:t>OOD: Interactive Apps</a:t>
            </a:r>
            <a:endParaRPr kumimoji="0" lang="en-US" sz="4000" b="0" i="0" u="none" strike="noStrike" kern="1200" cap="none" spc="-1" normalizeH="0" baseline="0" noProof="0" dirty="0">
              <a:ln>
                <a:noFill/>
              </a:ln>
              <a:solidFill>
                <a:schemeClr val="accent2">
                  <a:lumMod val="75000"/>
                </a:schemeClr>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D4361305-B8BF-4F4E-A4F3-3D839FD48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1"/>
            <a:ext cx="1129063" cy="855000"/>
          </a:xfrm>
          <a:prstGeom prst="rect">
            <a:avLst/>
          </a:prstGeom>
        </p:spPr>
      </p:pic>
      <p:sp>
        <p:nvSpPr>
          <p:cNvPr id="7" name="TextBox 6">
            <a:extLst>
              <a:ext uri="{FF2B5EF4-FFF2-40B4-BE49-F238E27FC236}">
                <a16:creationId xmlns:a16="http://schemas.microsoft.com/office/drawing/2014/main" id="{7F0BACBA-9D53-43B7-849E-ED9DBDA5DA55}"/>
              </a:ext>
            </a:extLst>
          </p:cNvPr>
          <p:cNvSpPr txBox="1"/>
          <p:nvPr/>
        </p:nvSpPr>
        <p:spPr>
          <a:xfrm>
            <a:off x="503583" y="1364974"/>
            <a:ext cx="7918174" cy="646331"/>
          </a:xfrm>
          <a:prstGeom prst="rect">
            <a:avLst/>
          </a:prstGeom>
          <a:noFill/>
        </p:spPr>
        <p:txBody>
          <a:bodyPr wrap="square" rtlCol="0">
            <a:spAutoFit/>
          </a:bodyPr>
          <a:lstStyle/>
          <a:p>
            <a:endParaRPr lang="en-US" dirty="0"/>
          </a:p>
          <a:p>
            <a:endParaRPr lang="en-US" dirty="0"/>
          </a:p>
        </p:txBody>
      </p:sp>
      <p:pic>
        <p:nvPicPr>
          <p:cNvPr id="3" name="Picture 2" descr="A screenshot of a cell phone&#10;&#10;Description automatically generated">
            <a:extLst>
              <a:ext uri="{FF2B5EF4-FFF2-40B4-BE49-F238E27FC236}">
                <a16:creationId xmlns:a16="http://schemas.microsoft.com/office/drawing/2014/main" id="{02861DB9-C028-45E3-B342-73A21C62D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067" y="1044088"/>
            <a:ext cx="5931205" cy="5670841"/>
          </a:xfrm>
          <a:prstGeom prst="rect">
            <a:avLst/>
          </a:prstGeom>
        </p:spPr>
      </p:pic>
    </p:spTree>
    <p:extLst>
      <p:ext uri="{BB962C8B-B14F-4D97-AF65-F5344CB8AC3E}">
        <p14:creationId xmlns:p14="http://schemas.microsoft.com/office/powerpoint/2010/main" val="1177882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2">
              <a:lumMod val="20000"/>
              <a:lumOff val="80000"/>
            </a:schemeClr>
          </a:solidFill>
          <a:ln w="25400">
            <a:solidFill>
              <a:schemeClr val="accent2">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2">
                    <a:lumMod val="75000"/>
                  </a:schemeClr>
                </a:solidFill>
                <a:effectLst/>
                <a:uLnTx/>
                <a:uFillTx/>
                <a:latin typeface="Calibri"/>
                <a:ea typeface="ヒラギノ角ゴ Pro W3"/>
                <a:cs typeface="+mn-cs"/>
              </a:rPr>
              <a:t>OOD: MY Interactive Apps</a:t>
            </a:r>
            <a:endParaRPr kumimoji="0" lang="en-US" sz="4000" b="0" i="0" u="none" strike="noStrike" kern="1200" cap="none" spc="-1" normalizeH="0" baseline="0" noProof="0" dirty="0">
              <a:ln>
                <a:noFill/>
              </a:ln>
              <a:solidFill>
                <a:schemeClr val="accent2">
                  <a:lumMod val="75000"/>
                </a:schemeClr>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D4361305-B8BF-4F4E-A4F3-3D839FD48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1"/>
            <a:ext cx="1129063" cy="855000"/>
          </a:xfrm>
          <a:prstGeom prst="rect">
            <a:avLst/>
          </a:prstGeom>
        </p:spPr>
      </p:pic>
      <p:sp>
        <p:nvSpPr>
          <p:cNvPr id="7" name="TextBox 6">
            <a:extLst>
              <a:ext uri="{FF2B5EF4-FFF2-40B4-BE49-F238E27FC236}">
                <a16:creationId xmlns:a16="http://schemas.microsoft.com/office/drawing/2014/main" id="{7F0BACBA-9D53-43B7-849E-ED9DBDA5DA55}"/>
              </a:ext>
            </a:extLst>
          </p:cNvPr>
          <p:cNvSpPr txBox="1"/>
          <p:nvPr/>
        </p:nvSpPr>
        <p:spPr>
          <a:xfrm>
            <a:off x="503583" y="1364974"/>
            <a:ext cx="7918174" cy="646331"/>
          </a:xfrm>
          <a:prstGeom prst="rect">
            <a:avLst/>
          </a:prstGeom>
          <a:noFill/>
        </p:spPr>
        <p:txBody>
          <a:bodyPr wrap="square" rtlCol="0">
            <a:spAutoFit/>
          </a:bodyPr>
          <a:lstStyle/>
          <a:p>
            <a:endParaRPr lang="en-US" dirty="0"/>
          </a:p>
          <a:p>
            <a:endParaRPr lang="en-US" dirty="0"/>
          </a:p>
        </p:txBody>
      </p:sp>
      <p:pic>
        <p:nvPicPr>
          <p:cNvPr id="3" name="Picture 2" descr="A screenshot of a cell phone&#10;&#10;Description automatically generated">
            <a:extLst>
              <a:ext uri="{FF2B5EF4-FFF2-40B4-BE49-F238E27FC236}">
                <a16:creationId xmlns:a16="http://schemas.microsoft.com/office/drawing/2014/main" id="{16D9689E-A778-4319-AECF-EF2B58617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15" y="1280566"/>
            <a:ext cx="8140842" cy="3779400"/>
          </a:xfrm>
          <a:prstGeom prst="rect">
            <a:avLst/>
          </a:prstGeom>
        </p:spPr>
      </p:pic>
    </p:spTree>
    <p:extLst>
      <p:ext uri="{BB962C8B-B14F-4D97-AF65-F5344CB8AC3E}">
        <p14:creationId xmlns:p14="http://schemas.microsoft.com/office/powerpoint/2010/main" val="1036034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2">
              <a:lumMod val="20000"/>
              <a:lumOff val="80000"/>
            </a:schemeClr>
          </a:solidFill>
          <a:ln w="25400">
            <a:solidFill>
              <a:schemeClr val="accent2">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2">
                    <a:lumMod val="75000"/>
                  </a:schemeClr>
                </a:solidFill>
                <a:effectLst/>
                <a:uLnTx/>
                <a:uFillTx/>
                <a:latin typeface="Calibri"/>
                <a:ea typeface="ヒラギノ角ゴ Pro W3"/>
                <a:cs typeface="+mn-cs"/>
              </a:rPr>
              <a:t>OOD: Connectivity Error: Restart</a:t>
            </a:r>
            <a:endParaRPr kumimoji="0" lang="en-US" sz="4000" b="0" i="0" u="none" strike="noStrike" kern="1200" cap="none" spc="-1" normalizeH="0" baseline="0" noProof="0" dirty="0">
              <a:ln>
                <a:noFill/>
              </a:ln>
              <a:solidFill>
                <a:schemeClr val="accent2">
                  <a:lumMod val="75000"/>
                </a:schemeClr>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D4361305-B8BF-4F4E-A4F3-3D839FD48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1"/>
            <a:ext cx="1129063" cy="855000"/>
          </a:xfrm>
          <a:prstGeom prst="rect">
            <a:avLst/>
          </a:prstGeom>
        </p:spPr>
      </p:pic>
      <p:sp>
        <p:nvSpPr>
          <p:cNvPr id="7" name="TextBox 6">
            <a:extLst>
              <a:ext uri="{FF2B5EF4-FFF2-40B4-BE49-F238E27FC236}">
                <a16:creationId xmlns:a16="http://schemas.microsoft.com/office/drawing/2014/main" id="{7F0BACBA-9D53-43B7-849E-ED9DBDA5DA55}"/>
              </a:ext>
            </a:extLst>
          </p:cNvPr>
          <p:cNvSpPr txBox="1"/>
          <p:nvPr/>
        </p:nvSpPr>
        <p:spPr>
          <a:xfrm>
            <a:off x="503583" y="1364974"/>
            <a:ext cx="7918174" cy="646331"/>
          </a:xfrm>
          <a:prstGeom prst="rect">
            <a:avLst/>
          </a:prstGeom>
          <a:noFill/>
        </p:spPr>
        <p:txBody>
          <a:bodyPr wrap="square" rtlCol="0">
            <a:spAutoFit/>
          </a:bodyPr>
          <a:lstStyle/>
          <a:p>
            <a:endParaRPr lang="en-US" dirty="0"/>
          </a:p>
          <a:p>
            <a:endParaRPr lang="en-US" dirty="0"/>
          </a:p>
        </p:txBody>
      </p:sp>
      <p:pic>
        <p:nvPicPr>
          <p:cNvPr id="8" name="Picture 7" descr="A screenshot of a social media post&#10;&#10;Description automatically generated">
            <a:extLst>
              <a:ext uri="{FF2B5EF4-FFF2-40B4-BE49-F238E27FC236}">
                <a16:creationId xmlns:a16="http://schemas.microsoft.com/office/drawing/2014/main" id="{C8067D43-0B99-484B-A92E-4E9BFC815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41" y="1182233"/>
            <a:ext cx="8686830" cy="1658144"/>
          </a:xfrm>
          <a:prstGeom prst="rect">
            <a:avLst/>
          </a:prstGeom>
        </p:spPr>
      </p:pic>
      <p:sp>
        <p:nvSpPr>
          <p:cNvPr id="9" name="TextBox 8">
            <a:extLst>
              <a:ext uri="{FF2B5EF4-FFF2-40B4-BE49-F238E27FC236}">
                <a16:creationId xmlns:a16="http://schemas.microsoft.com/office/drawing/2014/main" id="{1BF784CE-814A-446F-95C1-80A7A504A058}"/>
              </a:ext>
            </a:extLst>
          </p:cNvPr>
          <p:cNvSpPr txBox="1"/>
          <p:nvPr/>
        </p:nvSpPr>
        <p:spPr>
          <a:xfrm>
            <a:off x="269740" y="3023118"/>
            <a:ext cx="8686829" cy="3370153"/>
          </a:xfrm>
          <a:prstGeom prst="rect">
            <a:avLst/>
          </a:prstGeom>
          <a:noFill/>
        </p:spPr>
        <p:txBody>
          <a:bodyPr wrap="square" rtlCol="0">
            <a:spAutoFit/>
          </a:bodyPr>
          <a:lstStyle/>
          <a:p>
            <a:pPr>
              <a:spcBef>
                <a:spcPts val="600"/>
              </a:spcBef>
            </a:pPr>
            <a:r>
              <a:rPr lang="en-US" sz="2200" dirty="0"/>
              <a:t>Can’t figure out error?  Send email to </a:t>
            </a:r>
            <a:r>
              <a:rPr lang="en-US" sz="2200" dirty="0">
                <a:hlinkClick r:id="rId4"/>
              </a:rPr>
              <a:t>research@unc.edu</a:t>
            </a:r>
            <a:r>
              <a:rPr lang="en-US" sz="2200" dirty="0"/>
              <a:t> &amp; include:</a:t>
            </a:r>
          </a:p>
          <a:p>
            <a:pPr marL="285750" indent="-285750">
              <a:spcBef>
                <a:spcPts val="600"/>
              </a:spcBef>
              <a:buFont typeface="Wingdings" panose="05000000000000000000" pitchFamily="2" charset="2"/>
              <a:buChar char="q"/>
            </a:pPr>
            <a:r>
              <a:rPr lang="en-US" sz="2200" dirty="0"/>
              <a:t>The error message (</a:t>
            </a:r>
            <a:r>
              <a:rPr lang="en-US" sz="2200" dirty="0" err="1"/>
              <a:t>cut’n’paste</a:t>
            </a:r>
            <a:r>
              <a:rPr lang="en-US" sz="2200" dirty="0"/>
              <a:t> or attach file or screenshot)</a:t>
            </a:r>
          </a:p>
          <a:p>
            <a:pPr marL="285750" indent="-285750">
              <a:spcBef>
                <a:spcPts val="600"/>
              </a:spcBef>
              <a:buFont typeface="Wingdings" panose="05000000000000000000" pitchFamily="2" charset="2"/>
              <a:buChar char="q"/>
            </a:pPr>
            <a:r>
              <a:rPr lang="en-US" sz="2200" dirty="0"/>
              <a:t>What type of interactive session is this? (e.g. </a:t>
            </a:r>
            <a:r>
              <a:rPr lang="en-US" sz="2200" dirty="0" err="1"/>
              <a:t>Rstudio</a:t>
            </a:r>
            <a:r>
              <a:rPr lang="en-US" sz="2200" dirty="0"/>
              <a:t> Desktop)</a:t>
            </a:r>
          </a:p>
          <a:p>
            <a:pPr marL="285750" indent="-285750">
              <a:spcBef>
                <a:spcPts val="600"/>
              </a:spcBef>
              <a:buFont typeface="Wingdings" panose="05000000000000000000" pitchFamily="2" charset="2"/>
              <a:buChar char="q"/>
            </a:pPr>
            <a:r>
              <a:rPr lang="en-US" sz="2200" dirty="0"/>
              <a:t>Screen shot of the My Interactive Sessions description of the session or</a:t>
            </a:r>
          </a:p>
          <a:p>
            <a:pPr marL="742950" lvl="1" indent="-285750">
              <a:buFont typeface="Arial" panose="020B0604020202020204" pitchFamily="34" charset="0"/>
              <a:buChar char="•"/>
            </a:pPr>
            <a:r>
              <a:rPr lang="en-US" sz="2200" dirty="0"/>
              <a:t>Your </a:t>
            </a:r>
            <a:r>
              <a:rPr lang="en-US" sz="2200" dirty="0" err="1"/>
              <a:t>onyen</a:t>
            </a:r>
            <a:endParaRPr lang="en-US" sz="2200" dirty="0"/>
          </a:p>
          <a:p>
            <a:pPr marL="742950" lvl="1" indent="-285750">
              <a:buFont typeface="Arial" panose="020B0604020202020204" pitchFamily="34" charset="0"/>
              <a:buChar char="•"/>
            </a:pPr>
            <a:r>
              <a:rPr lang="en-US" sz="2200" dirty="0"/>
              <a:t>Job id</a:t>
            </a:r>
          </a:p>
          <a:p>
            <a:pPr marL="742950" lvl="1" indent="-285750">
              <a:buFont typeface="Arial" panose="020B0604020202020204" pitchFamily="34" charset="0"/>
              <a:buChar char="•"/>
            </a:pPr>
            <a:r>
              <a:rPr lang="en-US" sz="2200" dirty="0"/>
              <a:t>Host id</a:t>
            </a:r>
          </a:p>
          <a:p>
            <a:pPr marL="742950" lvl="1" indent="-285750">
              <a:buFont typeface="Arial" panose="020B0604020202020204" pitchFamily="34" charset="0"/>
              <a:buChar char="•"/>
            </a:pPr>
            <a:r>
              <a:rPr lang="en-US" sz="2200" dirty="0"/>
              <a:t>Session id</a:t>
            </a:r>
          </a:p>
        </p:txBody>
      </p:sp>
    </p:spTree>
    <p:extLst>
      <p:ext uri="{BB962C8B-B14F-4D97-AF65-F5344CB8AC3E}">
        <p14:creationId xmlns:p14="http://schemas.microsoft.com/office/powerpoint/2010/main" val="1461287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CustomShape 1">
            <a:extLst>
              <a:ext uri="{FF2B5EF4-FFF2-40B4-BE49-F238E27FC236}">
                <a16:creationId xmlns:a16="http://schemas.microsoft.com/office/drawing/2014/main" id="{4CE908E3-FB53-4464-92EA-FCE3AD75ED5D}"/>
              </a:ext>
            </a:extLst>
          </p:cNvPr>
          <p:cNvSpPr>
            <a:spLocks noGrp="1"/>
          </p:cNvSpPr>
          <p:nvPr>
            <p:ph type="title" idx="4294967295"/>
          </p:nvPr>
        </p:nvSpPr>
        <p:spPr>
          <a:xfrm>
            <a:off x="203580" y="114316"/>
            <a:ext cx="8736840" cy="855000"/>
          </a:xfrm>
          <a:prstGeom prst="rect">
            <a:avLst/>
          </a:prstGeom>
          <a:solidFill>
            <a:schemeClr val="accent5">
              <a:lumMod val="20000"/>
              <a:lumOff val="80000"/>
            </a:schemeClr>
          </a:solidFill>
          <a:ln w="25400">
            <a:solidFill>
              <a:schemeClr val="accent6">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Calibri"/>
                <a:ea typeface="ヒラギノ角ゴ Pro W3"/>
                <a:cs typeface="+mn-cs"/>
              </a:rPr>
              <a:t>Available Apps/Modules</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pic>
        <p:nvPicPr>
          <p:cNvPr id="4" name="Picture 3" descr="A picture containing different, white, water, street&#10;&#10;Description automatically generated">
            <a:extLst>
              <a:ext uri="{FF2B5EF4-FFF2-40B4-BE49-F238E27FC236}">
                <a16:creationId xmlns:a16="http://schemas.microsoft.com/office/drawing/2014/main" id="{B92B6141-72D3-4B8D-8DD9-857D00F2E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14317"/>
            <a:ext cx="966073" cy="855000"/>
          </a:xfrm>
          <a:prstGeom prst="rect">
            <a:avLst/>
          </a:prstGeom>
        </p:spPr>
      </p:pic>
      <p:grpSp>
        <p:nvGrpSpPr>
          <p:cNvPr id="3" name="Group 2">
            <a:extLst>
              <a:ext uri="{FF2B5EF4-FFF2-40B4-BE49-F238E27FC236}">
                <a16:creationId xmlns:a16="http://schemas.microsoft.com/office/drawing/2014/main" id="{017FFBD5-AAE8-D1DA-4186-19C3FFD526A0}"/>
              </a:ext>
            </a:extLst>
          </p:cNvPr>
          <p:cNvGrpSpPr/>
          <p:nvPr/>
        </p:nvGrpSpPr>
        <p:grpSpPr>
          <a:xfrm>
            <a:off x="266158" y="1005119"/>
            <a:ext cx="8552217" cy="5079137"/>
            <a:chOff x="266158" y="1005119"/>
            <a:chExt cx="8552217" cy="5079137"/>
          </a:xfrm>
        </p:grpSpPr>
        <p:sp>
          <p:nvSpPr>
            <p:cNvPr id="5" name="Rectangle 4">
              <a:extLst>
                <a:ext uri="{FF2B5EF4-FFF2-40B4-BE49-F238E27FC236}">
                  <a16:creationId xmlns:a16="http://schemas.microsoft.com/office/drawing/2014/main" id="{62E8A084-6561-B435-09B8-98ED75AFF9C6}"/>
                </a:ext>
              </a:extLst>
            </p:cNvPr>
            <p:cNvSpPr/>
            <p:nvPr/>
          </p:nvSpPr>
          <p:spPr>
            <a:xfrm>
              <a:off x="3231587" y="1005119"/>
              <a:ext cx="5586788" cy="5079137"/>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stronaut">
              <a:extLst>
                <a:ext uri="{FF2B5EF4-FFF2-40B4-BE49-F238E27FC236}">
                  <a16:creationId xmlns:a16="http://schemas.microsoft.com/office/drawing/2014/main" id="{2E7183FD-15B3-CB44-E41E-81E29F6D5F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385" y="1305080"/>
              <a:ext cx="914400" cy="914400"/>
            </a:xfrm>
            <a:prstGeom prst="rect">
              <a:avLst/>
            </a:prstGeom>
          </p:spPr>
        </p:pic>
        <p:pic>
          <p:nvPicPr>
            <p:cNvPr id="7" name="Graphic 6" descr="Disk">
              <a:extLst>
                <a:ext uri="{FF2B5EF4-FFF2-40B4-BE49-F238E27FC236}">
                  <a16:creationId xmlns:a16="http://schemas.microsoft.com/office/drawing/2014/main" id="{86338369-26CB-FA84-60C5-59E0D163D8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3346" y="3849676"/>
              <a:ext cx="914400" cy="914400"/>
            </a:xfrm>
            <a:prstGeom prst="rect">
              <a:avLst/>
            </a:prstGeom>
          </p:spPr>
        </p:pic>
        <p:pic>
          <p:nvPicPr>
            <p:cNvPr id="8" name="Graphic 7" descr="Download">
              <a:extLst>
                <a:ext uri="{FF2B5EF4-FFF2-40B4-BE49-F238E27FC236}">
                  <a16:creationId xmlns:a16="http://schemas.microsoft.com/office/drawing/2014/main" id="{7F45E915-6132-9C1F-EE83-F9CEB54EE5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802" y="4476692"/>
              <a:ext cx="914400" cy="914400"/>
            </a:xfrm>
            <a:prstGeom prst="rect">
              <a:avLst/>
            </a:prstGeom>
          </p:spPr>
        </p:pic>
        <p:pic>
          <p:nvPicPr>
            <p:cNvPr id="9" name="Graphic 8" descr="Laptop">
              <a:extLst>
                <a:ext uri="{FF2B5EF4-FFF2-40B4-BE49-F238E27FC236}">
                  <a16:creationId xmlns:a16="http://schemas.microsoft.com/office/drawing/2014/main" id="{7BFDC933-DFAF-6E7A-1C37-E171F90F1C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6158" y="2025446"/>
              <a:ext cx="914400" cy="914400"/>
            </a:xfrm>
            <a:prstGeom prst="rect">
              <a:avLst/>
            </a:prstGeom>
          </p:spPr>
        </p:pic>
        <p:sp>
          <p:nvSpPr>
            <p:cNvPr id="10" name="Rectangle 9">
              <a:extLst>
                <a:ext uri="{FF2B5EF4-FFF2-40B4-BE49-F238E27FC236}">
                  <a16:creationId xmlns:a16="http://schemas.microsoft.com/office/drawing/2014/main" id="{546963C9-9AF1-18DE-2C21-D9B0B3FDB24B}"/>
                </a:ext>
              </a:extLst>
            </p:cNvPr>
            <p:cNvSpPr/>
            <p:nvPr/>
          </p:nvSpPr>
          <p:spPr>
            <a:xfrm>
              <a:off x="1112008" y="1270475"/>
              <a:ext cx="1985284"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00A688-68BC-00DB-5FDC-9F04B29DB266}"/>
                </a:ext>
              </a:extLst>
            </p:cNvPr>
            <p:cNvSpPr/>
            <p:nvPr/>
          </p:nvSpPr>
          <p:spPr>
            <a:xfrm>
              <a:off x="1134141" y="2220392"/>
              <a:ext cx="1966201"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ACFC48-56F1-78F7-FA15-3B809DAE89F0}"/>
                </a:ext>
              </a:extLst>
            </p:cNvPr>
            <p:cNvSpPr/>
            <p:nvPr/>
          </p:nvSpPr>
          <p:spPr>
            <a:xfrm>
              <a:off x="1131091" y="3714129"/>
              <a:ext cx="1966201"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9CE316-5AC6-AB80-9A3D-46455DEF2B98}"/>
                </a:ext>
              </a:extLst>
            </p:cNvPr>
            <p:cNvSpPr/>
            <p:nvPr/>
          </p:nvSpPr>
          <p:spPr>
            <a:xfrm>
              <a:off x="1134142" y="5103707"/>
              <a:ext cx="1963150"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FC6AD45-1F5B-F1FB-0F57-EC4FA16811FD}"/>
                </a:ext>
              </a:extLst>
            </p:cNvPr>
            <p:cNvGrpSpPr/>
            <p:nvPr/>
          </p:nvGrpSpPr>
          <p:grpSpPr>
            <a:xfrm>
              <a:off x="5037497" y="1077243"/>
              <a:ext cx="2263661" cy="1993874"/>
              <a:chOff x="4387171" y="1048871"/>
              <a:chExt cx="2263661" cy="1993874"/>
            </a:xfrm>
          </p:grpSpPr>
          <p:sp>
            <p:nvSpPr>
              <p:cNvPr id="163" name="Rectangle 162">
                <a:extLst>
                  <a:ext uri="{FF2B5EF4-FFF2-40B4-BE49-F238E27FC236}">
                    <a16:creationId xmlns:a16="http://schemas.microsoft.com/office/drawing/2014/main" id="{CF6140CA-93EA-D9F1-1964-7BD16596D0EA}"/>
                  </a:ext>
                </a:extLst>
              </p:cNvPr>
              <p:cNvSpPr/>
              <p:nvPr/>
            </p:nvSpPr>
            <p:spPr>
              <a:xfrm>
                <a:off x="4387171" y="1048871"/>
                <a:ext cx="2202716" cy="1993874"/>
              </a:xfrm>
              <a:prstGeom prst="rect">
                <a:avLst/>
              </a:prstGeom>
              <a:solidFill>
                <a:schemeClr val="accent5">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789742FA-8638-2070-1829-BDF37609C63C}"/>
                  </a:ext>
                </a:extLst>
              </p:cNvPr>
              <p:cNvGrpSpPr/>
              <p:nvPr/>
            </p:nvGrpSpPr>
            <p:grpSpPr>
              <a:xfrm>
                <a:off x="4406775" y="1518044"/>
                <a:ext cx="2164955" cy="1513874"/>
                <a:chOff x="4417363" y="1303139"/>
                <a:chExt cx="2164955" cy="1513874"/>
              </a:xfrm>
            </p:grpSpPr>
            <p:grpSp>
              <p:nvGrpSpPr>
                <p:cNvPr id="166" name="Group 165">
                  <a:extLst>
                    <a:ext uri="{FF2B5EF4-FFF2-40B4-BE49-F238E27FC236}">
                      <a16:creationId xmlns:a16="http://schemas.microsoft.com/office/drawing/2014/main" id="{88E1BB8D-03E3-A179-C8B1-EDCDCD4FFFE1}"/>
                    </a:ext>
                  </a:extLst>
                </p:cNvPr>
                <p:cNvGrpSpPr/>
                <p:nvPr/>
              </p:nvGrpSpPr>
              <p:grpSpPr>
                <a:xfrm>
                  <a:off x="4425528" y="2014294"/>
                  <a:ext cx="2156790" cy="802719"/>
                  <a:chOff x="4425528" y="2014294"/>
                  <a:chExt cx="2156790" cy="802719"/>
                </a:xfrm>
              </p:grpSpPr>
              <p:pic>
                <p:nvPicPr>
                  <p:cNvPr id="194" name="Graphic 193" descr="Calculator">
                    <a:extLst>
                      <a:ext uri="{FF2B5EF4-FFF2-40B4-BE49-F238E27FC236}">
                        <a16:creationId xmlns:a16="http://schemas.microsoft.com/office/drawing/2014/main" id="{3775DB1E-9366-8FDF-CF55-5AD3B9519D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25528" y="2020124"/>
                    <a:ext cx="796889" cy="796889"/>
                  </a:xfrm>
                  <a:prstGeom prst="rect">
                    <a:avLst/>
                  </a:prstGeom>
                </p:spPr>
              </p:pic>
              <p:pic>
                <p:nvPicPr>
                  <p:cNvPr id="195" name="Graphic 194" descr="Calculator">
                    <a:extLst>
                      <a:ext uri="{FF2B5EF4-FFF2-40B4-BE49-F238E27FC236}">
                        <a16:creationId xmlns:a16="http://schemas.microsoft.com/office/drawing/2014/main" id="{12AA2623-AD7D-8E81-A25B-AE240A4BF23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95154" y="2014294"/>
                    <a:ext cx="796889" cy="796889"/>
                  </a:xfrm>
                  <a:prstGeom prst="rect">
                    <a:avLst/>
                  </a:prstGeom>
                </p:spPr>
              </p:pic>
              <p:pic>
                <p:nvPicPr>
                  <p:cNvPr id="196" name="Graphic 195" descr="Calculator">
                    <a:extLst>
                      <a:ext uri="{FF2B5EF4-FFF2-40B4-BE49-F238E27FC236}">
                        <a16:creationId xmlns:a16="http://schemas.microsoft.com/office/drawing/2014/main" id="{9857F5B6-BFE7-69CE-CB57-33E560FC99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85429" y="2020124"/>
                    <a:ext cx="796889" cy="796889"/>
                  </a:xfrm>
                  <a:prstGeom prst="rect">
                    <a:avLst/>
                  </a:prstGeom>
                </p:spPr>
              </p:pic>
            </p:grpSp>
            <p:grpSp>
              <p:nvGrpSpPr>
                <p:cNvPr id="190" name="Group 189">
                  <a:extLst>
                    <a:ext uri="{FF2B5EF4-FFF2-40B4-BE49-F238E27FC236}">
                      <a16:creationId xmlns:a16="http://schemas.microsoft.com/office/drawing/2014/main" id="{39BFF833-389F-5BCD-C21C-F87631B3AE7F}"/>
                    </a:ext>
                  </a:extLst>
                </p:cNvPr>
                <p:cNvGrpSpPr/>
                <p:nvPr/>
              </p:nvGrpSpPr>
              <p:grpSpPr>
                <a:xfrm>
                  <a:off x="4417363" y="1303139"/>
                  <a:ext cx="2156790" cy="802719"/>
                  <a:chOff x="4425528" y="2014294"/>
                  <a:chExt cx="2156790" cy="802719"/>
                </a:xfrm>
              </p:grpSpPr>
              <p:pic>
                <p:nvPicPr>
                  <p:cNvPr id="191" name="Graphic 190" descr="Calculator">
                    <a:extLst>
                      <a:ext uri="{FF2B5EF4-FFF2-40B4-BE49-F238E27FC236}">
                        <a16:creationId xmlns:a16="http://schemas.microsoft.com/office/drawing/2014/main" id="{A319C80A-40E5-39B4-19D1-A7BF769764C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25528" y="2020124"/>
                    <a:ext cx="796889" cy="796889"/>
                  </a:xfrm>
                  <a:prstGeom prst="rect">
                    <a:avLst/>
                  </a:prstGeom>
                </p:spPr>
              </p:pic>
              <p:pic>
                <p:nvPicPr>
                  <p:cNvPr id="192" name="Graphic 191" descr="Calculator">
                    <a:extLst>
                      <a:ext uri="{FF2B5EF4-FFF2-40B4-BE49-F238E27FC236}">
                        <a16:creationId xmlns:a16="http://schemas.microsoft.com/office/drawing/2014/main" id="{355D2A73-2A42-0CF5-6B0E-D79DC600AB4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95154" y="2014294"/>
                    <a:ext cx="796889" cy="796889"/>
                  </a:xfrm>
                  <a:prstGeom prst="rect">
                    <a:avLst/>
                  </a:prstGeom>
                </p:spPr>
              </p:pic>
              <p:pic>
                <p:nvPicPr>
                  <p:cNvPr id="193" name="Graphic 192" descr="Calculator">
                    <a:extLst>
                      <a:ext uri="{FF2B5EF4-FFF2-40B4-BE49-F238E27FC236}">
                        <a16:creationId xmlns:a16="http://schemas.microsoft.com/office/drawing/2014/main" id="{36A3C5D2-5D91-9A4E-C80A-303053B71D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85429" y="2020124"/>
                    <a:ext cx="796889" cy="796889"/>
                  </a:xfrm>
                  <a:prstGeom prst="rect">
                    <a:avLst/>
                  </a:prstGeom>
                </p:spPr>
              </p:pic>
            </p:grpSp>
          </p:grpSp>
          <p:sp>
            <p:nvSpPr>
              <p:cNvPr id="165" name="TextBox 164">
                <a:extLst>
                  <a:ext uri="{FF2B5EF4-FFF2-40B4-BE49-F238E27FC236}">
                    <a16:creationId xmlns:a16="http://schemas.microsoft.com/office/drawing/2014/main" id="{7F2ADC43-2594-2645-3805-0F2DD72D6BDF}"/>
                  </a:ext>
                </a:extLst>
              </p:cNvPr>
              <p:cNvSpPr txBox="1"/>
              <p:nvPr/>
            </p:nvSpPr>
            <p:spPr>
              <a:xfrm>
                <a:off x="4414940" y="1123962"/>
                <a:ext cx="2235892" cy="369332"/>
              </a:xfrm>
              <a:prstGeom prst="rect">
                <a:avLst/>
              </a:prstGeom>
              <a:noFill/>
            </p:spPr>
            <p:txBody>
              <a:bodyPr wrap="square" rtlCol="0">
                <a:spAutoFit/>
              </a:bodyPr>
              <a:lstStyle/>
              <a:p>
                <a:r>
                  <a:rPr lang="en-US" b="1" dirty="0"/>
                  <a:t>Apps/Modules/SW</a:t>
                </a:r>
              </a:p>
            </p:txBody>
          </p:sp>
        </p:grpSp>
        <p:sp>
          <p:nvSpPr>
            <p:cNvPr id="15" name="TextBox 14">
              <a:extLst>
                <a:ext uri="{FF2B5EF4-FFF2-40B4-BE49-F238E27FC236}">
                  <a16:creationId xmlns:a16="http://schemas.microsoft.com/office/drawing/2014/main" id="{15271B8D-70D9-98EE-0C54-0FAAB23DFAAC}"/>
                </a:ext>
              </a:extLst>
            </p:cNvPr>
            <p:cNvSpPr txBox="1"/>
            <p:nvPr/>
          </p:nvSpPr>
          <p:spPr>
            <a:xfrm>
              <a:off x="1788686" y="1289332"/>
              <a:ext cx="662514" cy="369332"/>
            </a:xfrm>
            <a:prstGeom prst="rect">
              <a:avLst/>
            </a:prstGeom>
            <a:noFill/>
          </p:spPr>
          <p:txBody>
            <a:bodyPr wrap="square" rtlCol="0">
              <a:spAutoFit/>
            </a:bodyPr>
            <a:lstStyle/>
            <a:p>
              <a:r>
                <a:rPr lang="en-US" b="1" dirty="0" err="1"/>
                <a:t>ssh</a:t>
              </a:r>
              <a:endParaRPr lang="en-US" b="1" dirty="0"/>
            </a:p>
          </p:txBody>
        </p:sp>
        <p:sp>
          <p:nvSpPr>
            <p:cNvPr id="16" name="TextBox 15">
              <a:extLst>
                <a:ext uri="{FF2B5EF4-FFF2-40B4-BE49-F238E27FC236}">
                  <a16:creationId xmlns:a16="http://schemas.microsoft.com/office/drawing/2014/main" id="{A21C3807-F3F9-FEC8-252C-5EE293BF0D73}"/>
                </a:ext>
              </a:extLst>
            </p:cNvPr>
            <p:cNvSpPr txBox="1"/>
            <p:nvPr/>
          </p:nvSpPr>
          <p:spPr>
            <a:xfrm>
              <a:off x="1645907" y="3703347"/>
              <a:ext cx="1023110" cy="369332"/>
            </a:xfrm>
            <a:prstGeom prst="rect">
              <a:avLst/>
            </a:prstGeom>
            <a:noFill/>
          </p:spPr>
          <p:txBody>
            <a:bodyPr wrap="square" rtlCol="0">
              <a:spAutoFit/>
            </a:bodyPr>
            <a:lstStyle/>
            <a:p>
              <a:r>
                <a:rPr lang="en-US" b="1" dirty="0"/>
                <a:t>Globus</a:t>
              </a:r>
            </a:p>
          </p:txBody>
        </p:sp>
        <p:cxnSp>
          <p:nvCxnSpPr>
            <p:cNvPr id="17" name="Straight Arrow Connector 16">
              <a:extLst>
                <a:ext uri="{FF2B5EF4-FFF2-40B4-BE49-F238E27FC236}">
                  <a16:creationId xmlns:a16="http://schemas.microsoft.com/office/drawing/2014/main" id="{E572248F-6830-372E-7EA7-3308B312074C}"/>
                </a:ext>
              </a:extLst>
            </p:cNvPr>
            <p:cNvCxnSpPr>
              <a:cxnSpLocks/>
              <a:stCxn id="115" idx="3"/>
            </p:cNvCxnSpPr>
            <p:nvPr/>
          </p:nvCxnSpPr>
          <p:spPr>
            <a:xfrm flipV="1">
              <a:off x="4619856" y="4978190"/>
              <a:ext cx="501162" cy="1"/>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18" name="Group 17">
              <a:extLst>
                <a:ext uri="{FF2B5EF4-FFF2-40B4-BE49-F238E27FC236}">
                  <a16:creationId xmlns:a16="http://schemas.microsoft.com/office/drawing/2014/main" id="{63D81D1E-97A5-096A-3264-23E1B5E05C2E}"/>
                </a:ext>
              </a:extLst>
            </p:cNvPr>
            <p:cNvGrpSpPr/>
            <p:nvPr/>
          </p:nvGrpSpPr>
          <p:grpSpPr>
            <a:xfrm>
              <a:off x="3448515" y="4250276"/>
              <a:ext cx="1171341" cy="1455829"/>
              <a:chOff x="3349761" y="4487335"/>
              <a:chExt cx="1171341" cy="1455829"/>
            </a:xfrm>
          </p:grpSpPr>
          <p:sp>
            <p:nvSpPr>
              <p:cNvPr id="115" name="Rectangle 114">
                <a:extLst>
                  <a:ext uri="{FF2B5EF4-FFF2-40B4-BE49-F238E27FC236}">
                    <a16:creationId xmlns:a16="http://schemas.microsoft.com/office/drawing/2014/main" id="{81383B44-0D2C-04A9-B61F-39228FF11904}"/>
                  </a:ext>
                </a:extLst>
              </p:cNvPr>
              <p:cNvSpPr/>
              <p:nvPr/>
            </p:nvSpPr>
            <p:spPr>
              <a:xfrm>
                <a:off x="3349761" y="4487335"/>
                <a:ext cx="1171341" cy="145582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Graphic 123" descr="Computer">
                <a:extLst>
                  <a:ext uri="{FF2B5EF4-FFF2-40B4-BE49-F238E27FC236}">
                    <a16:creationId xmlns:a16="http://schemas.microsoft.com/office/drawing/2014/main" id="{16B61A5D-1159-CF09-3F8B-AC0FB7BB617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31673" y="4958221"/>
                <a:ext cx="914400" cy="914400"/>
              </a:xfrm>
              <a:prstGeom prst="rect">
                <a:avLst/>
              </a:prstGeom>
            </p:spPr>
          </p:pic>
          <p:sp>
            <p:nvSpPr>
              <p:cNvPr id="125" name="TextBox 124">
                <a:extLst>
                  <a:ext uri="{FF2B5EF4-FFF2-40B4-BE49-F238E27FC236}">
                    <a16:creationId xmlns:a16="http://schemas.microsoft.com/office/drawing/2014/main" id="{09F913E4-8AA3-4C82-2A88-7CDF1039CE20}"/>
                  </a:ext>
                </a:extLst>
              </p:cNvPr>
              <p:cNvSpPr txBox="1"/>
              <p:nvPr/>
            </p:nvSpPr>
            <p:spPr>
              <a:xfrm>
                <a:off x="3466827" y="4530880"/>
                <a:ext cx="969120" cy="646331"/>
              </a:xfrm>
              <a:prstGeom prst="rect">
                <a:avLst/>
              </a:prstGeom>
              <a:noFill/>
            </p:spPr>
            <p:txBody>
              <a:bodyPr wrap="square" rtlCol="0">
                <a:spAutoFit/>
              </a:bodyPr>
              <a:lstStyle/>
              <a:p>
                <a:r>
                  <a:rPr lang="en-US" b="1" dirty="0"/>
                  <a:t>Data Mover</a:t>
                </a:r>
              </a:p>
            </p:txBody>
          </p:sp>
        </p:grpSp>
        <p:grpSp>
          <p:nvGrpSpPr>
            <p:cNvPr id="19" name="Group 18">
              <a:extLst>
                <a:ext uri="{FF2B5EF4-FFF2-40B4-BE49-F238E27FC236}">
                  <a16:creationId xmlns:a16="http://schemas.microsoft.com/office/drawing/2014/main" id="{374F6327-63E5-8408-D085-AE7FAB74576F}"/>
                </a:ext>
              </a:extLst>
            </p:cNvPr>
            <p:cNvGrpSpPr/>
            <p:nvPr/>
          </p:nvGrpSpPr>
          <p:grpSpPr>
            <a:xfrm>
              <a:off x="5093151" y="4346616"/>
              <a:ext cx="2202717" cy="1715003"/>
              <a:chOff x="4187775" y="4372629"/>
              <a:chExt cx="2202717" cy="1715003"/>
            </a:xfrm>
          </p:grpSpPr>
          <p:sp>
            <p:nvSpPr>
              <p:cNvPr id="87" name="Rectangle 86">
                <a:extLst>
                  <a:ext uri="{FF2B5EF4-FFF2-40B4-BE49-F238E27FC236}">
                    <a16:creationId xmlns:a16="http://schemas.microsoft.com/office/drawing/2014/main" id="{04886586-6A39-781C-67AD-7A08AAF853DA}"/>
                  </a:ext>
                </a:extLst>
              </p:cNvPr>
              <p:cNvSpPr/>
              <p:nvPr/>
            </p:nvSpPr>
            <p:spPr>
              <a:xfrm>
                <a:off x="4187775" y="4372629"/>
                <a:ext cx="2202716" cy="1676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5A7E7A8F-1793-B511-97EF-F580C9E1AD4D}"/>
                  </a:ext>
                </a:extLst>
              </p:cNvPr>
              <p:cNvGrpSpPr/>
              <p:nvPr/>
            </p:nvGrpSpPr>
            <p:grpSpPr>
              <a:xfrm>
                <a:off x="4226489" y="4677697"/>
                <a:ext cx="2132298" cy="1409935"/>
                <a:chOff x="3670137" y="4735287"/>
                <a:chExt cx="2132298" cy="1409935"/>
              </a:xfrm>
            </p:grpSpPr>
            <p:pic>
              <p:nvPicPr>
                <p:cNvPr id="91" name="Graphic 90" descr="Optical disc">
                  <a:extLst>
                    <a:ext uri="{FF2B5EF4-FFF2-40B4-BE49-F238E27FC236}">
                      <a16:creationId xmlns:a16="http://schemas.microsoft.com/office/drawing/2014/main" id="{FAB31BA3-82BD-B492-2B1E-0E4A4CC19AE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80629" y="4735287"/>
                  <a:ext cx="914400" cy="914400"/>
                </a:xfrm>
                <a:prstGeom prst="rect">
                  <a:avLst/>
                </a:prstGeom>
              </p:spPr>
            </p:pic>
            <p:pic>
              <p:nvPicPr>
                <p:cNvPr id="94" name="Graphic 93" descr="Optical disc">
                  <a:extLst>
                    <a:ext uri="{FF2B5EF4-FFF2-40B4-BE49-F238E27FC236}">
                      <a16:creationId xmlns:a16="http://schemas.microsoft.com/office/drawing/2014/main" id="{56294D6C-21CB-23E9-4935-FB9684D5EA5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70137" y="5192722"/>
                  <a:ext cx="914400" cy="914400"/>
                </a:xfrm>
                <a:prstGeom prst="rect">
                  <a:avLst/>
                </a:prstGeom>
              </p:spPr>
            </p:pic>
            <p:pic>
              <p:nvPicPr>
                <p:cNvPr id="102" name="Graphic 101" descr="Optical disc">
                  <a:extLst>
                    <a:ext uri="{FF2B5EF4-FFF2-40B4-BE49-F238E27FC236}">
                      <a16:creationId xmlns:a16="http://schemas.microsoft.com/office/drawing/2014/main" id="{76CB9163-1367-4AB1-1B47-F51C498AAE8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68202" y="5230822"/>
                  <a:ext cx="914400" cy="914400"/>
                </a:xfrm>
                <a:prstGeom prst="rect">
                  <a:avLst/>
                </a:prstGeom>
              </p:spPr>
            </p:pic>
            <p:pic>
              <p:nvPicPr>
                <p:cNvPr id="105" name="Graphic 104" descr="Optical disc">
                  <a:extLst>
                    <a:ext uri="{FF2B5EF4-FFF2-40B4-BE49-F238E27FC236}">
                      <a16:creationId xmlns:a16="http://schemas.microsoft.com/office/drawing/2014/main" id="{16834E9A-49BB-2AE3-2A4C-1A65F8ED866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88035" y="4777527"/>
                  <a:ext cx="914400" cy="914400"/>
                </a:xfrm>
                <a:prstGeom prst="rect">
                  <a:avLst/>
                </a:prstGeom>
              </p:spPr>
            </p:pic>
          </p:grpSp>
          <p:sp>
            <p:nvSpPr>
              <p:cNvPr id="90" name="TextBox 89">
                <a:extLst>
                  <a:ext uri="{FF2B5EF4-FFF2-40B4-BE49-F238E27FC236}">
                    <a16:creationId xmlns:a16="http://schemas.microsoft.com/office/drawing/2014/main" id="{356DB5D0-EC07-B757-7581-DA65B8FBAE7F}"/>
                  </a:ext>
                </a:extLst>
              </p:cNvPr>
              <p:cNvSpPr txBox="1"/>
              <p:nvPr/>
            </p:nvSpPr>
            <p:spPr>
              <a:xfrm>
                <a:off x="4187776" y="4372629"/>
                <a:ext cx="2202716" cy="338554"/>
              </a:xfrm>
              <a:prstGeom prst="rect">
                <a:avLst/>
              </a:prstGeom>
              <a:noFill/>
            </p:spPr>
            <p:txBody>
              <a:bodyPr wrap="square" rtlCol="0">
                <a:spAutoFit/>
              </a:bodyPr>
              <a:lstStyle/>
              <a:p>
                <a:r>
                  <a:rPr lang="en-US" sz="1600" b="1" dirty="0"/>
                  <a:t>Files: data/programs</a:t>
                </a:r>
              </a:p>
            </p:txBody>
          </p:sp>
        </p:grpSp>
        <p:sp>
          <p:nvSpPr>
            <p:cNvPr id="20" name="TextBox 19">
              <a:extLst>
                <a:ext uri="{FF2B5EF4-FFF2-40B4-BE49-F238E27FC236}">
                  <a16:creationId xmlns:a16="http://schemas.microsoft.com/office/drawing/2014/main" id="{978C3055-E75B-A996-B831-E3210131A993}"/>
                </a:ext>
              </a:extLst>
            </p:cNvPr>
            <p:cNvSpPr txBox="1"/>
            <p:nvPr/>
          </p:nvSpPr>
          <p:spPr>
            <a:xfrm>
              <a:off x="1339428" y="2234082"/>
              <a:ext cx="1765535" cy="323165"/>
            </a:xfrm>
            <a:prstGeom prst="rect">
              <a:avLst/>
            </a:prstGeom>
            <a:noFill/>
          </p:spPr>
          <p:txBody>
            <a:bodyPr wrap="square" rtlCol="0">
              <a:spAutoFit/>
            </a:bodyPr>
            <a:lstStyle/>
            <a:p>
              <a:r>
                <a:rPr lang="en-US" sz="1500" b="1" dirty="0"/>
                <a:t>Open OnDemand</a:t>
              </a:r>
            </a:p>
          </p:txBody>
        </p:sp>
        <p:sp>
          <p:nvSpPr>
            <p:cNvPr id="21" name="TextBox 20">
              <a:extLst>
                <a:ext uri="{FF2B5EF4-FFF2-40B4-BE49-F238E27FC236}">
                  <a16:creationId xmlns:a16="http://schemas.microsoft.com/office/drawing/2014/main" id="{0A54C0F3-36F1-9BBB-3C0F-40F71B022C89}"/>
                </a:ext>
              </a:extLst>
            </p:cNvPr>
            <p:cNvSpPr txBox="1"/>
            <p:nvPr/>
          </p:nvSpPr>
          <p:spPr>
            <a:xfrm>
              <a:off x="1799066" y="5125294"/>
              <a:ext cx="732256" cy="369332"/>
            </a:xfrm>
            <a:prstGeom prst="rect">
              <a:avLst/>
            </a:prstGeom>
            <a:noFill/>
          </p:spPr>
          <p:txBody>
            <a:bodyPr wrap="square" rtlCol="0">
              <a:spAutoFit/>
            </a:bodyPr>
            <a:lstStyle/>
            <a:p>
              <a:r>
                <a:rPr lang="en-US" b="1" dirty="0"/>
                <a:t>sftp</a:t>
              </a:r>
            </a:p>
          </p:txBody>
        </p:sp>
        <p:sp>
          <p:nvSpPr>
            <p:cNvPr id="22" name="Rectangle 21">
              <a:extLst>
                <a:ext uri="{FF2B5EF4-FFF2-40B4-BE49-F238E27FC236}">
                  <a16:creationId xmlns:a16="http://schemas.microsoft.com/office/drawing/2014/main" id="{E1FC56DB-25D8-1A74-046F-470133C1DFBF}"/>
                </a:ext>
              </a:extLst>
            </p:cNvPr>
            <p:cNvSpPr/>
            <p:nvPr/>
          </p:nvSpPr>
          <p:spPr>
            <a:xfrm>
              <a:off x="3354155" y="1494726"/>
              <a:ext cx="1171341" cy="2127825"/>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BFBAD77-27C3-F87D-F086-7178900D893D}"/>
                </a:ext>
              </a:extLst>
            </p:cNvPr>
            <p:cNvGrpSpPr/>
            <p:nvPr/>
          </p:nvGrpSpPr>
          <p:grpSpPr>
            <a:xfrm>
              <a:off x="3470954" y="1841195"/>
              <a:ext cx="920247" cy="1730025"/>
              <a:chOff x="2817281" y="1864513"/>
              <a:chExt cx="920247" cy="1730025"/>
            </a:xfrm>
          </p:grpSpPr>
          <p:pic>
            <p:nvPicPr>
              <p:cNvPr id="85" name="Graphic 84" descr="Computer">
                <a:extLst>
                  <a:ext uri="{FF2B5EF4-FFF2-40B4-BE49-F238E27FC236}">
                    <a16:creationId xmlns:a16="http://schemas.microsoft.com/office/drawing/2014/main" id="{BD239661-26D2-018D-001B-9254961EC39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23128" y="1864513"/>
                <a:ext cx="914400" cy="914400"/>
              </a:xfrm>
              <a:prstGeom prst="rect">
                <a:avLst/>
              </a:prstGeom>
            </p:spPr>
          </p:pic>
          <p:pic>
            <p:nvPicPr>
              <p:cNvPr id="86" name="Graphic 85" descr="Computer">
                <a:extLst>
                  <a:ext uri="{FF2B5EF4-FFF2-40B4-BE49-F238E27FC236}">
                    <a16:creationId xmlns:a16="http://schemas.microsoft.com/office/drawing/2014/main" id="{90AD4C02-B9F8-6D9A-2838-512EA5B38A2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17281" y="2680138"/>
                <a:ext cx="914400" cy="914400"/>
              </a:xfrm>
              <a:prstGeom prst="rect">
                <a:avLst/>
              </a:prstGeom>
            </p:spPr>
          </p:pic>
        </p:grpSp>
        <p:cxnSp>
          <p:nvCxnSpPr>
            <p:cNvPr id="24" name="Straight Arrow Connector 23">
              <a:extLst>
                <a:ext uri="{FF2B5EF4-FFF2-40B4-BE49-F238E27FC236}">
                  <a16:creationId xmlns:a16="http://schemas.microsoft.com/office/drawing/2014/main" id="{E9F2E9F5-1CE1-144B-C848-68BECBFA9DD4}"/>
                </a:ext>
              </a:extLst>
            </p:cNvPr>
            <p:cNvCxnSpPr>
              <a:cxnSpLocks/>
            </p:cNvCxnSpPr>
            <p:nvPr/>
          </p:nvCxnSpPr>
          <p:spPr>
            <a:xfrm>
              <a:off x="4519649" y="3474016"/>
              <a:ext cx="406661" cy="4982"/>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3F9E3DAD-3DB4-2FFD-9723-C33D3EA38125}"/>
                </a:ext>
              </a:extLst>
            </p:cNvPr>
            <p:cNvCxnSpPr>
              <a:cxnSpLocks/>
            </p:cNvCxnSpPr>
            <p:nvPr/>
          </p:nvCxnSpPr>
          <p:spPr>
            <a:xfrm>
              <a:off x="4258515" y="3636583"/>
              <a:ext cx="854163" cy="743303"/>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03103EBA-8CD1-019B-0C3B-C67F70B1BCBC}"/>
                </a:ext>
              </a:extLst>
            </p:cNvPr>
            <p:cNvSpPr txBox="1"/>
            <p:nvPr/>
          </p:nvSpPr>
          <p:spPr>
            <a:xfrm>
              <a:off x="3471685" y="1459501"/>
              <a:ext cx="1002650" cy="646331"/>
            </a:xfrm>
            <a:prstGeom prst="rect">
              <a:avLst/>
            </a:prstGeom>
            <a:noFill/>
          </p:spPr>
          <p:txBody>
            <a:bodyPr wrap="square" rtlCol="0">
              <a:spAutoFit/>
            </a:bodyPr>
            <a:lstStyle/>
            <a:p>
              <a:r>
                <a:rPr lang="en-US" b="1" dirty="0"/>
                <a:t>Login Nodes</a:t>
              </a:r>
            </a:p>
          </p:txBody>
        </p:sp>
        <p:cxnSp>
          <p:nvCxnSpPr>
            <p:cNvPr id="27" name="Straight Arrow Connector 26">
              <a:extLst>
                <a:ext uri="{FF2B5EF4-FFF2-40B4-BE49-F238E27FC236}">
                  <a16:creationId xmlns:a16="http://schemas.microsoft.com/office/drawing/2014/main" id="{6C467AF6-CF8B-617E-C0D7-22F3AA941917}"/>
                </a:ext>
              </a:extLst>
            </p:cNvPr>
            <p:cNvCxnSpPr>
              <a:cxnSpLocks/>
            </p:cNvCxnSpPr>
            <p:nvPr/>
          </p:nvCxnSpPr>
          <p:spPr>
            <a:xfrm flipV="1">
              <a:off x="4530612" y="2292567"/>
              <a:ext cx="514005" cy="5828"/>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82F1E13A-08CD-41EA-6283-8E3D84C78963}"/>
                </a:ext>
              </a:extLst>
            </p:cNvPr>
            <p:cNvSpPr txBox="1"/>
            <p:nvPr/>
          </p:nvSpPr>
          <p:spPr>
            <a:xfrm>
              <a:off x="1173244" y="1798006"/>
              <a:ext cx="1937209" cy="323165"/>
            </a:xfrm>
            <a:prstGeom prst="rect">
              <a:avLst/>
            </a:prstGeom>
            <a:noFill/>
          </p:spPr>
          <p:txBody>
            <a:bodyPr wrap="square" rtlCol="0">
              <a:spAutoFit/>
            </a:bodyPr>
            <a:lstStyle/>
            <a:p>
              <a:r>
                <a:rPr lang="en-US" sz="1500" i="1" dirty="0" err="1"/>
                <a:t>ssh</a:t>
              </a:r>
              <a:r>
                <a:rPr lang="en-US" sz="1500" i="1" dirty="0"/>
                <a:t> longleaf.unc.edu</a:t>
              </a:r>
            </a:p>
          </p:txBody>
        </p:sp>
        <p:grpSp>
          <p:nvGrpSpPr>
            <p:cNvPr id="29" name="Group 28">
              <a:extLst>
                <a:ext uri="{FF2B5EF4-FFF2-40B4-BE49-F238E27FC236}">
                  <a16:creationId xmlns:a16="http://schemas.microsoft.com/office/drawing/2014/main" id="{4C4160D7-C359-01A2-24E7-840EF6A919C9}"/>
                </a:ext>
              </a:extLst>
            </p:cNvPr>
            <p:cNvGrpSpPr/>
            <p:nvPr/>
          </p:nvGrpSpPr>
          <p:grpSpPr>
            <a:xfrm>
              <a:off x="4919372" y="1561554"/>
              <a:ext cx="3831628" cy="3771840"/>
              <a:chOff x="4756427" y="1561554"/>
              <a:chExt cx="3831628" cy="3771840"/>
            </a:xfrm>
          </p:grpSpPr>
          <p:sp>
            <p:nvSpPr>
              <p:cNvPr id="69" name="Rectangle 68">
                <a:extLst>
                  <a:ext uri="{FF2B5EF4-FFF2-40B4-BE49-F238E27FC236}">
                    <a16:creationId xmlns:a16="http://schemas.microsoft.com/office/drawing/2014/main" id="{8FA0880D-8D77-BEBE-BEA1-4B8722B4E11E}"/>
                  </a:ext>
                </a:extLst>
              </p:cNvPr>
              <p:cNvSpPr/>
              <p:nvPr/>
            </p:nvSpPr>
            <p:spPr>
              <a:xfrm>
                <a:off x="7415238" y="1594434"/>
                <a:ext cx="1172817" cy="37389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Mathematics">
                <a:extLst>
                  <a:ext uri="{FF2B5EF4-FFF2-40B4-BE49-F238E27FC236}">
                    <a16:creationId xmlns:a16="http://schemas.microsoft.com/office/drawing/2014/main" id="{61AD9315-C0C0-2F10-F92B-D5FBA23BAEF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6566" y="2809420"/>
                <a:ext cx="914400" cy="914400"/>
              </a:xfrm>
              <a:prstGeom prst="rect">
                <a:avLst/>
              </a:prstGeom>
            </p:spPr>
          </p:pic>
          <p:pic>
            <p:nvPicPr>
              <p:cNvPr id="71" name="Graphic 70" descr="Mathematics">
                <a:extLst>
                  <a:ext uri="{FF2B5EF4-FFF2-40B4-BE49-F238E27FC236}">
                    <a16:creationId xmlns:a16="http://schemas.microsoft.com/office/drawing/2014/main" id="{DA35AC86-E469-759C-C35B-10F8DCD8717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7816" y="2045808"/>
                <a:ext cx="914400" cy="914400"/>
              </a:xfrm>
              <a:prstGeom prst="rect">
                <a:avLst/>
              </a:prstGeom>
            </p:spPr>
          </p:pic>
          <p:pic>
            <p:nvPicPr>
              <p:cNvPr id="72" name="Graphic 71" descr="Mathematics">
                <a:extLst>
                  <a:ext uri="{FF2B5EF4-FFF2-40B4-BE49-F238E27FC236}">
                    <a16:creationId xmlns:a16="http://schemas.microsoft.com/office/drawing/2014/main" id="{AD5D52C4-4C07-A24C-B78F-689EE9820C6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7944" y="4336644"/>
                <a:ext cx="914400" cy="914400"/>
              </a:xfrm>
              <a:prstGeom prst="rect">
                <a:avLst/>
              </a:prstGeom>
            </p:spPr>
          </p:pic>
          <p:pic>
            <p:nvPicPr>
              <p:cNvPr id="73" name="Graphic 72" descr="Mathematics">
                <a:extLst>
                  <a:ext uri="{FF2B5EF4-FFF2-40B4-BE49-F238E27FC236}">
                    <a16:creationId xmlns:a16="http://schemas.microsoft.com/office/drawing/2014/main" id="{75625BB7-C198-C9D9-DE60-9870C042DE4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6566" y="3573032"/>
                <a:ext cx="914400" cy="914400"/>
              </a:xfrm>
              <a:prstGeom prst="rect">
                <a:avLst/>
              </a:prstGeom>
            </p:spPr>
          </p:pic>
          <p:sp>
            <p:nvSpPr>
              <p:cNvPr id="76" name="TextBox 75">
                <a:extLst>
                  <a:ext uri="{FF2B5EF4-FFF2-40B4-BE49-F238E27FC236}">
                    <a16:creationId xmlns:a16="http://schemas.microsoft.com/office/drawing/2014/main" id="{DF08FCA8-8C22-1450-3317-3DCE091F95A4}"/>
                  </a:ext>
                </a:extLst>
              </p:cNvPr>
              <p:cNvSpPr txBox="1"/>
              <p:nvPr/>
            </p:nvSpPr>
            <p:spPr>
              <a:xfrm>
                <a:off x="7415238" y="1561554"/>
                <a:ext cx="1172817" cy="615553"/>
              </a:xfrm>
              <a:prstGeom prst="rect">
                <a:avLst/>
              </a:prstGeom>
              <a:noFill/>
            </p:spPr>
            <p:txBody>
              <a:bodyPr wrap="square" rtlCol="0">
                <a:spAutoFit/>
              </a:bodyPr>
              <a:lstStyle/>
              <a:p>
                <a:pPr algn="ctr"/>
                <a:r>
                  <a:rPr lang="en-US" sz="1700" b="1" dirty="0"/>
                  <a:t>Compute Nodes</a:t>
                </a:r>
              </a:p>
            </p:txBody>
          </p:sp>
          <p:sp>
            <p:nvSpPr>
              <p:cNvPr id="77" name="Rectangle 76">
                <a:extLst>
                  <a:ext uri="{FF2B5EF4-FFF2-40B4-BE49-F238E27FC236}">
                    <a16:creationId xmlns:a16="http://schemas.microsoft.com/office/drawing/2014/main" id="{520A5AF7-5E1D-DAEA-651B-E698356AD040}"/>
                  </a:ext>
                </a:extLst>
              </p:cNvPr>
              <p:cNvSpPr/>
              <p:nvPr/>
            </p:nvSpPr>
            <p:spPr>
              <a:xfrm>
                <a:off x="4756427" y="3444720"/>
                <a:ext cx="2276086" cy="408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a:extLst>
                  <a:ext uri="{FF2B5EF4-FFF2-40B4-BE49-F238E27FC236}">
                    <a16:creationId xmlns:a16="http://schemas.microsoft.com/office/drawing/2014/main" id="{7AE9D5AE-FA57-467C-04E5-D485732FCD40}"/>
                  </a:ext>
                </a:extLst>
              </p:cNvPr>
              <p:cNvCxnSpPr>
                <a:cxnSpLocks/>
              </p:cNvCxnSpPr>
              <p:nvPr/>
            </p:nvCxnSpPr>
            <p:spPr>
              <a:xfrm flipH="1">
                <a:off x="5754444" y="3071117"/>
                <a:ext cx="12541" cy="364849"/>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82" name="TextBox 81">
                <a:extLst>
                  <a:ext uri="{FF2B5EF4-FFF2-40B4-BE49-F238E27FC236}">
                    <a16:creationId xmlns:a16="http://schemas.microsoft.com/office/drawing/2014/main" id="{AA938B41-28D6-723E-A67F-89F609D9767F}"/>
                  </a:ext>
                </a:extLst>
              </p:cNvPr>
              <p:cNvSpPr txBox="1"/>
              <p:nvPr/>
            </p:nvSpPr>
            <p:spPr>
              <a:xfrm>
                <a:off x="4788940" y="3478998"/>
                <a:ext cx="2243573" cy="369332"/>
              </a:xfrm>
              <a:prstGeom prst="rect">
                <a:avLst/>
              </a:prstGeom>
              <a:noFill/>
            </p:spPr>
            <p:txBody>
              <a:bodyPr wrap="square" rtlCol="0" anchor="t">
                <a:spAutoFit/>
              </a:bodyPr>
              <a:lstStyle/>
              <a:p>
                <a:r>
                  <a:rPr lang="en-US" b="1" dirty="0">
                    <a:solidFill>
                      <a:schemeClr val="bg1"/>
                    </a:solidFill>
                  </a:rPr>
                  <a:t>Scheduler: SLURM</a:t>
                </a:r>
              </a:p>
            </p:txBody>
          </p:sp>
          <p:cxnSp>
            <p:nvCxnSpPr>
              <p:cNvPr id="83" name="Straight Arrow Connector 82">
                <a:extLst>
                  <a:ext uri="{FF2B5EF4-FFF2-40B4-BE49-F238E27FC236}">
                    <a16:creationId xmlns:a16="http://schemas.microsoft.com/office/drawing/2014/main" id="{0AFE04CF-500E-7B96-2747-49939399FA6F}"/>
                  </a:ext>
                </a:extLst>
              </p:cNvPr>
              <p:cNvCxnSpPr>
                <a:cxnSpLocks/>
                <a:endCxn id="82" idx="3"/>
              </p:cNvCxnSpPr>
              <p:nvPr/>
            </p:nvCxnSpPr>
            <p:spPr>
              <a:xfrm flipH="1">
                <a:off x="7032513" y="3663664"/>
                <a:ext cx="426964" cy="0"/>
              </a:xfrm>
              <a:prstGeom prst="straightConnector1">
                <a:avLst/>
              </a:prstGeom>
              <a:ln>
                <a:solidFill>
                  <a:srgbClr val="FFFF00"/>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84" name="Straight Arrow Connector 83">
                <a:extLst>
                  <a:ext uri="{FF2B5EF4-FFF2-40B4-BE49-F238E27FC236}">
                    <a16:creationId xmlns:a16="http://schemas.microsoft.com/office/drawing/2014/main" id="{E2688D22-1A13-9B0A-6AED-F900AA3C09F9}"/>
                  </a:ext>
                </a:extLst>
              </p:cNvPr>
              <p:cNvCxnSpPr>
                <a:cxnSpLocks/>
              </p:cNvCxnSpPr>
              <p:nvPr/>
            </p:nvCxnSpPr>
            <p:spPr>
              <a:xfrm>
                <a:off x="5910726" y="3878411"/>
                <a:ext cx="0" cy="463223"/>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30" name="Connector: Curved 29">
              <a:extLst>
                <a:ext uri="{FF2B5EF4-FFF2-40B4-BE49-F238E27FC236}">
                  <a16:creationId xmlns:a16="http://schemas.microsoft.com/office/drawing/2014/main" id="{8C0515EA-C5ED-1A7A-5A0D-C8BAE4AC2D96}"/>
                </a:ext>
              </a:extLst>
            </p:cNvPr>
            <p:cNvCxnSpPr>
              <a:cxnSpLocks/>
            </p:cNvCxnSpPr>
            <p:nvPr/>
          </p:nvCxnSpPr>
          <p:spPr>
            <a:xfrm>
              <a:off x="2837533" y="1665909"/>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91A5416-40A2-AF3F-43AB-EB286F776181}"/>
                </a:ext>
              </a:extLst>
            </p:cNvPr>
            <p:cNvSpPr txBox="1"/>
            <p:nvPr/>
          </p:nvSpPr>
          <p:spPr>
            <a:xfrm>
              <a:off x="1141125" y="5589406"/>
              <a:ext cx="2048137" cy="323165"/>
            </a:xfrm>
            <a:prstGeom prst="rect">
              <a:avLst/>
            </a:prstGeom>
            <a:noFill/>
          </p:spPr>
          <p:txBody>
            <a:bodyPr wrap="square" rtlCol="0">
              <a:spAutoFit/>
            </a:bodyPr>
            <a:lstStyle/>
            <a:p>
              <a:r>
                <a:rPr lang="en-US" sz="1500" i="1" dirty="0"/>
                <a:t>sftp rc-dm.its.unc.edu</a:t>
              </a:r>
            </a:p>
          </p:txBody>
        </p:sp>
        <p:cxnSp>
          <p:nvCxnSpPr>
            <p:cNvPr id="64" name="Connector: Curved 63">
              <a:extLst>
                <a:ext uri="{FF2B5EF4-FFF2-40B4-BE49-F238E27FC236}">
                  <a16:creationId xmlns:a16="http://schemas.microsoft.com/office/drawing/2014/main" id="{9141FCB2-2D01-EAC2-22F9-1DD7618AD64C}"/>
                </a:ext>
              </a:extLst>
            </p:cNvPr>
            <p:cNvCxnSpPr>
              <a:cxnSpLocks/>
            </p:cNvCxnSpPr>
            <p:nvPr/>
          </p:nvCxnSpPr>
          <p:spPr>
            <a:xfrm>
              <a:off x="2910397" y="5557181"/>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A743EAC0-536C-841B-92DC-6CCC25F03824}"/>
                </a:ext>
              </a:extLst>
            </p:cNvPr>
            <p:cNvCxnSpPr>
              <a:cxnSpLocks/>
            </p:cNvCxnSpPr>
            <p:nvPr/>
          </p:nvCxnSpPr>
          <p:spPr>
            <a:xfrm>
              <a:off x="2864552" y="2673932"/>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onnector: Curved 65">
              <a:extLst>
                <a:ext uri="{FF2B5EF4-FFF2-40B4-BE49-F238E27FC236}">
                  <a16:creationId xmlns:a16="http://schemas.microsoft.com/office/drawing/2014/main" id="{AD7108C2-685B-79D1-0ADC-133305EB3D1A}"/>
                </a:ext>
              </a:extLst>
            </p:cNvPr>
            <p:cNvCxnSpPr>
              <a:cxnSpLocks/>
            </p:cNvCxnSpPr>
            <p:nvPr/>
          </p:nvCxnSpPr>
          <p:spPr>
            <a:xfrm>
              <a:off x="2931999" y="4363687"/>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40033BB-40D9-C899-164C-D8A18DFEA4A0}"/>
                </a:ext>
              </a:extLst>
            </p:cNvPr>
            <p:cNvSpPr txBox="1"/>
            <p:nvPr/>
          </p:nvSpPr>
          <p:spPr>
            <a:xfrm>
              <a:off x="1112008" y="2575742"/>
              <a:ext cx="2082693" cy="553998"/>
            </a:xfrm>
            <a:prstGeom prst="rect">
              <a:avLst/>
            </a:prstGeom>
            <a:noFill/>
          </p:spPr>
          <p:txBody>
            <a:bodyPr wrap="square" rtlCol="0">
              <a:spAutoFit/>
            </a:bodyPr>
            <a:lstStyle/>
            <a:p>
              <a:r>
                <a:rPr lang="en-US" sz="1500" b="0" i="1" u="none" strike="noStrike" dirty="0">
                  <a:effectLst/>
                  <a:latin typeface="Open Sans" panose="020B0606030504020204" pitchFamily="34" charset="0"/>
                </a:rPr>
                <a:t>https:// ondemand.rc.unc.edu</a:t>
              </a:r>
              <a:endParaRPr lang="en-US" sz="1500" i="1" dirty="0"/>
            </a:p>
          </p:txBody>
        </p:sp>
        <p:sp>
          <p:nvSpPr>
            <p:cNvPr id="68" name="TextBox 67">
              <a:extLst>
                <a:ext uri="{FF2B5EF4-FFF2-40B4-BE49-F238E27FC236}">
                  <a16:creationId xmlns:a16="http://schemas.microsoft.com/office/drawing/2014/main" id="{F3247296-5F4B-029D-4B78-9F65EEB98903}"/>
                </a:ext>
              </a:extLst>
            </p:cNvPr>
            <p:cNvSpPr txBox="1"/>
            <p:nvPr/>
          </p:nvSpPr>
          <p:spPr>
            <a:xfrm>
              <a:off x="1057195" y="4011559"/>
              <a:ext cx="2136292" cy="323165"/>
            </a:xfrm>
            <a:prstGeom prst="rect">
              <a:avLst/>
            </a:prstGeom>
            <a:noFill/>
          </p:spPr>
          <p:txBody>
            <a:bodyPr wrap="square" rtlCol="0">
              <a:spAutoFit/>
            </a:bodyPr>
            <a:lstStyle/>
            <a:p>
              <a:r>
                <a:rPr lang="en-US" sz="1500" b="0" i="1" u="none" strike="noStrike" dirty="0">
                  <a:effectLst/>
                  <a:latin typeface="Open Sans" panose="020B0606030504020204" pitchFamily="34" charset="0"/>
                </a:rPr>
                <a:t>https://www.globus.org</a:t>
              </a:r>
              <a:endParaRPr lang="en-US" sz="1500" i="1" dirty="0"/>
            </a:p>
          </p:txBody>
        </p:sp>
      </p:grpSp>
    </p:spTree>
    <p:extLst>
      <p:ext uri="{BB962C8B-B14F-4D97-AF65-F5344CB8AC3E}">
        <p14:creationId xmlns:p14="http://schemas.microsoft.com/office/powerpoint/2010/main" val="1258334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259B-C45C-4E27-A72B-AE6E0A17DAE8}"/>
              </a:ext>
            </a:extLst>
          </p:cNvPr>
          <p:cNvSpPr>
            <a:spLocks noGrp="1"/>
          </p:cNvSpPr>
          <p:nvPr>
            <p:ph type="title"/>
          </p:nvPr>
        </p:nvSpPr>
        <p:spPr/>
        <p:txBody>
          <a:bodyPr/>
          <a:lstStyle/>
          <a:p>
            <a:r>
              <a:rPr lang="en-US" dirty="0"/>
              <a:t>Take Poll</a:t>
            </a:r>
          </a:p>
        </p:txBody>
      </p:sp>
    </p:spTree>
    <p:extLst>
      <p:ext uri="{BB962C8B-B14F-4D97-AF65-F5344CB8AC3E}">
        <p14:creationId xmlns:p14="http://schemas.microsoft.com/office/powerpoint/2010/main" val="3328280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5">
              <a:lumMod val="20000"/>
              <a:lumOff val="80000"/>
            </a:schemeClr>
          </a:solidFill>
          <a:ln w="25400">
            <a:solidFill>
              <a:schemeClr val="accent6">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Calibri"/>
                <a:ea typeface="ヒラギノ角ゴ Pro W3"/>
                <a:cs typeface="+mn-cs"/>
              </a:rPr>
              <a:t>LL Apps/Modules/Software</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4" name="TextBox 3">
            <a:extLst>
              <a:ext uri="{FF2B5EF4-FFF2-40B4-BE49-F238E27FC236}">
                <a16:creationId xmlns:a16="http://schemas.microsoft.com/office/drawing/2014/main" id="{379ADE58-A814-45E3-9F2C-A6A4B3418117}"/>
              </a:ext>
            </a:extLst>
          </p:cNvPr>
          <p:cNvSpPr txBox="1"/>
          <p:nvPr/>
        </p:nvSpPr>
        <p:spPr>
          <a:xfrm>
            <a:off x="326004" y="1105231"/>
            <a:ext cx="8614416" cy="5401479"/>
          </a:xfrm>
          <a:prstGeom prst="rect">
            <a:avLst/>
          </a:prstGeom>
          <a:noFill/>
        </p:spPr>
        <p:txBody>
          <a:bodyPr wrap="square" rtlCol="0" anchor="t">
            <a:spAutoFit/>
          </a:bodyPr>
          <a:lstStyle/>
          <a:p>
            <a:pPr>
              <a:spcBef>
                <a:spcPts val="600"/>
              </a:spcBef>
            </a:pPr>
            <a:r>
              <a:rPr lang="en-US" sz="2000" dirty="0"/>
              <a:t>670+ modules installed on Longleaf for you. Pick the one(s) you want!</a:t>
            </a:r>
          </a:p>
          <a:p>
            <a:pPr>
              <a:spcBef>
                <a:spcPts val="600"/>
              </a:spcBef>
            </a:pPr>
            <a:r>
              <a:rPr lang="en-US" sz="2000" dirty="0"/>
              <a:t>For a job to use a module, you will need to do one of the following:</a:t>
            </a:r>
          </a:p>
          <a:p>
            <a:pPr marL="285750" indent="-285750">
              <a:spcBef>
                <a:spcPts val="600"/>
              </a:spcBef>
              <a:buFont typeface="Wingdings" panose="020B0604020202020204" pitchFamily="34" charset="0"/>
              <a:buChar char="Ø"/>
            </a:pPr>
            <a:r>
              <a:rPr lang="en-US" sz="2000" dirty="0"/>
              <a:t>Load only the module needed in your current session and then submit (</a:t>
            </a:r>
            <a:r>
              <a:rPr lang="en-US" sz="2000" dirty="0" err="1"/>
              <a:t>sbatch</a:t>
            </a:r>
            <a:r>
              <a:rPr lang="en-US" sz="2000" dirty="0"/>
              <a:t>/</a:t>
            </a:r>
            <a:r>
              <a:rPr lang="en-US" sz="2000" dirty="0" err="1"/>
              <a:t>srun</a:t>
            </a:r>
            <a:r>
              <a:rPr lang="en-US" sz="2000" dirty="0"/>
              <a:t>)</a:t>
            </a:r>
          </a:p>
          <a:p>
            <a:pPr marL="285750" indent="-285750">
              <a:spcBef>
                <a:spcPts val="600"/>
              </a:spcBef>
              <a:buFont typeface="Wingdings" panose="020B0604020202020204" pitchFamily="34" charset="0"/>
              <a:buChar char="Ø"/>
            </a:pPr>
            <a:r>
              <a:rPr lang="en-US" sz="2000" dirty="0"/>
              <a:t>Save the module currently loaded so that it always loads for every job </a:t>
            </a:r>
          </a:p>
          <a:p>
            <a:pPr marL="285750" indent="-285750">
              <a:spcBef>
                <a:spcPts val="600"/>
              </a:spcBef>
              <a:buFont typeface="Wingdings" panose="020B0604020202020204" pitchFamily="34" charset="0"/>
              <a:buChar char="Ø"/>
            </a:pPr>
            <a:r>
              <a:rPr lang="en-US" sz="2000" dirty="0"/>
              <a:t>Insert the module command into the job's script so that it is loaded when the job runs.</a:t>
            </a:r>
          </a:p>
          <a:p>
            <a:pPr>
              <a:spcBef>
                <a:spcPts val="600"/>
              </a:spcBef>
            </a:pPr>
            <a:r>
              <a:rPr lang="en-US" sz="1600" i="1" dirty="0"/>
              <a:t>Best practice: </a:t>
            </a:r>
          </a:p>
          <a:p>
            <a:pPr lvl="1">
              <a:spcBef>
                <a:spcPts val="600"/>
              </a:spcBef>
            </a:pPr>
            <a:r>
              <a:rPr lang="en-US" sz="1600" dirty="0"/>
              <a:t>Only load the module(s) your jobs need. Loading all the modules you might want to use </a:t>
            </a:r>
            <a:r>
              <a:rPr lang="en-US" sz="1600" dirty="0">
                <a:ea typeface="+mn-lt"/>
                <a:cs typeface="+mn-lt"/>
              </a:rPr>
              <a:t>ever</a:t>
            </a:r>
            <a:r>
              <a:rPr lang="en-US" sz="1600" dirty="0"/>
              <a:t> likely will cause path problems/conflict errors.</a:t>
            </a:r>
          </a:p>
          <a:p>
            <a:pPr>
              <a:spcBef>
                <a:spcPts val="600"/>
              </a:spcBef>
            </a:pPr>
            <a:r>
              <a:rPr lang="en-US" sz="1600" i="1" dirty="0"/>
              <a:t>Caution: </a:t>
            </a:r>
          </a:p>
          <a:p>
            <a:pPr lvl="1">
              <a:spcBef>
                <a:spcPts val="600"/>
              </a:spcBef>
            </a:pPr>
            <a:r>
              <a:rPr lang="en-US" sz="1600" dirty="0"/>
              <a:t>In some cases, it matters the order in which you load modules. If your job produces path errors/command not found errors, try loading less modules or loading modules in a different order.  </a:t>
            </a:r>
          </a:p>
          <a:p>
            <a:pPr marL="635">
              <a:spcBef>
                <a:spcPts val="600"/>
              </a:spcBef>
            </a:pPr>
            <a:r>
              <a:rPr lang="en-US" sz="1600" i="1" dirty="0">
                <a:solidFill>
                  <a:schemeClr val="tx1">
                    <a:lumMod val="50000"/>
                    <a:lumOff val="50000"/>
                  </a:schemeClr>
                </a:solidFill>
                <a:ea typeface="+mn-lt"/>
                <a:cs typeface="+mn-lt"/>
              </a:rPr>
              <a:t>Note: Modules modify the user environment by modifying and adding environment variables such as PATH or LD_LIBRARY_PATH </a:t>
            </a:r>
          </a:p>
          <a:p>
            <a:r>
              <a:rPr lang="en-US" sz="1600" dirty="0">
                <a:ea typeface="+mn-lt"/>
                <a:cs typeface="+mn-lt"/>
                <a:hlinkClick r:id="rId2"/>
              </a:rPr>
              <a:t>https://help.rc.unc.edu/modules-approach-to-software-management/</a:t>
            </a:r>
            <a:endParaRPr lang="en-US" sz="1600" dirty="0">
              <a:ea typeface="+mn-lt"/>
              <a:cs typeface="+mn-lt"/>
            </a:endParaRPr>
          </a:p>
        </p:txBody>
      </p:sp>
      <p:pic>
        <p:nvPicPr>
          <p:cNvPr id="5" name="Picture 4" descr="A picture containing different, white, water, street&#10;&#10;Description automatically generated">
            <a:extLst>
              <a:ext uri="{FF2B5EF4-FFF2-40B4-BE49-F238E27FC236}">
                <a16:creationId xmlns:a16="http://schemas.microsoft.com/office/drawing/2014/main" id="{FB8D16F1-2646-4A97-89EE-EE8B0A420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80" y="143072"/>
            <a:ext cx="966073" cy="855000"/>
          </a:xfrm>
          <a:prstGeom prst="rect">
            <a:avLst/>
          </a:prstGeom>
        </p:spPr>
      </p:pic>
    </p:spTree>
    <p:extLst>
      <p:ext uri="{BB962C8B-B14F-4D97-AF65-F5344CB8AC3E}">
        <p14:creationId xmlns:p14="http://schemas.microsoft.com/office/powerpoint/2010/main" val="358272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5">
              <a:lumMod val="20000"/>
              <a:lumOff val="80000"/>
            </a:schemeClr>
          </a:solidFill>
          <a:ln w="25400">
            <a:solidFill>
              <a:schemeClr val="accent6">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Calibri"/>
                <a:ea typeface="+mn-ea"/>
                <a:cs typeface="+mn-cs"/>
              </a:rPr>
              <a:t>Module Commands</a:t>
            </a: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4" name="TextBox 3">
            <a:extLst>
              <a:ext uri="{FF2B5EF4-FFF2-40B4-BE49-F238E27FC236}">
                <a16:creationId xmlns:a16="http://schemas.microsoft.com/office/drawing/2014/main" id="{379ADE58-A814-45E3-9F2C-A6A4B3418117}"/>
              </a:ext>
            </a:extLst>
          </p:cNvPr>
          <p:cNvSpPr txBox="1"/>
          <p:nvPr/>
        </p:nvSpPr>
        <p:spPr>
          <a:xfrm>
            <a:off x="259743" y="1110533"/>
            <a:ext cx="8680677" cy="5139869"/>
          </a:xfrm>
          <a:prstGeom prst="rect">
            <a:avLst/>
          </a:prstGeom>
          <a:noFill/>
        </p:spPr>
        <p:txBody>
          <a:bodyPr wrap="square" rtlCol="0" anchor="t">
            <a:spAutoFit/>
          </a:bodyPr>
          <a:lstStyle/>
          <a:p>
            <a:r>
              <a:rPr lang="en-US" sz="2000" dirty="0"/>
              <a:t>All module commands start with "module".</a:t>
            </a:r>
          </a:p>
          <a:p>
            <a:endParaRPr lang="en-US" sz="2000" dirty="0">
              <a:ea typeface="+mn-lt"/>
              <a:cs typeface="+mn-lt"/>
            </a:endParaRPr>
          </a:p>
          <a:p>
            <a:pPr marL="285750" indent="-285750">
              <a:buFont typeface="Arial"/>
              <a:buChar char="•"/>
            </a:pPr>
            <a:r>
              <a:rPr lang="en-US" sz="2000" b="1" dirty="0">
                <a:ea typeface="+mn-lt"/>
                <a:cs typeface="+mn-lt"/>
              </a:rPr>
              <a:t>See</a:t>
            </a:r>
            <a:r>
              <a:rPr lang="en-US" sz="2000" dirty="0">
                <a:ea typeface="+mn-lt"/>
                <a:cs typeface="+mn-lt"/>
              </a:rPr>
              <a:t> all modules available for you to load: </a:t>
            </a:r>
          </a:p>
          <a:p>
            <a:pPr marL="742950" lvl="1" indent="-285115">
              <a:spcBef>
                <a:spcPts val="561"/>
              </a:spcBef>
              <a:buFont typeface="Wingdings,Sans-Serif"/>
              <a:buChar char=""/>
            </a:pPr>
            <a:r>
              <a:rPr lang="en-US" sz="2000" dirty="0">
                <a:latin typeface="Courier New"/>
                <a:ea typeface="+mn-lt"/>
                <a:cs typeface="+mn-lt"/>
              </a:rPr>
              <a:t>module avail</a:t>
            </a:r>
            <a:r>
              <a:rPr lang="en-US" sz="2000" dirty="0">
                <a:ea typeface="+mn-lt"/>
                <a:cs typeface="+mn-lt"/>
              </a:rPr>
              <a:t>         for example: </a:t>
            </a:r>
            <a:r>
              <a:rPr lang="en-US" sz="2000" dirty="0">
                <a:latin typeface="Courier New"/>
                <a:ea typeface="+mn-lt"/>
                <a:cs typeface="+mn-lt"/>
              </a:rPr>
              <a:t>module avail python</a:t>
            </a:r>
          </a:p>
          <a:p>
            <a:pPr marL="742950" lvl="1" indent="-285115">
              <a:spcBef>
                <a:spcPts val="561"/>
              </a:spcBef>
              <a:buFont typeface="Wingdings,Sans-Serif"/>
              <a:buChar char=""/>
            </a:pPr>
            <a:r>
              <a:rPr lang="en-US" sz="2000" dirty="0">
                <a:latin typeface="Courier New"/>
                <a:ea typeface="+mn-lt"/>
                <a:cs typeface="+mn-lt"/>
              </a:rPr>
              <a:t>module keyword</a:t>
            </a:r>
            <a:endParaRPr lang="en-US" sz="2000" dirty="0">
              <a:latin typeface="Courier New"/>
            </a:endParaRPr>
          </a:p>
          <a:p>
            <a:pPr marL="742950" lvl="1" indent="-285115">
              <a:spcBef>
                <a:spcPts val="561"/>
              </a:spcBef>
              <a:buFont typeface="Wingdings,Sans-Serif"/>
              <a:buChar char=""/>
            </a:pPr>
            <a:r>
              <a:rPr lang="en-US" sz="2000" dirty="0">
                <a:latin typeface="Courier New"/>
                <a:ea typeface="+mn-lt"/>
                <a:cs typeface="+mn-lt"/>
              </a:rPr>
              <a:t>module spider</a:t>
            </a:r>
            <a:endParaRPr lang="en-US" sz="2000" dirty="0">
              <a:ea typeface="+mn-lt"/>
              <a:cs typeface="+mn-lt"/>
            </a:endParaRPr>
          </a:p>
          <a:p>
            <a:pPr marL="342900" indent="-342265">
              <a:spcBef>
                <a:spcPts val="700"/>
              </a:spcBef>
              <a:buFont typeface="Arial,Sans-Serif" panose="020B0604020202020204" pitchFamily="34" charset="0"/>
              <a:buChar char="•"/>
            </a:pPr>
            <a:r>
              <a:rPr lang="en-US" sz="2000" b="1" dirty="0">
                <a:ea typeface="+mn-lt"/>
                <a:cs typeface="+mn-lt"/>
              </a:rPr>
              <a:t>Add</a:t>
            </a:r>
            <a:r>
              <a:rPr lang="en-US" sz="2000" dirty="0">
                <a:ea typeface="+mn-lt"/>
                <a:cs typeface="+mn-lt"/>
              </a:rPr>
              <a:t> a module to my session: </a:t>
            </a:r>
            <a:r>
              <a:rPr lang="en-US" sz="2000" dirty="0">
                <a:latin typeface="Arial"/>
                <a:ea typeface="+mn-lt"/>
                <a:cs typeface="+mn-lt"/>
              </a:rPr>
              <a:t>  </a:t>
            </a:r>
            <a:r>
              <a:rPr lang="en-US" sz="2000" dirty="0">
                <a:latin typeface="Courier New"/>
                <a:ea typeface="+mn-lt"/>
                <a:cs typeface="+mn-lt"/>
              </a:rPr>
              <a:t>module load &lt;module name&gt;</a:t>
            </a:r>
          </a:p>
          <a:p>
            <a:pPr marL="342900" indent="-342265">
              <a:spcBef>
                <a:spcPts val="700"/>
              </a:spcBef>
              <a:buFont typeface="Arial,Sans-Serif" panose="020B0604020202020204" pitchFamily="34" charset="0"/>
              <a:buChar char="•"/>
            </a:pPr>
            <a:r>
              <a:rPr lang="en-US" sz="2000" dirty="0">
                <a:ea typeface="+mn-lt"/>
                <a:cs typeface="+mn-lt"/>
              </a:rPr>
              <a:t>See all </a:t>
            </a:r>
            <a:r>
              <a:rPr lang="en-US" sz="2000" b="1" dirty="0">
                <a:ea typeface="+mn-lt"/>
                <a:cs typeface="+mn-lt"/>
              </a:rPr>
              <a:t>loaded</a:t>
            </a:r>
            <a:r>
              <a:rPr lang="en-US" sz="2000" dirty="0">
                <a:ea typeface="+mn-lt"/>
                <a:cs typeface="+mn-lt"/>
              </a:rPr>
              <a:t> in MY session: </a:t>
            </a:r>
            <a:r>
              <a:rPr lang="en-US" sz="2000" dirty="0">
                <a:latin typeface="Arial"/>
                <a:ea typeface="+mn-lt"/>
                <a:cs typeface="+mn-lt"/>
              </a:rPr>
              <a:t> </a:t>
            </a:r>
            <a:r>
              <a:rPr lang="en-US" sz="2000" dirty="0">
                <a:latin typeface="Courier New"/>
                <a:ea typeface="+mn-lt"/>
                <a:cs typeface="+mn-lt"/>
              </a:rPr>
              <a:t>module list</a:t>
            </a:r>
            <a:endParaRPr lang="en-US" sz="2000" dirty="0">
              <a:latin typeface="Courier New"/>
            </a:endParaRPr>
          </a:p>
          <a:p>
            <a:pPr marL="342900" indent="-342265">
              <a:spcBef>
                <a:spcPts val="700"/>
              </a:spcBef>
              <a:buFont typeface="Arial,Sans-Serif" panose="020B0604020202020204" pitchFamily="34" charset="0"/>
              <a:buChar char="•"/>
            </a:pPr>
            <a:r>
              <a:rPr lang="en-US" sz="2000" b="1" dirty="0">
                <a:ea typeface="+mn-lt"/>
                <a:cs typeface="+mn-lt"/>
              </a:rPr>
              <a:t>Remove</a:t>
            </a:r>
            <a:r>
              <a:rPr lang="en-US" sz="2000" dirty="0">
                <a:ea typeface="+mn-lt"/>
                <a:cs typeface="+mn-lt"/>
              </a:rPr>
              <a:t> module from session: </a:t>
            </a:r>
            <a:r>
              <a:rPr lang="en-US" sz="2000" dirty="0">
                <a:latin typeface="Courier New"/>
                <a:ea typeface="+mn-lt"/>
                <a:cs typeface="+mn-lt"/>
              </a:rPr>
              <a:t>module rm &lt;module name&gt;</a:t>
            </a:r>
          </a:p>
          <a:p>
            <a:pPr marL="342900" indent="-342265">
              <a:spcBef>
                <a:spcPts val="700"/>
              </a:spcBef>
              <a:buFont typeface="Arial,Sans-Serif" panose="020B0604020202020204" pitchFamily="34" charset="0"/>
              <a:buChar char="•"/>
            </a:pPr>
            <a:r>
              <a:rPr lang="en-US" sz="2000" b="1" dirty="0">
                <a:ea typeface="+mn-lt"/>
                <a:cs typeface="+mn-lt"/>
              </a:rPr>
              <a:t>Save</a:t>
            </a:r>
            <a:r>
              <a:rPr lang="en-US" sz="2000" dirty="0">
                <a:ea typeface="+mn-lt"/>
                <a:cs typeface="+mn-lt"/>
              </a:rPr>
              <a:t> current session's list of modules to load automatically every time I log in and for every job: </a:t>
            </a:r>
            <a:r>
              <a:rPr lang="en-US" sz="2000" dirty="0">
                <a:latin typeface="Arial"/>
                <a:ea typeface="+mn-lt"/>
                <a:cs typeface="+mn-lt"/>
              </a:rPr>
              <a:t>            </a:t>
            </a:r>
            <a:r>
              <a:rPr lang="en-US" sz="2000" dirty="0">
                <a:latin typeface="Courier New"/>
                <a:ea typeface="+mn-lt"/>
                <a:cs typeface="+mn-lt"/>
              </a:rPr>
              <a:t>module save</a:t>
            </a:r>
          </a:p>
          <a:p>
            <a:pPr marL="342900" indent="-342265">
              <a:spcBef>
                <a:spcPts val="700"/>
              </a:spcBef>
              <a:buFont typeface="Arial,Sans-Serif" panose="020B0604020202020204" pitchFamily="34" charset="0"/>
              <a:buChar char="•"/>
            </a:pPr>
            <a:r>
              <a:rPr lang="en-US" sz="2000" b="1" dirty="0">
                <a:ea typeface="+mn-lt"/>
                <a:cs typeface="+mn-lt"/>
              </a:rPr>
              <a:t>Find</a:t>
            </a:r>
            <a:r>
              <a:rPr lang="en-US" sz="2000" dirty="0">
                <a:ea typeface="+mn-lt"/>
                <a:cs typeface="+mn-lt"/>
              </a:rPr>
              <a:t> more module commands: </a:t>
            </a:r>
            <a:r>
              <a:rPr lang="en-US" sz="2000" dirty="0">
                <a:latin typeface="Courier New"/>
                <a:ea typeface="+mn-lt"/>
                <a:cs typeface="+mn-lt"/>
              </a:rPr>
              <a:t>module help</a:t>
            </a:r>
            <a:endParaRPr lang="en-US" sz="2000" dirty="0">
              <a:latin typeface="Courier New"/>
              <a:cs typeface="Arial"/>
            </a:endParaRPr>
          </a:p>
          <a:p>
            <a:pPr marL="635">
              <a:spcBef>
                <a:spcPts val="700"/>
              </a:spcBef>
            </a:pPr>
            <a:r>
              <a:rPr lang="en-US" sz="2000" dirty="0">
                <a:cs typeface="Arial"/>
                <a:hlinkClick r:id="rId2"/>
              </a:rPr>
              <a:t>https://help.rc.unc.edu/modules</a:t>
            </a:r>
            <a:r>
              <a:rPr lang="en-US" sz="2000" dirty="0">
                <a:cs typeface="Arial"/>
              </a:rPr>
              <a:t> </a:t>
            </a:r>
            <a:endParaRPr lang="en-US" dirty="0"/>
          </a:p>
          <a:p>
            <a:pPr marL="742950" lvl="1" indent="-285750">
              <a:buFont typeface="Arial" panose="020B0604020202020204" pitchFamily="34" charset="0"/>
              <a:buChar char="•"/>
            </a:pPr>
            <a:endParaRPr lang="en-US" dirty="0"/>
          </a:p>
        </p:txBody>
      </p:sp>
      <p:pic>
        <p:nvPicPr>
          <p:cNvPr id="5" name="Picture 4" descr="A picture containing different, white, water, street&#10;&#10;Description automatically generated">
            <a:extLst>
              <a:ext uri="{FF2B5EF4-FFF2-40B4-BE49-F238E27FC236}">
                <a16:creationId xmlns:a16="http://schemas.microsoft.com/office/drawing/2014/main" id="{FB8D16F1-2646-4A97-89EE-EE8B0A420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80" y="143072"/>
            <a:ext cx="966073" cy="855000"/>
          </a:xfrm>
          <a:prstGeom prst="rect">
            <a:avLst/>
          </a:prstGeom>
        </p:spPr>
      </p:pic>
    </p:spTree>
    <p:extLst>
      <p:ext uri="{BB962C8B-B14F-4D97-AF65-F5344CB8AC3E}">
        <p14:creationId xmlns:p14="http://schemas.microsoft.com/office/powerpoint/2010/main" val="1394098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5">
              <a:lumMod val="20000"/>
              <a:lumOff val="80000"/>
            </a:schemeClr>
          </a:solidFill>
          <a:ln w="25400">
            <a:solidFill>
              <a:schemeClr val="accent6">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Calibri"/>
                <a:ea typeface="+mn-ea"/>
                <a:cs typeface="+mn-cs"/>
              </a:rPr>
              <a:t>Exercise: Modules </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4" name="TextBox 3">
            <a:extLst>
              <a:ext uri="{FF2B5EF4-FFF2-40B4-BE49-F238E27FC236}">
                <a16:creationId xmlns:a16="http://schemas.microsoft.com/office/drawing/2014/main" id="{379ADE58-A814-45E3-9F2C-A6A4B3418117}"/>
              </a:ext>
            </a:extLst>
          </p:cNvPr>
          <p:cNvSpPr txBox="1"/>
          <p:nvPr/>
        </p:nvSpPr>
        <p:spPr>
          <a:xfrm>
            <a:off x="203580" y="1086678"/>
            <a:ext cx="8736840" cy="5193729"/>
          </a:xfrm>
          <a:prstGeom prst="rect">
            <a:avLst/>
          </a:prstGeom>
          <a:noFill/>
        </p:spPr>
        <p:txBody>
          <a:bodyPr wrap="square" rtlCol="0" anchor="t">
            <a:spAutoFit/>
          </a:bodyPr>
          <a:lstStyle/>
          <a:p>
            <a:pPr marL="635">
              <a:spcBef>
                <a:spcPts val="900"/>
              </a:spcBef>
            </a:pPr>
            <a:r>
              <a:rPr lang="en-US" sz="2200" dirty="0">
                <a:cs typeface="Arial"/>
              </a:rPr>
              <a:t>Use OOD's </a:t>
            </a:r>
            <a:r>
              <a:rPr lang="en-US" sz="2200" b="1" dirty="0">
                <a:cs typeface="Arial"/>
              </a:rPr>
              <a:t>Clusters: Longleaf cluster shell access </a:t>
            </a:r>
            <a:r>
              <a:rPr lang="en-US" sz="2200" dirty="0">
                <a:cs typeface="Arial"/>
              </a:rPr>
              <a:t>window:</a:t>
            </a:r>
            <a:endParaRPr lang="en-US" sz="2200" dirty="0"/>
          </a:p>
          <a:p>
            <a:pPr marL="343535" indent="-342900">
              <a:spcBef>
                <a:spcPts val="900"/>
              </a:spcBef>
              <a:buAutoNum type="arabicPeriod"/>
            </a:pPr>
            <a:r>
              <a:rPr lang="en-US" sz="2200" dirty="0">
                <a:cs typeface="Arial"/>
              </a:rPr>
              <a:t>See a list of all of </a:t>
            </a:r>
            <a:r>
              <a:rPr lang="en-US" sz="2200" dirty="0" err="1">
                <a:cs typeface="Arial"/>
              </a:rPr>
              <a:t>longleaf's</a:t>
            </a:r>
            <a:r>
              <a:rPr lang="en-US" sz="2200" dirty="0">
                <a:cs typeface="Arial"/>
              </a:rPr>
              <a:t> modules</a:t>
            </a:r>
          </a:p>
          <a:p>
            <a:pPr marL="343535" indent="-342900">
              <a:spcBef>
                <a:spcPts val="900"/>
              </a:spcBef>
              <a:buAutoNum type="arabicPeriod"/>
            </a:pPr>
            <a:r>
              <a:rPr lang="en-US" sz="2200" dirty="0">
                <a:cs typeface="Arial"/>
              </a:rPr>
              <a:t>See how many versions of python longleaf has</a:t>
            </a:r>
          </a:p>
          <a:p>
            <a:pPr marL="743585" lvl="1" indent="-285750">
              <a:spcBef>
                <a:spcPts val="900"/>
              </a:spcBef>
              <a:buFont typeface="Arial"/>
              <a:buChar char="•"/>
            </a:pPr>
            <a:r>
              <a:rPr lang="en-US" sz="2200" dirty="0">
                <a:cs typeface="Arial"/>
              </a:rPr>
              <a:t>Which one would you get if you didn't specify a version?</a:t>
            </a:r>
          </a:p>
          <a:p>
            <a:pPr marL="343535" indent="-342900">
              <a:spcBef>
                <a:spcPts val="900"/>
              </a:spcBef>
              <a:buAutoNum type="arabicPeriod"/>
            </a:pPr>
            <a:r>
              <a:rPr lang="en-US" sz="2200" dirty="0">
                <a:cs typeface="Arial"/>
              </a:rPr>
              <a:t>Load </a:t>
            </a:r>
            <a:r>
              <a:rPr lang="en-US" sz="2200" dirty="0">
                <a:latin typeface="Courier New"/>
                <a:ea typeface="+mn-lt"/>
                <a:cs typeface="+mn-lt"/>
              </a:rPr>
              <a:t>python version 2.7.12</a:t>
            </a:r>
          </a:p>
          <a:p>
            <a:pPr marL="343535" indent="-342900">
              <a:spcBef>
                <a:spcPts val="900"/>
              </a:spcBef>
              <a:buAutoNum type="arabicPeriod"/>
            </a:pPr>
            <a:r>
              <a:rPr lang="en-US" sz="2200" dirty="0">
                <a:latin typeface="Arial"/>
                <a:cs typeface="Arial"/>
              </a:rPr>
              <a:t>Save that module so that you don't have to re-load it next time you login.</a:t>
            </a:r>
          </a:p>
          <a:p>
            <a:pPr marL="343535" indent="-342900">
              <a:spcBef>
                <a:spcPts val="900"/>
              </a:spcBef>
              <a:buAutoNum type="arabicPeriod"/>
            </a:pPr>
            <a:r>
              <a:rPr lang="en-US" sz="2200" dirty="0">
                <a:ea typeface="+mn-lt"/>
                <a:cs typeface="+mn-lt"/>
              </a:rPr>
              <a:t>Remove all modules to start over (hint: You'll need the module help to find this command)</a:t>
            </a:r>
            <a:endParaRPr lang="en-US" sz="2200" dirty="0">
              <a:latin typeface="Courier New"/>
              <a:ea typeface="+mn-lt"/>
              <a:cs typeface="+mn-lt"/>
            </a:endParaRPr>
          </a:p>
          <a:p>
            <a:pPr marL="343535" indent="-342900">
              <a:spcBef>
                <a:spcPts val="900"/>
              </a:spcBef>
              <a:buAutoNum type="arabicPeriod"/>
            </a:pPr>
            <a:r>
              <a:rPr lang="en-US" sz="2200" dirty="0">
                <a:latin typeface="Arial"/>
                <a:cs typeface="Arial"/>
              </a:rPr>
              <a:t>Save your environment (with no modules loaded).</a:t>
            </a:r>
          </a:p>
          <a:p>
            <a:pPr marL="343535" indent="-342900">
              <a:spcBef>
                <a:spcPts val="900"/>
              </a:spcBef>
              <a:buAutoNum type="arabicPeriod"/>
            </a:pPr>
            <a:endParaRPr lang="en-US" sz="2200" dirty="0">
              <a:latin typeface="Arial"/>
              <a:cs typeface="Arial"/>
            </a:endParaRPr>
          </a:p>
          <a:p>
            <a:pPr marL="635">
              <a:spcBef>
                <a:spcPts val="900"/>
              </a:spcBef>
            </a:pPr>
            <a:r>
              <a:rPr lang="en-US" sz="2200" dirty="0">
                <a:latin typeface="Arial"/>
                <a:cs typeface="Arial"/>
              </a:rPr>
              <a:t>Extra credit/advanced: List the available r modules (only).</a:t>
            </a:r>
          </a:p>
        </p:txBody>
      </p:sp>
      <p:pic>
        <p:nvPicPr>
          <p:cNvPr id="5" name="Picture 4" descr="A picture containing different, white, water, street&#10;&#10;Description automatically generated">
            <a:extLst>
              <a:ext uri="{FF2B5EF4-FFF2-40B4-BE49-F238E27FC236}">
                <a16:creationId xmlns:a16="http://schemas.microsoft.com/office/drawing/2014/main" id="{FB8D16F1-2646-4A97-89EE-EE8B0A420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80" y="143072"/>
            <a:ext cx="966073" cy="855000"/>
          </a:xfrm>
          <a:prstGeom prst="rect">
            <a:avLst/>
          </a:prstGeom>
        </p:spPr>
      </p:pic>
    </p:spTree>
    <p:extLst>
      <p:ext uri="{BB962C8B-B14F-4D97-AF65-F5344CB8AC3E}">
        <p14:creationId xmlns:p14="http://schemas.microsoft.com/office/powerpoint/2010/main" val="400105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1"/>
          <p:cNvPicPr/>
          <p:nvPr/>
        </p:nvPicPr>
        <p:blipFill>
          <a:blip r:embed="rId2"/>
          <a:stretch/>
        </p:blipFill>
        <p:spPr>
          <a:xfrm>
            <a:off x="5112360" y="2229840"/>
            <a:ext cx="3895200" cy="2921040"/>
          </a:xfrm>
          <a:prstGeom prst="rect">
            <a:avLst/>
          </a:prstGeom>
          <a:ln>
            <a:noFill/>
          </a:ln>
        </p:spPr>
      </p:pic>
      <p:sp>
        <p:nvSpPr>
          <p:cNvPr id="168" name="CustomShape 1"/>
          <p:cNvSpPr/>
          <p:nvPr/>
        </p:nvSpPr>
        <p:spPr>
          <a:xfrm>
            <a:off x="205318" y="5194245"/>
            <a:ext cx="8637120" cy="13219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r>
              <a:rPr lang="en-US" sz="4000" b="1" strike="noStrike" spc="-1" dirty="0">
                <a:solidFill>
                  <a:srgbClr val="66CCFF"/>
                </a:solidFill>
                <a:latin typeface="Calibri"/>
                <a:ea typeface="ヒラギノ角ゴ Pro W3"/>
              </a:rPr>
              <a:t>ITS Research </a:t>
            </a:r>
            <a:r>
              <a:rPr lang="en-US" sz="4000" b="1" spc="-1" dirty="0">
                <a:solidFill>
                  <a:srgbClr val="66CCFF"/>
                </a:solidFill>
                <a:latin typeface="Calibri"/>
                <a:ea typeface="ヒラギノ角ゴ Pro W3"/>
              </a:rPr>
              <a:t>Computing</a:t>
            </a:r>
          </a:p>
          <a:p>
            <a:pPr algn="ctr">
              <a:lnSpc>
                <a:spcPct val="100000"/>
              </a:lnSpc>
            </a:pPr>
            <a:r>
              <a:rPr lang="en-US" sz="4000" b="1" spc="-1" dirty="0">
                <a:solidFill>
                  <a:srgbClr val="66CCFF"/>
                </a:solidFill>
                <a:latin typeface="Calibri"/>
                <a:ea typeface="ヒラギノ角ゴ Pro W3"/>
              </a:rPr>
              <a:t>help.rc.unc.edu</a:t>
            </a:r>
            <a:endParaRPr lang="en-US" sz="4000" b="1" strike="noStrike" spc="-1" dirty="0">
              <a:solidFill>
                <a:srgbClr val="66CCFF"/>
              </a:solidFill>
              <a:latin typeface="Calibri"/>
              <a:ea typeface="ヒラギノ角ゴ Pro W3"/>
            </a:endParaRPr>
          </a:p>
        </p:txBody>
      </p:sp>
      <p:sp>
        <p:nvSpPr>
          <p:cNvPr id="4" name="CustomShape 1">
            <a:extLst>
              <a:ext uri="{FF2B5EF4-FFF2-40B4-BE49-F238E27FC236}">
                <a16:creationId xmlns:a16="http://schemas.microsoft.com/office/drawing/2014/main" id="{3607D5C2-A504-49EC-ACB7-5347CDBA3648}"/>
              </a:ext>
            </a:extLst>
          </p:cNvPr>
          <p:cNvSpPr>
            <a:spLocks noGrp="1"/>
          </p:cNvSpPr>
          <p:nvPr>
            <p:ph type="title" idx="4294967295"/>
          </p:nvPr>
        </p:nvSpPr>
        <p:spPr>
          <a:xfrm>
            <a:off x="2355" y="4307619"/>
            <a:ext cx="5133345" cy="829543"/>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 normalizeH="0" baseline="0" noProof="0" dirty="0">
                <a:ln>
                  <a:noFill/>
                </a:ln>
                <a:solidFill>
                  <a:srgbClr val="FFC000"/>
                </a:solidFill>
                <a:effectLst/>
                <a:uLnTx/>
                <a:uFillTx/>
                <a:latin typeface="Calibri"/>
                <a:ea typeface="ヒラギノ角ゴ Pro W3"/>
                <a:cs typeface="+mn-cs"/>
              </a:rPr>
              <a:t>Using Longleaf</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CustomShape 1">
            <a:extLst>
              <a:ext uri="{FF2B5EF4-FFF2-40B4-BE49-F238E27FC236}">
                <a16:creationId xmlns:a16="http://schemas.microsoft.com/office/drawing/2014/main" id="{7270C502-78DD-48E4-9AFD-4305847AA292}"/>
              </a:ext>
            </a:extLst>
          </p:cNvPr>
          <p:cNvSpPr>
            <a:spLocks noGrp="1"/>
          </p:cNvSpPr>
          <p:nvPr>
            <p:ph type="title" idx="4294967295"/>
          </p:nvPr>
        </p:nvSpPr>
        <p:spPr>
          <a:xfrm>
            <a:off x="203580" y="114316"/>
            <a:ext cx="8736840" cy="855000"/>
          </a:xfrm>
          <a:prstGeom prst="rect">
            <a:avLst/>
          </a:prstGeom>
          <a:solidFill>
            <a:schemeClr val="accent3">
              <a:lumMod val="20000"/>
              <a:lumOff val="80000"/>
            </a:schemeClr>
          </a:solidFill>
          <a:ln w="25400">
            <a:solidFill>
              <a:schemeClr val="accent3">
                <a:lumMod val="75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mn-ea"/>
                <a:cs typeface="+mn-cs"/>
              </a:rPr>
              <a:t>Types of LL Compute Nodes</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pic>
        <p:nvPicPr>
          <p:cNvPr id="4" name="Picture 3" descr="A picture containing clock, hanging, white&#10;&#10;Description automatically generated">
            <a:extLst>
              <a:ext uri="{FF2B5EF4-FFF2-40B4-BE49-F238E27FC236}">
                <a16:creationId xmlns:a16="http://schemas.microsoft.com/office/drawing/2014/main" id="{6CA35671-2EB0-48FB-B814-2736CEF44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14317"/>
            <a:ext cx="754411" cy="855000"/>
          </a:xfrm>
          <a:prstGeom prst="rect">
            <a:avLst/>
          </a:prstGeom>
        </p:spPr>
      </p:pic>
      <p:grpSp>
        <p:nvGrpSpPr>
          <p:cNvPr id="190" name="Group 189">
            <a:extLst>
              <a:ext uri="{FF2B5EF4-FFF2-40B4-BE49-F238E27FC236}">
                <a16:creationId xmlns:a16="http://schemas.microsoft.com/office/drawing/2014/main" id="{A740D082-2E34-909C-C0FB-65D5FEE72BF9}"/>
              </a:ext>
            </a:extLst>
          </p:cNvPr>
          <p:cNvGrpSpPr/>
          <p:nvPr/>
        </p:nvGrpSpPr>
        <p:grpSpPr>
          <a:xfrm>
            <a:off x="266158" y="1005119"/>
            <a:ext cx="8552217" cy="5079137"/>
            <a:chOff x="266158" y="1005119"/>
            <a:chExt cx="8552217" cy="5079137"/>
          </a:xfrm>
        </p:grpSpPr>
        <p:sp>
          <p:nvSpPr>
            <p:cNvPr id="191" name="Rectangle 190">
              <a:extLst>
                <a:ext uri="{FF2B5EF4-FFF2-40B4-BE49-F238E27FC236}">
                  <a16:creationId xmlns:a16="http://schemas.microsoft.com/office/drawing/2014/main" id="{3560324A-CD32-CB71-EC86-728859D01C8A}"/>
                </a:ext>
              </a:extLst>
            </p:cNvPr>
            <p:cNvSpPr/>
            <p:nvPr/>
          </p:nvSpPr>
          <p:spPr>
            <a:xfrm>
              <a:off x="3231587" y="1005119"/>
              <a:ext cx="5586788" cy="5079137"/>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2" name="Graphic 191" descr="Astronaut">
              <a:extLst>
                <a:ext uri="{FF2B5EF4-FFF2-40B4-BE49-F238E27FC236}">
                  <a16:creationId xmlns:a16="http://schemas.microsoft.com/office/drawing/2014/main" id="{6DEC849B-77E2-C083-431A-B1228D9CE1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385" y="1305080"/>
              <a:ext cx="914400" cy="914400"/>
            </a:xfrm>
            <a:prstGeom prst="rect">
              <a:avLst/>
            </a:prstGeom>
          </p:spPr>
        </p:pic>
        <p:pic>
          <p:nvPicPr>
            <p:cNvPr id="193" name="Graphic 192" descr="Disk">
              <a:extLst>
                <a:ext uri="{FF2B5EF4-FFF2-40B4-BE49-F238E27FC236}">
                  <a16:creationId xmlns:a16="http://schemas.microsoft.com/office/drawing/2014/main" id="{498AD245-6C3E-312E-73CB-84541C5115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3346" y="3849676"/>
              <a:ext cx="914400" cy="914400"/>
            </a:xfrm>
            <a:prstGeom prst="rect">
              <a:avLst/>
            </a:prstGeom>
          </p:spPr>
        </p:pic>
        <p:pic>
          <p:nvPicPr>
            <p:cNvPr id="194" name="Graphic 193" descr="Download">
              <a:extLst>
                <a:ext uri="{FF2B5EF4-FFF2-40B4-BE49-F238E27FC236}">
                  <a16:creationId xmlns:a16="http://schemas.microsoft.com/office/drawing/2014/main" id="{F2FEE439-CE2D-3CE5-E659-006B626D05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802" y="4476692"/>
              <a:ext cx="914400" cy="914400"/>
            </a:xfrm>
            <a:prstGeom prst="rect">
              <a:avLst/>
            </a:prstGeom>
          </p:spPr>
        </p:pic>
        <p:pic>
          <p:nvPicPr>
            <p:cNvPr id="195" name="Graphic 194" descr="Laptop">
              <a:extLst>
                <a:ext uri="{FF2B5EF4-FFF2-40B4-BE49-F238E27FC236}">
                  <a16:creationId xmlns:a16="http://schemas.microsoft.com/office/drawing/2014/main" id="{384550C2-76E8-BF5D-5C24-5B48F594674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6158" y="2025446"/>
              <a:ext cx="914400" cy="914400"/>
            </a:xfrm>
            <a:prstGeom prst="rect">
              <a:avLst/>
            </a:prstGeom>
          </p:spPr>
        </p:pic>
        <p:sp>
          <p:nvSpPr>
            <p:cNvPr id="196" name="Rectangle 195">
              <a:extLst>
                <a:ext uri="{FF2B5EF4-FFF2-40B4-BE49-F238E27FC236}">
                  <a16:creationId xmlns:a16="http://schemas.microsoft.com/office/drawing/2014/main" id="{419F4136-1F64-17E9-37BC-2F967E28179B}"/>
                </a:ext>
              </a:extLst>
            </p:cNvPr>
            <p:cNvSpPr/>
            <p:nvPr/>
          </p:nvSpPr>
          <p:spPr>
            <a:xfrm>
              <a:off x="1112008" y="1270475"/>
              <a:ext cx="1985284"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C3236D38-96A8-BA94-B522-9B6BF2C050BE}"/>
                </a:ext>
              </a:extLst>
            </p:cNvPr>
            <p:cNvSpPr/>
            <p:nvPr/>
          </p:nvSpPr>
          <p:spPr>
            <a:xfrm>
              <a:off x="1134141" y="2220392"/>
              <a:ext cx="1966201"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1ACF08E0-31E3-10C4-B4F0-EA72A7E38C94}"/>
                </a:ext>
              </a:extLst>
            </p:cNvPr>
            <p:cNvSpPr/>
            <p:nvPr/>
          </p:nvSpPr>
          <p:spPr>
            <a:xfrm>
              <a:off x="1131091" y="3714129"/>
              <a:ext cx="1966201"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46DF5988-E6FE-1E36-188B-262A2B7BE447}"/>
                </a:ext>
              </a:extLst>
            </p:cNvPr>
            <p:cNvSpPr/>
            <p:nvPr/>
          </p:nvSpPr>
          <p:spPr>
            <a:xfrm>
              <a:off x="1134142" y="5103707"/>
              <a:ext cx="1963150"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a:extLst>
                <a:ext uri="{FF2B5EF4-FFF2-40B4-BE49-F238E27FC236}">
                  <a16:creationId xmlns:a16="http://schemas.microsoft.com/office/drawing/2014/main" id="{D3C8C94D-CF66-82F7-720D-E1D54311C7CB}"/>
                </a:ext>
              </a:extLst>
            </p:cNvPr>
            <p:cNvGrpSpPr/>
            <p:nvPr/>
          </p:nvGrpSpPr>
          <p:grpSpPr>
            <a:xfrm>
              <a:off x="5037497" y="1077243"/>
              <a:ext cx="2263661" cy="1993874"/>
              <a:chOff x="4387171" y="1048871"/>
              <a:chExt cx="2263661" cy="1993874"/>
            </a:xfrm>
          </p:grpSpPr>
          <p:sp>
            <p:nvSpPr>
              <p:cNvPr id="246" name="Rectangle 245">
                <a:extLst>
                  <a:ext uri="{FF2B5EF4-FFF2-40B4-BE49-F238E27FC236}">
                    <a16:creationId xmlns:a16="http://schemas.microsoft.com/office/drawing/2014/main" id="{CC58BE6E-7A26-35F4-E115-60E2977625DC}"/>
                  </a:ext>
                </a:extLst>
              </p:cNvPr>
              <p:cNvSpPr/>
              <p:nvPr/>
            </p:nvSpPr>
            <p:spPr>
              <a:xfrm>
                <a:off x="4387171" y="1048871"/>
                <a:ext cx="2202716" cy="1993874"/>
              </a:xfrm>
              <a:prstGeom prst="rect">
                <a:avLst/>
              </a:prstGeom>
              <a:solidFill>
                <a:schemeClr val="accent5">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246">
                <a:extLst>
                  <a:ext uri="{FF2B5EF4-FFF2-40B4-BE49-F238E27FC236}">
                    <a16:creationId xmlns:a16="http://schemas.microsoft.com/office/drawing/2014/main" id="{9784A0BD-DA66-91E9-F159-AEDE7C551253}"/>
                  </a:ext>
                </a:extLst>
              </p:cNvPr>
              <p:cNvGrpSpPr/>
              <p:nvPr/>
            </p:nvGrpSpPr>
            <p:grpSpPr>
              <a:xfrm>
                <a:off x="4406775" y="1518044"/>
                <a:ext cx="2164955" cy="1513874"/>
                <a:chOff x="4417363" y="1303139"/>
                <a:chExt cx="2164955" cy="1513874"/>
              </a:xfrm>
            </p:grpSpPr>
            <p:grpSp>
              <p:nvGrpSpPr>
                <p:cNvPr id="249" name="Group 248">
                  <a:extLst>
                    <a:ext uri="{FF2B5EF4-FFF2-40B4-BE49-F238E27FC236}">
                      <a16:creationId xmlns:a16="http://schemas.microsoft.com/office/drawing/2014/main" id="{A2A5431E-9F66-78C6-7FD6-D447134AB560}"/>
                    </a:ext>
                  </a:extLst>
                </p:cNvPr>
                <p:cNvGrpSpPr/>
                <p:nvPr/>
              </p:nvGrpSpPr>
              <p:grpSpPr>
                <a:xfrm>
                  <a:off x="4425528" y="2014294"/>
                  <a:ext cx="2156790" cy="802719"/>
                  <a:chOff x="4425528" y="2014294"/>
                  <a:chExt cx="2156790" cy="802719"/>
                </a:xfrm>
              </p:grpSpPr>
              <p:pic>
                <p:nvPicPr>
                  <p:cNvPr id="254" name="Graphic 253" descr="Calculator">
                    <a:extLst>
                      <a:ext uri="{FF2B5EF4-FFF2-40B4-BE49-F238E27FC236}">
                        <a16:creationId xmlns:a16="http://schemas.microsoft.com/office/drawing/2014/main" id="{7A1A18E0-E660-7382-7CCF-BEB9F0D884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25528" y="2020124"/>
                    <a:ext cx="796889" cy="796889"/>
                  </a:xfrm>
                  <a:prstGeom prst="rect">
                    <a:avLst/>
                  </a:prstGeom>
                </p:spPr>
              </p:pic>
              <p:pic>
                <p:nvPicPr>
                  <p:cNvPr id="255" name="Graphic 254" descr="Calculator">
                    <a:extLst>
                      <a:ext uri="{FF2B5EF4-FFF2-40B4-BE49-F238E27FC236}">
                        <a16:creationId xmlns:a16="http://schemas.microsoft.com/office/drawing/2014/main" id="{00036941-3E4E-7748-8B5F-129318B2ED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95154" y="2014294"/>
                    <a:ext cx="796889" cy="796889"/>
                  </a:xfrm>
                  <a:prstGeom prst="rect">
                    <a:avLst/>
                  </a:prstGeom>
                </p:spPr>
              </p:pic>
              <p:pic>
                <p:nvPicPr>
                  <p:cNvPr id="256" name="Graphic 255" descr="Calculator">
                    <a:extLst>
                      <a:ext uri="{FF2B5EF4-FFF2-40B4-BE49-F238E27FC236}">
                        <a16:creationId xmlns:a16="http://schemas.microsoft.com/office/drawing/2014/main" id="{80CD56A9-41EE-8795-B171-F68A9DB2F9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85429" y="2020124"/>
                    <a:ext cx="796889" cy="796889"/>
                  </a:xfrm>
                  <a:prstGeom prst="rect">
                    <a:avLst/>
                  </a:prstGeom>
                </p:spPr>
              </p:pic>
            </p:grpSp>
            <p:grpSp>
              <p:nvGrpSpPr>
                <p:cNvPr id="250" name="Group 249">
                  <a:extLst>
                    <a:ext uri="{FF2B5EF4-FFF2-40B4-BE49-F238E27FC236}">
                      <a16:creationId xmlns:a16="http://schemas.microsoft.com/office/drawing/2014/main" id="{7565C417-62F1-FC98-3980-063B8F9331C7}"/>
                    </a:ext>
                  </a:extLst>
                </p:cNvPr>
                <p:cNvGrpSpPr/>
                <p:nvPr/>
              </p:nvGrpSpPr>
              <p:grpSpPr>
                <a:xfrm>
                  <a:off x="4417363" y="1303139"/>
                  <a:ext cx="2156790" cy="802719"/>
                  <a:chOff x="4425528" y="2014294"/>
                  <a:chExt cx="2156790" cy="802719"/>
                </a:xfrm>
              </p:grpSpPr>
              <p:pic>
                <p:nvPicPr>
                  <p:cNvPr id="251" name="Graphic 250" descr="Calculator">
                    <a:extLst>
                      <a:ext uri="{FF2B5EF4-FFF2-40B4-BE49-F238E27FC236}">
                        <a16:creationId xmlns:a16="http://schemas.microsoft.com/office/drawing/2014/main" id="{85C1A9E9-25D5-5C58-F0A2-F5D3AE32EC6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25528" y="2020124"/>
                    <a:ext cx="796889" cy="796889"/>
                  </a:xfrm>
                  <a:prstGeom prst="rect">
                    <a:avLst/>
                  </a:prstGeom>
                </p:spPr>
              </p:pic>
              <p:pic>
                <p:nvPicPr>
                  <p:cNvPr id="252" name="Graphic 251" descr="Calculator">
                    <a:extLst>
                      <a:ext uri="{FF2B5EF4-FFF2-40B4-BE49-F238E27FC236}">
                        <a16:creationId xmlns:a16="http://schemas.microsoft.com/office/drawing/2014/main" id="{5AE4E019-7586-C02B-07AE-011A77EC43C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95154" y="2014294"/>
                    <a:ext cx="796889" cy="796889"/>
                  </a:xfrm>
                  <a:prstGeom prst="rect">
                    <a:avLst/>
                  </a:prstGeom>
                </p:spPr>
              </p:pic>
              <p:pic>
                <p:nvPicPr>
                  <p:cNvPr id="253" name="Graphic 252" descr="Calculator">
                    <a:extLst>
                      <a:ext uri="{FF2B5EF4-FFF2-40B4-BE49-F238E27FC236}">
                        <a16:creationId xmlns:a16="http://schemas.microsoft.com/office/drawing/2014/main" id="{1B9B9636-9FB6-48DF-3112-A81051838C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85429" y="2020124"/>
                    <a:ext cx="796889" cy="796889"/>
                  </a:xfrm>
                  <a:prstGeom prst="rect">
                    <a:avLst/>
                  </a:prstGeom>
                </p:spPr>
              </p:pic>
            </p:grpSp>
          </p:grpSp>
          <p:sp>
            <p:nvSpPr>
              <p:cNvPr id="248" name="TextBox 247">
                <a:extLst>
                  <a:ext uri="{FF2B5EF4-FFF2-40B4-BE49-F238E27FC236}">
                    <a16:creationId xmlns:a16="http://schemas.microsoft.com/office/drawing/2014/main" id="{B5E33F49-8213-9096-89AA-DD04997BCFAB}"/>
                  </a:ext>
                </a:extLst>
              </p:cNvPr>
              <p:cNvSpPr txBox="1"/>
              <p:nvPr/>
            </p:nvSpPr>
            <p:spPr>
              <a:xfrm>
                <a:off x="4414940" y="1123962"/>
                <a:ext cx="2235892" cy="369332"/>
              </a:xfrm>
              <a:prstGeom prst="rect">
                <a:avLst/>
              </a:prstGeom>
              <a:noFill/>
            </p:spPr>
            <p:txBody>
              <a:bodyPr wrap="square" rtlCol="0">
                <a:spAutoFit/>
              </a:bodyPr>
              <a:lstStyle/>
              <a:p>
                <a:r>
                  <a:rPr lang="en-US" b="1" dirty="0"/>
                  <a:t>Apps/Modules/SW</a:t>
                </a:r>
              </a:p>
            </p:txBody>
          </p:sp>
        </p:grpSp>
        <p:sp>
          <p:nvSpPr>
            <p:cNvPr id="201" name="TextBox 200">
              <a:extLst>
                <a:ext uri="{FF2B5EF4-FFF2-40B4-BE49-F238E27FC236}">
                  <a16:creationId xmlns:a16="http://schemas.microsoft.com/office/drawing/2014/main" id="{F17BD76C-DC15-5F3C-E452-6CBCF20C3749}"/>
                </a:ext>
              </a:extLst>
            </p:cNvPr>
            <p:cNvSpPr txBox="1"/>
            <p:nvPr/>
          </p:nvSpPr>
          <p:spPr>
            <a:xfrm>
              <a:off x="1788686" y="1289332"/>
              <a:ext cx="662514" cy="369332"/>
            </a:xfrm>
            <a:prstGeom prst="rect">
              <a:avLst/>
            </a:prstGeom>
            <a:noFill/>
          </p:spPr>
          <p:txBody>
            <a:bodyPr wrap="square" rtlCol="0">
              <a:spAutoFit/>
            </a:bodyPr>
            <a:lstStyle/>
            <a:p>
              <a:r>
                <a:rPr lang="en-US" b="1" dirty="0" err="1"/>
                <a:t>ssh</a:t>
              </a:r>
              <a:endParaRPr lang="en-US" b="1" dirty="0"/>
            </a:p>
          </p:txBody>
        </p:sp>
        <p:sp>
          <p:nvSpPr>
            <p:cNvPr id="202" name="TextBox 201">
              <a:extLst>
                <a:ext uri="{FF2B5EF4-FFF2-40B4-BE49-F238E27FC236}">
                  <a16:creationId xmlns:a16="http://schemas.microsoft.com/office/drawing/2014/main" id="{5A7855A2-203D-B67D-2E3C-1394310BE2E9}"/>
                </a:ext>
              </a:extLst>
            </p:cNvPr>
            <p:cNvSpPr txBox="1"/>
            <p:nvPr/>
          </p:nvSpPr>
          <p:spPr>
            <a:xfrm>
              <a:off x="1645907" y="3703347"/>
              <a:ext cx="1023110" cy="369332"/>
            </a:xfrm>
            <a:prstGeom prst="rect">
              <a:avLst/>
            </a:prstGeom>
            <a:noFill/>
          </p:spPr>
          <p:txBody>
            <a:bodyPr wrap="square" rtlCol="0">
              <a:spAutoFit/>
            </a:bodyPr>
            <a:lstStyle/>
            <a:p>
              <a:r>
                <a:rPr lang="en-US" b="1" dirty="0"/>
                <a:t>Globus</a:t>
              </a:r>
            </a:p>
          </p:txBody>
        </p:sp>
        <p:cxnSp>
          <p:nvCxnSpPr>
            <p:cNvPr id="203" name="Straight Arrow Connector 202">
              <a:extLst>
                <a:ext uri="{FF2B5EF4-FFF2-40B4-BE49-F238E27FC236}">
                  <a16:creationId xmlns:a16="http://schemas.microsoft.com/office/drawing/2014/main" id="{08BF8550-8BBE-F272-D759-97B5C8D12D63}"/>
                </a:ext>
              </a:extLst>
            </p:cNvPr>
            <p:cNvCxnSpPr>
              <a:cxnSpLocks/>
              <a:stCxn id="243" idx="3"/>
            </p:cNvCxnSpPr>
            <p:nvPr/>
          </p:nvCxnSpPr>
          <p:spPr>
            <a:xfrm flipV="1">
              <a:off x="4619856" y="4978190"/>
              <a:ext cx="501162" cy="1"/>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04" name="Group 203">
              <a:extLst>
                <a:ext uri="{FF2B5EF4-FFF2-40B4-BE49-F238E27FC236}">
                  <a16:creationId xmlns:a16="http://schemas.microsoft.com/office/drawing/2014/main" id="{0A0C55DE-8D34-C5BF-791E-3D98E5267A29}"/>
                </a:ext>
              </a:extLst>
            </p:cNvPr>
            <p:cNvGrpSpPr/>
            <p:nvPr/>
          </p:nvGrpSpPr>
          <p:grpSpPr>
            <a:xfrm>
              <a:off x="3448515" y="4250276"/>
              <a:ext cx="1171341" cy="1455829"/>
              <a:chOff x="3349761" y="4487335"/>
              <a:chExt cx="1171341" cy="1455829"/>
            </a:xfrm>
          </p:grpSpPr>
          <p:sp>
            <p:nvSpPr>
              <p:cNvPr id="243" name="Rectangle 242">
                <a:extLst>
                  <a:ext uri="{FF2B5EF4-FFF2-40B4-BE49-F238E27FC236}">
                    <a16:creationId xmlns:a16="http://schemas.microsoft.com/office/drawing/2014/main" id="{E2FF3B70-B366-1D6E-DE7A-0D9CF6F9D7D7}"/>
                  </a:ext>
                </a:extLst>
              </p:cNvPr>
              <p:cNvSpPr/>
              <p:nvPr/>
            </p:nvSpPr>
            <p:spPr>
              <a:xfrm>
                <a:off x="3349761" y="4487335"/>
                <a:ext cx="1171341" cy="145582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4" name="Graphic 243" descr="Computer">
                <a:extLst>
                  <a:ext uri="{FF2B5EF4-FFF2-40B4-BE49-F238E27FC236}">
                    <a16:creationId xmlns:a16="http://schemas.microsoft.com/office/drawing/2014/main" id="{472B1120-8551-17F8-D1D7-C85BB6CABAB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31673" y="4958221"/>
                <a:ext cx="914400" cy="914400"/>
              </a:xfrm>
              <a:prstGeom prst="rect">
                <a:avLst/>
              </a:prstGeom>
            </p:spPr>
          </p:pic>
          <p:sp>
            <p:nvSpPr>
              <p:cNvPr id="245" name="TextBox 244">
                <a:extLst>
                  <a:ext uri="{FF2B5EF4-FFF2-40B4-BE49-F238E27FC236}">
                    <a16:creationId xmlns:a16="http://schemas.microsoft.com/office/drawing/2014/main" id="{38DCF4ED-488C-7C90-9ED1-314F1C8E2DFB}"/>
                  </a:ext>
                </a:extLst>
              </p:cNvPr>
              <p:cNvSpPr txBox="1"/>
              <p:nvPr/>
            </p:nvSpPr>
            <p:spPr>
              <a:xfrm>
                <a:off x="3466827" y="4530880"/>
                <a:ext cx="969120" cy="646331"/>
              </a:xfrm>
              <a:prstGeom prst="rect">
                <a:avLst/>
              </a:prstGeom>
              <a:noFill/>
            </p:spPr>
            <p:txBody>
              <a:bodyPr wrap="square" rtlCol="0">
                <a:spAutoFit/>
              </a:bodyPr>
              <a:lstStyle/>
              <a:p>
                <a:r>
                  <a:rPr lang="en-US" b="1" dirty="0"/>
                  <a:t>Data Mover</a:t>
                </a:r>
              </a:p>
            </p:txBody>
          </p:sp>
        </p:grpSp>
        <p:grpSp>
          <p:nvGrpSpPr>
            <p:cNvPr id="205" name="Group 204">
              <a:extLst>
                <a:ext uri="{FF2B5EF4-FFF2-40B4-BE49-F238E27FC236}">
                  <a16:creationId xmlns:a16="http://schemas.microsoft.com/office/drawing/2014/main" id="{81FE2D58-C1F0-71FB-B5EE-A498BD58BC7E}"/>
                </a:ext>
              </a:extLst>
            </p:cNvPr>
            <p:cNvGrpSpPr/>
            <p:nvPr/>
          </p:nvGrpSpPr>
          <p:grpSpPr>
            <a:xfrm>
              <a:off x="5093151" y="4346616"/>
              <a:ext cx="2202717" cy="1715003"/>
              <a:chOff x="4187775" y="4372629"/>
              <a:chExt cx="2202717" cy="1715003"/>
            </a:xfrm>
          </p:grpSpPr>
          <p:sp>
            <p:nvSpPr>
              <p:cNvPr id="236" name="Rectangle 235">
                <a:extLst>
                  <a:ext uri="{FF2B5EF4-FFF2-40B4-BE49-F238E27FC236}">
                    <a16:creationId xmlns:a16="http://schemas.microsoft.com/office/drawing/2014/main" id="{CC84DC24-A432-4102-F515-B9098EA79440}"/>
                  </a:ext>
                </a:extLst>
              </p:cNvPr>
              <p:cNvSpPr/>
              <p:nvPr/>
            </p:nvSpPr>
            <p:spPr>
              <a:xfrm>
                <a:off x="4187775" y="4372629"/>
                <a:ext cx="2202716" cy="1676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236">
                <a:extLst>
                  <a:ext uri="{FF2B5EF4-FFF2-40B4-BE49-F238E27FC236}">
                    <a16:creationId xmlns:a16="http://schemas.microsoft.com/office/drawing/2014/main" id="{820159AB-436F-B704-0114-56BCFF0DAF7A}"/>
                  </a:ext>
                </a:extLst>
              </p:cNvPr>
              <p:cNvGrpSpPr/>
              <p:nvPr/>
            </p:nvGrpSpPr>
            <p:grpSpPr>
              <a:xfrm>
                <a:off x="4226489" y="4677697"/>
                <a:ext cx="2132298" cy="1409935"/>
                <a:chOff x="3670137" y="4735287"/>
                <a:chExt cx="2132298" cy="1409935"/>
              </a:xfrm>
            </p:grpSpPr>
            <p:pic>
              <p:nvPicPr>
                <p:cNvPr id="239" name="Graphic 238" descr="Optical disc">
                  <a:extLst>
                    <a:ext uri="{FF2B5EF4-FFF2-40B4-BE49-F238E27FC236}">
                      <a16:creationId xmlns:a16="http://schemas.microsoft.com/office/drawing/2014/main" id="{ABEB59BB-D23C-7E43-352C-3CF5521EC99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80629" y="4735287"/>
                  <a:ext cx="914400" cy="914400"/>
                </a:xfrm>
                <a:prstGeom prst="rect">
                  <a:avLst/>
                </a:prstGeom>
              </p:spPr>
            </p:pic>
            <p:pic>
              <p:nvPicPr>
                <p:cNvPr id="240" name="Graphic 239" descr="Optical disc">
                  <a:extLst>
                    <a:ext uri="{FF2B5EF4-FFF2-40B4-BE49-F238E27FC236}">
                      <a16:creationId xmlns:a16="http://schemas.microsoft.com/office/drawing/2014/main" id="{8A38FDA4-7C3C-7A8F-3C2F-172EE8BB8E2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70137" y="5192722"/>
                  <a:ext cx="914400" cy="914400"/>
                </a:xfrm>
                <a:prstGeom prst="rect">
                  <a:avLst/>
                </a:prstGeom>
              </p:spPr>
            </p:pic>
            <p:pic>
              <p:nvPicPr>
                <p:cNvPr id="241" name="Graphic 240" descr="Optical disc">
                  <a:extLst>
                    <a:ext uri="{FF2B5EF4-FFF2-40B4-BE49-F238E27FC236}">
                      <a16:creationId xmlns:a16="http://schemas.microsoft.com/office/drawing/2014/main" id="{A345EFDC-B44B-05EA-C940-8592CCC0370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68202" y="5230822"/>
                  <a:ext cx="914400" cy="914400"/>
                </a:xfrm>
                <a:prstGeom prst="rect">
                  <a:avLst/>
                </a:prstGeom>
              </p:spPr>
            </p:pic>
            <p:pic>
              <p:nvPicPr>
                <p:cNvPr id="242" name="Graphic 241" descr="Optical disc">
                  <a:extLst>
                    <a:ext uri="{FF2B5EF4-FFF2-40B4-BE49-F238E27FC236}">
                      <a16:creationId xmlns:a16="http://schemas.microsoft.com/office/drawing/2014/main" id="{77649534-E1D0-EC21-7C6E-41F4F51117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88035" y="4777527"/>
                  <a:ext cx="914400" cy="914400"/>
                </a:xfrm>
                <a:prstGeom prst="rect">
                  <a:avLst/>
                </a:prstGeom>
              </p:spPr>
            </p:pic>
          </p:grpSp>
          <p:sp>
            <p:nvSpPr>
              <p:cNvPr id="238" name="TextBox 237">
                <a:extLst>
                  <a:ext uri="{FF2B5EF4-FFF2-40B4-BE49-F238E27FC236}">
                    <a16:creationId xmlns:a16="http://schemas.microsoft.com/office/drawing/2014/main" id="{0BA2B2E7-F63F-4A3F-4FEC-BE72BA73F93A}"/>
                  </a:ext>
                </a:extLst>
              </p:cNvPr>
              <p:cNvSpPr txBox="1"/>
              <p:nvPr/>
            </p:nvSpPr>
            <p:spPr>
              <a:xfrm>
                <a:off x="4187776" y="4372629"/>
                <a:ext cx="2202716" cy="338554"/>
              </a:xfrm>
              <a:prstGeom prst="rect">
                <a:avLst/>
              </a:prstGeom>
              <a:noFill/>
            </p:spPr>
            <p:txBody>
              <a:bodyPr wrap="square" rtlCol="0">
                <a:spAutoFit/>
              </a:bodyPr>
              <a:lstStyle/>
              <a:p>
                <a:r>
                  <a:rPr lang="en-US" sz="1600" b="1" dirty="0"/>
                  <a:t>Files: data/programs</a:t>
                </a:r>
              </a:p>
            </p:txBody>
          </p:sp>
        </p:grpSp>
        <p:sp>
          <p:nvSpPr>
            <p:cNvPr id="206" name="TextBox 205">
              <a:extLst>
                <a:ext uri="{FF2B5EF4-FFF2-40B4-BE49-F238E27FC236}">
                  <a16:creationId xmlns:a16="http://schemas.microsoft.com/office/drawing/2014/main" id="{F1F69783-AA0E-7355-0BF1-5F62F06EC002}"/>
                </a:ext>
              </a:extLst>
            </p:cNvPr>
            <p:cNvSpPr txBox="1"/>
            <p:nvPr/>
          </p:nvSpPr>
          <p:spPr>
            <a:xfrm>
              <a:off x="1339428" y="2234082"/>
              <a:ext cx="1765535" cy="323165"/>
            </a:xfrm>
            <a:prstGeom prst="rect">
              <a:avLst/>
            </a:prstGeom>
            <a:noFill/>
          </p:spPr>
          <p:txBody>
            <a:bodyPr wrap="square" rtlCol="0">
              <a:spAutoFit/>
            </a:bodyPr>
            <a:lstStyle/>
            <a:p>
              <a:r>
                <a:rPr lang="en-US" sz="1500" b="1" dirty="0"/>
                <a:t>Open OnDemand</a:t>
              </a:r>
            </a:p>
          </p:txBody>
        </p:sp>
        <p:sp>
          <p:nvSpPr>
            <p:cNvPr id="207" name="TextBox 206">
              <a:extLst>
                <a:ext uri="{FF2B5EF4-FFF2-40B4-BE49-F238E27FC236}">
                  <a16:creationId xmlns:a16="http://schemas.microsoft.com/office/drawing/2014/main" id="{955B2103-9EDC-5B41-32E8-ADA271F64FDF}"/>
                </a:ext>
              </a:extLst>
            </p:cNvPr>
            <p:cNvSpPr txBox="1"/>
            <p:nvPr/>
          </p:nvSpPr>
          <p:spPr>
            <a:xfrm>
              <a:off x="1799066" y="5125294"/>
              <a:ext cx="732256" cy="369332"/>
            </a:xfrm>
            <a:prstGeom prst="rect">
              <a:avLst/>
            </a:prstGeom>
            <a:noFill/>
          </p:spPr>
          <p:txBody>
            <a:bodyPr wrap="square" rtlCol="0">
              <a:spAutoFit/>
            </a:bodyPr>
            <a:lstStyle/>
            <a:p>
              <a:r>
                <a:rPr lang="en-US" b="1" dirty="0"/>
                <a:t>sftp</a:t>
              </a:r>
            </a:p>
          </p:txBody>
        </p:sp>
        <p:sp>
          <p:nvSpPr>
            <p:cNvPr id="208" name="Rectangle 207">
              <a:extLst>
                <a:ext uri="{FF2B5EF4-FFF2-40B4-BE49-F238E27FC236}">
                  <a16:creationId xmlns:a16="http://schemas.microsoft.com/office/drawing/2014/main" id="{D9D82D65-CE87-5FE3-84DE-E2914D49D850}"/>
                </a:ext>
              </a:extLst>
            </p:cNvPr>
            <p:cNvSpPr/>
            <p:nvPr/>
          </p:nvSpPr>
          <p:spPr>
            <a:xfrm>
              <a:off x="3354155" y="1494726"/>
              <a:ext cx="1171341" cy="2127825"/>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a:extLst>
                <a:ext uri="{FF2B5EF4-FFF2-40B4-BE49-F238E27FC236}">
                  <a16:creationId xmlns:a16="http://schemas.microsoft.com/office/drawing/2014/main" id="{2A09E025-BBD0-2C5A-6131-2820787D76D5}"/>
                </a:ext>
              </a:extLst>
            </p:cNvPr>
            <p:cNvGrpSpPr/>
            <p:nvPr/>
          </p:nvGrpSpPr>
          <p:grpSpPr>
            <a:xfrm>
              <a:off x="3470954" y="1841195"/>
              <a:ext cx="920247" cy="1730025"/>
              <a:chOff x="2817281" y="1864513"/>
              <a:chExt cx="920247" cy="1730025"/>
            </a:xfrm>
          </p:grpSpPr>
          <p:pic>
            <p:nvPicPr>
              <p:cNvPr id="234" name="Graphic 233" descr="Computer">
                <a:extLst>
                  <a:ext uri="{FF2B5EF4-FFF2-40B4-BE49-F238E27FC236}">
                    <a16:creationId xmlns:a16="http://schemas.microsoft.com/office/drawing/2014/main" id="{DFFA8BA9-CE9C-0ED3-A4EB-2D6E09A1B6A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23128" y="1864513"/>
                <a:ext cx="914400" cy="914400"/>
              </a:xfrm>
              <a:prstGeom prst="rect">
                <a:avLst/>
              </a:prstGeom>
            </p:spPr>
          </p:pic>
          <p:pic>
            <p:nvPicPr>
              <p:cNvPr id="235" name="Graphic 234" descr="Computer">
                <a:extLst>
                  <a:ext uri="{FF2B5EF4-FFF2-40B4-BE49-F238E27FC236}">
                    <a16:creationId xmlns:a16="http://schemas.microsoft.com/office/drawing/2014/main" id="{9D15E290-1BD0-E275-9837-1A613D50100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17281" y="2680138"/>
                <a:ext cx="914400" cy="914400"/>
              </a:xfrm>
              <a:prstGeom prst="rect">
                <a:avLst/>
              </a:prstGeom>
            </p:spPr>
          </p:pic>
        </p:grpSp>
        <p:cxnSp>
          <p:nvCxnSpPr>
            <p:cNvPr id="210" name="Straight Arrow Connector 209">
              <a:extLst>
                <a:ext uri="{FF2B5EF4-FFF2-40B4-BE49-F238E27FC236}">
                  <a16:creationId xmlns:a16="http://schemas.microsoft.com/office/drawing/2014/main" id="{93E65845-C0DC-2320-90EA-636BD7BD4D2F}"/>
                </a:ext>
              </a:extLst>
            </p:cNvPr>
            <p:cNvCxnSpPr>
              <a:cxnSpLocks/>
            </p:cNvCxnSpPr>
            <p:nvPr/>
          </p:nvCxnSpPr>
          <p:spPr>
            <a:xfrm>
              <a:off x="4519649" y="3474016"/>
              <a:ext cx="406661" cy="4982"/>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11" name="Straight Arrow Connector 210">
              <a:extLst>
                <a:ext uri="{FF2B5EF4-FFF2-40B4-BE49-F238E27FC236}">
                  <a16:creationId xmlns:a16="http://schemas.microsoft.com/office/drawing/2014/main" id="{1572D83A-4FBC-913B-88B3-E7DB8442A5E1}"/>
                </a:ext>
              </a:extLst>
            </p:cNvPr>
            <p:cNvCxnSpPr>
              <a:cxnSpLocks/>
            </p:cNvCxnSpPr>
            <p:nvPr/>
          </p:nvCxnSpPr>
          <p:spPr>
            <a:xfrm>
              <a:off x="4258515" y="3636583"/>
              <a:ext cx="854163" cy="743303"/>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12" name="TextBox 211">
              <a:extLst>
                <a:ext uri="{FF2B5EF4-FFF2-40B4-BE49-F238E27FC236}">
                  <a16:creationId xmlns:a16="http://schemas.microsoft.com/office/drawing/2014/main" id="{C58D812B-4A24-85EA-5019-AD879F76D31C}"/>
                </a:ext>
              </a:extLst>
            </p:cNvPr>
            <p:cNvSpPr txBox="1"/>
            <p:nvPr/>
          </p:nvSpPr>
          <p:spPr>
            <a:xfrm>
              <a:off x="3471685" y="1459501"/>
              <a:ext cx="1002650" cy="646331"/>
            </a:xfrm>
            <a:prstGeom prst="rect">
              <a:avLst/>
            </a:prstGeom>
            <a:noFill/>
          </p:spPr>
          <p:txBody>
            <a:bodyPr wrap="square" rtlCol="0">
              <a:spAutoFit/>
            </a:bodyPr>
            <a:lstStyle/>
            <a:p>
              <a:r>
                <a:rPr lang="en-US" b="1" dirty="0"/>
                <a:t>Login Nodes</a:t>
              </a:r>
            </a:p>
          </p:txBody>
        </p:sp>
        <p:cxnSp>
          <p:nvCxnSpPr>
            <p:cNvPr id="213" name="Straight Arrow Connector 212">
              <a:extLst>
                <a:ext uri="{FF2B5EF4-FFF2-40B4-BE49-F238E27FC236}">
                  <a16:creationId xmlns:a16="http://schemas.microsoft.com/office/drawing/2014/main" id="{76A91FF6-0672-857D-A6CE-94F7F4A323AA}"/>
                </a:ext>
              </a:extLst>
            </p:cNvPr>
            <p:cNvCxnSpPr>
              <a:cxnSpLocks/>
            </p:cNvCxnSpPr>
            <p:nvPr/>
          </p:nvCxnSpPr>
          <p:spPr>
            <a:xfrm flipV="1">
              <a:off x="4530612" y="2292567"/>
              <a:ext cx="514005" cy="5828"/>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14" name="TextBox 213">
              <a:extLst>
                <a:ext uri="{FF2B5EF4-FFF2-40B4-BE49-F238E27FC236}">
                  <a16:creationId xmlns:a16="http://schemas.microsoft.com/office/drawing/2014/main" id="{8EE5F199-A731-6F1A-90E6-343EBF1BFBDF}"/>
                </a:ext>
              </a:extLst>
            </p:cNvPr>
            <p:cNvSpPr txBox="1"/>
            <p:nvPr/>
          </p:nvSpPr>
          <p:spPr>
            <a:xfrm>
              <a:off x="1173244" y="1798006"/>
              <a:ext cx="1937209" cy="323165"/>
            </a:xfrm>
            <a:prstGeom prst="rect">
              <a:avLst/>
            </a:prstGeom>
            <a:noFill/>
          </p:spPr>
          <p:txBody>
            <a:bodyPr wrap="square" rtlCol="0">
              <a:spAutoFit/>
            </a:bodyPr>
            <a:lstStyle/>
            <a:p>
              <a:r>
                <a:rPr lang="en-US" sz="1500" i="1" dirty="0" err="1"/>
                <a:t>ssh</a:t>
              </a:r>
              <a:r>
                <a:rPr lang="en-US" sz="1500" i="1" dirty="0"/>
                <a:t> longleaf.unc.edu</a:t>
              </a:r>
            </a:p>
          </p:txBody>
        </p:sp>
        <p:grpSp>
          <p:nvGrpSpPr>
            <p:cNvPr id="215" name="Group 214">
              <a:extLst>
                <a:ext uri="{FF2B5EF4-FFF2-40B4-BE49-F238E27FC236}">
                  <a16:creationId xmlns:a16="http://schemas.microsoft.com/office/drawing/2014/main" id="{923C49D8-1619-0B39-C130-88645799E800}"/>
                </a:ext>
              </a:extLst>
            </p:cNvPr>
            <p:cNvGrpSpPr/>
            <p:nvPr/>
          </p:nvGrpSpPr>
          <p:grpSpPr>
            <a:xfrm>
              <a:off x="4919372" y="1561554"/>
              <a:ext cx="3831628" cy="3771840"/>
              <a:chOff x="4756427" y="1561554"/>
              <a:chExt cx="3831628" cy="3771840"/>
            </a:xfrm>
          </p:grpSpPr>
          <p:sp>
            <p:nvSpPr>
              <p:cNvPr id="223" name="Rectangle 222">
                <a:extLst>
                  <a:ext uri="{FF2B5EF4-FFF2-40B4-BE49-F238E27FC236}">
                    <a16:creationId xmlns:a16="http://schemas.microsoft.com/office/drawing/2014/main" id="{4FF42961-61F2-DE8B-64DF-F643E9EF0707}"/>
                  </a:ext>
                </a:extLst>
              </p:cNvPr>
              <p:cNvSpPr/>
              <p:nvPr/>
            </p:nvSpPr>
            <p:spPr>
              <a:xfrm>
                <a:off x="7415238" y="1594434"/>
                <a:ext cx="1172817" cy="37389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4" name="Graphic 223" descr="Mathematics">
                <a:extLst>
                  <a:ext uri="{FF2B5EF4-FFF2-40B4-BE49-F238E27FC236}">
                    <a16:creationId xmlns:a16="http://schemas.microsoft.com/office/drawing/2014/main" id="{386A13C1-F57F-899E-C933-22F9E4178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6566" y="2809420"/>
                <a:ext cx="914400" cy="914400"/>
              </a:xfrm>
              <a:prstGeom prst="rect">
                <a:avLst/>
              </a:prstGeom>
            </p:spPr>
          </p:pic>
          <p:pic>
            <p:nvPicPr>
              <p:cNvPr id="225" name="Graphic 224" descr="Mathematics">
                <a:extLst>
                  <a:ext uri="{FF2B5EF4-FFF2-40B4-BE49-F238E27FC236}">
                    <a16:creationId xmlns:a16="http://schemas.microsoft.com/office/drawing/2014/main" id="{0392DAC0-06E9-586A-5471-2A810CF43C9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7816" y="2045808"/>
                <a:ext cx="914400" cy="914400"/>
              </a:xfrm>
              <a:prstGeom prst="rect">
                <a:avLst/>
              </a:prstGeom>
            </p:spPr>
          </p:pic>
          <p:pic>
            <p:nvPicPr>
              <p:cNvPr id="226" name="Graphic 225" descr="Mathematics">
                <a:extLst>
                  <a:ext uri="{FF2B5EF4-FFF2-40B4-BE49-F238E27FC236}">
                    <a16:creationId xmlns:a16="http://schemas.microsoft.com/office/drawing/2014/main" id="{FD69E19F-ED15-72FD-3082-7CC7CBF712B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7944" y="4336644"/>
                <a:ext cx="914400" cy="914400"/>
              </a:xfrm>
              <a:prstGeom prst="rect">
                <a:avLst/>
              </a:prstGeom>
            </p:spPr>
          </p:pic>
          <p:pic>
            <p:nvPicPr>
              <p:cNvPr id="227" name="Graphic 226" descr="Mathematics">
                <a:extLst>
                  <a:ext uri="{FF2B5EF4-FFF2-40B4-BE49-F238E27FC236}">
                    <a16:creationId xmlns:a16="http://schemas.microsoft.com/office/drawing/2014/main" id="{10E086A9-1C8A-7A14-CC13-4B8374B2830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6566" y="3573032"/>
                <a:ext cx="914400" cy="914400"/>
              </a:xfrm>
              <a:prstGeom prst="rect">
                <a:avLst/>
              </a:prstGeom>
            </p:spPr>
          </p:pic>
          <p:sp>
            <p:nvSpPr>
              <p:cNvPr id="228" name="TextBox 227">
                <a:extLst>
                  <a:ext uri="{FF2B5EF4-FFF2-40B4-BE49-F238E27FC236}">
                    <a16:creationId xmlns:a16="http://schemas.microsoft.com/office/drawing/2014/main" id="{ADE9D6AE-7EF4-CA42-0F85-98E06E36C910}"/>
                  </a:ext>
                </a:extLst>
              </p:cNvPr>
              <p:cNvSpPr txBox="1"/>
              <p:nvPr/>
            </p:nvSpPr>
            <p:spPr>
              <a:xfrm>
                <a:off x="7415238" y="1561554"/>
                <a:ext cx="1172817" cy="615553"/>
              </a:xfrm>
              <a:prstGeom prst="rect">
                <a:avLst/>
              </a:prstGeom>
              <a:noFill/>
            </p:spPr>
            <p:txBody>
              <a:bodyPr wrap="square" rtlCol="0">
                <a:spAutoFit/>
              </a:bodyPr>
              <a:lstStyle/>
              <a:p>
                <a:pPr algn="ctr"/>
                <a:r>
                  <a:rPr lang="en-US" sz="1700" b="1" dirty="0"/>
                  <a:t>Compute Nodes</a:t>
                </a:r>
              </a:p>
            </p:txBody>
          </p:sp>
          <p:sp>
            <p:nvSpPr>
              <p:cNvPr id="229" name="Rectangle 228">
                <a:extLst>
                  <a:ext uri="{FF2B5EF4-FFF2-40B4-BE49-F238E27FC236}">
                    <a16:creationId xmlns:a16="http://schemas.microsoft.com/office/drawing/2014/main" id="{6CC7AD39-E59C-3D25-3148-E0A716303095}"/>
                  </a:ext>
                </a:extLst>
              </p:cNvPr>
              <p:cNvSpPr/>
              <p:nvPr/>
            </p:nvSpPr>
            <p:spPr>
              <a:xfrm>
                <a:off x="4756427" y="3444720"/>
                <a:ext cx="2276086" cy="408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Arrow Connector 229">
                <a:extLst>
                  <a:ext uri="{FF2B5EF4-FFF2-40B4-BE49-F238E27FC236}">
                    <a16:creationId xmlns:a16="http://schemas.microsoft.com/office/drawing/2014/main" id="{9F09E998-3C1D-6521-4BE6-BD9A5471373C}"/>
                  </a:ext>
                </a:extLst>
              </p:cNvPr>
              <p:cNvCxnSpPr>
                <a:cxnSpLocks/>
              </p:cNvCxnSpPr>
              <p:nvPr/>
            </p:nvCxnSpPr>
            <p:spPr>
              <a:xfrm flipH="1">
                <a:off x="5754444" y="3071117"/>
                <a:ext cx="12541" cy="364849"/>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31" name="TextBox 230">
                <a:extLst>
                  <a:ext uri="{FF2B5EF4-FFF2-40B4-BE49-F238E27FC236}">
                    <a16:creationId xmlns:a16="http://schemas.microsoft.com/office/drawing/2014/main" id="{0B302D8D-9DD5-5498-6CA0-41ED5BC97BB8}"/>
                  </a:ext>
                </a:extLst>
              </p:cNvPr>
              <p:cNvSpPr txBox="1"/>
              <p:nvPr/>
            </p:nvSpPr>
            <p:spPr>
              <a:xfrm>
                <a:off x="4788940" y="3478998"/>
                <a:ext cx="2243573" cy="369332"/>
              </a:xfrm>
              <a:prstGeom prst="rect">
                <a:avLst/>
              </a:prstGeom>
              <a:noFill/>
            </p:spPr>
            <p:txBody>
              <a:bodyPr wrap="square" rtlCol="0" anchor="t">
                <a:spAutoFit/>
              </a:bodyPr>
              <a:lstStyle/>
              <a:p>
                <a:r>
                  <a:rPr lang="en-US" b="1" dirty="0">
                    <a:solidFill>
                      <a:schemeClr val="bg1"/>
                    </a:solidFill>
                  </a:rPr>
                  <a:t>Scheduler: SLURM</a:t>
                </a:r>
              </a:p>
            </p:txBody>
          </p:sp>
          <p:cxnSp>
            <p:nvCxnSpPr>
              <p:cNvPr id="232" name="Straight Arrow Connector 231">
                <a:extLst>
                  <a:ext uri="{FF2B5EF4-FFF2-40B4-BE49-F238E27FC236}">
                    <a16:creationId xmlns:a16="http://schemas.microsoft.com/office/drawing/2014/main" id="{938ADF9B-C317-0A5F-9D38-E0113EB8D730}"/>
                  </a:ext>
                </a:extLst>
              </p:cNvPr>
              <p:cNvCxnSpPr>
                <a:cxnSpLocks/>
                <a:endCxn id="231" idx="3"/>
              </p:cNvCxnSpPr>
              <p:nvPr/>
            </p:nvCxnSpPr>
            <p:spPr>
              <a:xfrm flipH="1">
                <a:off x="7032513" y="3663664"/>
                <a:ext cx="426964" cy="0"/>
              </a:xfrm>
              <a:prstGeom prst="straightConnector1">
                <a:avLst/>
              </a:prstGeom>
              <a:ln>
                <a:solidFill>
                  <a:srgbClr val="FFFF00"/>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33" name="Straight Arrow Connector 232">
                <a:extLst>
                  <a:ext uri="{FF2B5EF4-FFF2-40B4-BE49-F238E27FC236}">
                    <a16:creationId xmlns:a16="http://schemas.microsoft.com/office/drawing/2014/main" id="{09860389-51FB-D4F1-5E5D-55593C23BA46}"/>
                  </a:ext>
                </a:extLst>
              </p:cNvPr>
              <p:cNvCxnSpPr>
                <a:cxnSpLocks/>
              </p:cNvCxnSpPr>
              <p:nvPr/>
            </p:nvCxnSpPr>
            <p:spPr>
              <a:xfrm>
                <a:off x="5910726" y="3878411"/>
                <a:ext cx="0" cy="463223"/>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216" name="Connector: Curved 215">
              <a:extLst>
                <a:ext uri="{FF2B5EF4-FFF2-40B4-BE49-F238E27FC236}">
                  <a16:creationId xmlns:a16="http://schemas.microsoft.com/office/drawing/2014/main" id="{0AD7F01C-B619-4279-CA1C-6C7A37D55191}"/>
                </a:ext>
              </a:extLst>
            </p:cNvPr>
            <p:cNvCxnSpPr>
              <a:cxnSpLocks/>
            </p:cNvCxnSpPr>
            <p:nvPr/>
          </p:nvCxnSpPr>
          <p:spPr>
            <a:xfrm>
              <a:off x="2837533" y="1665909"/>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FC1079B9-DC69-A554-CE47-C39D04D866DE}"/>
                </a:ext>
              </a:extLst>
            </p:cNvPr>
            <p:cNvSpPr txBox="1"/>
            <p:nvPr/>
          </p:nvSpPr>
          <p:spPr>
            <a:xfrm>
              <a:off x="1141125" y="5589406"/>
              <a:ext cx="2048137" cy="323165"/>
            </a:xfrm>
            <a:prstGeom prst="rect">
              <a:avLst/>
            </a:prstGeom>
            <a:noFill/>
          </p:spPr>
          <p:txBody>
            <a:bodyPr wrap="square" rtlCol="0">
              <a:spAutoFit/>
            </a:bodyPr>
            <a:lstStyle/>
            <a:p>
              <a:r>
                <a:rPr lang="en-US" sz="1500" i="1" dirty="0"/>
                <a:t>sftp rc-dm.its.unc.edu</a:t>
              </a:r>
            </a:p>
          </p:txBody>
        </p:sp>
        <p:cxnSp>
          <p:nvCxnSpPr>
            <p:cNvPr id="218" name="Connector: Curved 217">
              <a:extLst>
                <a:ext uri="{FF2B5EF4-FFF2-40B4-BE49-F238E27FC236}">
                  <a16:creationId xmlns:a16="http://schemas.microsoft.com/office/drawing/2014/main" id="{D03595EB-2F62-6A30-9C67-329E9FE60CED}"/>
                </a:ext>
              </a:extLst>
            </p:cNvPr>
            <p:cNvCxnSpPr>
              <a:cxnSpLocks/>
            </p:cNvCxnSpPr>
            <p:nvPr/>
          </p:nvCxnSpPr>
          <p:spPr>
            <a:xfrm>
              <a:off x="2910397" y="5557181"/>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9" name="Connector: Curved 218">
              <a:extLst>
                <a:ext uri="{FF2B5EF4-FFF2-40B4-BE49-F238E27FC236}">
                  <a16:creationId xmlns:a16="http://schemas.microsoft.com/office/drawing/2014/main" id="{75C02095-CC0D-B8FC-78D1-F262BE5577CF}"/>
                </a:ext>
              </a:extLst>
            </p:cNvPr>
            <p:cNvCxnSpPr>
              <a:cxnSpLocks/>
            </p:cNvCxnSpPr>
            <p:nvPr/>
          </p:nvCxnSpPr>
          <p:spPr>
            <a:xfrm>
              <a:off x="2864552" y="2673932"/>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0" name="Connector: Curved 219">
              <a:extLst>
                <a:ext uri="{FF2B5EF4-FFF2-40B4-BE49-F238E27FC236}">
                  <a16:creationId xmlns:a16="http://schemas.microsoft.com/office/drawing/2014/main" id="{7BDD5743-202D-5EBE-7F83-59EEA1F93484}"/>
                </a:ext>
              </a:extLst>
            </p:cNvPr>
            <p:cNvCxnSpPr>
              <a:cxnSpLocks/>
            </p:cNvCxnSpPr>
            <p:nvPr/>
          </p:nvCxnSpPr>
          <p:spPr>
            <a:xfrm>
              <a:off x="2931999" y="4363687"/>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8A70FD27-C2AD-D4DE-6CE6-11A1DE20B104}"/>
                </a:ext>
              </a:extLst>
            </p:cNvPr>
            <p:cNvSpPr txBox="1"/>
            <p:nvPr/>
          </p:nvSpPr>
          <p:spPr>
            <a:xfrm>
              <a:off x="1112008" y="2575742"/>
              <a:ext cx="2082693" cy="553998"/>
            </a:xfrm>
            <a:prstGeom prst="rect">
              <a:avLst/>
            </a:prstGeom>
            <a:noFill/>
          </p:spPr>
          <p:txBody>
            <a:bodyPr wrap="square" rtlCol="0">
              <a:spAutoFit/>
            </a:bodyPr>
            <a:lstStyle/>
            <a:p>
              <a:r>
                <a:rPr lang="en-US" sz="1500" b="0" i="1" u="none" strike="noStrike" dirty="0">
                  <a:effectLst/>
                  <a:latin typeface="Open Sans" panose="020B0606030504020204" pitchFamily="34" charset="0"/>
                </a:rPr>
                <a:t>https:// ondemand.rc.unc.edu</a:t>
              </a:r>
              <a:endParaRPr lang="en-US" sz="1500" i="1" dirty="0"/>
            </a:p>
          </p:txBody>
        </p:sp>
        <p:sp>
          <p:nvSpPr>
            <p:cNvPr id="222" name="TextBox 221">
              <a:extLst>
                <a:ext uri="{FF2B5EF4-FFF2-40B4-BE49-F238E27FC236}">
                  <a16:creationId xmlns:a16="http://schemas.microsoft.com/office/drawing/2014/main" id="{81E2D867-DCD8-6FB4-4476-AF7B6F229C90}"/>
                </a:ext>
              </a:extLst>
            </p:cNvPr>
            <p:cNvSpPr txBox="1"/>
            <p:nvPr/>
          </p:nvSpPr>
          <p:spPr>
            <a:xfrm>
              <a:off x="1057195" y="4011559"/>
              <a:ext cx="2136292" cy="323165"/>
            </a:xfrm>
            <a:prstGeom prst="rect">
              <a:avLst/>
            </a:prstGeom>
            <a:noFill/>
          </p:spPr>
          <p:txBody>
            <a:bodyPr wrap="square" rtlCol="0">
              <a:spAutoFit/>
            </a:bodyPr>
            <a:lstStyle/>
            <a:p>
              <a:r>
                <a:rPr lang="en-US" sz="1500" b="0" i="1" u="none" strike="noStrike" dirty="0">
                  <a:effectLst/>
                  <a:latin typeface="Open Sans" panose="020B0606030504020204" pitchFamily="34" charset="0"/>
                </a:rPr>
                <a:t>https://www.globus.org</a:t>
              </a:r>
              <a:endParaRPr lang="en-US" sz="1500" i="1" dirty="0"/>
            </a:p>
          </p:txBody>
        </p:sp>
      </p:grpSp>
    </p:spTree>
    <p:extLst>
      <p:ext uri="{BB962C8B-B14F-4D97-AF65-F5344CB8AC3E}">
        <p14:creationId xmlns:p14="http://schemas.microsoft.com/office/powerpoint/2010/main" val="4062246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3">
              <a:lumMod val="20000"/>
              <a:lumOff val="80000"/>
            </a:schemeClr>
          </a:solidFill>
          <a:ln w="25400">
            <a:solidFill>
              <a:schemeClr val="accent3">
                <a:lumMod val="75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mn-ea"/>
                <a:cs typeface="+mn-cs"/>
              </a:rPr>
              <a:t>Types of LL Compute Nodes</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4" name="Picture 3" descr="A picture containing clock, hanging, white&#10;&#10;Description automatically generated">
            <a:extLst>
              <a:ext uri="{FF2B5EF4-FFF2-40B4-BE49-F238E27FC236}">
                <a16:creationId xmlns:a16="http://schemas.microsoft.com/office/drawing/2014/main" id="{024488C2-411E-461A-815E-46BEF5097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2"/>
            <a:ext cx="754411" cy="855000"/>
          </a:xfrm>
          <a:prstGeom prst="rect">
            <a:avLst/>
          </a:prstGeom>
        </p:spPr>
      </p:pic>
      <p:sp>
        <p:nvSpPr>
          <p:cNvPr id="2" name="TextBox 1">
            <a:extLst>
              <a:ext uri="{FF2B5EF4-FFF2-40B4-BE49-F238E27FC236}">
                <a16:creationId xmlns:a16="http://schemas.microsoft.com/office/drawing/2014/main" id="{ACF28C99-2CAF-4AB4-840F-594AF604B309}"/>
              </a:ext>
            </a:extLst>
          </p:cNvPr>
          <p:cNvSpPr txBox="1"/>
          <p:nvPr/>
        </p:nvSpPr>
        <p:spPr>
          <a:xfrm>
            <a:off x="203579" y="998071"/>
            <a:ext cx="8813199"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Every longleaf account can use </a:t>
            </a:r>
          </a:p>
          <a:p>
            <a:pPr marL="342900" indent="-342900">
              <a:buFont typeface="Arial" panose="020B0604020202020204" pitchFamily="34" charset="0"/>
              <a:buChar char="•"/>
            </a:pPr>
            <a:r>
              <a:rPr lang="en-US" sz="2000" dirty="0">
                <a:ea typeface="+mn-lt"/>
                <a:cs typeface="+mn-lt"/>
              </a:rPr>
              <a:t>general compute nodes:</a:t>
            </a:r>
            <a:endParaRPr lang="en-US" sz="2000" dirty="0"/>
          </a:p>
          <a:p>
            <a:pPr marL="742950" lvl="1" indent="-285750">
              <a:spcBef>
                <a:spcPts val="1200"/>
              </a:spcBef>
              <a:buFont typeface="Wingdings"/>
              <a:buChar char="Ø"/>
            </a:pPr>
            <a:r>
              <a:rPr lang="en-US" sz="2000" b="1" dirty="0">
                <a:ea typeface="+mn-lt"/>
                <a:cs typeface="+mn-lt"/>
              </a:rPr>
              <a:t>147</a:t>
            </a:r>
            <a:r>
              <a:rPr lang="en-US" sz="2000" dirty="0">
                <a:ea typeface="+mn-lt"/>
                <a:cs typeface="+mn-lt"/>
              </a:rPr>
              <a:t> compute nodes, each with </a:t>
            </a:r>
            <a:r>
              <a:rPr lang="en-US" sz="2000" b="1" dirty="0">
                <a:ea typeface="+mn-lt"/>
                <a:cs typeface="+mn-lt"/>
              </a:rPr>
              <a:t>24</a:t>
            </a:r>
            <a:r>
              <a:rPr lang="en-US" sz="2000" dirty="0">
                <a:ea typeface="+mn-lt"/>
                <a:cs typeface="+mn-lt"/>
              </a:rPr>
              <a:t> physical cores, 256-GB RAM </a:t>
            </a:r>
          </a:p>
          <a:p>
            <a:pPr marL="742950" lvl="1" indent="-285750">
              <a:buFont typeface="Wingdings"/>
              <a:buChar char="Ø"/>
            </a:pPr>
            <a:r>
              <a:rPr lang="en-US" sz="2000" dirty="0">
                <a:ea typeface="+mn-lt"/>
                <a:cs typeface="+mn-lt"/>
              </a:rPr>
              <a:t>  </a:t>
            </a:r>
            <a:r>
              <a:rPr lang="en-US" sz="2000" b="1" dirty="0">
                <a:ea typeface="+mn-lt"/>
                <a:cs typeface="+mn-lt"/>
              </a:rPr>
              <a:t>30</a:t>
            </a:r>
            <a:r>
              <a:rPr lang="en-US" sz="2000" dirty="0">
                <a:ea typeface="+mn-lt"/>
                <a:cs typeface="+mn-lt"/>
              </a:rPr>
              <a:t> compute nodes, each with </a:t>
            </a:r>
            <a:r>
              <a:rPr lang="en-US" sz="2000" b="1" dirty="0">
                <a:ea typeface="+mn-lt"/>
                <a:cs typeface="+mn-lt"/>
              </a:rPr>
              <a:t>36</a:t>
            </a:r>
            <a:r>
              <a:rPr lang="en-US" sz="2000" dirty="0">
                <a:ea typeface="+mn-lt"/>
                <a:cs typeface="+mn-lt"/>
              </a:rPr>
              <a:t> physical cores, 754-GB RAM</a:t>
            </a:r>
          </a:p>
          <a:p>
            <a:pPr marL="742950" lvl="1" indent="-285750">
              <a:buFont typeface="Wingdings"/>
              <a:buChar char="Ø"/>
            </a:pPr>
            <a:r>
              <a:rPr lang="en-US" sz="2000" dirty="0">
                <a:ea typeface="+mn-lt"/>
                <a:cs typeface="+mn-lt"/>
              </a:rPr>
              <a:t>…</a:t>
            </a:r>
          </a:p>
          <a:p>
            <a:pPr marL="342900" indent="-342900">
              <a:lnSpc>
                <a:spcPct val="150000"/>
              </a:lnSpc>
              <a:buFont typeface="Arial" panose="020B0604020202020204" pitchFamily="34" charset="0"/>
              <a:buChar char="•"/>
            </a:pPr>
            <a:r>
              <a:rPr lang="en-US" sz="2000" b="1" dirty="0">
                <a:ea typeface="+mn-lt"/>
                <a:cs typeface="+mn-lt"/>
              </a:rPr>
              <a:t>GPU </a:t>
            </a:r>
            <a:r>
              <a:rPr lang="en-US" sz="2000" dirty="0">
                <a:ea typeface="+mn-lt"/>
                <a:cs typeface="+mn-lt"/>
              </a:rPr>
              <a:t>compute nodes</a:t>
            </a:r>
          </a:p>
          <a:p>
            <a:pPr>
              <a:spcBef>
                <a:spcPts val="1200"/>
              </a:spcBef>
            </a:pPr>
            <a:r>
              <a:rPr lang="en-US" sz="2000" i="1" u="sng" dirty="0">
                <a:ea typeface="+mn-lt"/>
                <a:cs typeface="+mn-lt"/>
              </a:rPr>
              <a:t>Other types of compute nodes accessible upon request (research@unc.edu)</a:t>
            </a:r>
          </a:p>
          <a:p>
            <a:pPr marL="285750" indent="-285750">
              <a:spcBef>
                <a:spcPts val="900"/>
              </a:spcBef>
              <a:buFont typeface="Arial"/>
              <a:buChar char="•"/>
            </a:pPr>
            <a:r>
              <a:rPr lang="en-US" sz="2000" dirty="0">
                <a:ea typeface="+mn-lt"/>
                <a:cs typeface="+mn-lt"/>
              </a:rPr>
              <a:t>Large memory compute nodes (</a:t>
            </a:r>
            <a:r>
              <a:rPr lang="en-US" sz="2000" b="1" dirty="0" err="1">
                <a:ea typeface="+mn-lt"/>
                <a:cs typeface="+mn-lt"/>
              </a:rPr>
              <a:t>bigmem</a:t>
            </a:r>
            <a:r>
              <a:rPr lang="en-US" sz="2000" dirty="0">
                <a:ea typeface="+mn-lt"/>
                <a:cs typeface="+mn-lt"/>
              </a:rPr>
              <a:t>):</a:t>
            </a:r>
            <a:endParaRPr lang="en-US" sz="2000" dirty="0"/>
          </a:p>
          <a:p>
            <a:pPr marL="742950" lvl="1" indent="-285750">
              <a:spcBef>
                <a:spcPts val="900"/>
              </a:spcBef>
              <a:buFont typeface="Wingdings"/>
              <a:buChar char="Ø"/>
            </a:pPr>
            <a:r>
              <a:rPr lang="en-US" sz="2000" dirty="0">
                <a:ea typeface="+mn-lt"/>
                <a:cs typeface="+mn-lt"/>
              </a:rPr>
              <a:t>5 compute nodes, each with 64 physical cores, 3-TB RAM</a:t>
            </a:r>
            <a:endParaRPr lang="en-US" sz="2000" dirty="0">
              <a:cs typeface="Arial"/>
            </a:endParaRPr>
          </a:p>
          <a:p>
            <a:pPr marL="285750" indent="-285750">
              <a:spcBef>
                <a:spcPts val="900"/>
              </a:spcBef>
              <a:buFont typeface="Arial"/>
              <a:buChar char="•"/>
            </a:pPr>
            <a:r>
              <a:rPr lang="en-US" sz="2000" dirty="0">
                <a:ea typeface="+mn-lt"/>
                <a:cs typeface="+mn-lt"/>
              </a:rPr>
              <a:t>Big data compute nodes (</a:t>
            </a:r>
            <a:r>
              <a:rPr lang="en-US" sz="2000" b="1" dirty="0">
                <a:ea typeface="+mn-lt"/>
                <a:cs typeface="+mn-lt"/>
              </a:rPr>
              <a:t>bigdata</a:t>
            </a:r>
            <a:r>
              <a:rPr lang="en-US" sz="2000" dirty="0">
                <a:ea typeface="+mn-lt"/>
                <a:cs typeface="+mn-lt"/>
              </a:rPr>
              <a:t>):</a:t>
            </a:r>
            <a:endParaRPr lang="en-US" sz="2000" dirty="0"/>
          </a:p>
          <a:p>
            <a:pPr marL="742950" lvl="1" indent="-285750">
              <a:spcBef>
                <a:spcPts val="900"/>
              </a:spcBef>
              <a:buFont typeface="Wingdings"/>
              <a:buChar char="Ø"/>
            </a:pPr>
            <a:r>
              <a:rPr lang="en-US" sz="2000" dirty="0">
                <a:ea typeface="+mn-lt"/>
                <a:cs typeface="+mn-lt"/>
              </a:rPr>
              <a:t>30 compute nodes, each with 12 physical cores, 256-GB RAM</a:t>
            </a:r>
            <a:endParaRPr lang="en-US" sz="2000" dirty="0"/>
          </a:p>
          <a:p>
            <a:endParaRPr lang="en-US" dirty="0"/>
          </a:p>
          <a:p>
            <a:r>
              <a:rPr lang="en-US" dirty="0">
                <a:ea typeface="+mn-lt"/>
                <a:cs typeface="+mn-lt"/>
                <a:hlinkClick r:id="rId3"/>
              </a:rPr>
              <a:t>https://help.rc.unc.edu/getting-started-on-longleaf/#System%20Information</a:t>
            </a:r>
            <a:endParaRPr lang="en-US" dirty="0"/>
          </a:p>
          <a:p>
            <a:endParaRPr lang="en-US" dirty="0"/>
          </a:p>
        </p:txBody>
      </p:sp>
    </p:spTree>
    <p:extLst>
      <p:ext uri="{BB962C8B-B14F-4D97-AF65-F5344CB8AC3E}">
        <p14:creationId xmlns:p14="http://schemas.microsoft.com/office/powerpoint/2010/main" val="1970273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2"/>
          <p:cNvSpPr/>
          <p:nvPr/>
        </p:nvSpPr>
        <p:spPr>
          <a:xfrm>
            <a:off x="241200" y="1006868"/>
            <a:ext cx="8736840" cy="53528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Intel Xeon processers, E5-2680 v3</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Haswell microarchitecture (22 nm lithography)</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Dual socket, 12-core (24 cores per node)</a:t>
            </a:r>
            <a:endParaRPr lang="en-US" sz="3200" b="0" strike="noStrike" spc="-1" dirty="0">
              <a:latin typeface="Arial"/>
            </a:endParaRPr>
          </a:p>
          <a:p>
            <a:pPr marL="743040" lvl="1" indent="-285120">
              <a:lnSpc>
                <a:spcPct val="100000"/>
              </a:lnSpc>
              <a:spcBef>
                <a:spcPts val="561"/>
              </a:spcBef>
              <a:buClr>
                <a:srgbClr val="000000"/>
              </a:buClr>
              <a:buSzPct val="75000"/>
              <a:buFont typeface="Wingdings" charset="2"/>
              <a:buChar char=""/>
            </a:pPr>
            <a:r>
              <a:rPr lang="en-US" sz="2800" b="0" strike="noStrike" spc="-1" dirty="0">
                <a:solidFill>
                  <a:srgbClr val="000000"/>
                </a:solidFill>
                <a:latin typeface="Calibri"/>
                <a:ea typeface="ヒラギノ角ゴ Pro W3"/>
              </a:rPr>
              <a:t>Hyperthreading is on so </a:t>
            </a:r>
            <a:r>
              <a:rPr lang="en-US" sz="2800" b="0" strike="noStrike" spc="-1" dirty="0">
                <a:solidFill>
                  <a:srgbClr val="FFC000"/>
                </a:solidFill>
                <a:latin typeface="Calibri"/>
                <a:ea typeface="ヒラギノ角ゴ Pro W3"/>
              </a:rPr>
              <a:t>48</a:t>
            </a:r>
            <a:r>
              <a:rPr lang="en-US" sz="2800" b="0" strike="noStrike" spc="-1" dirty="0">
                <a:solidFill>
                  <a:srgbClr val="000000"/>
                </a:solidFill>
                <a:latin typeface="Calibri"/>
                <a:ea typeface="ヒラギノ角ゴ Pro W3"/>
              </a:rPr>
              <a:t> schedulable threads</a:t>
            </a:r>
            <a:endParaRPr lang="en-US" sz="28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2.50 GHz processors for each core</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DDR4 memory, 2133 MHz</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9.6 GT/s QPI</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256 GB memory </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30 MB L3 cache</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 1x400 GB-SSD</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2x 10Gbps Ethernet</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120 MW TDP</a:t>
            </a:r>
            <a:endParaRPr lang="en-US" sz="3200" b="0" strike="noStrike" spc="-1" dirty="0">
              <a:latin typeface="Arial"/>
            </a:endParaRPr>
          </a:p>
          <a:p>
            <a:pPr>
              <a:lnSpc>
                <a:spcPct val="100000"/>
              </a:lnSpc>
              <a:spcBef>
                <a:spcPts val="641"/>
              </a:spcBef>
            </a:pPr>
            <a:endParaRPr lang="en-US" sz="3200" b="0" strike="noStrike" spc="-1" dirty="0">
              <a:latin typeface="Arial"/>
            </a:endParaRPr>
          </a:p>
          <a:p>
            <a:pPr>
              <a:lnSpc>
                <a:spcPct val="100000"/>
              </a:lnSpc>
              <a:spcBef>
                <a:spcPts val="641"/>
              </a:spcBef>
            </a:pPr>
            <a:endParaRPr lang="en-US" sz="3200" b="0" strike="noStrike" spc="-1" dirty="0">
              <a:latin typeface="Arial"/>
            </a:endParaRPr>
          </a:p>
        </p:txBody>
      </p:sp>
      <p:sp>
        <p:nvSpPr>
          <p:cNvPr id="4" name="CustomShape 1">
            <a:extLst>
              <a:ext uri="{FF2B5EF4-FFF2-40B4-BE49-F238E27FC236}">
                <a16:creationId xmlns:a16="http://schemas.microsoft.com/office/drawing/2014/main" id="{79CB05BE-F8B2-49C9-A36E-5774962505F6}"/>
              </a:ext>
            </a:extLst>
          </p:cNvPr>
          <p:cNvSpPr>
            <a:spLocks noGrp="1"/>
          </p:cNvSpPr>
          <p:nvPr>
            <p:ph type="title" idx="4294967295"/>
          </p:nvPr>
        </p:nvSpPr>
        <p:spPr>
          <a:xfrm>
            <a:off x="241200" y="134277"/>
            <a:ext cx="8736840" cy="855000"/>
          </a:xfrm>
          <a:prstGeom prst="rect">
            <a:avLst/>
          </a:prstGeom>
          <a:solidFill>
            <a:schemeClr val="accent3">
              <a:lumMod val="20000"/>
              <a:lumOff val="80000"/>
            </a:schemeClr>
          </a:solidFill>
          <a:ln w="25400">
            <a:solidFill>
              <a:schemeClr val="accent3">
                <a:lumMod val="75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mn-ea"/>
                <a:cs typeface="+mn-cs"/>
              </a:rPr>
              <a:t>General Compute Nodes</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pic>
        <p:nvPicPr>
          <p:cNvPr id="5" name="Picture 4" descr="A picture containing clock, hanging, white&#10;&#10;Description automatically generated">
            <a:extLst>
              <a:ext uri="{FF2B5EF4-FFF2-40B4-BE49-F238E27FC236}">
                <a16:creationId xmlns:a16="http://schemas.microsoft.com/office/drawing/2014/main" id="{FDC04CB6-5C4A-44B3-AB2B-E1B5FBAC7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2"/>
            <a:ext cx="754411" cy="855000"/>
          </a:xfrm>
          <a:prstGeom prst="rect">
            <a:avLst/>
          </a:prstGeom>
        </p:spPr>
      </p:pic>
    </p:spTree>
    <p:extLst>
      <p:ext uri="{BB962C8B-B14F-4D97-AF65-F5344CB8AC3E}">
        <p14:creationId xmlns:p14="http://schemas.microsoft.com/office/powerpoint/2010/main" val="4204299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2"/>
          <p:cNvSpPr/>
          <p:nvPr/>
        </p:nvSpPr>
        <p:spPr>
          <a:xfrm>
            <a:off x="241200" y="998072"/>
            <a:ext cx="8736840" cy="56184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Intel Xeon processers, E5-2643 v3</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Haswell microarchitecture (22 nm lithography)</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Dual socket, 6-core (12 cores per node)</a:t>
            </a:r>
            <a:endParaRPr lang="en-US" sz="3200" b="0" strike="noStrike" spc="-1" dirty="0">
              <a:latin typeface="Arial"/>
            </a:endParaRPr>
          </a:p>
          <a:p>
            <a:pPr marL="743040" lvl="1" indent="-285120">
              <a:lnSpc>
                <a:spcPct val="100000"/>
              </a:lnSpc>
              <a:spcBef>
                <a:spcPts val="561"/>
              </a:spcBef>
              <a:buClr>
                <a:srgbClr val="000000"/>
              </a:buClr>
              <a:buSzPct val="75000"/>
              <a:buFont typeface="Wingdings" charset="2"/>
              <a:buChar char=""/>
            </a:pPr>
            <a:r>
              <a:rPr lang="en-US" sz="2800" b="0" strike="noStrike" spc="-1" dirty="0">
                <a:solidFill>
                  <a:srgbClr val="000000"/>
                </a:solidFill>
                <a:latin typeface="Calibri"/>
                <a:ea typeface="ヒラギノ角ゴ Pro W3"/>
              </a:rPr>
              <a:t>Hyperthreading is on so </a:t>
            </a:r>
            <a:r>
              <a:rPr lang="en-US" sz="2800" b="0" strike="noStrike" spc="-1" dirty="0">
                <a:solidFill>
                  <a:srgbClr val="FFC000"/>
                </a:solidFill>
                <a:latin typeface="Calibri"/>
                <a:ea typeface="ヒラギノ角ゴ Pro W3"/>
              </a:rPr>
              <a:t>24</a:t>
            </a:r>
            <a:r>
              <a:rPr lang="en-US" sz="2800" b="0" strike="noStrike" spc="-1" dirty="0">
                <a:solidFill>
                  <a:srgbClr val="000000"/>
                </a:solidFill>
                <a:latin typeface="Calibri"/>
                <a:ea typeface="ヒラギノ角ゴ Pro W3"/>
              </a:rPr>
              <a:t> </a:t>
            </a:r>
            <a:r>
              <a:rPr lang="en-US" sz="2800" b="0" strike="noStrike" spc="-1" dirty="0" err="1">
                <a:solidFill>
                  <a:srgbClr val="000000"/>
                </a:solidFill>
                <a:latin typeface="Calibri"/>
                <a:ea typeface="ヒラギノ角ゴ Pro W3"/>
              </a:rPr>
              <a:t>scheduable</a:t>
            </a:r>
            <a:r>
              <a:rPr lang="en-US" sz="2800" b="0" strike="noStrike" spc="-1" dirty="0">
                <a:solidFill>
                  <a:srgbClr val="000000"/>
                </a:solidFill>
                <a:latin typeface="Calibri"/>
                <a:ea typeface="ヒラギノ角ゴ Pro W3"/>
              </a:rPr>
              <a:t> threads</a:t>
            </a:r>
            <a:endParaRPr lang="en-US" sz="2800" b="0" strike="noStrike" spc="-1" dirty="0">
              <a:latin typeface="Arial"/>
            </a:endParaRPr>
          </a:p>
          <a:p>
            <a:pPr marL="343080" indent="-342360">
              <a:lnSpc>
                <a:spcPct val="100000"/>
              </a:lnSpc>
              <a:spcBef>
                <a:spcPts val="641"/>
              </a:spcBef>
              <a:buClr>
                <a:srgbClr val="FFC000"/>
              </a:buClr>
              <a:buFont typeface="Arial"/>
              <a:buChar char="•"/>
            </a:pPr>
            <a:r>
              <a:rPr lang="en-US" sz="3200" b="0" strike="noStrike" spc="-1" dirty="0">
                <a:solidFill>
                  <a:srgbClr val="FFC000"/>
                </a:solidFill>
                <a:latin typeface="Calibri"/>
                <a:ea typeface="ヒラギノ角ゴ Pro W3"/>
              </a:rPr>
              <a:t>3.40 GHz </a:t>
            </a:r>
            <a:r>
              <a:rPr lang="en-US" sz="3200" b="0" strike="noStrike" spc="-1" dirty="0">
                <a:solidFill>
                  <a:srgbClr val="000000"/>
                </a:solidFill>
                <a:latin typeface="Calibri"/>
                <a:ea typeface="ヒラギノ角ゴ Pro W3"/>
              </a:rPr>
              <a:t>processors for each core</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DDR4 memory, 2133 MHz</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9.6 GT/s QPI</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256 GB memory </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20 MB L3 cache</a:t>
            </a:r>
            <a:endParaRPr lang="en-US" sz="3200" b="0" strike="noStrike" spc="-1" dirty="0">
              <a:latin typeface="Arial"/>
            </a:endParaRPr>
          </a:p>
          <a:p>
            <a:pPr marL="343080" indent="-342360">
              <a:lnSpc>
                <a:spcPct val="100000"/>
              </a:lnSpc>
              <a:spcBef>
                <a:spcPts val="641"/>
              </a:spcBef>
              <a:buClr>
                <a:srgbClr val="FFC000"/>
              </a:buClr>
              <a:buFont typeface="Arial"/>
              <a:buChar char="•"/>
            </a:pPr>
            <a:r>
              <a:rPr lang="en-US" sz="3200" b="0" strike="noStrike" spc="-1" dirty="0">
                <a:solidFill>
                  <a:srgbClr val="FFC000"/>
                </a:solidFill>
                <a:latin typeface="Calibri"/>
                <a:ea typeface="ヒラギノ角ゴ Pro W3"/>
              </a:rPr>
              <a:t>2x800 GB-SSD</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2x 10Gbps Ethernet</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135 MW TDP</a:t>
            </a:r>
            <a:endParaRPr lang="en-US" sz="3200" b="0" strike="noStrike" spc="-1" dirty="0">
              <a:latin typeface="Arial"/>
            </a:endParaRPr>
          </a:p>
          <a:p>
            <a:pPr>
              <a:lnSpc>
                <a:spcPct val="100000"/>
              </a:lnSpc>
              <a:spcBef>
                <a:spcPts val="641"/>
              </a:spcBef>
            </a:pPr>
            <a:endParaRPr lang="en-US" sz="3200" b="0" strike="noStrike" spc="-1" dirty="0">
              <a:latin typeface="Arial"/>
            </a:endParaRPr>
          </a:p>
          <a:p>
            <a:pPr>
              <a:lnSpc>
                <a:spcPct val="100000"/>
              </a:lnSpc>
              <a:spcBef>
                <a:spcPts val="641"/>
              </a:spcBef>
            </a:pPr>
            <a:endParaRPr lang="en-US" sz="3200" b="0" strike="noStrike" spc="-1" dirty="0">
              <a:latin typeface="Arial"/>
            </a:endParaRPr>
          </a:p>
        </p:txBody>
      </p:sp>
      <p:sp>
        <p:nvSpPr>
          <p:cNvPr id="4" name="CustomShape 1">
            <a:extLst>
              <a:ext uri="{FF2B5EF4-FFF2-40B4-BE49-F238E27FC236}">
                <a16:creationId xmlns:a16="http://schemas.microsoft.com/office/drawing/2014/main" id="{86ED5DC3-DE2A-4913-BA6B-0409A91B1E5C}"/>
              </a:ext>
            </a:extLst>
          </p:cNvPr>
          <p:cNvSpPr>
            <a:spLocks noGrp="1"/>
          </p:cNvSpPr>
          <p:nvPr>
            <p:ph type="title" idx="4294967295"/>
          </p:nvPr>
        </p:nvSpPr>
        <p:spPr>
          <a:xfrm>
            <a:off x="203580" y="143071"/>
            <a:ext cx="8736840" cy="855000"/>
          </a:xfrm>
          <a:prstGeom prst="rect">
            <a:avLst/>
          </a:prstGeom>
          <a:solidFill>
            <a:schemeClr val="accent3">
              <a:lumMod val="20000"/>
              <a:lumOff val="80000"/>
            </a:schemeClr>
          </a:solidFill>
          <a:ln w="25400">
            <a:solidFill>
              <a:schemeClr val="accent3">
                <a:lumMod val="75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mn-ea"/>
                <a:cs typeface="+mn-cs"/>
              </a:rPr>
              <a:t>Big Data Nodes</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pic>
        <p:nvPicPr>
          <p:cNvPr id="5" name="Picture 4" descr="A picture containing clock, hanging, white&#10;&#10;Description automatically generated">
            <a:extLst>
              <a:ext uri="{FF2B5EF4-FFF2-40B4-BE49-F238E27FC236}">
                <a16:creationId xmlns:a16="http://schemas.microsoft.com/office/drawing/2014/main" id="{036E1F3C-08E9-4DF5-ABD5-961B11E29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2"/>
            <a:ext cx="754411" cy="855000"/>
          </a:xfrm>
          <a:prstGeom prst="rect">
            <a:avLst/>
          </a:prstGeom>
        </p:spPr>
      </p:pic>
    </p:spTree>
    <p:extLst>
      <p:ext uri="{BB962C8B-B14F-4D97-AF65-F5344CB8AC3E}">
        <p14:creationId xmlns:p14="http://schemas.microsoft.com/office/powerpoint/2010/main" val="4249117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2"/>
          <p:cNvSpPr/>
          <p:nvPr/>
        </p:nvSpPr>
        <p:spPr>
          <a:xfrm>
            <a:off x="203580" y="998071"/>
            <a:ext cx="8736840" cy="54746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Intel Xeon processers, E7-8867 v3</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Haswell microarchitecture (22 nm lithography)</a:t>
            </a:r>
            <a:endParaRPr lang="en-US" sz="3200" b="0" strike="noStrike" spc="-1" dirty="0">
              <a:latin typeface="Arial"/>
            </a:endParaRPr>
          </a:p>
          <a:p>
            <a:pPr marL="343080" indent="-342360">
              <a:lnSpc>
                <a:spcPct val="100000"/>
              </a:lnSpc>
              <a:spcBef>
                <a:spcPts val="641"/>
              </a:spcBef>
              <a:buClr>
                <a:srgbClr val="FFC000"/>
              </a:buClr>
              <a:buFont typeface="Arial"/>
              <a:buChar char="•"/>
            </a:pPr>
            <a:r>
              <a:rPr lang="en-US" sz="3200" b="0" strike="noStrike" spc="-1" dirty="0">
                <a:solidFill>
                  <a:srgbClr val="FFC000"/>
                </a:solidFill>
                <a:latin typeface="Calibri"/>
                <a:ea typeface="ヒラギノ角ゴ Pro W3"/>
              </a:rPr>
              <a:t>Quad</a:t>
            </a:r>
            <a:r>
              <a:rPr lang="en-US" sz="3200" b="0" strike="noStrike" spc="-1" dirty="0">
                <a:solidFill>
                  <a:srgbClr val="000000"/>
                </a:solidFill>
                <a:latin typeface="Calibri"/>
                <a:ea typeface="ヒラギノ角ゴ Pro W3"/>
              </a:rPr>
              <a:t> socket, 16-core (64 cores per node)</a:t>
            </a:r>
            <a:endParaRPr lang="en-US" sz="3200" b="0" strike="noStrike" spc="-1" dirty="0">
              <a:latin typeface="Arial"/>
            </a:endParaRPr>
          </a:p>
          <a:p>
            <a:pPr marL="743040" lvl="1" indent="-285120">
              <a:lnSpc>
                <a:spcPct val="100000"/>
              </a:lnSpc>
              <a:spcBef>
                <a:spcPts val="561"/>
              </a:spcBef>
              <a:buClr>
                <a:srgbClr val="000000"/>
              </a:buClr>
              <a:buSzPct val="75000"/>
              <a:buFont typeface="Wingdings" charset="2"/>
              <a:buChar char=""/>
            </a:pPr>
            <a:r>
              <a:rPr lang="en-US" sz="2800" b="0" strike="noStrike" spc="-1" dirty="0">
                <a:solidFill>
                  <a:srgbClr val="000000"/>
                </a:solidFill>
                <a:latin typeface="Calibri"/>
                <a:ea typeface="ヒラギノ角ゴ Pro W3"/>
              </a:rPr>
              <a:t>Hyperthreading is on so </a:t>
            </a:r>
            <a:r>
              <a:rPr lang="en-US" sz="2800" b="0" strike="noStrike" spc="-1" dirty="0">
                <a:solidFill>
                  <a:srgbClr val="FFC000"/>
                </a:solidFill>
                <a:latin typeface="Calibri"/>
                <a:ea typeface="ヒラギノ角ゴ Pro W3"/>
              </a:rPr>
              <a:t>128</a:t>
            </a:r>
            <a:r>
              <a:rPr lang="en-US" sz="2800" b="0" strike="noStrike" spc="-1" dirty="0">
                <a:solidFill>
                  <a:srgbClr val="000000"/>
                </a:solidFill>
                <a:latin typeface="Calibri"/>
                <a:ea typeface="ヒラギノ角ゴ Pro W3"/>
              </a:rPr>
              <a:t> </a:t>
            </a:r>
            <a:r>
              <a:rPr lang="en-US" sz="2800" b="0" strike="noStrike" spc="-1" dirty="0" err="1">
                <a:solidFill>
                  <a:srgbClr val="000000"/>
                </a:solidFill>
                <a:latin typeface="Calibri"/>
                <a:ea typeface="ヒラギノ角ゴ Pro W3"/>
              </a:rPr>
              <a:t>scheduable</a:t>
            </a:r>
            <a:r>
              <a:rPr lang="en-US" sz="2800" b="0" strike="noStrike" spc="-1" dirty="0">
                <a:solidFill>
                  <a:srgbClr val="000000"/>
                </a:solidFill>
                <a:latin typeface="Calibri"/>
                <a:ea typeface="ヒラギノ角ゴ Pro W3"/>
              </a:rPr>
              <a:t> threads</a:t>
            </a:r>
            <a:endParaRPr lang="en-US" sz="28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2.50 GHz processors for each core</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DDR4 memory, 2133 MHz</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9.6 GT/s QPI</a:t>
            </a:r>
            <a:endParaRPr lang="en-US" sz="3200" b="0" strike="noStrike" spc="-1" dirty="0">
              <a:latin typeface="Arial"/>
            </a:endParaRPr>
          </a:p>
          <a:p>
            <a:pPr marL="343080" indent="-342360">
              <a:lnSpc>
                <a:spcPct val="100000"/>
              </a:lnSpc>
              <a:spcBef>
                <a:spcPts val="641"/>
              </a:spcBef>
              <a:buClr>
                <a:srgbClr val="FFC000"/>
              </a:buClr>
              <a:buFont typeface="Arial"/>
              <a:buChar char="•"/>
            </a:pPr>
            <a:r>
              <a:rPr lang="en-US" sz="3200" b="0" strike="noStrike" spc="-1" dirty="0">
                <a:solidFill>
                  <a:srgbClr val="FFC000"/>
                </a:solidFill>
                <a:latin typeface="Calibri"/>
                <a:ea typeface="ヒラギノ角ゴ Pro W3"/>
              </a:rPr>
              <a:t>3.0 TB </a:t>
            </a:r>
            <a:r>
              <a:rPr lang="en-US" sz="3200" b="0" strike="noStrike" spc="-1" dirty="0">
                <a:solidFill>
                  <a:srgbClr val="000000"/>
                </a:solidFill>
                <a:latin typeface="Calibri"/>
                <a:ea typeface="ヒラギノ角ゴ Pro W3"/>
              </a:rPr>
              <a:t>memory </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45 MB L3 cache</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 </a:t>
            </a:r>
            <a:r>
              <a:rPr lang="en-US" sz="3200" b="0" strike="noStrike" spc="-1" dirty="0">
                <a:solidFill>
                  <a:srgbClr val="FFC000"/>
                </a:solidFill>
                <a:latin typeface="Calibri"/>
                <a:ea typeface="ヒラギノ角ゴ Pro W3"/>
              </a:rPr>
              <a:t>1.6 TB </a:t>
            </a:r>
            <a:r>
              <a:rPr lang="en-US" sz="3200" b="0" strike="noStrike" spc="-1" dirty="0">
                <a:solidFill>
                  <a:srgbClr val="000000"/>
                </a:solidFill>
                <a:latin typeface="Calibri"/>
                <a:ea typeface="ヒラギノ角ゴ Pro W3"/>
              </a:rPr>
              <a:t>SSD </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2x 10Gbps Ethernet</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165 MW TDP</a:t>
            </a:r>
            <a:endParaRPr lang="en-US" sz="3200" b="0" strike="noStrike" spc="-1" dirty="0">
              <a:latin typeface="Arial"/>
            </a:endParaRPr>
          </a:p>
          <a:p>
            <a:pPr>
              <a:lnSpc>
                <a:spcPct val="100000"/>
              </a:lnSpc>
              <a:spcBef>
                <a:spcPts val="641"/>
              </a:spcBef>
            </a:pPr>
            <a:endParaRPr lang="en-US" sz="3200" b="0" strike="noStrike" spc="-1" dirty="0">
              <a:latin typeface="Arial"/>
            </a:endParaRPr>
          </a:p>
          <a:p>
            <a:pPr>
              <a:lnSpc>
                <a:spcPct val="100000"/>
              </a:lnSpc>
              <a:spcBef>
                <a:spcPts val="641"/>
              </a:spcBef>
            </a:pPr>
            <a:endParaRPr lang="en-US" sz="3200" b="0" strike="noStrike" spc="-1" dirty="0">
              <a:latin typeface="Arial"/>
            </a:endParaRPr>
          </a:p>
        </p:txBody>
      </p:sp>
      <p:sp>
        <p:nvSpPr>
          <p:cNvPr id="4" name="CustomShape 1">
            <a:extLst>
              <a:ext uri="{FF2B5EF4-FFF2-40B4-BE49-F238E27FC236}">
                <a16:creationId xmlns:a16="http://schemas.microsoft.com/office/drawing/2014/main" id="{7903CC8C-1DB7-4302-80EA-D22CB64DB54C}"/>
              </a:ext>
            </a:extLst>
          </p:cNvPr>
          <p:cNvSpPr>
            <a:spLocks noGrp="1"/>
          </p:cNvSpPr>
          <p:nvPr>
            <p:ph type="title" idx="4294967295"/>
          </p:nvPr>
        </p:nvSpPr>
        <p:spPr>
          <a:xfrm>
            <a:off x="203580" y="143071"/>
            <a:ext cx="8736840" cy="855000"/>
          </a:xfrm>
          <a:prstGeom prst="rect">
            <a:avLst/>
          </a:prstGeom>
          <a:solidFill>
            <a:schemeClr val="accent3">
              <a:lumMod val="20000"/>
              <a:lumOff val="80000"/>
            </a:schemeClr>
          </a:solidFill>
          <a:ln w="25400">
            <a:solidFill>
              <a:schemeClr val="accent3">
                <a:lumMod val="75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mn-ea"/>
                <a:cs typeface="+mn-cs"/>
              </a:rPr>
              <a:t>Extreme Memory Nodes</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pic>
        <p:nvPicPr>
          <p:cNvPr id="5" name="Picture 4" descr="A picture containing clock, hanging, white&#10;&#10;Description automatically generated">
            <a:extLst>
              <a:ext uri="{FF2B5EF4-FFF2-40B4-BE49-F238E27FC236}">
                <a16:creationId xmlns:a16="http://schemas.microsoft.com/office/drawing/2014/main" id="{24ACC68C-4503-4691-9AEF-F9974DD85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2"/>
            <a:ext cx="754411" cy="855000"/>
          </a:xfrm>
          <a:prstGeom prst="rect">
            <a:avLst/>
          </a:prstGeom>
        </p:spPr>
      </p:pic>
    </p:spTree>
    <p:extLst>
      <p:ext uri="{BB962C8B-B14F-4D97-AF65-F5344CB8AC3E}">
        <p14:creationId xmlns:p14="http://schemas.microsoft.com/office/powerpoint/2010/main" val="3374725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2"/>
          <p:cNvSpPr/>
          <p:nvPr/>
        </p:nvSpPr>
        <p:spPr>
          <a:xfrm>
            <a:off x="241200" y="998070"/>
            <a:ext cx="8736840" cy="54746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Intel Xeon processers, E5-2623 v4</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Broadwell microarchitecture (14 nm lithography)</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Dual socket, 4-core (8 cores per node)</a:t>
            </a:r>
            <a:endParaRPr lang="en-US" sz="3200" b="0" strike="noStrike" spc="-1" dirty="0">
              <a:latin typeface="Arial"/>
            </a:endParaRPr>
          </a:p>
          <a:p>
            <a:pPr marL="743040" lvl="1" indent="-285120">
              <a:lnSpc>
                <a:spcPct val="100000"/>
              </a:lnSpc>
              <a:spcBef>
                <a:spcPts val="561"/>
              </a:spcBef>
              <a:buClr>
                <a:srgbClr val="000000"/>
              </a:buClr>
              <a:buSzPct val="75000"/>
              <a:buFont typeface="Wingdings" charset="2"/>
              <a:buChar char=""/>
            </a:pPr>
            <a:r>
              <a:rPr lang="en-US" sz="2800" b="0" strike="noStrike" spc="-1" dirty="0">
                <a:solidFill>
                  <a:srgbClr val="000000"/>
                </a:solidFill>
                <a:latin typeface="Calibri"/>
                <a:ea typeface="ヒラギノ角ゴ Pro W3"/>
              </a:rPr>
              <a:t>Hyperthreading is on so </a:t>
            </a:r>
            <a:r>
              <a:rPr lang="en-US" sz="2800" b="0" strike="noStrike" spc="-1" dirty="0">
                <a:solidFill>
                  <a:srgbClr val="FFC000"/>
                </a:solidFill>
                <a:latin typeface="Calibri"/>
                <a:ea typeface="ヒラギノ角ゴ Pro W3"/>
              </a:rPr>
              <a:t>16 </a:t>
            </a:r>
            <a:r>
              <a:rPr lang="en-US" sz="2800" b="0" strike="noStrike" spc="-1" dirty="0" err="1">
                <a:solidFill>
                  <a:srgbClr val="000000"/>
                </a:solidFill>
                <a:latin typeface="Calibri"/>
                <a:ea typeface="ヒラギノ角ゴ Pro W3"/>
              </a:rPr>
              <a:t>scheduable</a:t>
            </a:r>
            <a:r>
              <a:rPr lang="en-US" sz="2800" b="0" strike="noStrike" spc="-1" dirty="0">
                <a:solidFill>
                  <a:srgbClr val="000000"/>
                </a:solidFill>
                <a:latin typeface="Calibri"/>
                <a:ea typeface="ヒラギノ角ゴ Pro W3"/>
              </a:rPr>
              <a:t> threads</a:t>
            </a:r>
            <a:endParaRPr lang="en-US" sz="28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2.60 GHz processors for each core</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DDR4 memory, 2133 MHz</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8.0 GT/s QPI</a:t>
            </a:r>
            <a:endParaRPr lang="en-US" sz="3200" b="0" strike="noStrike" spc="-1" dirty="0">
              <a:latin typeface="Arial"/>
            </a:endParaRPr>
          </a:p>
          <a:p>
            <a:pPr marL="343080" indent="-342360">
              <a:lnSpc>
                <a:spcPct val="100000"/>
              </a:lnSpc>
              <a:spcBef>
                <a:spcPts val="641"/>
              </a:spcBef>
              <a:buClr>
                <a:srgbClr val="FFC000"/>
              </a:buClr>
              <a:buFont typeface="Arial"/>
              <a:buChar char="•"/>
            </a:pPr>
            <a:r>
              <a:rPr lang="en-US" sz="3200" b="0" strike="noStrike" spc="-1" dirty="0">
                <a:solidFill>
                  <a:srgbClr val="FFC000"/>
                </a:solidFill>
                <a:latin typeface="Calibri"/>
                <a:ea typeface="ヒラギノ角ゴ Pro W3"/>
              </a:rPr>
              <a:t>64</a:t>
            </a:r>
            <a:r>
              <a:rPr lang="en-US" sz="3200" b="0" strike="noStrike" spc="-1" dirty="0">
                <a:solidFill>
                  <a:srgbClr val="000000"/>
                </a:solidFill>
                <a:latin typeface="Calibri"/>
                <a:ea typeface="ヒラギノ角ゴ Pro W3"/>
              </a:rPr>
              <a:t> GB memory </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10 MB L3 cache</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 no SSD</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2x 10Gbps Ethernet</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85 MW TDP</a:t>
            </a:r>
            <a:endParaRPr lang="en-US" sz="3200" b="0" strike="noStrike" spc="-1" dirty="0">
              <a:latin typeface="Arial"/>
            </a:endParaRPr>
          </a:p>
          <a:p>
            <a:pPr>
              <a:lnSpc>
                <a:spcPct val="100000"/>
              </a:lnSpc>
              <a:spcBef>
                <a:spcPts val="641"/>
              </a:spcBef>
            </a:pPr>
            <a:endParaRPr lang="en-US" sz="3200" b="0" strike="noStrike" spc="-1" dirty="0">
              <a:latin typeface="Arial"/>
            </a:endParaRPr>
          </a:p>
          <a:p>
            <a:pPr>
              <a:lnSpc>
                <a:spcPct val="100000"/>
              </a:lnSpc>
              <a:spcBef>
                <a:spcPts val="641"/>
              </a:spcBef>
            </a:pPr>
            <a:endParaRPr lang="en-US" sz="3200" b="0" strike="noStrike" spc="-1" dirty="0">
              <a:latin typeface="Arial"/>
            </a:endParaRPr>
          </a:p>
        </p:txBody>
      </p:sp>
      <p:sp>
        <p:nvSpPr>
          <p:cNvPr id="4" name="CustomShape 1">
            <a:extLst>
              <a:ext uri="{FF2B5EF4-FFF2-40B4-BE49-F238E27FC236}">
                <a16:creationId xmlns:a16="http://schemas.microsoft.com/office/drawing/2014/main" id="{37B1CA84-32E7-4096-BB45-148E023BD5F8}"/>
              </a:ext>
            </a:extLst>
          </p:cNvPr>
          <p:cNvSpPr>
            <a:spLocks noGrp="1"/>
          </p:cNvSpPr>
          <p:nvPr>
            <p:ph type="title" idx="4294967295"/>
          </p:nvPr>
        </p:nvSpPr>
        <p:spPr>
          <a:xfrm>
            <a:off x="203580" y="143071"/>
            <a:ext cx="8736840" cy="855000"/>
          </a:xfrm>
          <a:prstGeom prst="rect">
            <a:avLst/>
          </a:prstGeom>
          <a:solidFill>
            <a:schemeClr val="accent3">
              <a:lumMod val="20000"/>
              <a:lumOff val="80000"/>
            </a:schemeClr>
          </a:solidFill>
          <a:ln w="25400">
            <a:solidFill>
              <a:schemeClr val="accent3">
                <a:lumMod val="75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mn-ea"/>
                <a:cs typeface="+mn-cs"/>
              </a:rPr>
              <a:t>GPU Nodes, Compute Host</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pic>
        <p:nvPicPr>
          <p:cNvPr id="5" name="Picture 4" descr="A picture containing clock, hanging, white&#10;&#10;Description automatically generated">
            <a:extLst>
              <a:ext uri="{FF2B5EF4-FFF2-40B4-BE49-F238E27FC236}">
                <a16:creationId xmlns:a16="http://schemas.microsoft.com/office/drawing/2014/main" id="{D660FCD7-DBC7-417C-A2DB-F7CC8377F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2"/>
            <a:ext cx="754411" cy="855000"/>
          </a:xfrm>
          <a:prstGeom prst="rect">
            <a:avLst/>
          </a:prstGeom>
        </p:spPr>
      </p:pic>
    </p:spTree>
    <p:extLst>
      <p:ext uri="{BB962C8B-B14F-4D97-AF65-F5344CB8AC3E}">
        <p14:creationId xmlns:p14="http://schemas.microsoft.com/office/powerpoint/2010/main" val="1100038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2"/>
          <p:cNvSpPr/>
          <p:nvPr/>
        </p:nvSpPr>
        <p:spPr>
          <a:xfrm>
            <a:off x="241200" y="998070"/>
            <a:ext cx="6374520" cy="588476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Nvidia GeForce </a:t>
            </a:r>
            <a:r>
              <a:rPr lang="en-US" sz="3200" b="0" strike="noStrike" spc="-1" dirty="0" err="1">
                <a:solidFill>
                  <a:srgbClr val="000000"/>
                </a:solidFill>
                <a:latin typeface="Calibri"/>
                <a:ea typeface="ヒラギノ角ゴ Pro W3"/>
              </a:rPr>
              <a:t>GtX</a:t>
            </a:r>
            <a:r>
              <a:rPr lang="en-US" sz="3200" b="0" strike="noStrike" spc="-1" dirty="0">
                <a:solidFill>
                  <a:srgbClr val="000000"/>
                </a:solidFill>
                <a:latin typeface="Calibri"/>
                <a:ea typeface="ヒラギノ角ゴ Pro W3"/>
              </a:rPr>
              <a:t> 1080 graphics card</a:t>
            </a:r>
            <a:endParaRPr lang="en-US" sz="3200" b="0" strike="noStrike" spc="-1" dirty="0">
              <a:latin typeface="Arial"/>
            </a:endParaRPr>
          </a:p>
          <a:p>
            <a:pPr marL="343080" indent="-342360">
              <a:lnSpc>
                <a:spcPct val="100000"/>
              </a:lnSpc>
              <a:spcBef>
                <a:spcPts val="641"/>
              </a:spcBef>
              <a:buClr>
                <a:srgbClr val="FFC000"/>
              </a:buClr>
              <a:buFont typeface="Arial"/>
              <a:buChar char="•"/>
            </a:pPr>
            <a:r>
              <a:rPr lang="en-US" sz="3200" b="0" strike="noStrike" spc="-1" dirty="0">
                <a:solidFill>
                  <a:srgbClr val="FFC000"/>
                </a:solidFill>
                <a:latin typeface="Calibri"/>
                <a:ea typeface="ヒラギノ角ゴ Pro W3"/>
              </a:rPr>
              <a:t>Pascal</a:t>
            </a:r>
            <a:r>
              <a:rPr lang="en-US" sz="3200" b="0" strike="noStrike" spc="-1" dirty="0">
                <a:solidFill>
                  <a:srgbClr val="000000"/>
                </a:solidFill>
                <a:latin typeface="Calibri"/>
                <a:ea typeface="ヒラギノ角ゴ Pro W3"/>
              </a:rPr>
              <a:t> Architecture</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8 GPUs per node</a:t>
            </a:r>
            <a:endParaRPr lang="en-US" sz="3200" b="0" strike="noStrike" spc="-1" dirty="0">
              <a:latin typeface="Arial"/>
            </a:endParaRPr>
          </a:p>
          <a:p>
            <a:pPr marL="343080" indent="-342360">
              <a:lnSpc>
                <a:spcPct val="100000"/>
              </a:lnSpc>
              <a:spcBef>
                <a:spcPts val="641"/>
              </a:spcBef>
              <a:buClr>
                <a:srgbClr val="FFC000"/>
              </a:buClr>
              <a:buFont typeface="Arial"/>
              <a:buChar char="•"/>
            </a:pPr>
            <a:r>
              <a:rPr lang="en-US" sz="3200" b="0" strike="noStrike" spc="-1" dirty="0">
                <a:solidFill>
                  <a:srgbClr val="FFC000"/>
                </a:solidFill>
                <a:latin typeface="Calibri"/>
                <a:ea typeface="ヒラギノ角ゴ Pro W3"/>
              </a:rPr>
              <a:t>2560</a:t>
            </a:r>
            <a:r>
              <a:rPr lang="en-US" sz="3200" b="0" strike="noStrike" spc="-1" dirty="0">
                <a:solidFill>
                  <a:srgbClr val="000000"/>
                </a:solidFill>
                <a:latin typeface="Calibri"/>
                <a:ea typeface="ヒラギノ角ゴ Pro W3"/>
              </a:rPr>
              <a:t> CUDA cores per GPU</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1.73 GHz clock</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8 GB Memory</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320 GB/s mem b/w</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PCIe 3.0 bus</a:t>
            </a:r>
            <a:endParaRPr lang="en-US" sz="3200" b="0" strike="noStrike" spc="-1" dirty="0">
              <a:latin typeface="Arial"/>
            </a:endParaRPr>
          </a:p>
          <a:p>
            <a:pPr>
              <a:lnSpc>
                <a:spcPct val="100000"/>
              </a:lnSpc>
              <a:spcBef>
                <a:spcPts val="641"/>
              </a:spcBef>
            </a:pPr>
            <a:endParaRPr lang="en-US" sz="3200" b="0" strike="noStrike" spc="-1" dirty="0">
              <a:latin typeface="Arial"/>
            </a:endParaRPr>
          </a:p>
          <a:p>
            <a:pPr>
              <a:lnSpc>
                <a:spcPct val="100000"/>
              </a:lnSpc>
              <a:spcBef>
                <a:spcPts val="641"/>
              </a:spcBef>
            </a:pPr>
            <a:endParaRPr lang="en-US" sz="3200" b="0" strike="noStrike" spc="-1" dirty="0">
              <a:latin typeface="Arial"/>
            </a:endParaRPr>
          </a:p>
          <a:p>
            <a:pPr>
              <a:lnSpc>
                <a:spcPct val="100000"/>
              </a:lnSpc>
              <a:spcBef>
                <a:spcPts val="641"/>
              </a:spcBef>
            </a:pPr>
            <a:endParaRPr lang="en-US" sz="3200" b="0" strike="noStrike" spc="-1" dirty="0">
              <a:latin typeface="Arial"/>
            </a:endParaRPr>
          </a:p>
        </p:txBody>
      </p:sp>
      <p:pic>
        <p:nvPicPr>
          <p:cNvPr id="291" name="Picture 1"/>
          <p:cNvPicPr/>
          <p:nvPr/>
        </p:nvPicPr>
        <p:blipFill>
          <a:blip r:embed="rId2"/>
          <a:stretch/>
        </p:blipFill>
        <p:spPr>
          <a:xfrm>
            <a:off x="4332600" y="4336920"/>
            <a:ext cx="4747320" cy="2396880"/>
          </a:xfrm>
          <a:prstGeom prst="rect">
            <a:avLst/>
          </a:prstGeom>
          <a:ln>
            <a:noFill/>
          </a:ln>
        </p:spPr>
      </p:pic>
      <p:sp>
        <p:nvSpPr>
          <p:cNvPr id="5" name="CustomShape 1">
            <a:extLst>
              <a:ext uri="{FF2B5EF4-FFF2-40B4-BE49-F238E27FC236}">
                <a16:creationId xmlns:a16="http://schemas.microsoft.com/office/drawing/2014/main" id="{C6A5F618-600E-4F9B-B3CD-28B83FFD8041}"/>
              </a:ext>
            </a:extLst>
          </p:cNvPr>
          <p:cNvSpPr>
            <a:spLocks noGrp="1"/>
          </p:cNvSpPr>
          <p:nvPr>
            <p:ph type="title" idx="4294967295"/>
          </p:nvPr>
        </p:nvSpPr>
        <p:spPr>
          <a:xfrm>
            <a:off x="203580" y="143071"/>
            <a:ext cx="8736840" cy="855000"/>
          </a:xfrm>
          <a:prstGeom prst="rect">
            <a:avLst/>
          </a:prstGeom>
          <a:solidFill>
            <a:schemeClr val="accent3">
              <a:lumMod val="20000"/>
              <a:lumOff val="80000"/>
            </a:schemeClr>
          </a:solidFill>
          <a:ln w="25400">
            <a:solidFill>
              <a:schemeClr val="accent3">
                <a:lumMod val="75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mn-ea"/>
                <a:cs typeface="+mn-cs"/>
              </a:rPr>
              <a:t>GPU Nodes, Device</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pic>
        <p:nvPicPr>
          <p:cNvPr id="6" name="Picture 5" descr="A picture containing clock, hanging, white&#10;&#10;Description automatically generated">
            <a:extLst>
              <a:ext uri="{FF2B5EF4-FFF2-40B4-BE49-F238E27FC236}">
                <a16:creationId xmlns:a16="http://schemas.microsoft.com/office/drawing/2014/main" id="{1CC7E413-2439-4066-8348-B9E7244B2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80" y="143072"/>
            <a:ext cx="754411" cy="855000"/>
          </a:xfrm>
          <a:prstGeom prst="rect">
            <a:avLst/>
          </a:prstGeom>
        </p:spPr>
      </p:pic>
    </p:spTree>
    <p:extLst>
      <p:ext uri="{BB962C8B-B14F-4D97-AF65-F5344CB8AC3E}">
        <p14:creationId xmlns:p14="http://schemas.microsoft.com/office/powerpoint/2010/main" val="2655141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4" name="TextBox 3">
            <a:extLst>
              <a:ext uri="{FF2B5EF4-FFF2-40B4-BE49-F238E27FC236}">
                <a16:creationId xmlns:a16="http://schemas.microsoft.com/office/drawing/2014/main" id="{379ADE58-A814-45E3-9F2C-A6A4B3418117}"/>
              </a:ext>
            </a:extLst>
          </p:cNvPr>
          <p:cNvSpPr txBox="1"/>
          <p:nvPr/>
        </p:nvSpPr>
        <p:spPr>
          <a:xfrm>
            <a:off x="203580" y="1086678"/>
            <a:ext cx="8736840" cy="3947234"/>
          </a:xfrm>
          <a:prstGeom prst="rect">
            <a:avLst/>
          </a:prstGeom>
          <a:noFill/>
        </p:spPr>
        <p:txBody>
          <a:bodyPr wrap="square" rtlCol="0" anchor="t">
            <a:spAutoFit/>
          </a:bodyPr>
          <a:lstStyle/>
          <a:p>
            <a:pPr marL="635">
              <a:spcBef>
                <a:spcPts val="900"/>
              </a:spcBef>
            </a:pPr>
            <a:r>
              <a:rPr lang="en-US" sz="2200" dirty="0">
                <a:cs typeface="Arial"/>
              </a:rPr>
              <a:t>Use OOD's </a:t>
            </a:r>
            <a:r>
              <a:rPr lang="en-US" sz="2200" b="1" dirty="0">
                <a:cs typeface="Arial"/>
              </a:rPr>
              <a:t>Clusters: Longleaf cluster shell access </a:t>
            </a:r>
            <a:r>
              <a:rPr lang="en-US" sz="2200" dirty="0">
                <a:cs typeface="Arial"/>
              </a:rPr>
              <a:t>window:</a:t>
            </a:r>
            <a:endParaRPr lang="en-US" sz="2200" dirty="0"/>
          </a:p>
          <a:p>
            <a:pPr marL="635">
              <a:spcBef>
                <a:spcPts val="900"/>
              </a:spcBef>
            </a:pPr>
            <a:endParaRPr lang="en-US" sz="2200" dirty="0">
              <a:cs typeface="Arial"/>
            </a:endParaRPr>
          </a:p>
          <a:p>
            <a:pPr marL="343535" indent="-342900">
              <a:spcBef>
                <a:spcPts val="900"/>
              </a:spcBef>
              <a:buFont typeface="Arial"/>
              <a:buChar char="•"/>
            </a:pPr>
            <a:r>
              <a:rPr lang="en-US" sz="2200" dirty="0">
                <a:cs typeface="Arial"/>
              </a:rPr>
              <a:t>See a list of all of </a:t>
            </a:r>
            <a:r>
              <a:rPr lang="en-US" sz="2200" dirty="0" err="1">
                <a:cs typeface="Arial"/>
              </a:rPr>
              <a:t>longleaf's</a:t>
            </a:r>
            <a:r>
              <a:rPr lang="en-US" sz="2200" dirty="0">
                <a:cs typeface="Arial"/>
              </a:rPr>
              <a:t> compute nodes by typing:</a:t>
            </a:r>
          </a:p>
          <a:p>
            <a:pPr marL="457835" lvl="1">
              <a:spcBef>
                <a:spcPts val="900"/>
              </a:spcBef>
            </a:pPr>
            <a:r>
              <a:rPr lang="en-US" sz="2200" b="1" dirty="0" err="1">
                <a:latin typeface="Arial"/>
                <a:cs typeface="Arial"/>
              </a:rPr>
              <a:t>sinfo</a:t>
            </a:r>
            <a:endParaRPr lang="en-US" sz="2200" b="1" dirty="0">
              <a:latin typeface="Arial"/>
              <a:cs typeface="Arial"/>
            </a:endParaRPr>
          </a:p>
          <a:p>
            <a:pPr marL="635">
              <a:spcBef>
                <a:spcPts val="900"/>
              </a:spcBef>
            </a:pPr>
            <a:r>
              <a:rPr lang="en-US" sz="2200" dirty="0">
                <a:latin typeface="Arial"/>
                <a:cs typeface="Arial"/>
              </a:rPr>
              <a:t>How many nodes does it say are there in the </a:t>
            </a:r>
            <a:r>
              <a:rPr lang="en-US" sz="2200" b="1" dirty="0">
                <a:latin typeface="Arial"/>
                <a:cs typeface="Arial"/>
              </a:rPr>
              <a:t>general </a:t>
            </a:r>
            <a:r>
              <a:rPr lang="en-US" sz="2200" dirty="0">
                <a:latin typeface="Arial"/>
                <a:cs typeface="Arial"/>
              </a:rPr>
              <a:t>partition?</a:t>
            </a:r>
          </a:p>
          <a:p>
            <a:pPr marL="635">
              <a:spcBef>
                <a:spcPts val="900"/>
              </a:spcBef>
            </a:pPr>
            <a:endParaRPr lang="en-US" sz="2200" dirty="0">
              <a:latin typeface="Arial"/>
              <a:cs typeface="Arial"/>
            </a:endParaRPr>
          </a:p>
          <a:p>
            <a:pPr marL="343535" indent="-342900">
              <a:spcBef>
                <a:spcPts val="900"/>
              </a:spcBef>
              <a:buFont typeface="Arial" panose="020B0604020202020204" pitchFamily="34" charset="0"/>
              <a:buChar char="•"/>
            </a:pPr>
            <a:r>
              <a:rPr lang="en-US" sz="2200" dirty="0">
                <a:latin typeface="Arial"/>
                <a:cs typeface="Arial"/>
              </a:rPr>
              <a:t>At the login node, type: </a:t>
            </a:r>
            <a:r>
              <a:rPr lang="en-US" sz="2200" b="1" dirty="0">
                <a:latin typeface="Arial"/>
                <a:cs typeface="Arial"/>
              </a:rPr>
              <a:t>top</a:t>
            </a:r>
            <a:r>
              <a:rPr lang="en-US" sz="2200" dirty="0">
                <a:latin typeface="Arial"/>
                <a:cs typeface="Arial"/>
              </a:rPr>
              <a:t> and then </a:t>
            </a:r>
            <a:r>
              <a:rPr lang="en-US" sz="2200" b="1" dirty="0">
                <a:latin typeface="Arial"/>
                <a:cs typeface="Arial"/>
              </a:rPr>
              <a:t>q</a:t>
            </a:r>
            <a:r>
              <a:rPr lang="en-US" sz="2200" dirty="0">
                <a:latin typeface="Arial"/>
                <a:cs typeface="Arial"/>
              </a:rPr>
              <a:t>  (to stop it running).  Do you see anyone running jobs on the login node?</a:t>
            </a:r>
          </a:p>
          <a:p>
            <a:pPr marL="457835" lvl="1">
              <a:spcBef>
                <a:spcPts val="900"/>
              </a:spcBef>
            </a:pPr>
            <a:endParaRPr lang="en-US" sz="2200" dirty="0">
              <a:latin typeface="Arial"/>
              <a:cs typeface="Arial"/>
            </a:endParaRPr>
          </a:p>
        </p:txBody>
      </p:sp>
      <p:sp>
        <p:nvSpPr>
          <p:cNvPr id="2" name="CustomShape 1">
            <a:extLst>
              <a:ext uri="{FF2B5EF4-FFF2-40B4-BE49-F238E27FC236}">
                <a16:creationId xmlns:a16="http://schemas.microsoft.com/office/drawing/2014/main" id="{A693FC89-9B6C-479E-83BA-08D1DF92C00B}"/>
              </a:ext>
            </a:extLst>
          </p:cNvPr>
          <p:cNvSpPr>
            <a:spLocks noGrp="1"/>
          </p:cNvSpPr>
          <p:nvPr>
            <p:ph type="title" idx="4294967295"/>
          </p:nvPr>
        </p:nvSpPr>
        <p:spPr>
          <a:xfrm>
            <a:off x="203580" y="143071"/>
            <a:ext cx="8736840" cy="855000"/>
          </a:xfrm>
          <a:prstGeom prst="rect">
            <a:avLst/>
          </a:prstGeom>
          <a:solidFill>
            <a:schemeClr val="accent3">
              <a:lumMod val="20000"/>
              <a:lumOff val="80000"/>
            </a:schemeClr>
          </a:solidFill>
          <a:ln w="25400">
            <a:solidFill>
              <a:schemeClr val="accent3">
                <a:lumMod val="75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mn-ea"/>
                <a:cs typeface="+mn-cs"/>
              </a:rPr>
              <a:t>Exercise: Compute Nodes</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pic>
        <p:nvPicPr>
          <p:cNvPr id="3" name="Picture 2" descr="A picture containing clock, hanging, white&#10;&#10;Description automatically generated">
            <a:extLst>
              <a:ext uri="{FF2B5EF4-FFF2-40B4-BE49-F238E27FC236}">
                <a16:creationId xmlns:a16="http://schemas.microsoft.com/office/drawing/2014/main" id="{910AB987-86C5-471A-983E-A61BA2BB2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0" y="143072"/>
            <a:ext cx="754411" cy="855000"/>
          </a:xfrm>
          <a:prstGeom prst="rect">
            <a:avLst/>
          </a:prstGeom>
        </p:spPr>
      </p:pic>
    </p:spTree>
    <p:extLst>
      <p:ext uri="{BB962C8B-B14F-4D97-AF65-F5344CB8AC3E}">
        <p14:creationId xmlns:p14="http://schemas.microsoft.com/office/powerpoint/2010/main" val="1741661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CustomShape 1">
            <a:extLst>
              <a:ext uri="{FF2B5EF4-FFF2-40B4-BE49-F238E27FC236}">
                <a16:creationId xmlns:a16="http://schemas.microsoft.com/office/drawing/2014/main" id="{BBDC30B1-FC9A-4834-9A27-EA2AA706FE58}"/>
              </a:ext>
            </a:extLst>
          </p:cNvPr>
          <p:cNvSpPr>
            <a:spLocks noGrp="1"/>
          </p:cNvSpPr>
          <p:nvPr>
            <p:ph type="title" idx="4294967295"/>
          </p:nvPr>
        </p:nvSpPr>
        <p:spPr>
          <a:xfrm>
            <a:off x="1506600" y="114316"/>
            <a:ext cx="7433820" cy="84357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Calibri"/>
                <a:ea typeface="ヒラギノ角ゴ Pro W3"/>
                <a:cs typeface="+mn-cs"/>
              </a:rPr>
              <a:t>Scheduling a Job: SLURM</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4" name="Rectangle 3">
            <a:extLst>
              <a:ext uri="{FF2B5EF4-FFF2-40B4-BE49-F238E27FC236}">
                <a16:creationId xmlns:a16="http://schemas.microsoft.com/office/drawing/2014/main" id="{32B37DAD-A6FF-432A-A8D1-6349B2511AFA}"/>
              </a:ext>
            </a:extLst>
          </p:cNvPr>
          <p:cNvSpPr/>
          <p:nvPr/>
        </p:nvSpPr>
        <p:spPr>
          <a:xfrm>
            <a:off x="202928" y="113051"/>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grpSp>
        <p:nvGrpSpPr>
          <p:cNvPr id="190" name="Group 189">
            <a:extLst>
              <a:ext uri="{FF2B5EF4-FFF2-40B4-BE49-F238E27FC236}">
                <a16:creationId xmlns:a16="http://schemas.microsoft.com/office/drawing/2014/main" id="{B205DFB3-3B8B-9E27-F9D7-46EEE9EE89F8}"/>
              </a:ext>
            </a:extLst>
          </p:cNvPr>
          <p:cNvGrpSpPr/>
          <p:nvPr/>
        </p:nvGrpSpPr>
        <p:grpSpPr>
          <a:xfrm>
            <a:off x="266158" y="1005119"/>
            <a:ext cx="8552217" cy="5079137"/>
            <a:chOff x="266158" y="1005119"/>
            <a:chExt cx="8552217" cy="5079137"/>
          </a:xfrm>
        </p:grpSpPr>
        <p:sp>
          <p:nvSpPr>
            <p:cNvPr id="191" name="Rectangle 190">
              <a:extLst>
                <a:ext uri="{FF2B5EF4-FFF2-40B4-BE49-F238E27FC236}">
                  <a16:creationId xmlns:a16="http://schemas.microsoft.com/office/drawing/2014/main" id="{520E3085-9C9B-7431-CD49-6EF114B0D9C0}"/>
                </a:ext>
              </a:extLst>
            </p:cNvPr>
            <p:cNvSpPr/>
            <p:nvPr/>
          </p:nvSpPr>
          <p:spPr>
            <a:xfrm>
              <a:off x="3231587" y="1005119"/>
              <a:ext cx="5586788" cy="5079137"/>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2" name="Graphic 191" descr="Astronaut">
              <a:extLst>
                <a:ext uri="{FF2B5EF4-FFF2-40B4-BE49-F238E27FC236}">
                  <a16:creationId xmlns:a16="http://schemas.microsoft.com/office/drawing/2014/main" id="{9D907ABE-2454-C79C-7D49-EA083A77ED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5385" y="1305080"/>
              <a:ext cx="914400" cy="914400"/>
            </a:xfrm>
            <a:prstGeom prst="rect">
              <a:avLst/>
            </a:prstGeom>
          </p:spPr>
        </p:pic>
        <p:pic>
          <p:nvPicPr>
            <p:cNvPr id="193" name="Graphic 192" descr="Disk">
              <a:extLst>
                <a:ext uri="{FF2B5EF4-FFF2-40B4-BE49-F238E27FC236}">
                  <a16:creationId xmlns:a16="http://schemas.microsoft.com/office/drawing/2014/main" id="{9354304A-E5F0-EF4D-7427-CBC2351374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346" y="3849676"/>
              <a:ext cx="914400" cy="914400"/>
            </a:xfrm>
            <a:prstGeom prst="rect">
              <a:avLst/>
            </a:prstGeom>
          </p:spPr>
        </p:pic>
        <p:pic>
          <p:nvPicPr>
            <p:cNvPr id="194" name="Graphic 193" descr="Download">
              <a:extLst>
                <a:ext uri="{FF2B5EF4-FFF2-40B4-BE49-F238E27FC236}">
                  <a16:creationId xmlns:a16="http://schemas.microsoft.com/office/drawing/2014/main" id="{0EC0CA5D-4B32-ED2B-2DC2-8D9359D824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4802" y="4476692"/>
              <a:ext cx="914400" cy="914400"/>
            </a:xfrm>
            <a:prstGeom prst="rect">
              <a:avLst/>
            </a:prstGeom>
          </p:spPr>
        </p:pic>
        <p:pic>
          <p:nvPicPr>
            <p:cNvPr id="195" name="Graphic 194" descr="Laptop">
              <a:extLst>
                <a:ext uri="{FF2B5EF4-FFF2-40B4-BE49-F238E27FC236}">
                  <a16:creationId xmlns:a16="http://schemas.microsoft.com/office/drawing/2014/main" id="{035B4D3A-FCAF-FC5D-86DB-191001D23E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6158" y="2025446"/>
              <a:ext cx="914400" cy="914400"/>
            </a:xfrm>
            <a:prstGeom prst="rect">
              <a:avLst/>
            </a:prstGeom>
          </p:spPr>
        </p:pic>
        <p:sp>
          <p:nvSpPr>
            <p:cNvPr id="196" name="Rectangle 195">
              <a:extLst>
                <a:ext uri="{FF2B5EF4-FFF2-40B4-BE49-F238E27FC236}">
                  <a16:creationId xmlns:a16="http://schemas.microsoft.com/office/drawing/2014/main" id="{0A187026-60F5-D1D4-2CA0-B5C9E400E79A}"/>
                </a:ext>
              </a:extLst>
            </p:cNvPr>
            <p:cNvSpPr/>
            <p:nvPr/>
          </p:nvSpPr>
          <p:spPr>
            <a:xfrm>
              <a:off x="1112008" y="1270475"/>
              <a:ext cx="1985284"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EAD3153F-7266-761B-247F-EA8E6F3CA68C}"/>
                </a:ext>
              </a:extLst>
            </p:cNvPr>
            <p:cNvSpPr/>
            <p:nvPr/>
          </p:nvSpPr>
          <p:spPr>
            <a:xfrm>
              <a:off x="1134141" y="2220392"/>
              <a:ext cx="1966201"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7A18797E-E843-2DBC-D536-4E2662CB04C1}"/>
                </a:ext>
              </a:extLst>
            </p:cNvPr>
            <p:cNvSpPr/>
            <p:nvPr/>
          </p:nvSpPr>
          <p:spPr>
            <a:xfrm>
              <a:off x="1131091" y="3714129"/>
              <a:ext cx="1966201"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3B41471A-C5D2-74B4-CD4E-41C4A9038917}"/>
                </a:ext>
              </a:extLst>
            </p:cNvPr>
            <p:cNvSpPr/>
            <p:nvPr/>
          </p:nvSpPr>
          <p:spPr>
            <a:xfrm>
              <a:off x="1134142" y="5103707"/>
              <a:ext cx="1963150"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a:extLst>
                <a:ext uri="{FF2B5EF4-FFF2-40B4-BE49-F238E27FC236}">
                  <a16:creationId xmlns:a16="http://schemas.microsoft.com/office/drawing/2014/main" id="{539D763E-8244-5CAE-C241-7E09C0259352}"/>
                </a:ext>
              </a:extLst>
            </p:cNvPr>
            <p:cNvGrpSpPr/>
            <p:nvPr/>
          </p:nvGrpSpPr>
          <p:grpSpPr>
            <a:xfrm>
              <a:off x="5037497" y="1077243"/>
              <a:ext cx="2263661" cy="1993874"/>
              <a:chOff x="4387171" y="1048871"/>
              <a:chExt cx="2263661" cy="1993874"/>
            </a:xfrm>
          </p:grpSpPr>
          <p:sp>
            <p:nvSpPr>
              <p:cNvPr id="246" name="Rectangle 245">
                <a:extLst>
                  <a:ext uri="{FF2B5EF4-FFF2-40B4-BE49-F238E27FC236}">
                    <a16:creationId xmlns:a16="http://schemas.microsoft.com/office/drawing/2014/main" id="{CB25D3CD-5664-A98A-D2A4-C1975CE0B8AE}"/>
                  </a:ext>
                </a:extLst>
              </p:cNvPr>
              <p:cNvSpPr/>
              <p:nvPr/>
            </p:nvSpPr>
            <p:spPr>
              <a:xfrm>
                <a:off x="4387171" y="1048871"/>
                <a:ext cx="2202716" cy="1993874"/>
              </a:xfrm>
              <a:prstGeom prst="rect">
                <a:avLst/>
              </a:prstGeom>
              <a:solidFill>
                <a:schemeClr val="accent5">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246">
                <a:extLst>
                  <a:ext uri="{FF2B5EF4-FFF2-40B4-BE49-F238E27FC236}">
                    <a16:creationId xmlns:a16="http://schemas.microsoft.com/office/drawing/2014/main" id="{17648299-9AA3-6037-6DC0-3F2E2C92CBB4}"/>
                  </a:ext>
                </a:extLst>
              </p:cNvPr>
              <p:cNvGrpSpPr/>
              <p:nvPr/>
            </p:nvGrpSpPr>
            <p:grpSpPr>
              <a:xfrm>
                <a:off x="4406775" y="1518044"/>
                <a:ext cx="2164955" cy="1513874"/>
                <a:chOff x="4417363" y="1303139"/>
                <a:chExt cx="2164955" cy="1513874"/>
              </a:xfrm>
            </p:grpSpPr>
            <p:grpSp>
              <p:nvGrpSpPr>
                <p:cNvPr id="249" name="Group 248">
                  <a:extLst>
                    <a:ext uri="{FF2B5EF4-FFF2-40B4-BE49-F238E27FC236}">
                      <a16:creationId xmlns:a16="http://schemas.microsoft.com/office/drawing/2014/main" id="{F2A906EE-E5CE-DBAA-339A-22E690C44CBA}"/>
                    </a:ext>
                  </a:extLst>
                </p:cNvPr>
                <p:cNvGrpSpPr/>
                <p:nvPr/>
              </p:nvGrpSpPr>
              <p:grpSpPr>
                <a:xfrm>
                  <a:off x="4425528" y="2014294"/>
                  <a:ext cx="2156790" cy="802719"/>
                  <a:chOff x="4425528" y="2014294"/>
                  <a:chExt cx="2156790" cy="802719"/>
                </a:xfrm>
              </p:grpSpPr>
              <p:pic>
                <p:nvPicPr>
                  <p:cNvPr id="254" name="Graphic 253" descr="Calculator">
                    <a:extLst>
                      <a:ext uri="{FF2B5EF4-FFF2-40B4-BE49-F238E27FC236}">
                        <a16:creationId xmlns:a16="http://schemas.microsoft.com/office/drawing/2014/main" id="{FA40620D-3F40-F125-228F-E09A7D8E34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25528" y="2020124"/>
                    <a:ext cx="796889" cy="796889"/>
                  </a:xfrm>
                  <a:prstGeom prst="rect">
                    <a:avLst/>
                  </a:prstGeom>
                </p:spPr>
              </p:pic>
              <p:pic>
                <p:nvPicPr>
                  <p:cNvPr id="255" name="Graphic 254" descr="Calculator">
                    <a:extLst>
                      <a:ext uri="{FF2B5EF4-FFF2-40B4-BE49-F238E27FC236}">
                        <a16:creationId xmlns:a16="http://schemas.microsoft.com/office/drawing/2014/main" id="{FFCCA731-F39F-7B1C-4177-40D7F71D3BA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95154" y="2014294"/>
                    <a:ext cx="796889" cy="796889"/>
                  </a:xfrm>
                  <a:prstGeom prst="rect">
                    <a:avLst/>
                  </a:prstGeom>
                </p:spPr>
              </p:pic>
              <p:pic>
                <p:nvPicPr>
                  <p:cNvPr id="256" name="Graphic 255" descr="Calculator">
                    <a:extLst>
                      <a:ext uri="{FF2B5EF4-FFF2-40B4-BE49-F238E27FC236}">
                        <a16:creationId xmlns:a16="http://schemas.microsoft.com/office/drawing/2014/main" id="{9DEBA361-A2A5-D20F-B68E-49C9B6A90C9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85429" y="2020124"/>
                    <a:ext cx="796889" cy="796889"/>
                  </a:xfrm>
                  <a:prstGeom prst="rect">
                    <a:avLst/>
                  </a:prstGeom>
                </p:spPr>
              </p:pic>
            </p:grpSp>
            <p:grpSp>
              <p:nvGrpSpPr>
                <p:cNvPr id="250" name="Group 249">
                  <a:extLst>
                    <a:ext uri="{FF2B5EF4-FFF2-40B4-BE49-F238E27FC236}">
                      <a16:creationId xmlns:a16="http://schemas.microsoft.com/office/drawing/2014/main" id="{AFAF731F-CC16-9D38-6915-BC51246BFD15}"/>
                    </a:ext>
                  </a:extLst>
                </p:cNvPr>
                <p:cNvGrpSpPr/>
                <p:nvPr/>
              </p:nvGrpSpPr>
              <p:grpSpPr>
                <a:xfrm>
                  <a:off x="4417363" y="1303139"/>
                  <a:ext cx="2156790" cy="802719"/>
                  <a:chOff x="4425528" y="2014294"/>
                  <a:chExt cx="2156790" cy="802719"/>
                </a:xfrm>
              </p:grpSpPr>
              <p:pic>
                <p:nvPicPr>
                  <p:cNvPr id="251" name="Graphic 250" descr="Calculator">
                    <a:extLst>
                      <a:ext uri="{FF2B5EF4-FFF2-40B4-BE49-F238E27FC236}">
                        <a16:creationId xmlns:a16="http://schemas.microsoft.com/office/drawing/2014/main" id="{42351FD7-925D-8EDF-E509-764B7D4842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25528" y="2020124"/>
                    <a:ext cx="796889" cy="796889"/>
                  </a:xfrm>
                  <a:prstGeom prst="rect">
                    <a:avLst/>
                  </a:prstGeom>
                </p:spPr>
              </p:pic>
              <p:pic>
                <p:nvPicPr>
                  <p:cNvPr id="252" name="Graphic 251" descr="Calculator">
                    <a:extLst>
                      <a:ext uri="{FF2B5EF4-FFF2-40B4-BE49-F238E27FC236}">
                        <a16:creationId xmlns:a16="http://schemas.microsoft.com/office/drawing/2014/main" id="{4D166868-866A-D176-CE5A-78092816BD9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95154" y="2014294"/>
                    <a:ext cx="796889" cy="796889"/>
                  </a:xfrm>
                  <a:prstGeom prst="rect">
                    <a:avLst/>
                  </a:prstGeom>
                </p:spPr>
              </p:pic>
              <p:pic>
                <p:nvPicPr>
                  <p:cNvPr id="253" name="Graphic 252" descr="Calculator">
                    <a:extLst>
                      <a:ext uri="{FF2B5EF4-FFF2-40B4-BE49-F238E27FC236}">
                        <a16:creationId xmlns:a16="http://schemas.microsoft.com/office/drawing/2014/main" id="{66C97DC8-8BB5-A7F8-F018-5A7B596EDA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85429" y="2020124"/>
                    <a:ext cx="796889" cy="796889"/>
                  </a:xfrm>
                  <a:prstGeom prst="rect">
                    <a:avLst/>
                  </a:prstGeom>
                </p:spPr>
              </p:pic>
            </p:grpSp>
          </p:grpSp>
          <p:sp>
            <p:nvSpPr>
              <p:cNvPr id="248" name="TextBox 247">
                <a:extLst>
                  <a:ext uri="{FF2B5EF4-FFF2-40B4-BE49-F238E27FC236}">
                    <a16:creationId xmlns:a16="http://schemas.microsoft.com/office/drawing/2014/main" id="{9F691A2F-24BF-B64A-1BE0-105B35569F83}"/>
                  </a:ext>
                </a:extLst>
              </p:cNvPr>
              <p:cNvSpPr txBox="1"/>
              <p:nvPr/>
            </p:nvSpPr>
            <p:spPr>
              <a:xfrm>
                <a:off x="4414940" y="1123962"/>
                <a:ext cx="2235892" cy="369332"/>
              </a:xfrm>
              <a:prstGeom prst="rect">
                <a:avLst/>
              </a:prstGeom>
              <a:noFill/>
            </p:spPr>
            <p:txBody>
              <a:bodyPr wrap="square" rtlCol="0">
                <a:spAutoFit/>
              </a:bodyPr>
              <a:lstStyle/>
              <a:p>
                <a:r>
                  <a:rPr lang="en-US" b="1" dirty="0"/>
                  <a:t>Apps/Modules/SW</a:t>
                </a:r>
              </a:p>
            </p:txBody>
          </p:sp>
        </p:grpSp>
        <p:sp>
          <p:nvSpPr>
            <p:cNvPr id="201" name="TextBox 200">
              <a:extLst>
                <a:ext uri="{FF2B5EF4-FFF2-40B4-BE49-F238E27FC236}">
                  <a16:creationId xmlns:a16="http://schemas.microsoft.com/office/drawing/2014/main" id="{4B7B27E5-5F79-A550-18DC-F400826F0E5E}"/>
                </a:ext>
              </a:extLst>
            </p:cNvPr>
            <p:cNvSpPr txBox="1"/>
            <p:nvPr/>
          </p:nvSpPr>
          <p:spPr>
            <a:xfrm>
              <a:off x="1788686" y="1289332"/>
              <a:ext cx="662514" cy="369332"/>
            </a:xfrm>
            <a:prstGeom prst="rect">
              <a:avLst/>
            </a:prstGeom>
            <a:noFill/>
          </p:spPr>
          <p:txBody>
            <a:bodyPr wrap="square" rtlCol="0">
              <a:spAutoFit/>
            </a:bodyPr>
            <a:lstStyle/>
            <a:p>
              <a:r>
                <a:rPr lang="en-US" b="1" dirty="0" err="1"/>
                <a:t>ssh</a:t>
              </a:r>
              <a:endParaRPr lang="en-US" b="1" dirty="0"/>
            </a:p>
          </p:txBody>
        </p:sp>
        <p:sp>
          <p:nvSpPr>
            <p:cNvPr id="202" name="TextBox 201">
              <a:extLst>
                <a:ext uri="{FF2B5EF4-FFF2-40B4-BE49-F238E27FC236}">
                  <a16:creationId xmlns:a16="http://schemas.microsoft.com/office/drawing/2014/main" id="{94E26CA5-24C6-7ECA-8582-5F51949D4C66}"/>
                </a:ext>
              </a:extLst>
            </p:cNvPr>
            <p:cNvSpPr txBox="1"/>
            <p:nvPr/>
          </p:nvSpPr>
          <p:spPr>
            <a:xfrm>
              <a:off x="1645907" y="3703347"/>
              <a:ext cx="1023110" cy="369332"/>
            </a:xfrm>
            <a:prstGeom prst="rect">
              <a:avLst/>
            </a:prstGeom>
            <a:noFill/>
          </p:spPr>
          <p:txBody>
            <a:bodyPr wrap="square" rtlCol="0">
              <a:spAutoFit/>
            </a:bodyPr>
            <a:lstStyle/>
            <a:p>
              <a:r>
                <a:rPr lang="en-US" b="1" dirty="0"/>
                <a:t>Globus</a:t>
              </a:r>
            </a:p>
          </p:txBody>
        </p:sp>
        <p:cxnSp>
          <p:nvCxnSpPr>
            <p:cNvPr id="203" name="Straight Arrow Connector 202">
              <a:extLst>
                <a:ext uri="{FF2B5EF4-FFF2-40B4-BE49-F238E27FC236}">
                  <a16:creationId xmlns:a16="http://schemas.microsoft.com/office/drawing/2014/main" id="{838C2D26-6E24-60A4-7A63-6B242ED295DD}"/>
                </a:ext>
              </a:extLst>
            </p:cNvPr>
            <p:cNvCxnSpPr>
              <a:cxnSpLocks/>
              <a:stCxn id="243" idx="3"/>
            </p:cNvCxnSpPr>
            <p:nvPr/>
          </p:nvCxnSpPr>
          <p:spPr>
            <a:xfrm flipV="1">
              <a:off x="4619856" y="4978190"/>
              <a:ext cx="501162" cy="1"/>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04" name="Group 203">
              <a:extLst>
                <a:ext uri="{FF2B5EF4-FFF2-40B4-BE49-F238E27FC236}">
                  <a16:creationId xmlns:a16="http://schemas.microsoft.com/office/drawing/2014/main" id="{B99B4891-AF92-DD46-518F-470BBFC225C1}"/>
                </a:ext>
              </a:extLst>
            </p:cNvPr>
            <p:cNvGrpSpPr/>
            <p:nvPr/>
          </p:nvGrpSpPr>
          <p:grpSpPr>
            <a:xfrm>
              <a:off x="3448515" y="4250276"/>
              <a:ext cx="1171341" cy="1455829"/>
              <a:chOff x="3349761" y="4487335"/>
              <a:chExt cx="1171341" cy="1455829"/>
            </a:xfrm>
          </p:grpSpPr>
          <p:sp>
            <p:nvSpPr>
              <p:cNvPr id="243" name="Rectangle 242">
                <a:extLst>
                  <a:ext uri="{FF2B5EF4-FFF2-40B4-BE49-F238E27FC236}">
                    <a16:creationId xmlns:a16="http://schemas.microsoft.com/office/drawing/2014/main" id="{6D91F099-CB1D-DA0F-FC99-F1D395310F3F}"/>
                  </a:ext>
                </a:extLst>
              </p:cNvPr>
              <p:cNvSpPr/>
              <p:nvPr/>
            </p:nvSpPr>
            <p:spPr>
              <a:xfrm>
                <a:off x="3349761" y="4487335"/>
                <a:ext cx="1171341" cy="145582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4" name="Graphic 243" descr="Computer">
                <a:extLst>
                  <a:ext uri="{FF2B5EF4-FFF2-40B4-BE49-F238E27FC236}">
                    <a16:creationId xmlns:a16="http://schemas.microsoft.com/office/drawing/2014/main" id="{67E78989-EA4A-5EAF-3A8E-1DCD3F6C59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31673" y="4958221"/>
                <a:ext cx="914400" cy="914400"/>
              </a:xfrm>
              <a:prstGeom prst="rect">
                <a:avLst/>
              </a:prstGeom>
            </p:spPr>
          </p:pic>
          <p:sp>
            <p:nvSpPr>
              <p:cNvPr id="245" name="TextBox 244">
                <a:extLst>
                  <a:ext uri="{FF2B5EF4-FFF2-40B4-BE49-F238E27FC236}">
                    <a16:creationId xmlns:a16="http://schemas.microsoft.com/office/drawing/2014/main" id="{86AE33CC-B31B-DD02-E279-3B78BE2BF9DC}"/>
                  </a:ext>
                </a:extLst>
              </p:cNvPr>
              <p:cNvSpPr txBox="1"/>
              <p:nvPr/>
            </p:nvSpPr>
            <p:spPr>
              <a:xfrm>
                <a:off x="3466827" y="4530880"/>
                <a:ext cx="969120" cy="646331"/>
              </a:xfrm>
              <a:prstGeom prst="rect">
                <a:avLst/>
              </a:prstGeom>
              <a:noFill/>
            </p:spPr>
            <p:txBody>
              <a:bodyPr wrap="square" rtlCol="0">
                <a:spAutoFit/>
              </a:bodyPr>
              <a:lstStyle/>
              <a:p>
                <a:r>
                  <a:rPr lang="en-US" b="1" dirty="0"/>
                  <a:t>Data Mover</a:t>
                </a:r>
              </a:p>
            </p:txBody>
          </p:sp>
        </p:grpSp>
        <p:grpSp>
          <p:nvGrpSpPr>
            <p:cNvPr id="205" name="Group 204">
              <a:extLst>
                <a:ext uri="{FF2B5EF4-FFF2-40B4-BE49-F238E27FC236}">
                  <a16:creationId xmlns:a16="http://schemas.microsoft.com/office/drawing/2014/main" id="{301174D4-610E-E29B-962C-ECC49252753F}"/>
                </a:ext>
              </a:extLst>
            </p:cNvPr>
            <p:cNvGrpSpPr/>
            <p:nvPr/>
          </p:nvGrpSpPr>
          <p:grpSpPr>
            <a:xfrm>
              <a:off x="5093151" y="4346616"/>
              <a:ext cx="2202717" cy="1715003"/>
              <a:chOff x="4187775" y="4372629"/>
              <a:chExt cx="2202717" cy="1715003"/>
            </a:xfrm>
          </p:grpSpPr>
          <p:sp>
            <p:nvSpPr>
              <p:cNvPr id="236" name="Rectangle 235">
                <a:extLst>
                  <a:ext uri="{FF2B5EF4-FFF2-40B4-BE49-F238E27FC236}">
                    <a16:creationId xmlns:a16="http://schemas.microsoft.com/office/drawing/2014/main" id="{1CE889C7-D2C9-5C08-166C-A35A5C124EC5}"/>
                  </a:ext>
                </a:extLst>
              </p:cNvPr>
              <p:cNvSpPr/>
              <p:nvPr/>
            </p:nvSpPr>
            <p:spPr>
              <a:xfrm>
                <a:off x="4187775" y="4372629"/>
                <a:ext cx="2202716" cy="1676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236">
                <a:extLst>
                  <a:ext uri="{FF2B5EF4-FFF2-40B4-BE49-F238E27FC236}">
                    <a16:creationId xmlns:a16="http://schemas.microsoft.com/office/drawing/2014/main" id="{54D6E730-FAB9-1C76-4B6D-B50F010CB078}"/>
                  </a:ext>
                </a:extLst>
              </p:cNvPr>
              <p:cNvGrpSpPr/>
              <p:nvPr/>
            </p:nvGrpSpPr>
            <p:grpSpPr>
              <a:xfrm>
                <a:off x="4226489" y="4677697"/>
                <a:ext cx="2132298" cy="1409935"/>
                <a:chOff x="3670137" y="4735287"/>
                <a:chExt cx="2132298" cy="1409935"/>
              </a:xfrm>
            </p:grpSpPr>
            <p:pic>
              <p:nvPicPr>
                <p:cNvPr id="239" name="Graphic 238" descr="Optical disc">
                  <a:extLst>
                    <a:ext uri="{FF2B5EF4-FFF2-40B4-BE49-F238E27FC236}">
                      <a16:creationId xmlns:a16="http://schemas.microsoft.com/office/drawing/2014/main" id="{58C8D83C-B8AE-7FDB-459F-A77CF68D9DD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80629" y="4735287"/>
                  <a:ext cx="914400" cy="914400"/>
                </a:xfrm>
                <a:prstGeom prst="rect">
                  <a:avLst/>
                </a:prstGeom>
              </p:spPr>
            </p:pic>
            <p:pic>
              <p:nvPicPr>
                <p:cNvPr id="240" name="Graphic 239" descr="Optical disc">
                  <a:extLst>
                    <a:ext uri="{FF2B5EF4-FFF2-40B4-BE49-F238E27FC236}">
                      <a16:creationId xmlns:a16="http://schemas.microsoft.com/office/drawing/2014/main" id="{09F8E718-AD0B-6442-4D9E-55FA3DA26F0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70137" y="5192722"/>
                  <a:ext cx="914400" cy="914400"/>
                </a:xfrm>
                <a:prstGeom prst="rect">
                  <a:avLst/>
                </a:prstGeom>
              </p:spPr>
            </p:pic>
            <p:pic>
              <p:nvPicPr>
                <p:cNvPr id="241" name="Graphic 240" descr="Optical disc">
                  <a:extLst>
                    <a:ext uri="{FF2B5EF4-FFF2-40B4-BE49-F238E27FC236}">
                      <a16:creationId xmlns:a16="http://schemas.microsoft.com/office/drawing/2014/main" id="{65D15955-873B-2225-BC62-DB7F51A006A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68202" y="5230822"/>
                  <a:ext cx="914400" cy="914400"/>
                </a:xfrm>
                <a:prstGeom prst="rect">
                  <a:avLst/>
                </a:prstGeom>
              </p:spPr>
            </p:pic>
            <p:pic>
              <p:nvPicPr>
                <p:cNvPr id="242" name="Graphic 241" descr="Optical disc">
                  <a:extLst>
                    <a:ext uri="{FF2B5EF4-FFF2-40B4-BE49-F238E27FC236}">
                      <a16:creationId xmlns:a16="http://schemas.microsoft.com/office/drawing/2014/main" id="{58CE314E-132F-9681-FBF3-71BC483BF77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88035" y="4777527"/>
                  <a:ext cx="914400" cy="914400"/>
                </a:xfrm>
                <a:prstGeom prst="rect">
                  <a:avLst/>
                </a:prstGeom>
              </p:spPr>
            </p:pic>
          </p:grpSp>
          <p:sp>
            <p:nvSpPr>
              <p:cNvPr id="238" name="TextBox 237">
                <a:extLst>
                  <a:ext uri="{FF2B5EF4-FFF2-40B4-BE49-F238E27FC236}">
                    <a16:creationId xmlns:a16="http://schemas.microsoft.com/office/drawing/2014/main" id="{5CF5268E-F800-97A6-632D-C58CC5F50DC6}"/>
                  </a:ext>
                </a:extLst>
              </p:cNvPr>
              <p:cNvSpPr txBox="1"/>
              <p:nvPr/>
            </p:nvSpPr>
            <p:spPr>
              <a:xfrm>
                <a:off x="4187776" y="4372629"/>
                <a:ext cx="2202716" cy="338554"/>
              </a:xfrm>
              <a:prstGeom prst="rect">
                <a:avLst/>
              </a:prstGeom>
              <a:noFill/>
            </p:spPr>
            <p:txBody>
              <a:bodyPr wrap="square" rtlCol="0">
                <a:spAutoFit/>
              </a:bodyPr>
              <a:lstStyle/>
              <a:p>
                <a:r>
                  <a:rPr lang="en-US" sz="1600" b="1" dirty="0"/>
                  <a:t>Files: data/programs</a:t>
                </a:r>
              </a:p>
            </p:txBody>
          </p:sp>
        </p:grpSp>
        <p:sp>
          <p:nvSpPr>
            <p:cNvPr id="206" name="TextBox 205">
              <a:extLst>
                <a:ext uri="{FF2B5EF4-FFF2-40B4-BE49-F238E27FC236}">
                  <a16:creationId xmlns:a16="http://schemas.microsoft.com/office/drawing/2014/main" id="{8902BC76-13E3-1F28-C992-1C208829F88B}"/>
                </a:ext>
              </a:extLst>
            </p:cNvPr>
            <p:cNvSpPr txBox="1"/>
            <p:nvPr/>
          </p:nvSpPr>
          <p:spPr>
            <a:xfrm>
              <a:off x="1339428" y="2234082"/>
              <a:ext cx="1765535" cy="323165"/>
            </a:xfrm>
            <a:prstGeom prst="rect">
              <a:avLst/>
            </a:prstGeom>
            <a:noFill/>
          </p:spPr>
          <p:txBody>
            <a:bodyPr wrap="square" rtlCol="0">
              <a:spAutoFit/>
            </a:bodyPr>
            <a:lstStyle/>
            <a:p>
              <a:r>
                <a:rPr lang="en-US" sz="1500" b="1" dirty="0"/>
                <a:t>Open OnDemand</a:t>
              </a:r>
            </a:p>
          </p:txBody>
        </p:sp>
        <p:sp>
          <p:nvSpPr>
            <p:cNvPr id="207" name="TextBox 206">
              <a:extLst>
                <a:ext uri="{FF2B5EF4-FFF2-40B4-BE49-F238E27FC236}">
                  <a16:creationId xmlns:a16="http://schemas.microsoft.com/office/drawing/2014/main" id="{D7A01AB6-7AA3-76B5-25AF-F1D978D8C09F}"/>
                </a:ext>
              </a:extLst>
            </p:cNvPr>
            <p:cNvSpPr txBox="1"/>
            <p:nvPr/>
          </p:nvSpPr>
          <p:spPr>
            <a:xfrm>
              <a:off x="1799066" y="5125294"/>
              <a:ext cx="732256" cy="369332"/>
            </a:xfrm>
            <a:prstGeom prst="rect">
              <a:avLst/>
            </a:prstGeom>
            <a:noFill/>
          </p:spPr>
          <p:txBody>
            <a:bodyPr wrap="square" rtlCol="0">
              <a:spAutoFit/>
            </a:bodyPr>
            <a:lstStyle/>
            <a:p>
              <a:r>
                <a:rPr lang="en-US" b="1" dirty="0"/>
                <a:t>sftp</a:t>
              </a:r>
            </a:p>
          </p:txBody>
        </p:sp>
        <p:sp>
          <p:nvSpPr>
            <p:cNvPr id="208" name="Rectangle 207">
              <a:extLst>
                <a:ext uri="{FF2B5EF4-FFF2-40B4-BE49-F238E27FC236}">
                  <a16:creationId xmlns:a16="http://schemas.microsoft.com/office/drawing/2014/main" id="{9AD28331-00A9-2324-9174-8FEF8EE6ADE9}"/>
                </a:ext>
              </a:extLst>
            </p:cNvPr>
            <p:cNvSpPr/>
            <p:nvPr/>
          </p:nvSpPr>
          <p:spPr>
            <a:xfrm>
              <a:off x="3354155" y="1494726"/>
              <a:ext cx="1171341" cy="2127825"/>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a:extLst>
                <a:ext uri="{FF2B5EF4-FFF2-40B4-BE49-F238E27FC236}">
                  <a16:creationId xmlns:a16="http://schemas.microsoft.com/office/drawing/2014/main" id="{A6E7E361-F66E-D056-0280-499830279719}"/>
                </a:ext>
              </a:extLst>
            </p:cNvPr>
            <p:cNvGrpSpPr/>
            <p:nvPr/>
          </p:nvGrpSpPr>
          <p:grpSpPr>
            <a:xfrm>
              <a:off x="3470954" y="1841195"/>
              <a:ext cx="920247" cy="1730025"/>
              <a:chOff x="2817281" y="1864513"/>
              <a:chExt cx="920247" cy="1730025"/>
            </a:xfrm>
          </p:grpSpPr>
          <p:pic>
            <p:nvPicPr>
              <p:cNvPr id="234" name="Graphic 233" descr="Computer">
                <a:extLst>
                  <a:ext uri="{FF2B5EF4-FFF2-40B4-BE49-F238E27FC236}">
                    <a16:creationId xmlns:a16="http://schemas.microsoft.com/office/drawing/2014/main" id="{8E1CD589-80BA-F76F-2BBA-C65E20F2235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23128" y="1864513"/>
                <a:ext cx="914400" cy="914400"/>
              </a:xfrm>
              <a:prstGeom prst="rect">
                <a:avLst/>
              </a:prstGeom>
            </p:spPr>
          </p:pic>
          <p:pic>
            <p:nvPicPr>
              <p:cNvPr id="235" name="Graphic 234" descr="Computer">
                <a:extLst>
                  <a:ext uri="{FF2B5EF4-FFF2-40B4-BE49-F238E27FC236}">
                    <a16:creationId xmlns:a16="http://schemas.microsoft.com/office/drawing/2014/main" id="{1925BB3A-43D2-B2A4-0E16-246144F8B9D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17281" y="2680138"/>
                <a:ext cx="914400" cy="914400"/>
              </a:xfrm>
              <a:prstGeom prst="rect">
                <a:avLst/>
              </a:prstGeom>
            </p:spPr>
          </p:pic>
        </p:grpSp>
        <p:cxnSp>
          <p:nvCxnSpPr>
            <p:cNvPr id="210" name="Straight Arrow Connector 209">
              <a:extLst>
                <a:ext uri="{FF2B5EF4-FFF2-40B4-BE49-F238E27FC236}">
                  <a16:creationId xmlns:a16="http://schemas.microsoft.com/office/drawing/2014/main" id="{C6030390-EEDD-B33C-311E-E747CDB898A5}"/>
                </a:ext>
              </a:extLst>
            </p:cNvPr>
            <p:cNvCxnSpPr>
              <a:cxnSpLocks/>
            </p:cNvCxnSpPr>
            <p:nvPr/>
          </p:nvCxnSpPr>
          <p:spPr>
            <a:xfrm>
              <a:off x="4519649" y="3474016"/>
              <a:ext cx="406661" cy="4982"/>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11" name="Straight Arrow Connector 210">
              <a:extLst>
                <a:ext uri="{FF2B5EF4-FFF2-40B4-BE49-F238E27FC236}">
                  <a16:creationId xmlns:a16="http://schemas.microsoft.com/office/drawing/2014/main" id="{6A7FA53F-AD71-ECF7-CE40-4CFE1FA32DF7}"/>
                </a:ext>
              </a:extLst>
            </p:cNvPr>
            <p:cNvCxnSpPr>
              <a:cxnSpLocks/>
            </p:cNvCxnSpPr>
            <p:nvPr/>
          </p:nvCxnSpPr>
          <p:spPr>
            <a:xfrm>
              <a:off x="4258515" y="3636583"/>
              <a:ext cx="854163" cy="743303"/>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12" name="TextBox 211">
              <a:extLst>
                <a:ext uri="{FF2B5EF4-FFF2-40B4-BE49-F238E27FC236}">
                  <a16:creationId xmlns:a16="http://schemas.microsoft.com/office/drawing/2014/main" id="{477261D0-06E2-F437-44E1-AA7887B285E4}"/>
                </a:ext>
              </a:extLst>
            </p:cNvPr>
            <p:cNvSpPr txBox="1"/>
            <p:nvPr/>
          </p:nvSpPr>
          <p:spPr>
            <a:xfrm>
              <a:off x="3471685" y="1459501"/>
              <a:ext cx="1002650" cy="646331"/>
            </a:xfrm>
            <a:prstGeom prst="rect">
              <a:avLst/>
            </a:prstGeom>
            <a:noFill/>
          </p:spPr>
          <p:txBody>
            <a:bodyPr wrap="square" rtlCol="0">
              <a:spAutoFit/>
            </a:bodyPr>
            <a:lstStyle/>
            <a:p>
              <a:r>
                <a:rPr lang="en-US" b="1" dirty="0"/>
                <a:t>Login Nodes</a:t>
              </a:r>
            </a:p>
          </p:txBody>
        </p:sp>
        <p:cxnSp>
          <p:nvCxnSpPr>
            <p:cNvPr id="213" name="Straight Arrow Connector 212">
              <a:extLst>
                <a:ext uri="{FF2B5EF4-FFF2-40B4-BE49-F238E27FC236}">
                  <a16:creationId xmlns:a16="http://schemas.microsoft.com/office/drawing/2014/main" id="{FE3CD817-2414-5591-293F-F65B316A1225}"/>
                </a:ext>
              </a:extLst>
            </p:cNvPr>
            <p:cNvCxnSpPr>
              <a:cxnSpLocks/>
            </p:cNvCxnSpPr>
            <p:nvPr/>
          </p:nvCxnSpPr>
          <p:spPr>
            <a:xfrm flipV="1">
              <a:off x="4530612" y="2292567"/>
              <a:ext cx="514005" cy="5828"/>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14" name="TextBox 213">
              <a:extLst>
                <a:ext uri="{FF2B5EF4-FFF2-40B4-BE49-F238E27FC236}">
                  <a16:creationId xmlns:a16="http://schemas.microsoft.com/office/drawing/2014/main" id="{A178BA50-C1BD-1229-E29E-4FE411C2F418}"/>
                </a:ext>
              </a:extLst>
            </p:cNvPr>
            <p:cNvSpPr txBox="1"/>
            <p:nvPr/>
          </p:nvSpPr>
          <p:spPr>
            <a:xfrm>
              <a:off x="1173244" y="1798006"/>
              <a:ext cx="1937209" cy="323165"/>
            </a:xfrm>
            <a:prstGeom prst="rect">
              <a:avLst/>
            </a:prstGeom>
            <a:noFill/>
          </p:spPr>
          <p:txBody>
            <a:bodyPr wrap="square" rtlCol="0">
              <a:spAutoFit/>
            </a:bodyPr>
            <a:lstStyle/>
            <a:p>
              <a:r>
                <a:rPr lang="en-US" sz="1500" i="1" dirty="0" err="1"/>
                <a:t>ssh</a:t>
              </a:r>
              <a:r>
                <a:rPr lang="en-US" sz="1500" i="1" dirty="0"/>
                <a:t> longleaf.unc.edu</a:t>
              </a:r>
            </a:p>
          </p:txBody>
        </p:sp>
        <p:grpSp>
          <p:nvGrpSpPr>
            <p:cNvPr id="215" name="Group 214">
              <a:extLst>
                <a:ext uri="{FF2B5EF4-FFF2-40B4-BE49-F238E27FC236}">
                  <a16:creationId xmlns:a16="http://schemas.microsoft.com/office/drawing/2014/main" id="{0054A50C-8EDC-B800-C949-DEDE7ABA8CEC}"/>
                </a:ext>
              </a:extLst>
            </p:cNvPr>
            <p:cNvGrpSpPr/>
            <p:nvPr/>
          </p:nvGrpSpPr>
          <p:grpSpPr>
            <a:xfrm>
              <a:off x="4919372" y="1561554"/>
              <a:ext cx="3831628" cy="3771840"/>
              <a:chOff x="4756427" y="1561554"/>
              <a:chExt cx="3831628" cy="3771840"/>
            </a:xfrm>
          </p:grpSpPr>
          <p:sp>
            <p:nvSpPr>
              <p:cNvPr id="223" name="Rectangle 222">
                <a:extLst>
                  <a:ext uri="{FF2B5EF4-FFF2-40B4-BE49-F238E27FC236}">
                    <a16:creationId xmlns:a16="http://schemas.microsoft.com/office/drawing/2014/main" id="{2DEE7F0C-F7E1-783B-7945-68D827FF3516}"/>
                  </a:ext>
                </a:extLst>
              </p:cNvPr>
              <p:cNvSpPr/>
              <p:nvPr/>
            </p:nvSpPr>
            <p:spPr>
              <a:xfrm>
                <a:off x="7415238" y="1594434"/>
                <a:ext cx="1172817" cy="37389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4" name="Graphic 223" descr="Mathematics">
                <a:extLst>
                  <a:ext uri="{FF2B5EF4-FFF2-40B4-BE49-F238E27FC236}">
                    <a16:creationId xmlns:a16="http://schemas.microsoft.com/office/drawing/2014/main" id="{7DB1A86F-F925-294F-F40A-1DE846F47D6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66566" y="2809420"/>
                <a:ext cx="914400" cy="914400"/>
              </a:xfrm>
              <a:prstGeom prst="rect">
                <a:avLst/>
              </a:prstGeom>
            </p:spPr>
          </p:pic>
          <p:pic>
            <p:nvPicPr>
              <p:cNvPr id="225" name="Graphic 224" descr="Mathematics">
                <a:extLst>
                  <a:ext uri="{FF2B5EF4-FFF2-40B4-BE49-F238E27FC236}">
                    <a16:creationId xmlns:a16="http://schemas.microsoft.com/office/drawing/2014/main" id="{C94BD2E8-1824-96F5-EE41-AA211522934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67816" y="2045808"/>
                <a:ext cx="914400" cy="914400"/>
              </a:xfrm>
              <a:prstGeom prst="rect">
                <a:avLst/>
              </a:prstGeom>
            </p:spPr>
          </p:pic>
          <p:pic>
            <p:nvPicPr>
              <p:cNvPr id="226" name="Graphic 225" descr="Mathematics">
                <a:extLst>
                  <a:ext uri="{FF2B5EF4-FFF2-40B4-BE49-F238E27FC236}">
                    <a16:creationId xmlns:a16="http://schemas.microsoft.com/office/drawing/2014/main" id="{64E8C446-E5F2-D41C-BD26-EA57E0F490D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67944" y="4336644"/>
                <a:ext cx="914400" cy="914400"/>
              </a:xfrm>
              <a:prstGeom prst="rect">
                <a:avLst/>
              </a:prstGeom>
            </p:spPr>
          </p:pic>
          <p:pic>
            <p:nvPicPr>
              <p:cNvPr id="227" name="Graphic 226" descr="Mathematics">
                <a:extLst>
                  <a:ext uri="{FF2B5EF4-FFF2-40B4-BE49-F238E27FC236}">
                    <a16:creationId xmlns:a16="http://schemas.microsoft.com/office/drawing/2014/main" id="{7C54C6F2-138C-0B11-5814-556FA4CC174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66566" y="3573032"/>
                <a:ext cx="914400" cy="914400"/>
              </a:xfrm>
              <a:prstGeom prst="rect">
                <a:avLst/>
              </a:prstGeom>
            </p:spPr>
          </p:pic>
          <p:sp>
            <p:nvSpPr>
              <p:cNvPr id="228" name="TextBox 227">
                <a:extLst>
                  <a:ext uri="{FF2B5EF4-FFF2-40B4-BE49-F238E27FC236}">
                    <a16:creationId xmlns:a16="http://schemas.microsoft.com/office/drawing/2014/main" id="{1A2971DA-EF4C-8051-AEE2-207101E4C9E6}"/>
                  </a:ext>
                </a:extLst>
              </p:cNvPr>
              <p:cNvSpPr txBox="1"/>
              <p:nvPr/>
            </p:nvSpPr>
            <p:spPr>
              <a:xfrm>
                <a:off x="7415238" y="1561554"/>
                <a:ext cx="1172817" cy="615553"/>
              </a:xfrm>
              <a:prstGeom prst="rect">
                <a:avLst/>
              </a:prstGeom>
              <a:noFill/>
            </p:spPr>
            <p:txBody>
              <a:bodyPr wrap="square" rtlCol="0">
                <a:spAutoFit/>
              </a:bodyPr>
              <a:lstStyle/>
              <a:p>
                <a:pPr algn="ctr"/>
                <a:r>
                  <a:rPr lang="en-US" sz="1700" b="1" dirty="0"/>
                  <a:t>Compute Nodes</a:t>
                </a:r>
              </a:p>
            </p:txBody>
          </p:sp>
          <p:sp>
            <p:nvSpPr>
              <p:cNvPr id="229" name="Rectangle 228">
                <a:extLst>
                  <a:ext uri="{FF2B5EF4-FFF2-40B4-BE49-F238E27FC236}">
                    <a16:creationId xmlns:a16="http://schemas.microsoft.com/office/drawing/2014/main" id="{85C29BB6-DE9B-6F5A-DC3D-CC79E86F6EFB}"/>
                  </a:ext>
                </a:extLst>
              </p:cNvPr>
              <p:cNvSpPr/>
              <p:nvPr/>
            </p:nvSpPr>
            <p:spPr>
              <a:xfrm>
                <a:off x="4756427" y="3444720"/>
                <a:ext cx="2276086" cy="408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Arrow Connector 229">
                <a:extLst>
                  <a:ext uri="{FF2B5EF4-FFF2-40B4-BE49-F238E27FC236}">
                    <a16:creationId xmlns:a16="http://schemas.microsoft.com/office/drawing/2014/main" id="{EF38B172-FA38-6C72-F97F-3F4294B98BC2}"/>
                  </a:ext>
                </a:extLst>
              </p:cNvPr>
              <p:cNvCxnSpPr>
                <a:cxnSpLocks/>
              </p:cNvCxnSpPr>
              <p:nvPr/>
            </p:nvCxnSpPr>
            <p:spPr>
              <a:xfrm flipH="1">
                <a:off x="5754444" y="3071117"/>
                <a:ext cx="12541" cy="364849"/>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31" name="TextBox 230">
                <a:extLst>
                  <a:ext uri="{FF2B5EF4-FFF2-40B4-BE49-F238E27FC236}">
                    <a16:creationId xmlns:a16="http://schemas.microsoft.com/office/drawing/2014/main" id="{E28BD019-A3D2-3C83-3D13-6DD26155B156}"/>
                  </a:ext>
                </a:extLst>
              </p:cNvPr>
              <p:cNvSpPr txBox="1"/>
              <p:nvPr/>
            </p:nvSpPr>
            <p:spPr>
              <a:xfrm>
                <a:off x="4788940" y="3478998"/>
                <a:ext cx="2243573" cy="369332"/>
              </a:xfrm>
              <a:prstGeom prst="rect">
                <a:avLst/>
              </a:prstGeom>
              <a:noFill/>
            </p:spPr>
            <p:txBody>
              <a:bodyPr wrap="square" rtlCol="0" anchor="t">
                <a:spAutoFit/>
              </a:bodyPr>
              <a:lstStyle/>
              <a:p>
                <a:r>
                  <a:rPr lang="en-US" b="1" dirty="0">
                    <a:solidFill>
                      <a:schemeClr val="bg1"/>
                    </a:solidFill>
                  </a:rPr>
                  <a:t>Scheduler: SLURM</a:t>
                </a:r>
              </a:p>
            </p:txBody>
          </p:sp>
          <p:cxnSp>
            <p:nvCxnSpPr>
              <p:cNvPr id="232" name="Straight Arrow Connector 231">
                <a:extLst>
                  <a:ext uri="{FF2B5EF4-FFF2-40B4-BE49-F238E27FC236}">
                    <a16:creationId xmlns:a16="http://schemas.microsoft.com/office/drawing/2014/main" id="{6555A1A3-C170-D475-E6CC-32E0790F610C}"/>
                  </a:ext>
                </a:extLst>
              </p:cNvPr>
              <p:cNvCxnSpPr>
                <a:cxnSpLocks/>
                <a:endCxn id="231" idx="3"/>
              </p:cNvCxnSpPr>
              <p:nvPr/>
            </p:nvCxnSpPr>
            <p:spPr>
              <a:xfrm flipH="1">
                <a:off x="7032513" y="3663664"/>
                <a:ext cx="426964" cy="0"/>
              </a:xfrm>
              <a:prstGeom prst="straightConnector1">
                <a:avLst/>
              </a:prstGeom>
              <a:ln>
                <a:solidFill>
                  <a:srgbClr val="FFFF00"/>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33" name="Straight Arrow Connector 232">
                <a:extLst>
                  <a:ext uri="{FF2B5EF4-FFF2-40B4-BE49-F238E27FC236}">
                    <a16:creationId xmlns:a16="http://schemas.microsoft.com/office/drawing/2014/main" id="{BD7903F7-E617-0106-D968-F93F041E1239}"/>
                  </a:ext>
                </a:extLst>
              </p:cNvPr>
              <p:cNvCxnSpPr>
                <a:cxnSpLocks/>
              </p:cNvCxnSpPr>
              <p:nvPr/>
            </p:nvCxnSpPr>
            <p:spPr>
              <a:xfrm>
                <a:off x="5910726" y="3878411"/>
                <a:ext cx="0" cy="463223"/>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216" name="Connector: Curved 215">
              <a:extLst>
                <a:ext uri="{FF2B5EF4-FFF2-40B4-BE49-F238E27FC236}">
                  <a16:creationId xmlns:a16="http://schemas.microsoft.com/office/drawing/2014/main" id="{58924C4A-1B4A-86C7-1902-0AB0A5E29977}"/>
                </a:ext>
              </a:extLst>
            </p:cNvPr>
            <p:cNvCxnSpPr>
              <a:cxnSpLocks/>
            </p:cNvCxnSpPr>
            <p:nvPr/>
          </p:nvCxnSpPr>
          <p:spPr>
            <a:xfrm>
              <a:off x="2837533" y="1665909"/>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F706C4E1-4AA7-9AC9-1404-7160B8B0D08E}"/>
                </a:ext>
              </a:extLst>
            </p:cNvPr>
            <p:cNvSpPr txBox="1"/>
            <p:nvPr/>
          </p:nvSpPr>
          <p:spPr>
            <a:xfrm>
              <a:off x="1141125" y="5589406"/>
              <a:ext cx="2048137" cy="323165"/>
            </a:xfrm>
            <a:prstGeom prst="rect">
              <a:avLst/>
            </a:prstGeom>
            <a:noFill/>
          </p:spPr>
          <p:txBody>
            <a:bodyPr wrap="square" rtlCol="0">
              <a:spAutoFit/>
            </a:bodyPr>
            <a:lstStyle/>
            <a:p>
              <a:r>
                <a:rPr lang="en-US" sz="1500" i="1" dirty="0"/>
                <a:t>sftp rc-dm.its.unc.edu</a:t>
              </a:r>
            </a:p>
          </p:txBody>
        </p:sp>
        <p:cxnSp>
          <p:nvCxnSpPr>
            <p:cNvPr id="218" name="Connector: Curved 217">
              <a:extLst>
                <a:ext uri="{FF2B5EF4-FFF2-40B4-BE49-F238E27FC236}">
                  <a16:creationId xmlns:a16="http://schemas.microsoft.com/office/drawing/2014/main" id="{2123E75B-88CF-F92F-F55C-84E2DBEF66C1}"/>
                </a:ext>
              </a:extLst>
            </p:cNvPr>
            <p:cNvCxnSpPr>
              <a:cxnSpLocks/>
            </p:cNvCxnSpPr>
            <p:nvPr/>
          </p:nvCxnSpPr>
          <p:spPr>
            <a:xfrm>
              <a:off x="2910397" y="5557181"/>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9" name="Connector: Curved 218">
              <a:extLst>
                <a:ext uri="{FF2B5EF4-FFF2-40B4-BE49-F238E27FC236}">
                  <a16:creationId xmlns:a16="http://schemas.microsoft.com/office/drawing/2014/main" id="{40803B91-C340-B6AB-38FC-6852845E545E}"/>
                </a:ext>
              </a:extLst>
            </p:cNvPr>
            <p:cNvCxnSpPr>
              <a:cxnSpLocks/>
            </p:cNvCxnSpPr>
            <p:nvPr/>
          </p:nvCxnSpPr>
          <p:spPr>
            <a:xfrm>
              <a:off x="2864552" y="2673932"/>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0" name="Connector: Curved 219">
              <a:extLst>
                <a:ext uri="{FF2B5EF4-FFF2-40B4-BE49-F238E27FC236}">
                  <a16:creationId xmlns:a16="http://schemas.microsoft.com/office/drawing/2014/main" id="{7E2E952B-2EEF-7E05-CD90-5323D30785F8}"/>
                </a:ext>
              </a:extLst>
            </p:cNvPr>
            <p:cNvCxnSpPr>
              <a:cxnSpLocks/>
            </p:cNvCxnSpPr>
            <p:nvPr/>
          </p:nvCxnSpPr>
          <p:spPr>
            <a:xfrm>
              <a:off x="2931999" y="4363687"/>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79DEAEB4-9271-68AC-B701-8262BA3EB456}"/>
                </a:ext>
              </a:extLst>
            </p:cNvPr>
            <p:cNvSpPr txBox="1"/>
            <p:nvPr/>
          </p:nvSpPr>
          <p:spPr>
            <a:xfrm>
              <a:off x="1112008" y="2575742"/>
              <a:ext cx="2082693" cy="553998"/>
            </a:xfrm>
            <a:prstGeom prst="rect">
              <a:avLst/>
            </a:prstGeom>
            <a:noFill/>
          </p:spPr>
          <p:txBody>
            <a:bodyPr wrap="square" rtlCol="0">
              <a:spAutoFit/>
            </a:bodyPr>
            <a:lstStyle/>
            <a:p>
              <a:r>
                <a:rPr lang="en-US" sz="1500" b="0" i="1" u="none" strike="noStrike" dirty="0">
                  <a:effectLst/>
                  <a:latin typeface="Open Sans" panose="020B0606030504020204" pitchFamily="34" charset="0"/>
                </a:rPr>
                <a:t>https:// ondemand.rc.unc.edu</a:t>
              </a:r>
              <a:endParaRPr lang="en-US" sz="1500" i="1" dirty="0"/>
            </a:p>
          </p:txBody>
        </p:sp>
        <p:sp>
          <p:nvSpPr>
            <p:cNvPr id="222" name="TextBox 221">
              <a:extLst>
                <a:ext uri="{FF2B5EF4-FFF2-40B4-BE49-F238E27FC236}">
                  <a16:creationId xmlns:a16="http://schemas.microsoft.com/office/drawing/2014/main" id="{3529621C-E615-5600-E411-37FA063566B1}"/>
                </a:ext>
              </a:extLst>
            </p:cNvPr>
            <p:cNvSpPr txBox="1"/>
            <p:nvPr/>
          </p:nvSpPr>
          <p:spPr>
            <a:xfrm>
              <a:off x="1057195" y="4011559"/>
              <a:ext cx="2136292" cy="323165"/>
            </a:xfrm>
            <a:prstGeom prst="rect">
              <a:avLst/>
            </a:prstGeom>
            <a:noFill/>
          </p:spPr>
          <p:txBody>
            <a:bodyPr wrap="square" rtlCol="0">
              <a:spAutoFit/>
            </a:bodyPr>
            <a:lstStyle/>
            <a:p>
              <a:r>
                <a:rPr lang="en-US" sz="1500" b="0" i="1" u="none" strike="noStrike" dirty="0">
                  <a:effectLst/>
                  <a:latin typeface="Open Sans" panose="020B0606030504020204" pitchFamily="34" charset="0"/>
                </a:rPr>
                <a:t>https://www.globus.org</a:t>
              </a:r>
              <a:endParaRPr lang="en-US" sz="1500" i="1" dirty="0"/>
            </a:p>
          </p:txBody>
        </p:sp>
      </p:grpSp>
    </p:spTree>
    <p:extLst>
      <p:ext uri="{BB962C8B-B14F-4D97-AF65-F5344CB8AC3E}">
        <p14:creationId xmlns:p14="http://schemas.microsoft.com/office/powerpoint/2010/main" val="1445581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506600" y="143071"/>
            <a:ext cx="743382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Calibri"/>
                <a:ea typeface="ヒラギノ角ゴ Pro W3"/>
                <a:cs typeface="+mn-cs"/>
              </a:rPr>
              <a:t>Scheduling a Job: SLURM</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125860" y="1004905"/>
            <a:ext cx="8745477" cy="5345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t>A compute job is a request to:</a:t>
            </a:r>
          </a:p>
          <a:p>
            <a:pPr marL="285750" indent="-285750">
              <a:buFont typeface="Arial"/>
              <a:buChar char="•"/>
            </a:pPr>
            <a:r>
              <a:rPr lang="en-US" sz="2200" dirty="0"/>
              <a:t>Use a module with my data &amp; my code/script to compute something</a:t>
            </a:r>
          </a:p>
          <a:p>
            <a:pPr marL="285750" indent="-285750">
              <a:buFont typeface="Arial"/>
              <a:buChar char="•"/>
            </a:pPr>
            <a:r>
              <a:rPr lang="en-US" sz="2200" dirty="0"/>
              <a:t>Requires resources:  # &amp; type of nodes, # </a:t>
            </a:r>
            <a:r>
              <a:rPr lang="en-US" sz="2200" dirty="0" err="1"/>
              <a:t>cpus</a:t>
            </a:r>
            <a:r>
              <a:rPr lang="en-US" sz="2200" dirty="0"/>
              <a:t>, time, memory</a:t>
            </a:r>
          </a:p>
          <a:p>
            <a:pPr>
              <a:spcBef>
                <a:spcPts val="1000"/>
              </a:spcBef>
            </a:pPr>
            <a:r>
              <a:rPr lang="en-US" sz="2200" dirty="0" err="1"/>
              <a:t>Longleaf's</a:t>
            </a:r>
            <a:r>
              <a:rPr lang="en-US" sz="2200" dirty="0"/>
              <a:t> compute nodes are a shared resource: SLURM is the scheduler to find and reserve the resources you say the job needs.</a:t>
            </a:r>
          </a:p>
          <a:p>
            <a:pPr>
              <a:spcBef>
                <a:spcPts val="1000"/>
              </a:spcBef>
            </a:pPr>
            <a:r>
              <a:rPr lang="en-US" sz="2200" dirty="0"/>
              <a:t>Jobs are </a:t>
            </a:r>
            <a:r>
              <a:rPr lang="en-US" sz="2200" i="1" dirty="0"/>
              <a:t>queued/wait-in-line/pending </a:t>
            </a:r>
            <a:r>
              <a:rPr lang="en-US" sz="2200" dirty="0"/>
              <a:t>until the necessary resources are available.</a:t>
            </a:r>
          </a:p>
          <a:p>
            <a:pPr>
              <a:spcBef>
                <a:spcPts val="1000"/>
              </a:spcBef>
            </a:pPr>
            <a:r>
              <a:rPr lang="en-US" sz="2200" dirty="0"/>
              <a:t>You must submit your compute jobs to SLURM in order to get access to a compute node.</a:t>
            </a:r>
          </a:p>
          <a:p>
            <a:pPr>
              <a:spcBef>
                <a:spcPts val="1000"/>
              </a:spcBef>
            </a:pPr>
            <a:r>
              <a:rPr lang="en-US" sz="2200" b="1" dirty="0">
                <a:solidFill>
                  <a:srgbClr val="C00000"/>
                </a:solidFill>
              </a:rPr>
              <a:t>Not using SLURM to run jobs is considered an abuse of the system and can result in permanent revocation of your access to longleaf.  System administrators and bot programs troll longleaf &amp; kill any processes found outside SLURM. </a:t>
            </a: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381980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299880" y="1078920"/>
            <a:ext cx="7570080" cy="52745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rmAutofit fontScale="93500"/>
          </a:bodyPr>
          <a:lstStyle/>
          <a:p>
            <a:pPr marL="342900" indent="-342265">
              <a:spcBef>
                <a:spcPts val="641"/>
              </a:spcBef>
              <a:buClr>
                <a:srgbClr val="000000"/>
              </a:buClr>
              <a:buFont typeface="Arial"/>
              <a:buChar char="•"/>
            </a:pPr>
            <a:r>
              <a:rPr lang="en-US" sz="3200" spc="-1" dirty="0">
                <a:solidFill>
                  <a:srgbClr val="000000"/>
                </a:solidFill>
                <a:latin typeface="Calibri"/>
                <a:ea typeface="ヒラギノ角ゴ Pro W3"/>
              </a:rPr>
              <a:t>Why &amp; when</a:t>
            </a:r>
            <a:r>
              <a:rPr lang="en-US" sz="3200" b="0" strike="noStrike" spc="-1" dirty="0">
                <a:solidFill>
                  <a:srgbClr val="000000"/>
                </a:solidFill>
                <a:latin typeface="Calibri"/>
                <a:ea typeface="ヒラギノ角ゴ Pro W3"/>
              </a:rPr>
              <a:t> </a:t>
            </a:r>
            <a:r>
              <a:rPr lang="en-US" sz="3200" spc="-1" dirty="0">
                <a:solidFill>
                  <a:srgbClr val="000000"/>
                </a:solidFill>
                <a:latin typeface="Calibri"/>
                <a:ea typeface="ヒラギノ角ゴ Pro W3"/>
              </a:rPr>
              <a:t>to use the Longleaf Cluster </a:t>
            </a:r>
            <a:endParaRPr lang="en-US" sz="3200" b="0" strike="noStrike" spc="-1" dirty="0">
              <a:latin typeface="Calibri"/>
            </a:endParaRPr>
          </a:p>
          <a:p>
            <a:pPr marL="342900" indent="-342265">
              <a:spcBef>
                <a:spcPts val="641"/>
              </a:spcBef>
              <a:buClr>
                <a:srgbClr val="000000"/>
              </a:buClr>
              <a:buFont typeface="Arial"/>
              <a:buChar char="•"/>
            </a:pPr>
            <a:r>
              <a:rPr lang="en-US" sz="3200" spc="-1" dirty="0">
                <a:solidFill>
                  <a:srgbClr val="000000"/>
                </a:solidFill>
                <a:latin typeface="Calibri"/>
                <a:ea typeface="ヒラギノ角ゴ Pro W3"/>
              </a:rPr>
              <a:t>What Longleaf is &amp; how it is organized</a:t>
            </a:r>
          </a:p>
          <a:p>
            <a:pPr marL="342900" indent="-342265">
              <a:spcBef>
                <a:spcPts val="641"/>
              </a:spcBef>
              <a:buClr>
                <a:srgbClr val="000000"/>
              </a:buClr>
              <a:buFont typeface="Arial"/>
              <a:buChar char="•"/>
            </a:pPr>
            <a:r>
              <a:rPr lang="en-US" sz="3200" spc="-1" dirty="0">
                <a:solidFill>
                  <a:srgbClr val="000000"/>
                </a:solidFill>
                <a:latin typeface="Calibri"/>
                <a:ea typeface="ヒラギノ角ゴ Pro W3"/>
              </a:rPr>
              <a:t>How to get files on/off Longleaf </a:t>
            </a:r>
            <a:endParaRPr lang="en-US" dirty="0">
              <a:solidFill>
                <a:srgbClr val="000000"/>
              </a:solidFill>
              <a:latin typeface="Arial"/>
              <a:ea typeface="ヒラギノ角ゴ Pro W3"/>
            </a:endParaRPr>
          </a:p>
          <a:p>
            <a:pPr marL="342900" indent="-342265">
              <a:spcBef>
                <a:spcPts val="641"/>
              </a:spcBef>
              <a:buClr>
                <a:srgbClr val="000000"/>
              </a:buClr>
              <a:buFont typeface="Arial"/>
              <a:buChar char="•"/>
            </a:pPr>
            <a:r>
              <a:rPr lang="en-US" sz="3200" spc="-1" dirty="0">
                <a:solidFill>
                  <a:srgbClr val="000000"/>
                </a:solidFill>
                <a:latin typeface="Calibri"/>
                <a:ea typeface="ヒラギノ角ゴ Pro W3"/>
              </a:rPr>
              <a:t>How to make Longleaf compute/do something</a:t>
            </a:r>
          </a:p>
          <a:p>
            <a:pPr marL="342900" indent="-342265">
              <a:spcBef>
                <a:spcPts val="641"/>
              </a:spcBef>
              <a:buClr>
                <a:srgbClr val="000000"/>
              </a:buClr>
              <a:buFont typeface="Arial"/>
              <a:buChar char="•"/>
            </a:pPr>
            <a:r>
              <a:rPr lang="en-US" sz="3200" b="0" strike="noStrike" spc="-1" dirty="0">
                <a:solidFill>
                  <a:srgbClr val="000000"/>
                </a:solidFill>
                <a:latin typeface="Calibri"/>
                <a:ea typeface="ヒラギノ角ゴ Pro W3"/>
              </a:rPr>
              <a:t>SLURM Examples for some commonly used apps </a:t>
            </a:r>
            <a:endParaRPr lang="en-US" sz="3200" b="0" strike="noStrike" spc="-1" dirty="0">
              <a:latin typeface="Arial"/>
            </a:endParaRPr>
          </a:p>
          <a:p>
            <a:pPr marL="742950" lvl="1" indent="-285115">
              <a:lnSpc>
                <a:spcPct val="100000"/>
              </a:lnSpc>
              <a:spcBef>
                <a:spcPts val="561"/>
              </a:spcBef>
              <a:buClr>
                <a:srgbClr val="000000"/>
              </a:buClr>
              <a:buSzPct val="75000"/>
              <a:buFont typeface="Wingdings" charset="2"/>
              <a:buChar char=""/>
            </a:pPr>
            <a:r>
              <a:rPr lang="en-US" sz="2800" b="0" strike="noStrike" spc="-1" dirty="0">
                <a:solidFill>
                  <a:srgbClr val="000000"/>
                </a:solidFill>
                <a:latin typeface="Calibri"/>
                <a:ea typeface="ヒラギノ角ゴ Pro W3"/>
              </a:rPr>
              <a:t>SAS, R, python, </a:t>
            </a:r>
            <a:r>
              <a:rPr lang="en-US" sz="2800" b="0" strike="noStrike" spc="-1" dirty="0" err="1">
                <a:solidFill>
                  <a:srgbClr val="000000"/>
                </a:solidFill>
                <a:latin typeface="Calibri"/>
                <a:ea typeface="ヒラギノ角ゴ Pro W3"/>
              </a:rPr>
              <a:t>matlab</a:t>
            </a:r>
            <a:r>
              <a:rPr lang="en-US" sz="2800" b="0" strike="noStrike" spc="-1" dirty="0">
                <a:solidFill>
                  <a:srgbClr val="000000"/>
                </a:solidFill>
                <a:latin typeface="Calibri"/>
                <a:ea typeface="ヒラギノ角ゴ Pro W3"/>
              </a:rPr>
              <a:t>,  ... </a:t>
            </a:r>
            <a:endParaRPr lang="en-US" sz="2800" b="0" strike="noStrike" spc="-1" dirty="0">
              <a:latin typeface="Arial"/>
            </a:endParaRPr>
          </a:p>
          <a:p>
            <a:pPr>
              <a:lnSpc>
                <a:spcPct val="100000"/>
              </a:lnSpc>
              <a:spcBef>
                <a:spcPts val="641"/>
              </a:spcBef>
            </a:pPr>
            <a:endParaRPr lang="en-US" sz="2800" b="0" strike="noStrike" spc="-1" dirty="0">
              <a:latin typeface="Arial"/>
            </a:endParaRPr>
          </a:p>
        </p:txBody>
      </p:sp>
      <p:sp>
        <p:nvSpPr>
          <p:cNvPr id="170" name="CustomShape 2"/>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mn-ea"/>
                <a:cs typeface="+mn-cs"/>
              </a:rPr>
              <a:t>Course Outline</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518030" y="143071"/>
            <a:ext cx="742239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lt"/>
                <a:cs typeface="+mn-lt"/>
              </a:rPr>
              <a:t>What is SLURM?</a:t>
            </a: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194943" y="1233505"/>
            <a:ext cx="8745477"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265">
              <a:spcBef>
                <a:spcPts val="641"/>
              </a:spcBef>
              <a:buFont typeface="Arial,Sans-Serif"/>
              <a:buChar char="•"/>
            </a:pPr>
            <a:r>
              <a:rPr lang="en-US" sz="2400" dirty="0">
                <a:ea typeface="+mn-lt"/>
                <a:cs typeface="+mn-lt"/>
              </a:rPr>
              <a:t>SLURM is an open source, fault-tolerant, and highly scalable </a:t>
            </a:r>
            <a:r>
              <a:rPr lang="en-US" sz="2400" dirty="0">
                <a:solidFill>
                  <a:srgbClr val="FFC000"/>
                </a:solidFill>
                <a:ea typeface="+mn-lt"/>
                <a:cs typeface="+mn-lt"/>
              </a:rPr>
              <a:t>cluster management </a:t>
            </a:r>
            <a:r>
              <a:rPr lang="en-US" sz="2400" dirty="0">
                <a:ea typeface="+mn-lt"/>
                <a:cs typeface="+mn-lt"/>
              </a:rPr>
              <a:t>and </a:t>
            </a:r>
            <a:r>
              <a:rPr lang="en-US" sz="2400" b="1" i="1" dirty="0">
                <a:solidFill>
                  <a:srgbClr val="FFC000"/>
                </a:solidFill>
                <a:ea typeface="+mn-lt"/>
                <a:cs typeface="+mn-lt"/>
              </a:rPr>
              <a:t>job scheduling system </a:t>
            </a:r>
            <a:r>
              <a:rPr lang="en-US" sz="2400" dirty="0">
                <a:ea typeface="+mn-lt"/>
                <a:cs typeface="+mn-lt"/>
              </a:rPr>
              <a:t>for Linux clusters. </a:t>
            </a:r>
          </a:p>
          <a:p>
            <a:pPr marL="342900" indent="-342265">
              <a:spcBef>
                <a:spcPts val="641"/>
              </a:spcBef>
              <a:buFont typeface="Arial,Sans-Serif"/>
              <a:buChar char="•"/>
            </a:pPr>
            <a:r>
              <a:rPr lang="en-US" sz="2400" dirty="0">
                <a:ea typeface="+mn-lt"/>
                <a:cs typeface="+mn-lt"/>
              </a:rPr>
              <a:t>As a cluster workload manager, SLURM has three key functions. </a:t>
            </a:r>
          </a:p>
          <a:p>
            <a:pPr marL="915035" lvl="1" indent="-457200">
              <a:spcBef>
                <a:spcPts val="561"/>
              </a:spcBef>
              <a:buAutoNum type="arabicPeriod"/>
            </a:pPr>
            <a:r>
              <a:rPr lang="en-US" sz="2400" b="1" dirty="0">
                <a:ea typeface="+mn-lt"/>
                <a:cs typeface="+mn-lt"/>
              </a:rPr>
              <a:t>allocates </a:t>
            </a:r>
            <a:r>
              <a:rPr lang="en-US" sz="2400" dirty="0">
                <a:ea typeface="+mn-lt"/>
                <a:cs typeface="+mn-lt"/>
              </a:rPr>
              <a:t>exclusive and/or non-exclusive access to resources (compute nodes) to users for some duration of time so they can perform work </a:t>
            </a:r>
          </a:p>
          <a:p>
            <a:pPr marL="915035" lvl="1" indent="-457200">
              <a:spcBef>
                <a:spcPts val="561"/>
              </a:spcBef>
              <a:buAutoNum type="arabicPeriod"/>
            </a:pPr>
            <a:r>
              <a:rPr lang="en-US" sz="2400" b="1" dirty="0">
                <a:ea typeface="+mn-lt"/>
                <a:cs typeface="+mn-lt"/>
              </a:rPr>
              <a:t>manages </a:t>
            </a:r>
            <a:r>
              <a:rPr lang="en-US" sz="2400" dirty="0">
                <a:ea typeface="+mn-lt"/>
                <a:cs typeface="+mn-lt"/>
              </a:rPr>
              <a:t>a queue that distributes resources “fairly”</a:t>
            </a:r>
            <a:endParaRPr lang="en-US" dirty="0"/>
          </a:p>
          <a:p>
            <a:pPr marL="915035" lvl="1" indent="-457200">
              <a:spcBef>
                <a:spcPts val="561"/>
              </a:spcBef>
              <a:buAutoNum type="arabicPeriod"/>
            </a:pPr>
            <a:r>
              <a:rPr lang="en-US" sz="2400" dirty="0">
                <a:ea typeface="+mn-lt"/>
                <a:cs typeface="+mn-lt"/>
              </a:rPr>
              <a:t>provides a framework for starting, executing, and </a:t>
            </a:r>
            <a:r>
              <a:rPr lang="en-US" sz="2400" b="1" dirty="0">
                <a:ea typeface="+mn-lt"/>
                <a:cs typeface="+mn-lt"/>
              </a:rPr>
              <a:t>monitoring </a:t>
            </a:r>
            <a:r>
              <a:rPr lang="en-US" sz="2400" dirty="0">
                <a:ea typeface="+mn-lt"/>
                <a:cs typeface="+mn-lt"/>
              </a:rPr>
              <a:t>work on the set of allocated nodes</a:t>
            </a:r>
          </a:p>
          <a:p>
            <a:pPr marL="457835">
              <a:spcBef>
                <a:spcPts val="561"/>
              </a:spcBef>
            </a:pPr>
            <a:r>
              <a:rPr lang="en-US" dirty="0">
                <a:ea typeface="+mn-lt"/>
                <a:cs typeface="+mn-lt"/>
                <a:hlinkClick r:id="rId2"/>
              </a:rPr>
              <a:t>https://slurm.schedmd.com/overview.html</a:t>
            </a:r>
            <a:endParaRPr lang="en-US" dirty="0">
              <a:ea typeface="+mn-lt"/>
              <a:cs typeface="+mn-lt"/>
            </a:endParaRPr>
          </a:p>
          <a:p>
            <a:pPr marL="457835">
              <a:spcBef>
                <a:spcPts val="561"/>
              </a:spcBef>
            </a:pPr>
            <a:r>
              <a:rPr lang="en-US" dirty="0">
                <a:ea typeface="+mn-lt"/>
                <a:cs typeface="+mn-lt"/>
                <a:hlinkClick r:id="rId3"/>
              </a:rPr>
              <a:t>https://slurm.schedmd.com/pdfs/summary.pdf</a:t>
            </a:r>
            <a:r>
              <a:rPr lang="en-US" dirty="0">
                <a:ea typeface="+mn-lt"/>
                <a:cs typeface="+mn-lt"/>
              </a:rPr>
              <a:t> </a:t>
            </a: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2425492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518030" y="143071"/>
            <a:ext cx="743382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lt"/>
                <a:cs typeface="+mn-lt"/>
              </a:rPr>
              <a:t>How SLURM Prioritizes Jobs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194943" y="1105546"/>
            <a:ext cx="8759854" cy="38148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lnSpc>
                <a:spcPct val="120000"/>
              </a:lnSpc>
              <a:spcBef>
                <a:spcPts val="1300"/>
              </a:spcBef>
            </a:pPr>
            <a:r>
              <a:rPr lang="en-US" sz="2400" dirty="0">
                <a:ea typeface="+mn-lt"/>
                <a:cs typeface="+mn-lt"/>
              </a:rPr>
              <a:t>Compute nodes are always busy; jobs wait in the queue/line (status: PENDING) before they are assigned to a compute node to execute (status: RUNNING).</a:t>
            </a:r>
            <a:endParaRPr lang="en-US"/>
          </a:p>
          <a:p>
            <a:pPr marL="635">
              <a:spcBef>
                <a:spcPts val="1300"/>
              </a:spcBef>
            </a:pPr>
            <a:r>
              <a:rPr lang="en-US" sz="2400" dirty="0">
                <a:ea typeface="+mn-lt"/>
                <a:cs typeface="+mn-lt"/>
              </a:rPr>
              <a:t>SLURM has a "fair-share" algorithm to decide a job's place in line. </a:t>
            </a:r>
          </a:p>
          <a:p>
            <a:pPr marL="635">
              <a:spcBef>
                <a:spcPts val="1300"/>
              </a:spcBef>
            </a:pPr>
            <a:r>
              <a:rPr lang="en-US" sz="2400" b="1" dirty="0">
                <a:ea typeface="+mn-lt"/>
                <a:cs typeface="+mn-lt"/>
              </a:rPr>
              <a:t>SLURM moves up jobs that request fewer resources:</a:t>
            </a:r>
            <a:r>
              <a:rPr lang="en-US" sz="2400" dirty="0">
                <a:ea typeface="+mn-lt"/>
                <a:cs typeface="+mn-lt"/>
              </a:rPr>
              <a:t> </a:t>
            </a:r>
            <a:endParaRPr lang="en-US"/>
          </a:p>
          <a:p>
            <a:pPr marL="457835" lvl="1">
              <a:spcBef>
                <a:spcPts val="1300"/>
              </a:spcBef>
            </a:pPr>
            <a:r>
              <a:rPr lang="en-US" sz="2400" dirty="0">
                <a:ea typeface="+mn-lt"/>
                <a:cs typeface="+mn-lt"/>
              </a:rPr>
              <a:t> </a:t>
            </a:r>
            <a:r>
              <a:rPr lang="en-US" sz="2400" dirty="0">
                <a:solidFill>
                  <a:schemeClr val="accent4">
                    <a:lumMod val="75000"/>
                  </a:schemeClr>
                </a:solidFill>
                <a:ea typeface="+mn-lt"/>
                <a:cs typeface="+mn-lt"/>
              </a:rPr>
              <a:t>Nodes, tasks, time, memory</a:t>
            </a:r>
            <a:endParaRPr lang="en-US" sz="2400" dirty="0">
              <a:solidFill>
                <a:schemeClr val="accent4">
                  <a:lumMod val="75000"/>
                </a:schemeClr>
              </a:solidFill>
            </a:endParaRPr>
          </a:p>
          <a:p>
            <a:pPr marL="635">
              <a:spcBef>
                <a:spcPts val="641"/>
              </a:spcBef>
            </a:pPr>
            <a:endParaRPr lang="en-US" sz="2200" dirty="0">
              <a:solidFill>
                <a:srgbClr val="000000"/>
              </a:solidFill>
              <a:ea typeface="+mn-lt"/>
              <a:cs typeface="+mn-lt"/>
            </a:endParaRP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3480413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518030" y="143071"/>
            <a:ext cx="742239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lt"/>
                <a:cs typeface="+mn-lt"/>
              </a:rPr>
              <a:t>How SLURM Prioritizes Jobs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194943" y="1105546"/>
            <a:ext cx="8748424" cy="45943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lnSpc>
                <a:spcPct val="130000"/>
              </a:lnSpc>
              <a:spcBef>
                <a:spcPts val="641"/>
              </a:spcBef>
            </a:pPr>
            <a:r>
              <a:rPr lang="en-US" sz="2400" dirty="0">
                <a:ea typeface="+mn-lt"/>
                <a:cs typeface="+mn-lt"/>
              </a:rPr>
              <a:t>If you submit your job to SLURM requesting:</a:t>
            </a:r>
            <a:endParaRPr lang="en-US"/>
          </a:p>
          <a:p>
            <a:pPr marL="343535" indent="-342900">
              <a:lnSpc>
                <a:spcPct val="130000"/>
              </a:lnSpc>
              <a:spcBef>
                <a:spcPts val="641"/>
              </a:spcBef>
              <a:buFont typeface="Arial"/>
              <a:buChar char="•"/>
            </a:pPr>
            <a:r>
              <a:rPr lang="en-US" sz="2400" b="1" dirty="0">
                <a:ea typeface="+mn-lt"/>
                <a:cs typeface="+mn-lt"/>
              </a:rPr>
              <a:t>A lot more resources </a:t>
            </a:r>
            <a:r>
              <a:rPr lang="en-US" sz="2400" dirty="0">
                <a:ea typeface="+mn-lt"/>
                <a:cs typeface="+mn-lt"/>
              </a:rPr>
              <a:t>than the job needs, then it will wait a lot longer in the queue than it needs to before it starts running.</a:t>
            </a:r>
          </a:p>
          <a:p>
            <a:pPr marL="343535" indent="-342900">
              <a:lnSpc>
                <a:spcPct val="130000"/>
              </a:lnSpc>
              <a:spcBef>
                <a:spcPts val="641"/>
              </a:spcBef>
              <a:buFont typeface="Arial"/>
              <a:buChar char="•"/>
            </a:pPr>
            <a:r>
              <a:rPr lang="en-US" sz="2400" b="1" dirty="0">
                <a:ea typeface="+mn-lt"/>
                <a:cs typeface="+mn-lt"/>
              </a:rPr>
              <a:t>Fewer resources </a:t>
            </a:r>
            <a:r>
              <a:rPr lang="en-US" sz="2400" dirty="0">
                <a:ea typeface="+mn-lt"/>
                <a:cs typeface="+mn-lt"/>
              </a:rPr>
              <a:t>than it needs, then your job will wait less, but will die when it runs out and SLURM will tell you what it ran out of: OOM (out of memory) is the most common. </a:t>
            </a:r>
          </a:p>
          <a:p>
            <a:pPr marL="635">
              <a:lnSpc>
                <a:spcPct val="130000"/>
              </a:lnSpc>
              <a:spcBef>
                <a:spcPts val="641"/>
              </a:spcBef>
            </a:pPr>
            <a:r>
              <a:rPr lang="en-US" sz="2400" b="1" dirty="0">
                <a:solidFill>
                  <a:schemeClr val="accent4">
                    <a:lumMod val="75000"/>
                  </a:schemeClr>
                </a:solidFill>
                <a:ea typeface="+mn-lt"/>
                <a:cs typeface="+mn-lt"/>
              </a:rPr>
              <a:t>Learn what your jobs need from a job that ran successfully: See how much SLURM says it used!  </a:t>
            </a: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495996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lt"/>
                <a:cs typeface="+mn-lt"/>
              </a:rPr>
              <a:t>Common SLURM Commands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205373" y="1281138"/>
            <a:ext cx="8745477" cy="82853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lnSpc>
                <a:spcPct val="80000"/>
              </a:lnSpc>
              <a:spcBef>
                <a:spcPts val="900"/>
              </a:spcBef>
            </a:pPr>
            <a:r>
              <a:rPr lang="en-US" sz="2800" dirty="0">
                <a:ea typeface="+mn-lt"/>
                <a:cs typeface="+mn-lt"/>
              </a:rPr>
              <a:t>All SLURM commands start with "s":</a:t>
            </a:r>
          </a:p>
          <a:p>
            <a:pPr marL="457835" indent="-457200">
              <a:lnSpc>
                <a:spcPct val="80000"/>
              </a:lnSpc>
              <a:spcBef>
                <a:spcPts val="900"/>
              </a:spcBef>
              <a:buFont typeface="Arial"/>
              <a:buChar char="•"/>
            </a:pPr>
            <a:r>
              <a:rPr lang="en-US" sz="2800" b="1" dirty="0" err="1">
                <a:ea typeface="+mn-lt"/>
                <a:cs typeface="+mn-lt"/>
              </a:rPr>
              <a:t>sbatch</a:t>
            </a:r>
            <a:r>
              <a:rPr lang="en-US" sz="2800" b="1" dirty="0">
                <a:ea typeface="+mn-lt"/>
                <a:cs typeface="+mn-lt"/>
              </a:rPr>
              <a:t>:  </a:t>
            </a:r>
            <a:r>
              <a:rPr lang="en-US" sz="2800" dirty="0">
                <a:ea typeface="+mn-lt"/>
                <a:cs typeface="+mn-lt"/>
              </a:rPr>
              <a:t>submit a batch job request </a:t>
            </a:r>
          </a:p>
          <a:p>
            <a:pPr marL="457835" indent="-457200">
              <a:lnSpc>
                <a:spcPct val="80000"/>
              </a:lnSpc>
              <a:spcBef>
                <a:spcPts val="900"/>
              </a:spcBef>
              <a:buFont typeface="Arial"/>
              <a:buChar char="•"/>
            </a:pPr>
            <a:r>
              <a:rPr lang="en-US" sz="2800" b="1" dirty="0" err="1">
                <a:ea typeface="+mn-lt"/>
                <a:cs typeface="+mn-lt"/>
              </a:rPr>
              <a:t>srun</a:t>
            </a:r>
            <a:r>
              <a:rPr lang="en-US" sz="2800" b="1" dirty="0">
                <a:ea typeface="+mn-lt"/>
                <a:cs typeface="+mn-lt"/>
              </a:rPr>
              <a:t>:  </a:t>
            </a:r>
            <a:r>
              <a:rPr lang="en-US" sz="2800" dirty="0">
                <a:ea typeface="+mn-lt"/>
                <a:cs typeface="+mn-lt"/>
              </a:rPr>
              <a:t>submit an interactive job request</a:t>
            </a:r>
          </a:p>
          <a:p>
            <a:pPr marL="457835" indent="-457200">
              <a:lnSpc>
                <a:spcPct val="80000"/>
              </a:lnSpc>
              <a:spcBef>
                <a:spcPts val="900"/>
              </a:spcBef>
              <a:buFont typeface="Arial"/>
              <a:buChar char="•"/>
            </a:pPr>
            <a:r>
              <a:rPr lang="en-US" sz="2800" b="1" dirty="0" err="1">
                <a:ea typeface="+mn-lt"/>
                <a:cs typeface="+mn-lt"/>
              </a:rPr>
              <a:t>squeue</a:t>
            </a:r>
            <a:r>
              <a:rPr lang="en-US" sz="2800" b="1" dirty="0">
                <a:ea typeface="+mn-lt"/>
                <a:cs typeface="+mn-lt"/>
              </a:rPr>
              <a:t>:  </a:t>
            </a:r>
            <a:r>
              <a:rPr lang="en-US" sz="2800" dirty="0">
                <a:ea typeface="+mn-lt"/>
                <a:cs typeface="+mn-lt"/>
              </a:rPr>
              <a:t>view status of running or pending job(s)</a:t>
            </a:r>
          </a:p>
          <a:p>
            <a:pPr marL="457835" indent="-457200">
              <a:lnSpc>
                <a:spcPct val="80000"/>
              </a:lnSpc>
              <a:spcBef>
                <a:spcPts val="900"/>
              </a:spcBef>
              <a:buFont typeface="Arial"/>
              <a:buChar char="•"/>
            </a:pPr>
            <a:r>
              <a:rPr lang="en-US" sz="2800" b="1" dirty="0" err="1">
                <a:ea typeface="+mn-lt"/>
                <a:cs typeface="+mn-lt"/>
              </a:rPr>
              <a:t>scancel</a:t>
            </a:r>
            <a:r>
              <a:rPr lang="en-US" sz="2800" b="1" dirty="0">
                <a:ea typeface="+mn-lt"/>
                <a:cs typeface="+mn-lt"/>
              </a:rPr>
              <a:t>:  </a:t>
            </a:r>
            <a:r>
              <a:rPr lang="en-US" sz="2800" dirty="0">
                <a:ea typeface="+mn-lt"/>
                <a:cs typeface="+mn-lt"/>
              </a:rPr>
              <a:t>kill/cancel submitted job</a:t>
            </a:r>
          </a:p>
          <a:p>
            <a:pPr marL="457835" indent="-457200">
              <a:lnSpc>
                <a:spcPct val="80000"/>
              </a:lnSpc>
              <a:spcBef>
                <a:spcPts val="900"/>
              </a:spcBef>
              <a:buFont typeface="Arial"/>
              <a:buChar char="•"/>
            </a:pPr>
            <a:r>
              <a:rPr lang="en-US" sz="2800" b="1" dirty="0" err="1">
                <a:ea typeface="+mn-lt"/>
                <a:cs typeface="+mn-lt"/>
              </a:rPr>
              <a:t>sacct</a:t>
            </a:r>
            <a:r>
              <a:rPr lang="en-US" sz="2800" b="1" dirty="0">
                <a:ea typeface="+mn-lt"/>
                <a:cs typeface="+mn-lt"/>
              </a:rPr>
              <a:t>: </a:t>
            </a:r>
            <a:r>
              <a:rPr lang="en-US" sz="2800" dirty="0">
                <a:ea typeface="+mn-lt"/>
                <a:cs typeface="+mn-lt"/>
              </a:rPr>
              <a:t>view info about how a finished job ran </a:t>
            </a:r>
          </a:p>
          <a:p>
            <a:pPr marL="457835" lvl="1">
              <a:lnSpc>
                <a:spcPct val="80000"/>
              </a:lnSpc>
              <a:spcBef>
                <a:spcPts val="900"/>
              </a:spcBef>
            </a:pPr>
            <a:r>
              <a:rPr lang="en-US" sz="2800" dirty="0">
                <a:ea typeface="+mn-lt"/>
                <a:cs typeface="+mn-lt"/>
              </a:rPr>
              <a:t>(</a:t>
            </a:r>
            <a:r>
              <a:rPr lang="en-US" sz="2800" dirty="0" err="1">
                <a:ea typeface="+mn-lt"/>
                <a:cs typeface="+mn-lt"/>
              </a:rPr>
              <a:t>eg</a:t>
            </a:r>
            <a:r>
              <a:rPr lang="en-US" sz="2800" dirty="0">
                <a:ea typeface="+mn-lt"/>
                <a:cs typeface="+mn-lt"/>
              </a:rPr>
              <a:t>: memory usage, time needed, errors: OOM?)</a:t>
            </a:r>
          </a:p>
          <a:p>
            <a:pPr marL="635">
              <a:lnSpc>
                <a:spcPct val="80000"/>
              </a:lnSpc>
              <a:spcBef>
                <a:spcPts val="641"/>
              </a:spcBef>
            </a:pPr>
            <a:endParaRPr lang="en-US" sz="2800" dirty="0">
              <a:ea typeface="+mn-lt"/>
              <a:cs typeface="+mn-lt"/>
            </a:endParaRPr>
          </a:p>
          <a:p>
            <a:pPr marL="457835" indent="-457200">
              <a:lnSpc>
                <a:spcPct val="80000"/>
              </a:lnSpc>
              <a:spcBef>
                <a:spcPts val="561"/>
              </a:spcBef>
              <a:buFont typeface="Arial"/>
              <a:buChar char="•"/>
            </a:pPr>
            <a:r>
              <a:rPr lang="en-US" sz="2800" b="1" dirty="0" err="1">
                <a:ea typeface="+mn-lt"/>
                <a:cs typeface="+mn-lt"/>
              </a:rPr>
              <a:t>sinfo</a:t>
            </a:r>
            <a:r>
              <a:rPr lang="en-US" sz="2800" b="1" dirty="0">
                <a:ea typeface="+mn-lt"/>
                <a:cs typeface="+mn-lt"/>
              </a:rPr>
              <a:t>: </a:t>
            </a:r>
            <a:r>
              <a:rPr lang="en-US" sz="2800" dirty="0">
                <a:ea typeface="+mn-lt"/>
                <a:cs typeface="+mn-lt"/>
              </a:rPr>
              <a:t> shows status of all partitions</a:t>
            </a:r>
          </a:p>
          <a:p>
            <a:pPr marL="457835" lvl="1">
              <a:lnSpc>
                <a:spcPct val="80000"/>
              </a:lnSpc>
              <a:spcBef>
                <a:spcPts val="561"/>
              </a:spcBef>
            </a:pPr>
            <a:endParaRPr lang="en-US" sz="2800" dirty="0">
              <a:ea typeface="+mn-lt"/>
              <a:cs typeface="+mn-lt"/>
            </a:endParaRPr>
          </a:p>
          <a:p>
            <a:pPr marL="342900" indent="-342265">
              <a:spcBef>
                <a:spcPts val="641"/>
              </a:spcBef>
              <a:buFont typeface="Arial,Sans-Serif"/>
              <a:buChar char="•"/>
            </a:pPr>
            <a:r>
              <a:rPr lang="en-US" sz="2800" dirty="0">
                <a:ea typeface="+mn-lt"/>
                <a:cs typeface="+mn-lt"/>
              </a:rPr>
              <a:t>Use </a:t>
            </a:r>
            <a:r>
              <a:rPr lang="en-US" sz="2800" dirty="0">
                <a:solidFill>
                  <a:srgbClr val="FFC000"/>
                </a:solidFill>
                <a:ea typeface="+mn-lt"/>
                <a:cs typeface="+mn-lt"/>
              </a:rPr>
              <a:t>man</a:t>
            </a:r>
            <a:r>
              <a:rPr lang="en-US" sz="2800" dirty="0">
                <a:ea typeface="+mn-lt"/>
                <a:cs typeface="+mn-lt"/>
              </a:rPr>
              <a:t> pages to get </a:t>
            </a:r>
            <a:r>
              <a:rPr lang="en-US" sz="2800" dirty="0">
                <a:solidFill>
                  <a:srgbClr val="FFC000"/>
                </a:solidFill>
                <a:ea typeface="+mn-lt"/>
                <a:cs typeface="+mn-lt"/>
              </a:rPr>
              <a:t>much</a:t>
            </a:r>
            <a:r>
              <a:rPr lang="en-US" sz="2800" dirty="0">
                <a:ea typeface="+mn-lt"/>
                <a:cs typeface="+mn-lt"/>
              </a:rPr>
              <a:t> more info!</a:t>
            </a:r>
          </a:p>
          <a:p>
            <a:pPr marL="742950" lvl="1" indent="-285115">
              <a:spcBef>
                <a:spcPts val="561"/>
              </a:spcBef>
              <a:buFont typeface="Wingdings,Sans-Serif"/>
              <a:buChar char=""/>
            </a:pPr>
            <a:r>
              <a:rPr lang="en-US" sz="2800" dirty="0">
                <a:ea typeface="+mn-lt"/>
                <a:cs typeface="+mn-lt"/>
              </a:rPr>
              <a:t>man </a:t>
            </a:r>
            <a:r>
              <a:rPr lang="en-US" sz="2800" dirty="0" err="1">
                <a:ea typeface="+mn-lt"/>
                <a:cs typeface="+mn-lt"/>
              </a:rPr>
              <a:t>sbatch</a:t>
            </a:r>
            <a:r>
              <a:rPr lang="en-US" sz="2800" dirty="0">
                <a:ea typeface="+mn-lt"/>
                <a:cs typeface="+mn-lt"/>
              </a:rPr>
              <a:t> (also online)</a:t>
            </a:r>
          </a:p>
          <a:p>
            <a:pPr marL="742950" indent="-285750">
              <a:lnSpc>
                <a:spcPct val="80000"/>
              </a:lnSpc>
              <a:spcBef>
                <a:spcPts val="641"/>
              </a:spcBef>
              <a:buFont typeface="Arial"/>
              <a:buChar char="•"/>
            </a:pPr>
            <a:endParaRPr lang="en-US" sz="2800" dirty="0">
              <a:ea typeface="+mn-lt"/>
              <a:cs typeface="+mn-lt"/>
            </a:endParaRPr>
          </a:p>
          <a:p>
            <a:pPr>
              <a:buFont typeface="Arial,Sans-Serif"/>
              <a:buChar char="•"/>
            </a:pPr>
            <a:endParaRPr lang="en-US" sz="2800" dirty="0">
              <a:ea typeface="+mn-lt"/>
              <a:cs typeface="+mn-lt"/>
            </a:endParaRPr>
          </a:p>
          <a:p>
            <a:pPr marL="342900" indent="-342265">
              <a:spcBef>
                <a:spcPts val="641"/>
              </a:spcBef>
              <a:buFont typeface="Arial,Sans-Serif"/>
              <a:buChar char="•"/>
            </a:pPr>
            <a:endParaRPr lang="en-US" sz="2800" dirty="0">
              <a:ea typeface="+mn-lt"/>
              <a:cs typeface="+mn-lt"/>
            </a:endParaRPr>
          </a:p>
          <a:p>
            <a:pPr marL="915035" lvl="1" indent="-457200">
              <a:spcBef>
                <a:spcPts val="561"/>
              </a:spcBef>
              <a:buFontTx/>
              <a:buAutoNum type="arabicPeriod"/>
            </a:pPr>
            <a:endParaRPr lang="en-US" sz="2800" dirty="0">
              <a:cs typeface="Arial"/>
            </a:endParaRPr>
          </a:p>
          <a:p>
            <a:pPr marL="342900" indent="-342265">
              <a:spcBef>
                <a:spcPts val="641"/>
              </a:spcBef>
              <a:buFont typeface="Arial,Sans-Serif"/>
              <a:buChar char="•"/>
            </a:pPr>
            <a:endParaRPr lang="en-US" sz="2800" dirty="0"/>
          </a:p>
          <a:p>
            <a:endParaRPr lang="en-US" sz="2800" dirty="0"/>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3044986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506600" y="143071"/>
            <a:ext cx="743382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lt"/>
                <a:cs typeface="+mn-lt"/>
              </a:rPr>
              <a:t>Submit Job: </a:t>
            </a:r>
            <a:r>
              <a:rPr kumimoji="0" lang="en-US" sz="4000" b="1" i="0" u="none" strike="noStrike" kern="1200" cap="none" spc="-1" normalizeH="0" baseline="0" noProof="0" dirty="0" err="1">
                <a:ln>
                  <a:noFill/>
                </a:ln>
                <a:solidFill>
                  <a:schemeClr val="tx1"/>
                </a:solidFill>
                <a:effectLst/>
                <a:uLnTx/>
                <a:uFillTx/>
                <a:latin typeface="+mn-lt"/>
                <a:ea typeface="+mn-lt"/>
                <a:cs typeface="+mn-lt"/>
              </a:rPr>
              <a:t>sbatch</a:t>
            </a:r>
            <a:r>
              <a:rPr kumimoji="0" lang="en-US" sz="4000" b="1" i="0" u="none" strike="noStrike" kern="1200" cap="none" spc="-1" normalizeH="0" baseline="0" noProof="0" dirty="0">
                <a:ln>
                  <a:noFill/>
                </a:ln>
                <a:solidFill>
                  <a:schemeClr val="tx1"/>
                </a:solidFill>
                <a:effectLst/>
                <a:uLnTx/>
                <a:uFillTx/>
                <a:latin typeface="+mn-lt"/>
                <a:ea typeface="+mn-lt"/>
                <a:cs typeface="+mn-lt"/>
              </a:rPr>
              <a:t> or </a:t>
            </a:r>
            <a:r>
              <a:rPr kumimoji="0" lang="en-US" sz="4000" b="1" i="0" u="none" strike="noStrike" kern="1200" cap="none" spc="-1" normalizeH="0" baseline="0" noProof="0" dirty="0" err="1">
                <a:ln>
                  <a:noFill/>
                </a:ln>
                <a:solidFill>
                  <a:schemeClr val="tx1"/>
                </a:solidFill>
                <a:effectLst/>
                <a:uLnTx/>
                <a:uFillTx/>
                <a:latin typeface="+mn-lt"/>
                <a:ea typeface="+mn-lt"/>
                <a:cs typeface="+mn-lt"/>
              </a:rPr>
              <a:t>srun</a:t>
            </a:r>
            <a:endParaRPr kumimoji="0" lang="en-US" sz="4000" b="1" i="0" u="none" strike="noStrike" kern="1200" cap="none" spc="-1" normalizeH="0" baseline="0" noProof="0" dirty="0">
              <a:ln>
                <a:noFill/>
              </a:ln>
              <a:solidFill>
                <a:schemeClr val="tx1"/>
              </a:solidFill>
              <a:effectLst/>
              <a:uLnTx/>
              <a:uFillTx/>
              <a:latin typeface="+mn-lt"/>
              <a:ea typeface="+mn-ea"/>
              <a:cs typeface="Arial"/>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202928" y="1082355"/>
            <a:ext cx="8894067" cy="45781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985" indent="-514350">
              <a:spcBef>
                <a:spcPts val="641"/>
              </a:spcBef>
              <a:buAutoNum type="arabicPeriod"/>
            </a:pPr>
            <a:r>
              <a:rPr lang="en-US" sz="2400" dirty="0">
                <a:ea typeface="+mn-lt"/>
                <a:cs typeface="+mn-lt"/>
              </a:rPr>
              <a:t>Let OOD write your SLURM for you (using </a:t>
            </a:r>
            <a:r>
              <a:rPr lang="en-US" sz="2400" b="1" dirty="0">
                <a:ea typeface="+mn-lt"/>
                <a:cs typeface="+mn-lt"/>
              </a:rPr>
              <a:t>Jobs: Job Composer </a:t>
            </a:r>
            <a:r>
              <a:rPr lang="en-US" sz="2400" dirty="0">
                <a:ea typeface="+mn-lt"/>
                <a:cs typeface="+mn-lt"/>
              </a:rPr>
              <a:t>or </a:t>
            </a:r>
            <a:r>
              <a:rPr lang="en-US" sz="2400" b="1" dirty="0">
                <a:ea typeface="+mn-lt"/>
                <a:cs typeface="+mn-lt"/>
              </a:rPr>
              <a:t>Interactive Sessions</a:t>
            </a:r>
            <a:r>
              <a:rPr lang="en-US" sz="2400" dirty="0">
                <a:ea typeface="+mn-lt"/>
                <a:cs typeface="+mn-lt"/>
              </a:rPr>
              <a:t>)</a:t>
            </a:r>
          </a:p>
          <a:p>
            <a:pPr marL="514985" indent="-514350">
              <a:spcBef>
                <a:spcPts val="641"/>
              </a:spcBef>
              <a:buAutoNum type="arabicPeriod"/>
            </a:pPr>
            <a:endParaRPr lang="en-US" sz="2400" dirty="0">
              <a:ea typeface="+mn-lt"/>
              <a:cs typeface="+mn-lt"/>
            </a:endParaRPr>
          </a:p>
          <a:p>
            <a:pPr marL="514985" indent="-514350">
              <a:spcBef>
                <a:spcPts val="641"/>
              </a:spcBef>
              <a:buAutoNum type="arabicPeriod"/>
            </a:pPr>
            <a:r>
              <a:rPr lang="en-US" sz="2400" dirty="0">
                <a:ea typeface="+mn-lt"/>
                <a:cs typeface="+mn-lt"/>
              </a:rPr>
              <a:t>Put your SLURM in a file and submit the SLURM script:</a:t>
            </a:r>
          </a:p>
          <a:p>
            <a:pPr marL="457835" lvl="1">
              <a:spcBef>
                <a:spcPts val="641"/>
              </a:spcBef>
            </a:pPr>
            <a:r>
              <a:rPr lang="en-US" sz="2400" dirty="0">
                <a:ea typeface="+mn-lt"/>
                <a:cs typeface="+mn-lt"/>
              </a:rPr>
              <a:t> </a:t>
            </a:r>
            <a:r>
              <a:rPr lang="en-US" sz="2400" b="1" dirty="0" err="1">
                <a:ea typeface="+mn-lt"/>
                <a:cs typeface="+mn-lt"/>
              </a:rPr>
              <a:t>sbatch</a:t>
            </a:r>
            <a:r>
              <a:rPr lang="en-US" sz="2400" b="1" dirty="0">
                <a:ea typeface="+mn-lt"/>
                <a:cs typeface="+mn-lt"/>
              </a:rPr>
              <a:t> myscript.sl</a:t>
            </a:r>
            <a:endParaRPr lang="en-US" sz="2400" dirty="0">
              <a:ea typeface="+mn-lt"/>
              <a:cs typeface="+mn-lt"/>
            </a:endParaRPr>
          </a:p>
          <a:p>
            <a:pPr marL="742950" indent="-285750">
              <a:spcBef>
                <a:spcPts val="320"/>
              </a:spcBef>
              <a:buFont typeface="Arial"/>
              <a:buChar char="•"/>
            </a:pPr>
            <a:r>
              <a:rPr lang="en-US" sz="2400" dirty="0">
                <a:ea typeface="+mn-lt"/>
                <a:cs typeface="+mn-lt"/>
              </a:rPr>
              <a:t>The SLURM script file's first 3 lines are </a:t>
            </a:r>
            <a:r>
              <a:rPr lang="en-US" sz="2400" i="1" dirty="0">
                <a:ea typeface="+mn-lt"/>
                <a:cs typeface="+mn-lt"/>
              </a:rPr>
              <a:t>(do not indent)</a:t>
            </a:r>
            <a:r>
              <a:rPr lang="en-US" sz="2400" dirty="0">
                <a:ea typeface="+mn-lt"/>
                <a:cs typeface="+mn-lt"/>
              </a:rPr>
              <a:t>: </a:t>
            </a:r>
            <a:endParaRPr lang="en-US" sz="2400" dirty="0">
              <a:latin typeface="Courier New"/>
              <a:ea typeface="+mn-lt"/>
              <a:cs typeface="Arial"/>
            </a:endParaRPr>
          </a:p>
          <a:p>
            <a:pPr marL="914400" lvl="1">
              <a:spcBef>
                <a:spcPts val="320"/>
              </a:spcBef>
            </a:pPr>
            <a:r>
              <a:rPr lang="en-US" sz="2400" dirty="0">
                <a:latin typeface="Courier New"/>
                <a:ea typeface="+mn-lt"/>
                <a:cs typeface="Calibri"/>
              </a:rPr>
              <a:t>#!/bin/bash</a:t>
            </a:r>
            <a:endParaRPr lang="en-US" sz="2400" dirty="0">
              <a:latin typeface="Courier New"/>
              <a:ea typeface="+mn-lt"/>
              <a:cs typeface="+mn-lt"/>
            </a:endParaRPr>
          </a:p>
          <a:p>
            <a:pPr marL="742950" indent="-285750">
              <a:spcBef>
                <a:spcPts val="320"/>
              </a:spcBef>
              <a:buFont typeface="Arial"/>
              <a:buChar char="•"/>
            </a:pPr>
            <a:endParaRPr lang="en-US" sz="2400" dirty="0">
              <a:latin typeface="Courier New"/>
              <a:ea typeface="+mn-lt"/>
              <a:cs typeface="+mn-lt"/>
            </a:endParaRPr>
          </a:p>
          <a:p>
            <a:pPr marL="914400" lvl="1">
              <a:spcBef>
                <a:spcPts val="320"/>
              </a:spcBef>
            </a:pPr>
            <a:r>
              <a:rPr lang="en-US" sz="2400" dirty="0">
                <a:latin typeface="Courier New"/>
                <a:ea typeface="+mn-lt"/>
                <a:cs typeface="Calibri"/>
              </a:rPr>
              <a:t>#SBATCH....</a:t>
            </a:r>
          </a:p>
          <a:p>
            <a:pPr marL="742950" indent="-285750">
              <a:spcBef>
                <a:spcPts val="320"/>
              </a:spcBef>
              <a:buFont typeface="Arial"/>
              <a:buChar char="•"/>
            </a:pPr>
            <a:r>
              <a:rPr lang="en-US" sz="2400" dirty="0">
                <a:ea typeface="+mn-lt"/>
                <a:cs typeface="+mn-lt"/>
              </a:rPr>
              <a:t>#SBATCH for job SLURM options (one per line) and then lines without #SBATCH are the commands you want to run</a:t>
            </a: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2352684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495170" y="143071"/>
            <a:ext cx="744525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lt"/>
                <a:cs typeface="+mn-lt"/>
              </a:rPr>
              <a:t>Submit Job: </a:t>
            </a:r>
            <a:r>
              <a:rPr kumimoji="0" lang="en-US" sz="4000" b="1" i="0" u="none" strike="noStrike" kern="1200" cap="none" spc="-1" normalizeH="0" baseline="0" noProof="0" dirty="0" err="1">
                <a:ln>
                  <a:noFill/>
                </a:ln>
                <a:solidFill>
                  <a:schemeClr val="tx1"/>
                </a:solidFill>
                <a:effectLst/>
                <a:uLnTx/>
                <a:uFillTx/>
                <a:latin typeface="+mn-lt"/>
                <a:ea typeface="+mn-lt"/>
                <a:cs typeface="+mn-lt"/>
              </a:rPr>
              <a:t>sbatch</a:t>
            </a:r>
            <a:r>
              <a:rPr kumimoji="0" lang="en-US" sz="4000" b="1" i="0" u="none" strike="noStrike" kern="1200" cap="none" spc="-1" normalizeH="0" baseline="0" noProof="0" dirty="0">
                <a:ln>
                  <a:noFill/>
                </a:ln>
                <a:solidFill>
                  <a:schemeClr val="tx1"/>
                </a:solidFill>
                <a:effectLst/>
                <a:uLnTx/>
                <a:uFillTx/>
                <a:latin typeface="+mn-lt"/>
                <a:ea typeface="+mn-lt"/>
                <a:cs typeface="+mn-lt"/>
              </a:rPr>
              <a:t> or </a:t>
            </a:r>
            <a:r>
              <a:rPr kumimoji="0" lang="en-US" sz="4000" b="1" i="0" u="none" strike="noStrike" kern="1200" cap="none" spc="-1" normalizeH="0" baseline="0" noProof="0" dirty="0" err="1">
                <a:ln>
                  <a:noFill/>
                </a:ln>
                <a:solidFill>
                  <a:schemeClr val="tx1"/>
                </a:solidFill>
                <a:effectLst/>
                <a:uLnTx/>
                <a:uFillTx/>
                <a:latin typeface="+mn-lt"/>
                <a:ea typeface="+mn-lt"/>
                <a:cs typeface="+mn-lt"/>
              </a:rPr>
              <a:t>srun</a:t>
            </a:r>
            <a:endParaRPr kumimoji="0" lang="en-US" sz="4000" b="1" i="0" u="none" strike="noStrike" kern="1200" cap="none" spc="-1" normalizeH="0" baseline="0" noProof="0" dirty="0">
              <a:ln>
                <a:noFill/>
              </a:ln>
              <a:solidFill>
                <a:schemeClr val="tx1"/>
              </a:solidFill>
              <a:effectLst/>
              <a:uLnTx/>
              <a:uFillTx/>
              <a:latin typeface="+mn-lt"/>
              <a:ea typeface="+mn-ea"/>
              <a:cs typeface="Arial"/>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202928" y="1082355"/>
            <a:ext cx="8894067"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spcBef>
                <a:spcPts val="641"/>
              </a:spcBef>
            </a:pPr>
            <a:r>
              <a:rPr lang="en-US" sz="2400" dirty="0">
                <a:cs typeface="Arial"/>
              </a:rPr>
              <a:t>Or:</a:t>
            </a:r>
          </a:p>
          <a:p>
            <a:pPr marL="635">
              <a:spcBef>
                <a:spcPts val="641"/>
              </a:spcBef>
            </a:pPr>
            <a:r>
              <a:rPr lang="en-US" sz="2400" dirty="0">
                <a:ea typeface="+mn-lt"/>
                <a:cs typeface="+mn-lt"/>
              </a:rPr>
              <a:t>3.   Type the command on one line using the --wrap option to include the command you want to run in quotes (“ ”)</a:t>
            </a:r>
          </a:p>
          <a:p>
            <a:pPr marL="457835" lvl="1">
              <a:spcBef>
                <a:spcPts val="561"/>
              </a:spcBef>
            </a:pPr>
            <a:r>
              <a:rPr lang="en-US" sz="2400" b="1" dirty="0" err="1">
                <a:ea typeface="+mn-lt"/>
                <a:cs typeface="+mn-lt"/>
              </a:rPr>
              <a:t>sbatch</a:t>
            </a:r>
            <a:r>
              <a:rPr lang="en-US" sz="2400" b="1" dirty="0">
                <a:ea typeface="+mn-lt"/>
                <a:cs typeface="+mn-lt"/>
              </a:rPr>
              <a:t> [</a:t>
            </a:r>
            <a:r>
              <a:rPr lang="en-US" sz="2400" b="1" dirty="0" err="1">
                <a:ea typeface="+mn-lt"/>
                <a:cs typeface="+mn-lt"/>
              </a:rPr>
              <a:t>sbatch</a:t>
            </a:r>
            <a:r>
              <a:rPr lang="en-US" sz="2400" b="1" dirty="0">
                <a:ea typeface="+mn-lt"/>
                <a:cs typeface="+mn-lt"/>
              </a:rPr>
              <a:t> options</a:t>
            </a:r>
            <a:r>
              <a:rPr lang="en-US" sz="2400" b="1">
                <a:ea typeface="+mn-lt"/>
                <a:cs typeface="+mn-lt"/>
              </a:rPr>
              <a:t>] --wrap</a:t>
            </a:r>
            <a:r>
              <a:rPr lang="en-US" sz="2400" b="1" dirty="0">
                <a:ea typeface="+mn-lt"/>
                <a:cs typeface="+mn-lt"/>
              </a:rPr>
              <a:t>=“command to run”</a:t>
            </a:r>
          </a:p>
          <a:p>
            <a:pPr marL="742950" lvl="1" indent="-285115">
              <a:spcBef>
                <a:spcPts val="561"/>
              </a:spcBef>
              <a:buFont typeface="Wingdings,Sans-Serif"/>
              <a:buChar char=""/>
            </a:pPr>
            <a:endParaRPr lang="en-US" sz="2400" b="1" dirty="0">
              <a:cs typeface="Arial"/>
            </a:endParaRPr>
          </a:p>
          <a:p>
            <a:pPr marL="635">
              <a:spcBef>
                <a:spcPts val="641"/>
              </a:spcBef>
            </a:pPr>
            <a:r>
              <a:rPr lang="en-US" sz="2400" dirty="0">
                <a:cs typeface="Arial"/>
              </a:rPr>
              <a:t>(See examples at the end for </a:t>
            </a:r>
            <a:r>
              <a:rPr lang="en-US" sz="2400" dirty="0">
                <a:ea typeface="+mn-lt"/>
                <a:cs typeface="+mn-lt"/>
              </a:rPr>
              <a:t>2 &amp; 3)</a:t>
            </a:r>
          </a:p>
          <a:p>
            <a:pPr marL="635">
              <a:spcBef>
                <a:spcPts val="641"/>
              </a:spcBef>
            </a:pPr>
            <a:endParaRPr lang="en-US" sz="2400" dirty="0">
              <a:ea typeface="+mn-lt"/>
              <a:cs typeface="+mn-lt"/>
            </a:endParaRPr>
          </a:p>
          <a:p>
            <a:pPr marL="635">
              <a:spcBef>
                <a:spcPts val="561"/>
              </a:spcBef>
            </a:pPr>
            <a:r>
              <a:rPr lang="en-US" sz="2400" b="1" dirty="0">
                <a:solidFill>
                  <a:srgbClr val="C00000"/>
                </a:solidFill>
                <a:ea typeface="+mn-lt"/>
                <a:cs typeface="+mn-lt"/>
              </a:rPr>
              <a:t>DO NOT execute your script at $ login prompt! That's called running on the login node! It's an abuse of the system</a:t>
            </a:r>
            <a:r>
              <a:rPr lang="en-US" sz="2400" dirty="0">
                <a:ea typeface="+mn-lt"/>
                <a:cs typeface="+mn-lt"/>
              </a:rPr>
              <a:t>. </a:t>
            </a:r>
            <a:r>
              <a:rPr lang="en-US" sz="2400" i="1" dirty="0">
                <a:ea typeface="+mn-lt"/>
                <a:cs typeface="+mn-lt"/>
              </a:rPr>
              <a:t>(Allowed exception: To see if you've got the command right and you kill/stop/cancel the execution after a minute.)</a:t>
            </a:r>
            <a:endParaRPr lang="en-US" sz="2400" dirty="0">
              <a:ea typeface="+mn-lt"/>
              <a:cs typeface="+mn-lt"/>
            </a:endParaRPr>
          </a:p>
          <a:p>
            <a:pPr marL="635">
              <a:spcBef>
                <a:spcPts val="641"/>
              </a:spcBef>
            </a:pPr>
            <a:endParaRPr lang="en-US" sz="2400" dirty="0">
              <a:ea typeface="+mn-lt"/>
              <a:cs typeface="+mn-lt"/>
            </a:endParaRPr>
          </a:p>
          <a:p>
            <a:pPr marL="635">
              <a:spcBef>
                <a:spcPts val="641"/>
              </a:spcBef>
            </a:pPr>
            <a:endParaRPr lang="en-US" sz="2400" dirty="0">
              <a:ea typeface="+mn-lt"/>
              <a:cs typeface="+mn-lt"/>
            </a:endParaRP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1671378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lt"/>
                <a:cs typeface="+mn-lt"/>
              </a:rPr>
              <a:t>Common </a:t>
            </a:r>
            <a:r>
              <a:rPr kumimoji="0" lang="en-US" sz="4000" b="1" i="0" u="none" strike="noStrike" kern="1200" cap="none" spc="-1" normalizeH="0" baseline="0" noProof="0" dirty="0" err="1">
                <a:ln>
                  <a:noFill/>
                </a:ln>
                <a:solidFill>
                  <a:schemeClr val="tx1"/>
                </a:solidFill>
                <a:effectLst/>
                <a:uLnTx/>
                <a:uFillTx/>
                <a:latin typeface="+mn-lt"/>
                <a:ea typeface="+mn-lt"/>
                <a:cs typeface="+mn-lt"/>
              </a:rPr>
              <a:t>sbatch</a:t>
            </a:r>
            <a:r>
              <a:rPr kumimoji="0" lang="en-US" sz="4000" b="1" i="0" u="none" strike="noStrike" kern="1200" cap="none" spc="-1" normalizeH="0" baseline="0" noProof="0" dirty="0">
                <a:ln>
                  <a:noFill/>
                </a:ln>
                <a:solidFill>
                  <a:schemeClr val="tx1"/>
                </a:solidFill>
                <a:effectLst/>
                <a:uLnTx/>
                <a:uFillTx/>
                <a:latin typeface="+mn-lt"/>
                <a:ea typeface="+mn-lt"/>
                <a:cs typeface="+mn-lt"/>
              </a:rPr>
              <a:t>/</a:t>
            </a:r>
            <a:r>
              <a:rPr kumimoji="0" lang="en-US" sz="4000" b="1" i="0" u="none" strike="noStrike" kern="1200" cap="none" spc="-1" normalizeH="0" baseline="0" noProof="0" dirty="0" err="1">
                <a:ln>
                  <a:noFill/>
                </a:ln>
                <a:solidFill>
                  <a:schemeClr val="tx1"/>
                </a:solidFill>
                <a:effectLst/>
                <a:uLnTx/>
                <a:uFillTx/>
                <a:latin typeface="+mn-lt"/>
                <a:ea typeface="+mn-lt"/>
                <a:cs typeface="+mn-lt"/>
              </a:rPr>
              <a:t>srun</a:t>
            </a:r>
            <a:r>
              <a:rPr kumimoji="0" lang="en-US" sz="4000" b="1" i="0" u="none" strike="noStrike" kern="1200" cap="none" spc="-1" normalizeH="0" baseline="0" noProof="0" dirty="0">
                <a:ln>
                  <a:noFill/>
                </a:ln>
                <a:solidFill>
                  <a:schemeClr val="tx1"/>
                </a:solidFill>
                <a:effectLst/>
                <a:uLnTx/>
                <a:uFillTx/>
                <a:latin typeface="+mn-lt"/>
                <a:ea typeface="+mn-lt"/>
                <a:cs typeface="+mn-lt"/>
              </a:rPr>
              <a:t> Options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205373" y="1281138"/>
            <a:ext cx="8745477" cy="4926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115">
              <a:spcBef>
                <a:spcPts val="561"/>
              </a:spcBef>
              <a:buFont typeface="Wingdings,Sans-Serif"/>
              <a:buChar char=""/>
            </a:pPr>
            <a:r>
              <a:rPr lang="en-US" sz="2800" dirty="0">
                <a:cs typeface="Arial"/>
              </a:rPr>
              <a:t>-</a:t>
            </a:r>
            <a:r>
              <a:rPr lang="en-US" sz="2800" dirty="0">
                <a:highlight>
                  <a:srgbClr val="FFFF00"/>
                </a:highlight>
                <a:cs typeface="Arial"/>
              </a:rPr>
              <a:t>N </a:t>
            </a:r>
            <a:r>
              <a:rPr lang="en-US" sz="2800" dirty="0">
                <a:cs typeface="Arial"/>
              </a:rPr>
              <a:t>(--nodes=)                                  -N 1</a:t>
            </a:r>
            <a:endParaRPr lang="en-US" dirty="0"/>
          </a:p>
          <a:p>
            <a:pPr marL="915035" lvl="2">
              <a:spcBef>
                <a:spcPts val="561"/>
              </a:spcBef>
            </a:pPr>
            <a:r>
              <a:rPr lang="en-US" sz="2800" dirty="0">
                <a:cs typeface="Arial"/>
              </a:rPr>
              <a:t>-N 1 for all longleaf jobs </a:t>
            </a:r>
            <a:r>
              <a:rPr lang="en-US" sz="2500" i="1" dirty="0">
                <a:cs typeface="Arial"/>
              </a:rPr>
              <a:t>[dogwood allows more]</a:t>
            </a:r>
          </a:p>
          <a:p>
            <a:pPr marL="742950" lvl="1" indent="-285115">
              <a:spcBef>
                <a:spcPts val="561"/>
              </a:spcBef>
              <a:buFont typeface="Wingdings,Sans-Serif"/>
              <a:buChar char=""/>
            </a:pPr>
            <a:r>
              <a:rPr lang="en-US" sz="2800" dirty="0">
                <a:ea typeface="+mn-lt"/>
                <a:cs typeface="+mn-lt"/>
              </a:rPr>
              <a:t>-</a:t>
            </a:r>
            <a:r>
              <a:rPr lang="en-US" sz="2800" dirty="0">
                <a:highlight>
                  <a:srgbClr val="FFFF00"/>
                </a:highlight>
                <a:ea typeface="+mn-lt"/>
                <a:cs typeface="+mn-lt"/>
              </a:rPr>
              <a:t>n </a:t>
            </a:r>
            <a:r>
              <a:rPr lang="en-US" sz="2800" dirty="0">
                <a:ea typeface="+mn-lt"/>
                <a:cs typeface="+mn-lt"/>
              </a:rPr>
              <a:t>(--</a:t>
            </a:r>
            <a:r>
              <a:rPr lang="en-US" sz="2800" dirty="0" err="1">
                <a:ea typeface="+mn-lt"/>
                <a:cs typeface="+mn-lt"/>
              </a:rPr>
              <a:t>ntasks</a:t>
            </a:r>
            <a:r>
              <a:rPr lang="en-US" sz="2800" dirty="0">
                <a:ea typeface="+mn-lt"/>
                <a:cs typeface="+mn-lt"/>
              </a:rPr>
              <a:t>) &lt;number of tasks&gt;     -n 1</a:t>
            </a:r>
          </a:p>
          <a:p>
            <a:pPr marL="915670" lvl="2">
              <a:spcBef>
                <a:spcPts val="479"/>
              </a:spcBef>
            </a:pPr>
            <a:r>
              <a:rPr lang="en-US" sz="2800" dirty="0">
                <a:ea typeface="+mn-lt"/>
                <a:cs typeface="+mn-lt"/>
              </a:rPr>
              <a:t> used for parallel (non-serial) jobs</a:t>
            </a:r>
            <a:endParaRPr lang="en-US" dirty="0"/>
          </a:p>
          <a:p>
            <a:pPr marL="742950" lvl="1" indent="-285115">
              <a:spcBef>
                <a:spcPts val="561"/>
              </a:spcBef>
              <a:buFont typeface="Wingdings,Sans-Serif"/>
              <a:buChar char=""/>
            </a:pPr>
            <a:r>
              <a:rPr lang="en-US" sz="2800" dirty="0">
                <a:highlight>
                  <a:srgbClr val="FFFF00"/>
                </a:highlight>
                <a:ea typeface="+mn-lt"/>
                <a:cs typeface="+mn-lt"/>
              </a:rPr>
              <a:t>--</a:t>
            </a:r>
            <a:r>
              <a:rPr lang="en-US" sz="2800" dirty="0">
                <a:ea typeface="+mn-lt"/>
                <a:cs typeface="+mn-lt"/>
              </a:rPr>
              <a:t>mem=                                          --mem=50g</a:t>
            </a:r>
          </a:p>
          <a:p>
            <a:pPr marL="742950" lvl="1" indent="-285115">
              <a:spcBef>
                <a:spcPts val="561"/>
              </a:spcBef>
              <a:buFont typeface="Wingdings,Sans-Serif"/>
              <a:buChar char=""/>
            </a:pPr>
            <a:r>
              <a:rPr lang="en-US" sz="2800" dirty="0">
                <a:highlight>
                  <a:srgbClr val="FFFF00"/>
                </a:highlight>
                <a:ea typeface="+mn-lt"/>
                <a:cs typeface="+mn-lt"/>
              </a:rPr>
              <a:t>-</a:t>
            </a:r>
            <a:r>
              <a:rPr lang="en-US" sz="2800" dirty="0">
                <a:ea typeface="+mn-lt"/>
                <a:cs typeface="+mn-lt"/>
              </a:rPr>
              <a:t>t (--time=)                                      </a:t>
            </a:r>
            <a:r>
              <a:rPr lang="en-US" sz="2800" dirty="0">
                <a:latin typeface="Arial"/>
                <a:ea typeface="+mn-lt"/>
                <a:cs typeface="Arial"/>
              </a:rPr>
              <a:t>-</a:t>
            </a:r>
            <a:r>
              <a:rPr lang="en-US" sz="2800" dirty="0">
                <a:latin typeface="Cordia New"/>
                <a:ea typeface="+mn-lt"/>
                <a:cs typeface="Cordia New"/>
              </a:rPr>
              <a:t>t 1-22:33:44</a:t>
            </a:r>
          </a:p>
          <a:p>
            <a:pPr marL="742950" lvl="1" indent="-285115">
              <a:spcBef>
                <a:spcPts val="561"/>
              </a:spcBef>
              <a:buFont typeface="Wingdings,Sans-Serif"/>
              <a:buChar char=""/>
            </a:pPr>
            <a:r>
              <a:rPr lang="en-US" sz="2800" dirty="0">
                <a:ea typeface="+mn-lt"/>
                <a:cs typeface="+mn-lt"/>
              </a:rPr>
              <a:t>-p (--partition=) &lt;partition name&gt;</a:t>
            </a:r>
          </a:p>
          <a:p>
            <a:pPr marL="742950" lvl="1" indent="-285115">
              <a:spcBef>
                <a:spcPts val="561"/>
              </a:spcBef>
              <a:buFont typeface="Wingdings,Sans-Serif"/>
              <a:buChar char=""/>
            </a:pPr>
            <a:r>
              <a:rPr lang="en-US" sz="2800" dirty="0">
                <a:ea typeface="+mn-lt"/>
                <a:cs typeface="+mn-lt"/>
              </a:rPr>
              <a:t>-o (--output=) &lt;filename&gt; </a:t>
            </a:r>
          </a:p>
          <a:p>
            <a:pPr marL="2286635" lvl="5">
              <a:spcBef>
                <a:spcPts val="561"/>
              </a:spcBef>
            </a:pPr>
            <a:r>
              <a:rPr lang="en-US" dirty="0">
                <a:ea typeface="+mn-lt"/>
                <a:cs typeface="+mn-lt"/>
              </a:rPr>
              <a:t>-o /</a:t>
            </a:r>
            <a:r>
              <a:rPr lang="en-US" dirty="0" err="1">
                <a:ea typeface="+mn-lt"/>
                <a:cs typeface="+mn-lt"/>
              </a:rPr>
              <a:t>nas</a:t>
            </a:r>
            <a:r>
              <a:rPr lang="en-US" dirty="0">
                <a:ea typeface="+mn-lt"/>
                <a:cs typeface="+mn-lt"/>
              </a:rPr>
              <a:t>/longleaf/home/&lt;</a:t>
            </a:r>
            <a:r>
              <a:rPr lang="en-US" dirty="0" err="1">
                <a:ea typeface="+mn-lt"/>
                <a:cs typeface="+mn-lt"/>
              </a:rPr>
              <a:t>onyen</a:t>
            </a:r>
            <a:r>
              <a:rPr lang="en-US" dirty="0">
                <a:ea typeface="+mn-lt"/>
                <a:cs typeface="+mn-lt"/>
              </a:rPr>
              <a:t>&gt;/</a:t>
            </a:r>
            <a:r>
              <a:rPr lang="en-US" dirty="0" err="1">
                <a:ea typeface="+mn-lt"/>
                <a:cs typeface="+mn-lt"/>
              </a:rPr>
              <a:t>class_jobs</a:t>
            </a:r>
            <a:r>
              <a:rPr lang="en-US" dirty="0">
                <a:ea typeface="+mn-lt"/>
                <a:cs typeface="+mn-lt"/>
              </a:rPr>
              <a:t>/</a:t>
            </a:r>
            <a:r>
              <a:rPr lang="en-US" dirty="0" err="1">
                <a:ea typeface="+mn-lt"/>
                <a:cs typeface="+mn-lt"/>
              </a:rPr>
              <a:t>myJob</a:t>
            </a:r>
            <a:r>
              <a:rPr lang="en-US" dirty="0" err="1"/>
              <a:t>%j.out</a:t>
            </a:r>
            <a:endParaRPr lang="en-US" dirty="0"/>
          </a:p>
          <a:p>
            <a:pPr marL="742950" lvl="1" indent="-285115">
              <a:spcBef>
                <a:spcPts val="561"/>
              </a:spcBef>
              <a:buFont typeface="Wingdings,Sans-Serif"/>
              <a:buChar char=""/>
            </a:pPr>
            <a:r>
              <a:rPr lang="en-US" sz="2800" dirty="0">
                <a:ea typeface="+mn-lt"/>
                <a:cs typeface="+mn-lt"/>
              </a:rPr>
              <a:t>-J (--jobname) &lt;name&gt; </a:t>
            </a: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4139379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506600" y="143071"/>
            <a:ext cx="743382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lt"/>
                <a:cs typeface="+mn-lt"/>
              </a:rPr>
              <a:t>SLURM Partitions (Queues)</a:t>
            </a:r>
            <a:endParaRPr kumimoji="0" lang="en-US" sz="4000" b="1" i="0" u="none" strike="noStrike" kern="1200" cap="none" spc="-1" normalizeH="0" baseline="0" noProof="0" dirty="0">
              <a:ln>
                <a:noFill/>
              </a:ln>
              <a:solidFill>
                <a:schemeClr val="tx1"/>
              </a:solidFill>
              <a:effectLst/>
              <a:uLnTx/>
              <a:uFillTx/>
              <a:latin typeface="+mn-lt"/>
              <a:ea typeface="+mn-ea"/>
              <a:cs typeface="Arial"/>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194943" y="998071"/>
            <a:ext cx="874547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Everyone has access to:</a:t>
            </a:r>
          </a:p>
          <a:p>
            <a:endParaRPr lang="en-US" sz="2000" dirty="0"/>
          </a:p>
          <a:p>
            <a:endParaRPr lang="en-US" sz="2000" dirty="0"/>
          </a:p>
          <a:p>
            <a:endParaRPr lang="en-US" sz="2000" dirty="0"/>
          </a:p>
          <a:p>
            <a:endParaRPr lang="en-US" sz="2000" dirty="0"/>
          </a:p>
          <a:p>
            <a:endParaRPr lang="en-US" sz="2800" dirty="0"/>
          </a:p>
          <a:p>
            <a:endParaRPr lang="en-US" sz="2800" dirty="0"/>
          </a:p>
          <a:p>
            <a:endParaRPr lang="en-US" sz="2800" dirty="0"/>
          </a:p>
          <a:p>
            <a:endParaRPr lang="en-US" sz="2800" dirty="0"/>
          </a:p>
          <a:p>
            <a:endParaRPr lang="en-US" sz="2800" dirty="0"/>
          </a:p>
          <a:p>
            <a:r>
              <a:rPr lang="en-US" sz="2000" b="1" dirty="0"/>
              <a:t>Defaults:  </a:t>
            </a:r>
          </a:p>
          <a:p>
            <a:r>
              <a:rPr lang="en-US" sz="2000" dirty="0"/>
              <a:t> </a:t>
            </a:r>
            <a:r>
              <a:rPr lang="en-US" sz="2000" dirty="0">
                <a:latin typeface="Courier New"/>
              </a:rPr>
              <a:t> </a:t>
            </a:r>
            <a:r>
              <a:rPr lang="en-US" sz="2000" dirty="0">
                <a:highlight>
                  <a:srgbClr val="FFFF00"/>
                </a:highlight>
                <a:latin typeface="Courier New" panose="02070309020205020404" pitchFamily="49" charset="0"/>
                <a:cs typeface="Courier New" panose="02070309020205020404" pitchFamily="49" charset="0"/>
              </a:rPr>
              <a:t>-p general –t 0-01:00:00 –N 1 –n 1 --mem=2g</a:t>
            </a:r>
          </a:p>
          <a:p>
            <a:pPr marL="457200" indent="-457200">
              <a:buFont typeface="Arial" panose="020B0604020202020204" pitchFamily="34" charset="0"/>
              <a:buChar char="•"/>
            </a:pPr>
            <a:r>
              <a:rPr lang="en-US" sz="2000" dirty="0"/>
              <a:t>Partition: </a:t>
            </a:r>
            <a:r>
              <a:rPr lang="en-US" sz="2000" b="1" dirty="0"/>
              <a:t>general</a:t>
            </a:r>
            <a:r>
              <a:rPr lang="en-US" sz="2000" dirty="0"/>
              <a:t>.</a:t>
            </a:r>
          </a:p>
          <a:p>
            <a:pPr marL="457200" indent="-457200">
              <a:buFont typeface="Arial" panose="020B0604020202020204" pitchFamily="34" charset="0"/>
              <a:buChar char="•"/>
            </a:pPr>
            <a:r>
              <a:rPr lang="en-US" sz="2000" dirty="0"/>
              <a:t>Time limit: </a:t>
            </a:r>
            <a:r>
              <a:rPr lang="en-US" sz="2000" b="1" dirty="0"/>
              <a:t>one hour</a:t>
            </a:r>
            <a:r>
              <a:rPr lang="en-US" sz="2000" dirty="0"/>
              <a:t>.</a:t>
            </a:r>
          </a:p>
          <a:p>
            <a:pPr marL="457200" indent="-457200">
              <a:buFont typeface="Arial" panose="020B0604020202020204" pitchFamily="34" charset="0"/>
              <a:buChar char="•"/>
            </a:pPr>
            <a:r>
              <a:rPr lang="en-US" sz="2000" dirty="0"/>
              <a:t>Memory limit: </a:t>
            </a:r>
            <a:r>
              <a:rPr lang="en-US" sz="2000" b="1" dirty="0"/>
              <a:t>2 GB</a:t>
            </a:r>
            <a:r>
              <a:rPr lang="en-US" sz="2000" dirty="0"/>
              <a:t>.</a:t>
            </a:r>
          </a:p>
          <a:p>
            <a:pPr marL="457200" indent="-457200">
              <a:buFont typeface="Arial" panose="020B0604020202020204" pitchFamily="34" charset="0"/>
              <a:buChar char="•"/>
            </a:pPr>
            <a:r>
              <a:rPr lang="en-US" sz="2000" dirty="0"/>
              <a:t>Number of </a:t>
            </a:r>
            <a:r>
              <a:rPr lang="en-US" sz="2000" dirty="0" err="1"/>
              <a:t>cpus</a:t>
            </a:r>
            <a:r>
              <a:rPr lang="en-US" sz="2000" dirty="0"/>
              <a:t> &amp; nodes: </a:t>
            </a:r>
            <a:r>
              <a:rPr lang="en-US" sz="2000" b="1" dirty="0"/>
              <a:t>one</a:t>
            </a:r>
            <a:r>
              <a:rPr lang="en-US" sz="2000" dirty="0"/>
              <a:t>.</a:t>
            </a: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graphicFrame>
        <p:nvGraphicFramePr>
          <p:cNvPr id="4" name="Table 4">
            <a:extLst>
              <a:ext uri="{FF2B5EF4-FFF2-40B4-BE49-F238E27FC236}">
                <a16:creationId xmlns:a16="http://schemas.microsoft.com/office/drawing/2014/main" id="{FFDEF86B-5C7D-4145-80A7-834310FCA55E}"/>
              </a:ext>
            </a:extLst>
          </p:cNvPr>
          <p:cNvGraphicFramePr>
            <a:graphicFrameLocks noGrp="1"/>
          </p:cNvGraphicFramePr>
          <p:nvPr>
            <p:extLst>
              <p:ext uri="{D42A27DB-BD31-4B8C-83A1-F6EECF244321}">
                <p14:modId xmlns:p14="http://schemas.microsoft.com/office/powerpoint/2010/main" val="478855148"/>
              </p:ext>
            </p:extLst>
          </p:nvPr>
        </p:nvGraphicFramePr>
        <p:xfrm>
          <a:off x="186308" y="1376803"/>
          <a:ext cx="8754112" cy="3343934"/>
        </p:xfrm>
        <a:graphic>
          <a:graphicData uri="http://schemas.openxmlformats.org/drawingml/2006/table">
            <a:tbl>
              <a:tblPr firstRow="1" bandRow="1">
                <a:tableStyleId>{C4B1156A-380E-4F78-BDF5-A606A8083BF9}</a:tableStyleId>
              </a:tblPr>
              <a:tblGrid>
                <a:gridCol w="1942530">
                  <a:extLst>
                    <a:ext uri="{9D8B030D-6E8A-4147-A177-3AD203B41FA5}">
                      <a16:colId xmlns:a16="http://schemas.microsoft.com/office/drawing/2014/main" val="4242493629"/>
                    </a:ext>
                  </a:extLst>
                </a:gridCol>
                <a:gridCol w="6811582">
                  <a:extLst>
                    <a:ext uri="{9D8B030D-6E8A-4147-A177-3AD203B41FA5}">
                      <a16:colId xmlns:a16="http://schemas.microsoft.com/office/drawing/2014/main" val="3855841590"/>
                    </a:ext>
                  </a:extLst>
                </a:gridCol>
              </a:tblGrid>
              <a:tr h="468007">
                <a:tc>
                  <a:txBody>
                    <a:bodyPr/>
                    <a:lstStyle/>
                    <a:p>
                      <a:r>
                        <a:rPr lang="en-US" sz="2000" b="1" dirty="0"/>
                        <a:t>general</a:t>
                      </a:r>
                    </a:p>
                  </a:txBody>
                  <a:tcPr/>
                </a:tc>
                <a:tc>
                  <a:txBody>
                    <a:bodyPr/>
                    <a:lstStyle/>
                    <a:p>
                      <a:r>
                        <a:rPr lang="en-US" sz="2000" b="0" dirty="0"/>
                        <a:t>Nearly all your </a:t>
                      </a:r>
                      <a:r>
                        <a:rPr lang="en-US" sz="2000" b="0" dirty="0" err="1"/>
                        <a:t>sbatch</a:t>
                      </a:r>
                      <a:r>
                        <a:rPr lang="en-US" sz="2000" b="0" dirty="0"/>
                        <a:t> jobs. SLURM assigns general jobs to supporting partitions, so don’t include a partition for general </a:t>
                      </a:r>
                      <a:r>
                        <a:rPr lang="en-US" sz="2000" b="0" dirty="0" err="1"/>
                        <a:t>sbatch</a:t>
                      </a:r>
                      <a:r>
                        <a:rPr lang="en-US" sz="2000" b="0" dirty="0"/>
                        <a:t> jobs. Leave it out and let SLURM decide.</a:t>
                      </a:r>
                    </a:p>
                  </a:txBody>
                  <a:tcPr/>
                </a:tc>
                <a:extLst>
                  <a:ext uri="{0D108BD9-81ED-4DB2-BD59-A6C34878D82A}">
                    <a16:rowId xmlns:a16="http://schemas.microsoft.com/office/drawing/2014/main" val="4094816594"/>
                  </a:ext>
                </a:extLst>
              </a:tr>
              <a:tr h="468007">
                <a:tc>
                  <a:txBody>
                    <a:bodyPr/>
                    <a:lstStyle/>
                    <a:p>
                      <a:r>
                        <a:rPr lang="en-US" sz="2000" b="1" dirty="0"/>
                        <a:t>interact</a:t>
                      </a:r>
                    </a:p>
                  </a:txBody>
                  <a:tcPr/>
                </a:tc>
                <a:tc>
                  <a:txBody>
                    <a:bodyPr/>
                    <a:lstStyle/>
                    <a:p>
                      <a:r>
                        <a:rPr lang="en-US" sz="2000" dirty="0"/>
                        <a:t>For short interactive sessions: debugging your program.</a:t>
                      </a:r>
                    </a:p>
                  </a:txBody>
                  <a:tcPr/>
                </a:tc>
                <a:extLst>
                  <a:ext uri="{0D108BD9-81ED-4DB2-BD59-A6C34878D82A}">
                    <a16:rowId xmlns:a16="http://schemas.microsoft.com/office/drawing/2014/main" val="3250938543"/>
                  </a:ext>
                </a:extLst>
              </a:tr>
              <a:tr h="468007">
                <a:tc>
                  <a:txBody>
                    <a:bodyPr/>
                    <a:lstStyle/>
                    <a:p>
                      <a:r>
                        <a:rPr lang="en-US" sz="2000" b="1" dirty="0" err="1"/>
                        <a:t>gpu</a:t>
                      </a:r>
                      <a:r>
                        <a:rPr lang="en-US" sz="2000" b="1" dirty="0"/>
                        <a:t>, beta-</a:t>
                      </a:r>
                      <a:r>
                        <a:rPr lang="en-US" sz="2000" b="1" dirty="0" err="1"/>
                        <a:t>gpu</a:t>
                      </a:r>
                      <a:r>
                        <a:rPr lang="en-US" sz="2000" b="1" dirty="0"/>
                        <a:t>, volta-</a:t>
                      </a:r>
                      <a:r>
                        <a:rPr lang="en-US" sz="2000" b="1" dirty="0" err="1"/>
                        <a:t>gpu</a:t>
                      </a:r>
                      <a:r>
                        <a:rPr lang="en-US" sz="2000" b="1" dirty="0"/>
                        <a:t>, …</a:t>
                      </a:r>
                    </a:p>
                  </a:txBody>
                  <a:tcPr/>
                </a:tc>
                <a:tc>
                  <a:txBody>
                    <a:bodyPr/>
                    <a:lstStyle/>
                    <a:p>
                      <a:r>
                        <a:rPr lang="en-US" sz="2000" strike="noStrike" spc="-1" dirty="0"/>
                        <a:t>These partitions are for accessing our </a:t>
                      </a:r>
                      <a:r>
                        <a:rPr lang="en-US" sz="2000" strike="noStrike" spc="-1" dirty="0" err="1"/>
                        <a:t>gpus</a:t>
                      </a:r>
                      <a:r>
                        <a:rPr lang="en-US" sz="2000" strike="noStrike" spc="-1" dirty="0"/>
                        <a:t>. Requires SLURM </a:t>
                      </a:r>
                      <a:r>
                        <a:rPr lang="en-US" sz="2000" strike="noStrike" spc="-1" dirty="0" err="1"/>
                        <a:t>qos</a:t>
                      </a:r>
                      <a:r>
                        <a:rPr lang="en-US" sz="2000" strike="noStrike" spc="-1" dirty="0"/>
                        <a:t> setting. See: </a:t>
                      </a:r>
                      <a:r>
                        <a:rPr lang="en-US" sz="2000" strike="noStrike" spc="-1" dirty="0">
                          <a:hlinkClick r:id="rId3"/>
                        </a:rPr>
                        <a:t>https://help.rc.unc.edu/gpu/</a:t>
                      </a:r>
                      <a:endParaRPr lang="en-US" sz="2000" strike="noStrike" spc="-1" dirty="0"/>
                    </a:p>
                  </a:txBody>
                  <a:tcPr/>
                </a:tc>
                <a:extLst>
                  <a:ext uri="{0D108BD9-81ED-4DB2-BD59-A6C34878D82A}">
                    <a16:rowId xmlns:a16="http://schemas.microsoft.com/office/drawing/2014/main" val="4165848608"/>
                  </a:ext>
                </a:extLst>
              </a:tr>
              <a:tr h="468007">
                <a:tc>
                  <a:txBody>
                    <a:bodyPr/>
                    <a:lstStyle/>
                    <a:p>
                      <a:r>
                        <a:rPr lang="en-US" sz="2000" b="1" strike="noStrike" baseline="0" dirty="0" err="1"/>
                        <a:t>datamover</a:t>
                      </a:r>
                      <a:endParaRPr lang="en-US" sz="2000" b="1" strike="noStrike" baseline="0" dirty="0"/>
                    </a:p>
                  </a:txBody>
                  <a:tcPr/>
                </a:tc>
                <a:tc>
                  <a:txBody>
                    <a:bodyPr/>
                    <a:lstStyle/>
                    <a:p>
                      <a:r>
                        <a:rPr lang="en-US" sz="2000" strike="noStrike" baseline="0" dirty="0"/>
                        <a:t>Jobs that just copy/delete files using data mover servers.</a:t>
                      </a:r>
                    </a:p>
                  </a:txBody>
                  <a:tcPr/>
                </a:tc>
                <a:extLst>
                  <a:ext uri="{0D108BD9-81ED-4DB2-BD59-A6C34878D82A}">
                    <a16:rowId xmlns:a16="http://schemas.microsoft.com/office/drawing/2014/main" val="2953709730"/>
                  </a:ext>
                </a:extLst>
              </a:tr>
              <a:tr h="468007">
                <a:tc>
                  <a:txBody>
                    <a:bodyPr/>
                    <a:lstStyle/>
                    <a:p>
                      <a:r>
                        <a:rPr lang="en-US" sz="2000" b="1" strike="noStrike" baseline="0" dirty="0" err="1"/>
                        <a:t>webportal</a:t>
                      </a:r>
                      <a:r>
                        <a:rPr lang="en-US" sz="2000" b="1" strike="noStrike" baseline="0" dirty="0"/>
                        <a:t>*</a:t>
                      </a:r>
                    </a:p>
                  </a:txBody>
                  <a:tcPr/>
                </a:tc>
                <a:tc>
                  <a:txBody>
                    <a:bodyPr/>
                    <a:lstStyle/>
                    <a:p>
                      <a:r>
                        <a:rPr lang="en-US" sz="2000" strike="noStrike" baseline="0" dirty="0"/>
                        <a:t>OOD interactive session jobs only. You can’t submit (</a:t>
                      </a:r>
                      <a:r>
                        <a:rPr lang="en-US" sz="2000" strike="noStrike" baseline="0" dirty="0" err="1"/>
                        <a:t>sbatch</a:t>
                      </a:r>
                      <a:r>
                        <a:rPr lang="en-US" sz="2000" strike="noStrike" baseline="0" dirty="0"/>
                        <a:t>/</a:t>
                      </a:r>
                      <a:r>
                        <a:rPr lang="en-US" sz="2000" strike="noStrike" baseline="0" dirty="0" err="1"/>
                        <a:t>srun</a:t>
                      </a:r>
                      <a:r>
                        <a:rPr lang="en-US" sz="2000" strike="noStrike" baseline="0" dirty="0"/>
                        <a:t>) jobs in your </a:t>
                      </a:r>
                      <a:r>
                        <a:rPr lang="en-US" sz="2000" strike="noStrike" baseline="0" dirty="0" err="1"/>
                        <a:t>ssh</a:t>
                      </a:r>
                      <a:r>
                        <a:rPr lang="en-US" sz="2000" strike="noStrike" baseline="0" dirty="0"/>
                        <a:t> sessions to this partition. </a:t>
                      </a:r>
                    </a:p>
                  </a:txBody>
                  <a:tcPr/>
                </a:tc>
                <a:extLst>
                  <a:ext uri="{0D108BD9-81ED-4DB2-BD59-A6C34878D82A}">
                    <a16:rowId xmlns:a16="http://schemas.microsoft.com/office/drawing/2014/main" val="896753427"/>
                  </a:ext>
                </a:extLst>
              </a:tr>
            </a:tbl>
          </a:graphicData>
        </a:graphic>
      </p:graphicFrame>
    </p:spTree>
    <p:extLst>
      <p:ext uri="{BB962C8B-B14F-4D97-AF65-F5344CB8AC3E}">
        <p14:creationId xmlns:p14="http://schemas.microsoft.com/office/powerpoint/2010/main" val="2151885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495170" y="143071"/>
            <a:ext cx="744525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lt"/>
                <a:cs typeface="+mn-lt"/>
              </a:rPr>
              <a:t>SLURM Partitions (Queues)</a:t>
            </a:r>
            <a:endParaRPr kumimoji="0" lang="en-US" sz="4000" b="1" i="0" u="none" strike="noStrike" kern="1200" cap="none" spc="-1" normalizeH="0" baseline="0" noProof="0" dirty="0">
              <a:ln>
                <a:noFill/>
              </a:ln>
              <a:solidFill>
                <a:schemeClr val="tx1"/>
              </a:solidFill>
              <a:effectLst/>
              <a:uLnTx/>
              <a:uFillTx/>
              <a:latin typeface="+mn-lt"/>
              <a:ea typeface="+mn-ea"/>
              <a:cs typeface="Arial"/>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194943" y="998071"/>
            <a:ext cx="8745477"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p>
          <a:p>
            <a:r>
              <a:rPr lang="en-US" sz="2000" dirty="0"/>
              <a:t>Accessible to those who need &amp; request:</a:t>
            </a:r>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graphicFrame>
        <p:nvGraphicFramePr>
          <p:cNvPr id="4" name="Table 4">
            <a:extLst>
              <a:ext uri="{FF2B5EF4-FFF2-40B4-BE49-F238E27FC236}">
                <a16:creationId xmlns:a16="http://schemas.microsoft.com/office/drawing/2014/main" id="{FFDEF86B-5C7D-4145-80A7-834310FCA55E}"/>
              </a:ext>
            </a:extLst>
          </p:cNvPr>
          <p:cNvGraphicFramePr>
            <a:graphicFrameLocks noGrp="1"/>
          </p:cNvGraphicFramePr>
          <p:nvPr>
            <p:extLst>
              <p:ext uri="{D42A27DB-BD31-4B8C-83A1-F6EECF244321}">
                <p14:modId xmlns:p14="http://schemas.microsoft.com/office/powerpoint/2010/main" val="1365614656"/>
              </p:ext>
            </p:extLst>
          </p:nvPr>
        </p:nvGraphicFramePr>
        <p:xfrm>
          <a:off x="202928" y="1630276"/>
          <a:ext cx="8754113" cy="4437062"/>
        </p:xfrm>
        <a:graphic>
          <a:graphicData uri="http://schemas.openxmlformats.org/drawingml/2006/table">
            <a:tbl>
              <a:tblPr firstRow="1" bandRow="1">
                <a:tableStyleId>{C4B1156A-380E-4F78-BDF5-A606A8083BF9}</a:tableStyleId>
              </a:tblPr>
              <a:tblGrid>
                <a:gridCol w="1570289">
                  <a:extLst>
                    <a:ext uri="{9D8B030D-6E8A-4147-A177-3AD203B41FA5}">
                      <a16:colId xmlns:a16="http://schemas.microsoft.com/office/drawing/2014/main" val="4242493629"/>
                    </a:ext>
                  </a:extLst>
                </a:gridCol>
                <a:gridCol w="7183824">
                  <a:extLst>
                    <a:ext uri="{9D8B030D-6E8A-4147-A177-3AD203B41FA5}">
                      <a16:colId xmlns:a16="http://schemas.microsoft.com/office/drawing/2014/main" val="3855841590"/>
                    </a:ext>
                  </a:extLst>
                </a:gridCol>
              </a:tblGrid>
              <a:tr h="2451666">
                <a:tc>
                  <a:txBody>
                    <a:bodyPr/>
                    <a:lstStyle/>
                    <a:p>
                      <a:r>
                        <a:rPr lang="en-US" sz="2200" b="1" dirty="0" err="1"/>
                        <a:t>snp</a:t>
                      </a:r>
                      <a:endParaRPr lang="en-US" sz="2200" b="1" dirty="0"/>
                    </a:p>
                  </a:txBody>
                  <a:tcPr/>
                </a:tc>
                <a:tc>
                  <a:txBody>
                    <a:bodyPr/>
                    <a:lstStyle/>
                    <a:p>
                      <a:pPr marL="635" indent="0">
                        <a:lnSpc>
                          <a:spcPct val="100000"/>
                        </a:lnSpc>
                        <a:spcBef>
                          <a:spcPts val="641"/>
                        </a:spcBef>
                        <a:buClr>
                          <a:srgbClr val="000000"/>
                        </a:buClr>
                        <a:buFont typeface="Arial"/>
                        <a:buNone/>
                      </a:pPr>
                      <a:r>
                        <a:rPr lang="en-US" sz="2200" b="0" strike="noStrike" spc="-1" dirty="0"/>
                        <a:t>(Single Node Parallel)</a:t>
                      </a:r>
                    </a:p>
                    <a:p>
                      <a:pPr marL="635" indent="0">
                        <a:lnSpc>
                          <a:spcPct val="100000"/>
                        </a:lnSpc>
                        <a:spcBef>
                          <a:spcPts val="641"/>
                        </a:spcBef>
                        <a:buFont typeface="Arial"/>
                        <a:buNone/>
                      </a:pPr>
                      <a:r>
                        <a:rPr lang="en-US" sz="2200" b="0" strike="noStrike" spc="-1" dirty="0"/>
                        <a:t>Parallel jobs that need all/most cores on a node:</a:t>
                      </a:r>
                      <a:endParaRPr lang="en-US" sz="2200" dirty="0"/>
                    </a:p>
                    <a:p>
                      <a:pPr marL="343535" lvl="0" indent="-342900">
                        <a:lnSpc>
                          <a:spcPct val="100000"/>
                        </a:lnSpc>
                        <a:spcBef>
                          <a:spcPts val="641"/>
                        </a:spcBef>
                        <a:buFont typeface="Arial"/>
                        <a:buChar char="•"/>
                      </a:pPr>
                      <a:r>
                        <a:rPr lang="en-US" sz="2200" b="0" strike="noStrike" spc="-1" dirty="0"/>
                        <a:t>but not more than are on one node (multi-node processing jobs need Dogwood),  </a:t>
                      </a:r>
                      <a:endParaRPr lang="en-US" sz="2200" dirty="0"/>
                    </a:p>
                    <a:p>
                      <a:pPr marL="343535" lvl="0" indent="-342900">
                        <a:lnSpc>
                          <a:spcPct val="100000"/>
                        </a:lnSpc>
                        <a:spcBef>
                          <a:spcPts val="641"/>
                        </a:spcBef>
                        <a:buFont typeface="Arial"/>
                        <a:buChar char="•"/>
                      </a:pPr>
                      <a:r>
                        <a:rPr lang="en-US" sz="2200" b="0" strike="noStrike" spc="-1" dirty="0"/>
                        <a:t>Need a high percentage of a node’s total memory; effectively they need the entire node. </a:t>
                      </a:r>
                      <a:endParaRPr lang="en-US" sz="2200" dirty="0"/>
                    </a:p>
                  </a:txBody>
                  <a:tcPr/>
                </a:tc>
                <a:extLst>
                  <a:ext uri="{0D108BD9-81ED-4DB2-BD59-A6C34878D82A}">
                    <a16:rowId xmlns:a16="http://schemas.microsoft.com/office/drawing/2014/main" val="4094816594"/>
                  </a:ext>
                </a:extLst>
              </a:tr>
              <a:tr h="605877">
                <a:tc>
                  <a:txBody>
                    <a:bodyPr/>
                    <a:lstStyle/>
                    <a:p>
                      <a:r>
                        <a:rPr lang="en-US" sz="2200" b="1" dirty="0" err="1"/>
                        <a:t>bigmem</a:t>
                      </a:r>
                      <a:endParaRPr lang="en-US" sz="2200" b="1" dirty="0"/>
                    </a:p>
                  </a:txBody>
                  <a:tcPr/>
                </a:tc>
                <a:tc>
                  <a:txBody>
                    <a:bodyPr/>
                    <a:lstStyle/>
                    <a:p>
                      <a:r>
                        <a:rPr lang="en-US" sz="2200" strike="noStrike" spc="-1" dirty="0"/>
                        <a:t>Very large memory jobs</a:t>
                      </a:r>
                      <a:endParaRPr lang="en-US" sz="2200" dirty="0"/>
                    </a:p>
                  </a:txBody>
                  <a:tcPr/>
                </a:tc>
                <a:extLst>
                  <a:ext uri="{0D108BD9-81ED-4DB2-BD59-A6C34878D82A}">
                    <a16:rowId xmlns:a16="http://schemas.microsoft.com/office/drawing/2014/main" val="85711241"/>
                  </a:ext>
                </a:extLst>
              </a:tr>
              <a:tr h="579359">
                <a:tc>
                  <a:txBody>
                    <a:bodyPr/>
                    <a:lstStyle/>
                    <a:p>
                      <a:r>
                        <a:rPr lang="en-US" sz="2200" b="1" dirty="0"/>
                        <a:t>bigdata</a:t>
                      </a:r>
                    </a:p>
                  </a:txBody>
                  <a:tcPr/>
                </a:tc>
                <a:tc>
                  <a:txBody>
                    <a:bodyPr/>
                    <a:lstStyle/>
                    <a:p>
                      <a:r>
                        <a:rPr lang="en-US" sz="2200" dirty="0"/>
                        <a:t>Jobs that use very large files</a:t>
                      </a:r>
                    </a:p>
                  </a:txBody>
                  <a:tcPr/>
                </a:tc>
                <a:extLst>
                  <a:ext uri="{0D108BD9-81ED-4DB2-BD59-A6C34878D82A}">
                    <a16:rowId xmlns:a16="http://schemas.microsoft.com/office/drawing/2014/main" val="2953709730"/>
                  </a:ext>
                </a:extLst>
              </a:tr>
              <a:tr h="800160">
                <a:tc>
                  <a:txBody>
                    <a:bodyPr/>
                    <a:lstStyle/>
                    <a:p>
                      <a:r>
                        <a:rPr lang="en-US" sz="2200" b="0" i="1" dirty="0"/>
                        <a:t>Patron nodes</a:t>
                      </a:r>
                    </a:p>
                  </a:txBody>
                  <a:tcPr/>
                </a:tc>
                <a:tc>
                  <a:txBody>
                    <a:bodyPr/>
                    <a:lstStyle/>
                    <a:p>
                      <a:r>
                        <a:rPr lang="en-US" sz="2200" dirty="0"/>
                        <a:t>PIs can purchase compute nodes for private use on longleaf.  See:  </a:t>
                      </a:r>
                      <a:r>
                        <a:rPr lang="en-US" sz="2200" dirty="0">
                          <a:hlinkClick r:id="rId2"/>
                        </a:rPr>
                        <a:t>https://help.rc.unc.edu/patron/</a:t>
                      </a:r>
                      <a:r>
                        <a:rPr lang="en-US" sz="2200" dirty="0"/>
                        <a:t> </a:t>
                      </a:r>
                    </a:p>
                  </a:txBody>
                  <a:tcPr/>
                </a:tc>
                <a:extLst>
                  <a:ext uri="{0D108BD9-81ED-4DB2-BD59-A6C34878D82A}">
                    <a16:rowId xmlns:a16="http://schemas.microsoft.com/office/drawing/2014/main" val="3796140268"/>
                  </a:ext>
                </a:extLst>
              </a:tr>
            </a:tbl>
          </a:graphicData>
        </a:graphic>
      </p:graphicFrame>
    </p:spTree>
    <p:extLst>
      <p:ext uri="{BB962C8B-B14F-4D97-AF65-F5344CB8AC3E}">
        <p14:creationId xmlns:p14="http://schemas.microsoft.com/office/powerpoint/2010/main" val="156195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495170" y="143071"/>
            <a:ext cx="744525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lt"/>
                <a:cs typeface="+mn-lt"/>
              </a:rPr>
              <a:t>SLURM Job’s Memory Usage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205373" y="1281138"/>
            <a:ext cx="8806652" cy="54630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spcBef>
                <a:spcPts val="561"/>
              </a:spcBef>
            </a:pPr>
            <a:r>
              <a:rPr lang="en-US" sz="2400" dirty="0">
                <a:latin typeface="Arial"/>
                <a:cs typeface="Cordia New"/>
              </a:rPr>
              <a:t>“</a:t>
            </a:r>
            <a:r>
              <a:rPr lang="en-US" sz="2400" dirty="0" err="1">
                <a:latin typeface="Arial"/>
                <a:cs typeface="Cordia New"/>
              </a:rPr>
              <a:t>seff</a:t>
            </a:r>
            <a:r>
              <a:rPr lang="en-US" sz="2400" dirty="0">
                <a:latin typeface="Arial"/>
                <a:cs typeface="Cordia New"/>
              </a:rPr>
              <a:t>” is a new tool to see efficiency of a job’s memory request:</a:t>
            </a:r>
            <a:endParaRPr lang="en-US" sz="2400" dirty="0">
              <a:latin typeface="Courier New"/>
              <a:cs typeface="Courier New"/>
            </a:endParaRPr>
          </a:p>
          <a:p>
            <a:pPr marL="635">
              <a:spcBef>
                <a:spcPts val="1200"/>
              </a:spcBef>
              <a:spcAft>
                <a:spcPts val="1200"/>
              </a:spcAft>
            </a:pPr>
            <a:r>
              <a:rPr lang="en-US" sz="2400" b="1" dirty="0">
                <a:highlight>
                  <a:srgbClr val="FFFF00"/>
                </a:highlight>
                <a:latin typeface="Courier New"/>
                <a:cs typeface="Courier New"/>
              </a:rPr>
              <a:t>$ </a:t>
            </a:r>
            <a:r>
              <a:rPr lang="en-US" sz="2400" b="1" dirty="0" err="1">
                <a:highlight>
                  <a:srgbClr val="FFFF00"/>
                </a:highlight>
                <a:latin typeface="Courier New"/>
                <a:cs typeface="Courier New"/>
              </a:rPr>
              <a:t>seff</a:t>
            </a:r>
            <a:r>
              <a:rPr lang="en-US" sz="2400" b="1" dirty="0">
                <a:highlight>
                  <a:srgbClr val="FFFF00"/>
                </a:highlight>
                <a:latin typeface="Courier New"/>
                <a:cs typeface="Courier New"/>
              </a:rPr>
              <a:t> &lt;</a:t>
            </a:r>
            <a:r>
              <a:rPr lang="en-US" sz="2400" b="1" dirty="0" err="1">
                <a:highlight>
                  <a:srgbClr val="FFFF00"/>
                </a:highlight>
                <a:latin typeface="Courier New"/>
                <a:cs typeface="Courier New"/>
              </a:rPr>
              <a:t>job_id</a:t>
            </a:r>
            <a:r>
              <a:rPr lang="en-US" sz="2400" b="1" dirty="0">
                <a:highlight>
                  <a:srgbClr val="FFFF00"/>
                </a:highlight>
                <a:latin typeface="Courier New"/>
                <a:cs typeface="Courier New"/>
              </a:rPr>
              <a:t>&gt;</a:t>
            </a:r>
          </a:p>
          <a:p>
            <a:pPr marL="635"/>
            <a:r>
              <a:rPr lang="en-US" sz="2400" dirty="0">
                <a:cs typeface="Courier New"/>
              </a:rPr>
              <a:t>Output looks like:</a:t>
            </a:r>
          </a:p>
          <a:p>
            <a:pPr marL="457835" lvl="1"/>
            <a:r>
              <a:rPr lang="en-US" sz="2200" dirty="0">
                <a:latin typeface="Courier New"/>
                <a:cs typeface="Courier New"/>
              </a:rPr>
              <a:t>Job ID: 12341234</a:t>
            </a:r>
          </a:p>
          <a:p>
            <a:pPr marL="457835" lvl="1"/>
            <a:r>
              <a:rPr lang="en-US" sz="2200" dirty="0">
                <a:latin typeface="Courier New"/>
                <a:cs typeface="Courier New"/>
              </a:rPr>
              <a:t>…</a:t>
            </a:r>
          </a:p>
          <a:p>
            <a:pPr marL="457835" lvl="1"/>
            <a:r>
              <a:rPr lang="en-US" sz="2200" dirty="0">
                <a:latin typeface="Courier New"/>
                <a:cs typeface="Courier New"/>
              </a:rPr>
              <a:t>State: COMPLETED (exit code 0)</a:t>
            </a:r>
          </a:p>
          <a:p>
            <a:pPr marL="457835" lvl="1"/>
            <a:r>
              <a:rPr lang="en-US" sz="2000" dirty="0">
                <a:solidFill>
                  <a:schemeClr val="bg1">
                    <a:lumMod val="50000"/>
                  </a:schemeClr>
                </a:solidFill>
                <a:latin typeface="Courier New"/>
                <a:cs typeface="Courier New"/>
              </a:rPr>
              <a:t>Cores: 1</a:t>
            </a:r>
          </a:p>
          <a:p>
            <a:pPr marL="457835" lvl="1"/>
            <a:r>
              <a:rPr lang="en-US" sz="2000" dirty="0">
                <a:solidFill>
                  <a:schemeClr val="bg1">
                    <a:lumMod val="50000"/>
                  </a:schemeClr>
                </a:solidFill>
                <a:latin typeface="Courier New"/>
                <a:cs typeface="Courier New"/>
              </a:rPr>
              <a:t>CPU Utilized: 10:17:55</a:t>
            </a:r>
          </a:p>
          <a:p>
            <a:pPr marL="457835" lvl="1"/>
            <a:r>
              <a:rPr lang="en-US" sz="2000" dirty="0">
                <a:solidFill>
                  <a:schemeClr val="bg1">
                    <a:lumMod val="50000"/>
                  </a:schemeClr>
                </a:solidFill>
                <a:latin typeface="Courier New"/>
                <a:cs typeface="Courier New"/>
              </a:rPr>
              <a:t>CPU Efficiency: 99.96% of 10:18:08 core-</a:t>
            </a:r>
            <a:r>
              <a:rPr lang="en-US" sz="2000" dirty="0" err="1">
                <a:solidFill>
                  <a:schemeClr val="bg1">
                    <a:lumMod val="50000"/>
                  </a:schemeClr>
                </a:solidFill>
                <a:latin typeface="Courier New"/>
                <a:cs typeface="Courier New"/>
              </a:rPr>
              <a:t>walltime</a:t>
            </a:r>
            <a:endParaRPr lang="en-US" sz="2000" dirty="0">
              <a:solidFill>
                <a:schemeClr val="bg1">
                  <a:lumMod val="50000"/>
                </a:schemeClr>
              </a:solidFill>
              <a:latin typeface="Courier New"/>
              <a:cs typeface="Courier New"/>
            </a:endParaRPr>
          </a:p>
          <a:p>
            <a:pPr marL="457835" lvl="1"/>
            <a:r>
              <a:rPr lang="en-US" sz="2200" b="1" dirty="0">
                <a:latin typeface="Courier New"/>
                <a:cs typeface="Courier New"/>
              </a:rPr>
              <a:t>Job Wall-clock time: 10:18:08</a:t>
            </a:r>
          </a:p>
          <a:p>
            <a:pPr marL="457835" lvl="1"/>
            <a:r>
              <a:rPr lang="en-US" sz="2200" b="1" dirty="0">
                <a:highlight>
                  <a:srgbClr val="FFFF00"/>
                </a:highlight>
                <a:latin typeface="Courier New"/>
                <a:cs typeface="Courier New"/>
              </a:rPr>
              <a:t>Memory Utilized: 399.55 MB</a:t>
            </a:r>
          </a:p>
          <a:p>
            <a:pPr marL="457835" lvl="1"/>
            <a:r>
              <a:rPr lang="en-US" sz="2200" b="1" dirty="0">
                <a:highlight>
                  <a:srgbClr val="FFFF00"/>
                </a:highlight>
                <a:latin typeface="Courier New"/>
                <a:cs typeface="Courier New"/>
              </a:rPr>
              <a:t>Memory Efficiency: 4.88% of 8.00 GB</a:t>
            </a:r>
          </a:p>
          <a:p>
            <a:pPr marL="457835" lvl="1"/>
            <a:endParaRPr lang="en-US" sz="2200" b="1" dirty="0">
              <a:highlight>
                <a:srgbClr val="FFFF00"/>
              </a:highlight>
              <a:latin typeface="Courier New"/>
              <a:cs typeface="Courier New"/>
            </a:endParaRPr>
          </a:p>
          <a:p>
            <a:pPr marL="635"/>
            <a:r>
              <a:rPr lang="en-US" sz="1400" dirty="0">
                <a:latin typeface="Courier New"/>
                <a:cs typeface="Courier New"/>
                <a:hlinkClick r:id="rId2"/>
              </a:rPr>
              <a:t>https://help.rc.unc.edu/techdocs/monitoring-memory-usage/</a:t>
            </a:r>
            <a:r>
              <a:rPr lang="en-US" sz="1400" dirty="0">
                <a:latin typeface="Courier New"/>
                <a:cs typeface="Courier New"/>
              </a:rPr>
              <a:t> </a:t>
            </a:r>
          </a:p>
          <a:p>
            <a:pPr marL="635">
              <a:spcBef>
                <a:spcPts val="561"/>
              </a:spcBef>
            </a:pPr>
            <a:endParaRPr lang="en-US" sz="2400" dirty="0">
              <a:latin typeface="Courier New"/>
              <a:cs typeface="Courier New"/>
            </a:endParaRP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185106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259B-C45C-4E27-A72B-AE6E0A17DAE8}"/>
              </a:ext>
            </a:extLst>
          </p:cNvPr>
          <p:cNvSpPr>
            <a:spLocks noGrp="1"/>
          </p:cNvSpPr>
          <p:nvPr>
            <p:ph type="title"/>
          </p:nvPr>
        </p:nvSpPr>
        <p:spPr/>
        <p:txBody>
          <a:bodyPr/>
          <a:lstStyle/>
          <a:p>
            <a:r>
              <a:rPr lang="en-US" dirty="0"/>
              <a:t>Take Poll</a:t>
            </a:r>
          </a:p>
        </p:txBody>
      </p:sp>
    </p:spTree>
    <p:extLst>
      <p:ext uri="{BB962C8B-B14F-4D97-AF65-F5344CB8AC3E}">
        <p14:creationId xmlns:p14="http://schemas.microsoft.com/office/powerpoint/2010/main" val="478402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495170" y="143071"/>
            <a:ext cx="744525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lt"/>
                <a:cs typeface="+mn-lt"/>
              </a:rPr>
              <a:t>Ex: Your Efficiency Trends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205373" y="1281138"/>
            <a:ext cx="8806652"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spcBef>
                <a:spcPts val="561"/>
              </a:spcBef>
            </a:pPr>
            <a:endParaRPr lang="en-US" sz="2400" dirty="0">
              <a:latin typeface="Arial"/>
              <a:cs typeface="Cordia New"/>
            </a:endParaRPr>
          </a:p>
          <a:p>
            <a:pPr marL="635">
              <a:spcBef>
                <a:spcPts val="561"/>
              </a:spcBef>
            </a:pPr>
            <a:r>
              <a:rPr lang="en-US" sz="2400" b="0" i="0" dirty="0" err="1">
                <a:solidFill>
                  <a:srgbClr val="000000"/>
                </a:solidFill>
                <a:effectLst/>
                <a:latin typeface="Courier New" panose="02070309020205020404" pitchFamily="49" charset="0"/>
                <a:cs typeface="Courier New" panose="02070309020205020404" pitchFamily="49" charset="0"/>
              </a:rPr>
              <a:t>sacct</a:t>
            </a:r>
            <a:r>
              <a:rPr lang="en-US" sz="2400" b="0" i="0" dirty="0">
                <a:solidFill>
                  <a:srgbClr val="000000"/>
                </a:solidFill>
                <a:effectLst/>
                <a:latin typeface="Courier New" panose="02070309020205020404" pitchFamily="49" charset="0"/>
                <a:cs typeface="Courier New" panose="02070309020205020404" pitchFamily="49" charset="0"/>
              </a:rPr>
              <a:t> -u &lt;</a:t>
            </a:r>
            <a:r>
              <a:rPr lang="en-US" sz="2400" b="0" i="0" dirty="0" err="1">
                <a:solidFill>
                  <a:srgbClr val="000000"/>
                </a:solidFill>
                <a:effectLst/>
                <a:latin typeface="Courier New" panose="02070309020205020404" pitchFamily="49" charset="0"/>
                <a:cs typeface="Courier New" panose="02070309020205020404" pitchFamily="49" charset="0"/>
              </a:rPr>
              <a:t>onyen</a:t>
            </a:r>
            <a:r>
              <a:rPr lang="en-US" sz="2400" b="0" i="0" dirty="0">
                <a:solidFill>
                  <a:srgbClr val="000000"/>
                </a:solidFill>
                <a:effectLst/>
                <a:latin typeface="Courier New" panose="02070309020205020404" pitchFamily="49" charset="0"/>
                <a:cs typeface="Courier New" panose="02070309020205020404" pitchFamily="49" charset="0"/>
              </a:rPr>
              <a:t>&gt; -S 2023-09-01 -E 2023-12-31 --state=cd --format=</a:t>
            </a:r>
            <a:r>
              <a:rPr lang="en-US" sz="2400" b="0" i="0" dirty="0" err="1">
                <a:solidFill>
                  <a:srgbClr val="000000"/>
                </a:solidFill>
                <a:effectLst/>
                <a:latin typeface="Courier New" panose="02070309020205020404" pitchFamily="49" charset="0"/>
                <a:cs typeface="Courier New" panose="02070309020205020404" pitchFamily="49" charset="0"/>
              </a:rPr>
              <a:t>jobid</a:t>
            </a:r>
            <a:r>
              <a:rPr lang="en-US" sz="2400" b="0" i="0" dirty="0">
                <a:solidFill>
                  <a:srgbClr val="000000"/>
                </a:solidFill>
                <a:effectLst/>
                <a:latin typeface="Courier New" panose="02070309020205020404" pitchFamily="49" charset="0"/>
                <a:cs typeface="Courier New" panose="02070309020205020404" pitchFamily="49" charset="0"/>
              </a:rPr>
              <a:t> -</a:t>
            </a:r>
            <a:r>
              <a:rPr lang="en-US" sz="2400" b="0" i="0" dirty="0" err="1">
                <a:solidFill>
                  <a:srgbClr val="000000"/>
                </a:solidFill>
                <a:effectLst/>
                <a:latin typeface="Courier New" panose="02070309020205020404" pitchFamily="49" charset="0"/>
                <a:cs typeface="Courier New" panose="02070309020205020404" pitchFamily="49" charset="0"/>
              </a:rPr>
              <a:t>Xn</a:t>
            </a:r>
            <a:r>
              <a:rPr lang="en-US" sz="2400" b="0" i="0" dirty="0">
                <a:solidFill>
                  <a:srgbClr val="000000"/>
                </a:solidFill>
                <a:effectLst/>
                <a:latin typeface="Courier New" panose="02070309020205020404" pitchFamily="49" charset="0"/>
                <a:cs typeface="Courier New" panose="02070309020205020404" pitchFamily="49" charset="0"/>
              </a:rPr>
              <a:t> |</a:t>
            </a:r>
            <a:r>
              <a:rPr lang="en-US" sz="2400" b="0" i="0" dirty="0" err="1">
                <a:solidFill>
                  <a:srgbClr val="000000"/>
                </a:solidFill>
                <a:effectLst/>
                <a:latin typeface="Courier New" panose="02070309020205020404" pitchFamily="49" charset="0"/>
                <a:cs typeface="Courier New" panose="02070309020205020404" pitchFamily="49" charset="0"/>
              </a:rPr>
              <a:t>xargs</a:t>
            </a:r>
            <a:r>
              <a:rPr lang="en-US" sz="2400" b="0" i="0" dirty="0">
                <a:solidFill>
                  <a:srgbClr val="000000"/>
                </a:solidFill>
                <a:effectLst/>
                <a:latin typeface="Courier New" panose="02070309020205020404" pitchFamily="49" charset="0"/>
                <a:cs typeface="Courier New" panose="02070309020205020404" pitchFamily="49" charset="0"/>
              </a:rPr>
              <a:t> -L1 -I{} </a:t>
            </a:r>
            <a:r>
              <a:rPr lang="en-US" sz="2400" b="0" i="0" dirty="0" err="1">
                <a:solidFill>
                  <a:srgbClr val="000000"/>
                </a:solidFill>
                <a:effectLst/>
                <a:latin typeface="Courier New" panose="02070309020205020404" pitchFamily="49" charset="0"/>
                <a:cs typeface="Courier New" panose="02070309020205020404" pitchFamily="49" charset="0"/>
              </a:rPr>
              <a:t>sh</a:t>
            </a:r>
            <a:r>
              <a:rPr lang="en-US" sz="2400" b="0" i="0" dirty="0">
                <a:solidFill>
                  <a:srgbClr val="000000"/>
                </a:solidFill>
                <a:effectLst/>
                <a:latin typeface="Courier New" panose="02070309020205020404" pitchFamily="49" charset="0"/>
                <a:cs typeface="Courier New" panose="02070309020205020404" pitchFamily="49" charset="0"/>
              </a:rPr>
              <a:t> -c " </a:t>
            </a:r>
            <a:r>
              <a:rPr lang="en-US" sz="2400" b="0" i="0" dirty="0" err="1">
                <a:solidFill>
                  <a:srgbClr val="000000"/>
                </a:solidFill>
                <a:effectLst/>
                <a:latin typeface="Courier New" panose="02070309020205020404" pitchFamily="49" charset="0"/>
                <a:cs typeface="Courier New" panose="02070309020205020404" pitchFamily="49" charset="0"/>
              </a:rPr>
              <a:t>seff</a:t>
            </a:r>
            <a:r>
              <a:rPr lang="en-US" sz="2400" b="0" i="0" dirty="0">
                <a:solidFill>
                  <a:srgbClr val="000000"/>
                </a:solidFill>
                <a:effectLst/>
                <a:latin typeface="Courier New" panose="02070309020205020404" pitchFamily="49" charset="0"/>
                <a:cs typeface="Courier New" panose="02070309020205020404" pitchFamily="49" charset="0"/>
              </a:rPr>
              <a:t> {} ; echo "|</a:t>
            </a:r>
            <a:r>
              <a:rPr lang="en-US" sz="2400" b="0" i="0" dirty="0" err="1">
                <a:solidFill>
                  <a:srgbClr val="000000"/>
                </a:solidFill>
                <a:effectLst/>
                <a:latin typeface="Courier New" panose="02070309020205020404" pitchFamily="49" charset="0"/>
                <a:cs typeface="Courier New" panose="02070309020205020404" pitchFamily="49" charset="0"/>
              </a:rPr>
              <a:t>egrep</a:t>
            </a:r>
            <a:r>
              <a:rPr lang="en-US" sz="2400" b="0" i="0" dirty="0">
                <a:solidFill>
                  <a:srgbClr val="000000"/>
                </a:solidFill>
                <a:effectLst/>
                <a:latin typeface="Courier New" panose="02070309020205020404" pitchFamily="49" charset="0"/>
                <a:cs typeface="Courier New" panose="02070309020205020404" pitchFamily="49" charset="0"/>
              </a:rPr>
              <a:t> "Memory Eff"</a:t>
            </a:r>
          </a:p>
          <a:p>
            <a:pPr marL="635">
              <a:spcBef>
                <a:spcPts val="561"/>
              </a:spcBef>
            </a:pPr>
            <a:endParaRPr lang="en-US" sz="2400" dirty="0">
              <a:solidFill>
                <a:srgbClr val="000000"/>
              </a:solidFill>
              <a:latin typeface="Arial" panose="020B0604020202020204" pitchFamily="34" charset="0"/>
              <a:cs typeface="Arial" panose="020B0604020202020204" pitchFamily="34" charset="0"/>
            </a:endParaRPr>
          </a:p>
          <a:p>
            <a:pPr marL="343535" indent="-342900">
              <a:spcBef>
                <a:spcPts val="561"/>
              </a:spcBef>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If you get a bash error:</a:t>
            </a:r>
            <a:r>
              <a:rPr lang="en-US" dirty="0">
                <a:solidFill>
                  <a:srgbClr val="000000"/>
                </a:solidFill>
                <a:latin typeface="Courier New" panose="02070309020205020404" pitchFamily="49" charset="0"/>
                <a:cs typeface="Courier New" panose="02070309020205020404" pitchFamily="49" charset="0"/>
              </a:rPr>
              <a:t> -bash: </a:t>
            </a:r>
            <a:r>
              <a:rPr lang="en-US" dirty="0" err="1">
                <a:solidFill>
                  <a:srgbClr val="000000"/>
                </a:solidFill>
                <a:latin typeface="Courier New" panose="02070309020205020404" pitchFamily="49" charset="0"/>
                <a:cs typeface="Courier New" panose="02070309020205020404" pitchFamily="49" charset="0"/>
              </a:rPr>
              <a:t>xargs</a:t>
            </a:r>
            <a:r>
              <a:rPr lang="en-US" dirty="0">
                <a:solidFill>
                  <a:srgbClr val="000000"/>
                </a:solidFill>
                <a:latin typeface="Courier New" panose="02070309020205020404" pitchFamily="49" charset="0"/>
                <a:cs typeface="Courier New" panose="02070309020205020404" pitchFamily="49" charset="0"/>
              </a:rPr>
              <a:t> -L1: command not found</a:t>
            </a:r>
            <a:r>
              <a:rPr lang="en-US" sz="2400" dirty="0">
                <a:solidFill>
                  <a:srgbClr val="000000"/>
                </a:solidFill>
                <a:latin typeface="Arial" panose="020B0604020202020204" pitchFamily="34" charset="0"/>
                <a:cs typeface="Arial" panose="020B0604020202020204" pitchFamily="34" charset="0"/>
              </a:rPr>
              <a:t>, retype the command  (the </a:t>
            </a:r>
            <a:r>
              <a:rPr lang="en-US" sz="2400" dirty="0" err="1">
                <a:solidFill>
                  <a:srgbClr val="000000"/>
                </a:solidFill>
                <a:latin typeface="Arial" panose="020B0604020202020204" pitchFamily="34" charset="0"/>
                <a:cs typeface="Arial" panose="020B0604020202020204" pitchFamily="34" charset="0"/>
              </a:rPr>
              <a:t>copy’n’paste</a:t>
            </a:r>
            <a:r>
              <a:rPr lang="en-US" sz="2400" dirty="0">
                <a:solidFill>
                  <a:srgbClr val="000000"/>
                </a:solidFill>
                <a:latin typeface="Arial" panose="020B0604020202020204" pitchFamily="34" charset="0"/>
                <a:cs typeface="Arial" panose="020B0604020202020204" pitchFamily="34" charset="0"/>
              </a:rPr>
              <a:t> also copied over hidden characters)</a:t>
            </a:r>
          </a:p>
          <a:p>
            <a:pPr marL="343535" indent="-342900">
              <a:spcBef>
                <a:spcPts val="561"/>
              </a:spcBef>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Want to understand what that command is doing or make it better?  Take our </a:t>
            </a:r>
            <a:r>
              <a:rPr lang="en-US" sz="2400" dirty="0">
                <a:solidFill>
                  <a:srgbClr val="000000"/>
                </a:solidFill>
                <a:latin typeface="Arial" panose="020B0604020202020204" pitchFamily="34" charset="0"/>
                <a:cs typeface="Arial" panose="020B0604020202020204" pitchFamily="34" charset="0"/>
                <a:hlinkClick r:id="rId2"/>
              </a:rPr>
              <a:t>Shell Scripting course</a:t>
            </a:r>
            <a:r>
              <a:rPr lang="en-US" sz="2400" dirty="0">
                <a:solidFill>
                  <a:srgbClr val="000000"/>
                </a:solidFill>
                <a:latin typeface="Arial" panose="020B0604020202020204" pitchFamily="34" charset="0"/>
                <a:cs typeface="Arial" panose="020B0604020202020204" pitchFamily="34" charset="0"/>
              </a:rPr>
              <a:t>!</a:t>
            </a:r>
            <a:endParaRPr lang="en-US" sz="2400" dirty="0">
              <a:latin typeface="Courier New"/>
              <a:cs typeface="Courier New"/>
            </a:endParaRP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1730935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518030" y="143071"/>
            <a:ext cx="742239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ea"/>
                <a:cs typeface="Arial"/>
              </a:rPr>
              <a:t>SLURM: Guessing Time/Mem</a:t>
            </a: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202928" y="1205723"/>
            <a:ext cx="8806652" cy="66018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spcBef>
                <a:spcPts val="900"/>
              </a:spcBef>
            </a:pPr>
            <a:r>
              <a:rPr lang="en-US" sz="2200" dirty="0">
                <a:cs typeface="Arial"/>
              </a:rPr>
              <a:t>Tips for good starting guesses for SLURM time and memory: </a:t>
            </a:r>
          </a:p>
          <a:p>
            <a:pPr marL="457835" indent="-457200">
              <a:spcBef>
                <a:spcPts val="900"/>
              </a:spcBef>
              <a:buFont typeface="+mj-lt"/>
              <a:buAutoNum type="arabicPeriod"/>
            </a:pPr>
            <a:r>
              <a:rPr lang="en-US" sz="2200" dirty="0">
                <a:cs typeface="Arial"/>
              </a:rPr>
              <a:t>A previous job of yours that ran successfully.</a:t>
            </a:r>
            <a:r>
              <a:rPr lang="en-US" sz="2200" dirty="0">
                <a:highlight>
                  <a:srgbClr val="FFFF00"/>
                </a:highlight>
                <a:cs typeface="Arial"/>
              </a:rPr>
              <a:t>** </a:t>
            </a:r>
            <a:r>
              <a:rPr lang="en-US" sz="2200" dirty="0">
                <a:cs typeface="Arial"/>
              </a:rPr>
              <a:t> </a:t>
            </a:r>
          </a:p>
          <a:p>
            <a:pPr marL="457835" indent="-457200">
              <a:spcBef>
                <a:spcPts val="900"/>
              </a:spcBef>
              <a:buFont typeface="+mj-lt"/>
              <a:buAutoNum type="arabicPeriod"/>
            </a:pPr>
            <a:r>
              <a:rPr lang="en-US" sz="2200" dirty="0">
                <a:cs typeface="Arial"/>
              </a:rPr>
              <a:t>A lab/classmate's job that does something similar.</a:t>
            </a:r>
            <a:r>
              <a:rPr lang="en-US" sz="2200" dirty="0">
                <a:highlight>
                  <a:srgbClr val="FFFF00"/>
                </a:highlight>
                <a:cs typeface="Arial"/>
              </a:rPr>
              <a:t>**</a:t>
            </a:r>
          </a:p>
          <a:p>
            <a:pPr marL="457835" indent="-457200">
              <a:spcBef>
                <a:spcPts val="900"/>
              </a:spcBef>
              <a:buFont typeface="+mj-lt"/>
              <a:buAutoNum type="arabicPeriod"/>
            </a:pPr>
            <a:r>
              <a:rPr lang="en-US" sz="2200" dirty="0">
                <a:cs typeface="Arial"/>
              </a:rPr>
              <a:t>An example that matches the module you are using in the SLURM examples appendix section of this presentation.</a:t>
            </a:r>
          </a:p>
          <a:p>
            <a:pPr marL="457835" indent="-457200">
              <a:spcBef>
                <a:spcPts val="900"/>
              </a:spcBef>
              <a:buFont typeface="+mj-lt"/>
              <a:buAutoNum type="arabicPeriod"/>
            </a:pPr>
            <a:r>
              <a:rPr lang="en-US" sz="2200" dirty="0">
                <a:cs typeface="Arial"/>
              </a:rPr>
              <a:t>An example that matches the module you are using on the </a:t>
            </a:r>
            <a:r>
              <a:rPr lang="en-US" sz="2200" b="1" dirty="0">
                <a:cs typeface="Arial"/>
              </a:rPr>
              <a:t>Longleaf SLURM examples </a:t>
            </a:r>
            <a:r>
              <a:rPr lang="en-US" sz="2200" dirty="0">
                <a:cs typeface="Arial"/>
              </a:rPr>
              <a:t>web page: </a:t>
            </a:r>
            <a:r>
              <a:rPr lang="en-US" dirty="0">
                <a:cs typeface="Arial"/>
                <a:hlinkClick r:id="rId2"/>
              </a:rPr>
              <a:t>https://help.rc.unc.edu/techdocs/longleaf-slurm-examples/</a:t>
            </a:r>
            <a:endParaRPr lang="en-US" dirty="0">
              <a:cs typeface="Arial"/>
            </a:endParaRPr>
          </a:p>
          <a:p>
            <a:pPr marL="635">
              <a:spcBef>
                <a:spcPts val="900"/>
              </a:spcBef>
            </a:pPr>
            <a:r>
              <a:rPr lang="en-US" sz="2200" dirty="0">
                <a:cs typeface="Arial"/>
              </a:rPr>
              <a:t>If none of these work for your job, then start with the general default settings and increase your job's time/memory in 10% increments until you get one that runs successfully.</a:t>
            </a:r>
            <a:r>
              <a:rPr lang="en-US" sz="2200" dirty="0">
                <a:highlight>
                  <a:srgbClr val="FFFF00"/>
                </a:highlight>
                <a:cs typeface="Arial"/>
              </a:rPr>
              <a:t>**</a:t>
            </a:r>
          </a:p>
          <a:p>
            <a:pPr marL="635">
              <a:spcBef>
                <a:spcPts val="900"/>
              </a:spcBef>
            </a:pPr>
            <a:r>
              <a:rPr lang="en-US" sz="1000" dirty="0">
                <a:cs typeface="Arial"/>
              </a:rPr>
              <a:t>___________</a:t>
            </a:r>
          </a:p>
          <a:p>
            <a:pPr marL="635">
              <a:spcBef>
                <a:spcPts val="900"/>
              </a:spcBef>
            </a:pPr>
            <a:r>
              <a:rPr lang="en-US" sz="2200" i="1" dirty="0">
                <a:highlight>
                  <a:srgbClr val="FFFF00"/>
                </a:highlight>
                <a:cs typeface="Arial"/>
              </a:rPr>
              <a:t>**  Use </a:t>
            </a:r>
            <a:r>
              <a:rPr lang="en-US" sz="2200" b="1" dirty="0" err="1">
                <a:highlight>
                  <a:srgbClr val="FFFF00"/>
                </a:highlight>
                <a:latin typeface="Courier New" panose="02070309020205020404" pitchFamily="49" charset="0"/>
                <a:cs typeface="Courier New" panose="02070309020205020404" pitchFamily="49" charset="0"/>
              </a:rPr>
              <a:t>seff</a:t>
            </a:r>
            <a:r>
              <a:rPr lang="en-US" sz="2200" b="1" dirty="0">
                <a:highlight>
                  <a:srgbClr val="FFFF00"/>
                </a:highlight>
                <a:latin typeface="Courier New" panose="02070309020205020404" pitchFamily="49" charset="0"/>
                <a:cs typeface="Courier New" panose="02070309020205020404" pitchFamily="49" charset="0"/>
              </a:rPr>
              <a:t> &lt;job-id&gt; </a:t>
            </a:r>
            <a:r>
              <a:rPr lang="en-US" sz="2200" i="1" dirty="0">
                <a:highlight>
                  <a:srgbClr val="FFFF00"/>
                </a:highlight>
                <a:cs typeface="Arial"/>
              </a:rPr>
              <a:t>to see how much to use for your (next) job.</a:t>
            </a:r>
          </a:p>
          <a:p>
            <a:pPr marL="635">
              <a:spcBef>
                <a:spcPts val="900"/>
              </a:spcBef>
            </a:pPr>
            <a:endParaRPr lang="en-US" sz="2200" dirty="0">
              <a:cs typeface="Arial"/>
            </a:endParaRPr>
          </a:p>
          <a:p>
            <a:pPr marL="635">
              <a:spcBef>
                <a:spcPts val="900"/>
              </a:spcBef>
            </a:pPr>
            <a:endParaRPr lang="en-US" sz="2200" dirty="0">
              <a:cs typeface="Arial"/>
            </a:endParaRPr>
          </a:p>
          <a:p>
            <a:pPr marL="635">
              <a:spcBef>
                <a:spcPts val="900"/>
              </a:spcBef>
            </a:pPr>
            <a:endParaRPr lang="en-US" sz="2200" dirty="0">
              <a:cs typeface="Arial"/>
            </a:endParaRP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4227183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518030" y="143071"/>
            <a:ext cx="742239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ea"/>
                <a:cs typeface="Arial"/>
              </a:rPr>
              <a:t>SLURM Partition Limits</a:t>
            </a: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202928" y="1205723"/>
            <a:ext cx="8806652"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spcBef>
                <a:spcPts val="900"/>
              </a:spcBef>
            </a:pPr>
            <a:r>
              <a:rPr lang="en-US" sz="2200" dirty="0">
                <a:cs typeface="Arial"/>
              </a:rPr>
              <a:t>We set limits on the number of resources a single person or job can request. Some of the limits are set at the user level (across all their jobs), most are set at the partition (and "</a:t>
            </a:r>
            <a:r>
              <a:rPr lang="en-US" sz="2200" dirty="0" err="1">
                <a:cs typeface="Arial"/>
              </a:rPr>
              <a:t>qos</a:t>
            </a:r>
            <a:r>
              <a:rPr lang="en-US" sz="2200" dirty="0">
                <a:cs typeface="Arial"/>
              </a:rPr>
              <a:t>") levels.  We update them regularly to improve performance and adjust for new/changed resources. </a:t>
            </a:r>
            <a:endParaRPr lang="en-US" dirty="0">
              <a:cs typeface="Arial"/>
            </a:endParaRPr>
          </a:p>
          <a:p>
            <a:pPr marL="635">
              <a:spcBef>
                <a:spcPts val="900"/>
              </a:spcBef>
            </a:pPr>
            <a:r>
              <a:rPr lang="en-US" sz="2200" i="1" dirty="0">
                <a:cs typeface="Arial"/>
              </a:rPr>
              <a:t>Helpful SLURM commands to see limits:</a:t>
            </a:r>
          </a:p>
          <a:p>
            <a:pPr marL="635">
              <a:spcBef>
                <a:spcPts val="900"/>
              </a:spcBef>
            </a:pPr>
            <a:r>
              <a:rPr lang="en-US" sz="2000" dirty="0">
                <a:latin typeface="Courier New"/>
                <a:ea typeface="+mn-lt"/>
                <a:cs typeface="+mn-lt"/>
              </a:rPr>
              <a:t>$ </a:t>
            </a:r>
            <a:r>
              <a:rPr lang="en-US" sz="2000" dirty="0" err="1">
                <a:latin typeface="Courier New"/>
                <a:ea typeface="+mn-lt"/>
                <a:cs typeface="+mn-lt"/>
              </a:rPr>
              <a:t>scontrol</a:t>
            </a:r>
            <a:r>
              <a:rPr lang="en-US" sz="2000" dirty="0">
                <a:latin typeface="Courier New"/>
                <a:ea typeface="+mn-lt"/>
                <a:cs typeface="+mn-lt"/>
              </a:rPr>
              <a:t> show partition</a:t>
            </a:r>
            <a:endParaRPr lang="en-US" sz="2000" dirty="0">
              <a:latin typeface="Courier New"/>
            </a:endParaRPr>
          </a:p>
          <a:p>
            <a:pPr marL="635">
              <a:spcBef>
                <a:spcPts val="900"/>
              </a:spcBef>
            </a:pPr>
            <a:r>
              <a:rPr lang="en-US" sz="2000" dirty="0">
                <a:latin typeface="Courier New"/>
                <a:ea typeface="+mn-lt"/>
                <a:cs typeface="+mn-lt"/>
              </a:rPr>
              <a:t>$ </a:t>
            </a:r>
            <a:r>
              <a:rPr lang="en-US" sz="2000" dirty="0" err="1">
                <a:latin typeface="Courier New"/>
                <a:ea typeface="+mn-lt"/>
                <a:cs typeface="+mn-lt"/>
              </a:rPr>
              <a:t>scontrol</a:t>
            </a:r>
            <a:r>
              <a:rPr lang="en-US" sz="2000" dirty="0">
                <a:latin typeface="Courier New"/>
                <a:ea typeface="+mn-lt"/>
                <a:cs typeface="+mn-lt"/>
              </a:rPr>
              <a:t> show partition general</a:t>
            </a:r>
            <a:endParaRPr lang="en-US" sz="2000" dirty="0">
              <a:latin typeface="Courier New"/>
            </a:endParaRPr>
          </a:p>
          <a:p>
            <a:pPr marL="635">
              <a:spcBef>
                <a:spcPts val="900"/>
              </a:spcBef>
            </a:pPr>
            <a:r>
              <a:rPr lang="en-US" sz="2000" dirty="0">
                <a:latin typeface="Courier New"/>
                <a:ea typeface="+mn-lt"/>
                <a:cs typeface="+mn-lt"/>
              </a:rPr>
              <a:t>$ </a:t>
            </a:r>
            <a:r>
              <a:rPr lang="en-US" sz="2000" dirty="0" err="1">
                <a:latin typeface="Courier New"/>
                <a:ea typeface="+mn-lt"/>
                <a:cs typeface="+mn-lt"/>
              </a:rPr>
              <a:t>sacctmgr</a:t>
            </a:r>
            <a:r>
              <a:rPr lang="en-US" sz="2000" dirty="0">
                <a:latin typeface="Courier New"/>
                <a:ea typeface="+mn-lt"/>
                <a:cs typeface="+mn-lt"/>
              </a:rPr>
              <a:t> show </a:t>
            </a:r>
            <a:r>
              <a:rPr lang="en-US" sz="2000" dirty="0" err="1">
                <a:latin typeface="Courier New"/>
                <a:ea typeface="+mn-lt"/>
                <a:cs typeface="+mn-lt"/>
              </a:rPr>
              <a:t>qos</a:t>
            </a:r>
            <a:r>
              <a:rPr lang="en-US" sz="2000" dirty="0">
                <a:latin typeface="Courier New"/>
                <a:ea typeface="+mn-lt"/>
                <a:cs typeface="+mn-lt"/>
              </a:rPr>
              <a:t> format=name%15,mintres,grptres,maxtres%20,maxtrespernode,maxtrespu%20,maxjobs,mintres,MaxSubmitJobsPerUser,maxtrespa</a:t>
            </a:r>
            <a:endParaRPr lang="en-US" sz="2000" dirty="0">
              <a:latin typeface="Courier New"/>
            </a:endParaRPr>
          </a:p>
          <a:p>
            <a:pPr marL="635">
              <a:spcBef>
                <a:spcPts val="900"/>
              </a:spcBef>
            </a:pPr>
            <a:r>
              <a:rPr lang="en-US" sz="2000" dirty="0">
                <a:latin typeface="Courier New"/>
                <a:cs typeface="Arial"/>
              </a:rPr>
              <a:t>$ </a:t>
            </a:r>
            <a:r>
              <a:rPr lang="en-US" sz="2000" dirty="0" err="1">
                <a:latin typeface="Courier New"/>
                <a:ea typeface="+mn-lt"/>
                <a:cs typeface="+mn-lt"/>
              </a:rPr>
              <a:t>sacctmgr</a:t>
            </a:r>
            <a:r>
              <a:rPr lang="en-US" sz="2000" dirty="0">
                <a:latin typeface="Courier New"/>
                <a:ea typeface="+mn-lt"/>
                <a:cs typeface="+mn-lt"/>
              </a:rPr>
              <a:t> show user where name=&lt;ONYEN&gt; </a:t>
            </a:r>
            <a:r>
              <a:rPr lang="en-US" sz="2000" dirty="0" err="1">
                <a:latin typeface="Courier New"/>
                <a:ea typeface="+mn-lt"/>
                <a:cs typeface="+mn-lt"/>
              </a:rPr>
              <a:t>withassoc</a:t>
            </a:r>
            <a:r>
              <a:rPr lang="en-US" sz="2000" dirty="0">
                <a:latin typeface="Courier New"/>
                <a:ea typeface="+mn-lt"/>
                <a:cs typeface="+mn-lt"/>
              </a:rPr>
              <a:t> format=user,DefaultQOS,account%20,qos</a:t>
            </a:r>
            <a:endParaRPr lang="en-US" sz="2000" dirty="0">
              <a:latin typeface="Courier New"/>
              <a:cs typeface="Arial"/>
            </a:endParaRPr>
          </a:p>
          <a:p>
            <a:pPr marL="635">
              <a:spcBef>
                <a:spcPts val="900"/>
              </a:spcBef>
            </a:pPr>
            <a:endParaRPr lang="en-US" sz="2200" dirty="0">
              <a:cs typeface="Arial"/>
            </a:endParaRPr>
          </a:p>
          <a:p>
            <a:pPr marL="635">
              <a:spcBef>
                <a:spcPts val="900"/>
              </a:spcBef>
            </a:pPr>
            <a:endParaRPr lang="en-US" sz="2200" dirty="0">
              <a:cs typeface="Arial"/>
            </a:endParaRPr>
          </a:p>
          <a:p>
            <a:pPr marL="635">
              <a:spcBef>
                <a:spcPts val="900"/>
              </a:spcBef>
            </a:pPr>
            <a:endParaRPr lang="en-US" sz="2200" dirty="0">
              <a:cs typeface="Arial"/>
            </a:endParaRP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2144487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518030" y="143071"/>
            <a:ext cx="742239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ea"/>
                <a:cs typeface="Arial"/>
              </a:rPr>
              <a:t>SLURM Commands Exercise</a:t>
            </a: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168674" y="1334886"/>
            <a:ext cx="8806652" cy="42857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835" indent="-457200">
              <a:spcBef>
                <a:spcPts val="900"/>
              </a:spcBef>
              <a:buFont typeface="+mj-lt"/>
              <a:buAutoNum type="arabicPeriod"/>
            </a:pPr>
            <a:r>
              <a:rPr lang="en-US" sz="2000" dirty="0">
                <a:cs typeface="Arial"/>
              </a:rPr>
              <a:t>Use </a:t>
            </a:r>
            <a:r>
              <a:rPr lang="en-US" sz="2000" dirty="0" err="1">
                <a:highlight>
                  <a:srgbClr val="FFFF00"/>
                </a:highlight>
                <a:cs typeface="Arial"/>
              </a:rPr>
              <a:t>seff</a:t>
            </a:r>
            <a:r>
              <a:rPr lang="en-US" sz="2000" dirty="0">
                <a:cs typeface="Arial"/>
              </a:rPr>
              <a:t> to find out how efficient job </a:t>
            </a:r>
            <a:r>
              <a:rPr lang="en-US" sz="2000" dirty="0">
                <a:latin typeface="Courier New" panose="02070309020205020404" pitchFamily="49" charset="0"/>
                <a:cs typeface="Courier New" panose="02070309020205020404" pitchFamily="49" charset="0"/>
              </a:rPr>
              <a:t>23866216</a:t>
            </a:r>
            <a:r>
              <a:rPr lang="en-US" sz="2000" dirty="0">
                <a:cs typeface="Arial"/>
              </a:rPr>
              <a:t> was.</a:t>
            </a:r>
          </a:p>
          <a:p>
            <a:pPr marL="457835" indent="-457200">
              <a:spcBef>
                <a:spcPts val="900"/>
              </a:spcBef>
              <a:buFont typeface="+mj-lt"/>
              <a:buAutoNum type="arabicPeriod"/>
            </a:pPr>
            <a:r>
              <a:rPr lang="en-US" sz="2000" dirty="0">
                <a:cs typeface="Arial"/>
              </a:rPr>
              <a:t>Use </a:t>
            </a:r>
            <a:r>
              <a:rPr lang="en-US" sz="2000" dirty="0" err="1">
                <a:highlight>
                  <a:srgbClr val="FFFF00"/>
                </a:highlight>
                <a:cs typeface="Arial"/>
              </a:rPr>
              <a:t>sacct</a:t>
            </a:r>
            <a:r>
              <a:rPr lang="en-US" sz="2000" dirty="0">
                <a:cs typeface="Arial"/>
              </a:rPr>
              <a:t> to find out how these jobs ended: </a:t>
            </a:r>
          </a:p>
          <a:p>
            <a:pPr rtl="0">
              <a:lnSpc>
                <a:spcPct val="100000"/>
              </a:lnSpc>
              <a:spcAft>
                <a:spcPts val="0"/>
              </a:spcAft>
            </a:pPr>
            <a:r>
              <a:rPr lang="en-US" sz="2000" dirty="0">
                <a:cs typeface="Arial"/>
              </a:rPr>
              <a:t> </a:t>
            </a:r>
            <a:r>
              <a:rPr lang="en-US" sz="2000" dirty="0" err="1">
                <a:latin typeface="Courier New" panose="02070309020205020404" pitchFamily="49" charset="0"/>
                <a:cs typeface="Courier New" panose="02070309020205020404" pitchFamily="49" charset="0"/>
              </a:rPr>
              <a:t>sacct</a:t>
            </a:r>
            <a:r>
              <a:rPr lang="en-US" sz="2000" dirty="0">
                <a:latin typeface="Courier New" panose="02070309020205020404" pitchFamily="49" charset="0"/>
                <a:cs typeface="Courier New" panose="02070309020205020404" pitchFamily="49" charset="0"/>
              </a:rPr>
              <a:t> -j 23866216,</a:t>
            </a:r>
            <a:r>
              <a:rPr lang="en-US" sz="2000" dirty="0">
                <a:effectLst/>
                <a:latin typeface="Courier New, serif"/>
              </a:rPr>
              <a:t>23585068</a:t>
            </a:r>
            <a:r>
              <a:rPr lang="en-US" sz="2000" b="0" i="0" dirty="0">
                <a:solidFill>
                  <a:srgbClr val="242424"/>
                </a:solidFill>
                <a:effectLst/>
                <a:latin typeface="Courier New" panose="02070309020205020404" pitchFamily="49" charset="0"/>
                <a:cs typeface="Courier New" panose="02070309020205020404" pitchFamily="49" charset="0"/>
              </a:rPr>
              <a:t>,</a:t>
            </a:r>
            <a:r>
              <a:rPr lang="en-US" sz="2000" dirty="0">
                <a:effectLst/>
                <a:latin typeface="Courier New, serif"/>
              </a:rPr>
              <a:t>23584974</a:t>
            </a:r>
            <a:r>
              <a:rPr lang="en-US" sz="2000" b="0" i="0" dirty="0">
                <a:solidFill>
                  <a:srgbClr val="242424"/>
                </a:solidFill>
                <a:effectLst/>
                <a:latin typeface="Courier New" panose="02070309020205020404" pitchFamily="49" charset="0"/>
                <a:cs typeface="Courier New" panose="02070309020205020404" pitchFamily="49" charset="0"/>
              </a:rPr>
              <a:t>,23615175</a:t>
            </a:r>
            <a:endParaRPr lang="en-US" sz="2000" dirty="0">
              <a:latin typeface="Courier New" panose="02070309020205020404" pitchFamily="49" charset="0"/>
              <a:cs typeface="Courier New" panose="02070309020205020404" pitchFamily="49" charset="0"/>
            </a:endParaRPr>
          </a:p>
          <a:p>
            <a:pPr marL="635">
              <a:spcBef>
                <a:spcPts val="900"/>
              </a:spcBef>
            </a:pPr>
            <a:r>
              <a:rPr lang="en-US" sz="2000" dirty="0">
                <a:cs typeface="Arial"/>
              </a:rPr>
              <a:t>3.    Use </a:t>
            </a:r>
            <a:r>
              <a:rPr lang="en-US" sz="2000" dirty="0" err="1">
                <a:highlight>
                  <a:srgbClr val="FFFF00"/>
                </a:highlight>
                <a:cs typeface="Arial"/>
              </a:rPr>
              <a:t>squeue</a:t>
            </a:r>
            <a:r>
              <a:rPr lang="en-US" sz="2000" dirty="0">
                <a:cs typeface="Arial"/>
              </a:rPr>
              <a:t> to see how many jobs are currently running in the interact partition:</a:t>
            </a:r>
          </a:p>
          <a:p>
            <a:pPr marL="457835" lvl="1">
              <a:spcBef>
                <a:spcPts val="900"/>
              </a:spcBef>
            </a:pPr>
            <a:r>
              <a:rPr lang="en-US" sz="2000" dirty="0">
                <a:cs typeface="Arial"/>
              </a:rPr>
              <a:t> </a:t>
            </a:r>
            <a:r>
              <a:rPr lang="en-US" sz="2000" b="0" i="0" dirty="0" err="1">
                <a:solidFill>
                  <a:srgbClr val="000000"/>
                </a:solidFill>
                <a:effectLst/>
                <a:latin typeface="Courier New" panose="02070309020205020404" pitchFamily="49" charset="0"/>
                <a:cs typeface="Courier New" panose="02070309020205020404" pitchFamily="49" charset="0"/>
              </a:rPr>
              <a:t>squeue</a:t>
            </a:r>
            <a:r>
              <a:rPr lang="en-US" sz="2000" b="0" i="0" dirty="0">
                <a:solidFill>
                  <a:srgbClr val="000000"/>
                </a:solidFill>
                <a:effectLst/>
                <a:latin typeface="Courier New" panose="02070309020205020404" pitchFamily="49" charset="0"/>
                <a:cs typeface="Courier New" panose="02070309020205020404" pitchFamily="49" charset="0"/>
              </a:rPr>
              <a:t> -p interact </a:t>
            </a:r>
            <a:endParaRPr lang="en-US" sz="2000" dirty="0">
              <a:cs typeface="Arial"/>
            </a:endParaRPr>
          </a:p>
          <a:p>
            <a:pPr marL="635">
              <a:spcBef>
                <a:spcPts val="900"/>
              </a:spcBef>
            </a:pPr>
            <a:r>
              <a:rPr lang="en-US" sz="2000" dirty="0">
                <a:latin typeface="Arial" panose="020B0604020202020204" pitchFamily="34" charset="0"/>
                <a:ea typeface="+mn-lt"/>
                <a:cs typeface="Arial" panose="020B0604020202020204" pitchFamily="34" charset="0"/>
              </a:rPr>
              <a:t>4.    Use </a:t>
            </a:r>
            <a:r>
              <a:rPr lang="en-US" sz="2000" dirty="0" err="1">
                <a:highlight>
                  <a:srgbClr val="FFFF00"/>
                </a:highlight>
                <a:latin typeface="Arial" panose="020B0604020202020204" pitchFamily="34" charset="0"/>
                <a:ea typeface="+mn-lt"/>
                <a:cs typeface="Arial" panose="020B0604020202020204" pitchFamily="34" charset="0"/>
              </a:rPr>
              <a:t>scontrol</a:t>
            </a:r>
            <a:r>
              <a:rPr lang="en-US" sz="2000" dirty="0">
                <a:latin typeface="Arial" panose="020B0604020202020204" pitchFamily="34" charset="0"/>
                <a:ea typeface="+mn-lt"/>
                <a:cs typeface="Arial" panose="020B0604020202020204" pitchFamily="34" charset="0"/>
              </a:rPr>
              <a:t> to see </a:t>
            </a:r>
            <a:r>
              <a:rPr lang="en-US" sz="2000" dirty="0" err="1">
                <a:latin typeface="Arial" panose="020B0604020202020204" pitchFamily="34" charset="0"/>
                <a:ea typeface="+mn-lt"/>
                <a:cs typeface="Arial" panose="020B0604020202020204" pitchFamily="34" charset="0"/>
              </a:rPr>
              <a:t>ood</a:t>
            </a:r>
            <a:r>
              <a:rPr lang="en-US" sz="2000" dirty="0">
                <a:latin typeface="Arial" panose="020B0604020202020204" pitchFamily="34" charset="0"/>
                <a:ea typeface="+mn-lt"/>
                <a:cs typeface="Arial" panose="020B0604020202020204" pitchFamily="34" charset="0"/>
              </a:rPr>
              <a:t> partition: </a:t>
            </a:r>
            <a:r>
              <a:rPr lang="en-US" sz="2000" b="1" i="1" dirty="0">
                <a:latin typeface="Arial" panose="020B0604020202020204" pitchFamily="34" charset="0"/>
                <a:ea typeface="+mn-lt"/>
                <a:cs typeface="Arial" panose="020B0604020202020204" pitchFamily="34" charset="0"/>
              </a:rPr>
              <a:t>What’s the longest time allowed?  What QOS does the </a:t>
            </a:r>
            <a:r>
              <a:rPr lang="en-US" sz="2000" b="1" i="1" dirty="0" err="1">
                <a:latin typeface="Arial" panose="020B0604020202020204" pitchFamily="34" charset="0"/>
                <a:ea typeface="+mn-lt"/>
                <a:cs typeface="Arial" panose="020B0604020202020204" pitchFamily="34" charset="0"/>
              </a:rPr>
              <a:t>ood</a:t>
            </a:r>
            <a:r>
              <a:rPr lang="en-US" sz="2000" b="1" i="1" dirty="0">
                <a:latin typeface="Arial" panose="020B0604020202020204" pitchFamily="34" charset="0"/>
                <a:ea typeface="+mn-lt"/>
                <a:cs typeface="Arial" panose="020B0604020202020204" pitchFamily="34" charset="0"/>
              </a:rPr>
              <a:t> partition use?</a:t>
            </a:r>
          </a:p>
          <a:p>
            <a:pPr marL="457835" lvl="1">
              <a:spcBef>
                <a:spcPts val="900"/>
              </a:spcBef>
            </a:pPr>
            <a:r>
              <a:rPr lang="en-US" sz="2000" dirty="0" err="1">
                <a:latin typeface="Courier New"/>
                <a:ea typeface="+mn-lt"/>
                <a:cs typeface="+mn-lt"/>
              </a:rPr>
              <a:t>scontrol</a:t>
            </a:r>
            <a:r>
              <a:rPr lang="en-US" sz="2000" dirty="0">
                <a:latin typeface="Courier New"/>
                <a:ea typeface="+mn-lt"/>
                <a:cs typeface="+mn-lt"/>
              </a:rPr>
              <a:t> show partition </a:t>
            </a:r>
            <a:r>
              <a:rPr lang="en-US" sz="2000" dirty="0" err="1">
                <a:latin typeface="Courier New"/>
                <a:ea typeface="+mn-lt"/>
                <a:cs typeface="+mn-lt"/>
              </a:rPr>
              <a:t>webportal</a:t>
            </a:r>
            <a:endParaRPr lang="en-US" sz="2000" dirty="0">
              <a:latin typeface="Courier New"/>
              <a:ea typeface="+mn-lt"/>
              <a:cs typeface="+mn-lt"/>
            </a:endParaRPr>
          </a:p>
          <a:p>
            <a:pPr marL="635">
              <a:spcBef>
                <a:spcPts val="900"/>
              </a:spcBef>
            </a:pPr>
            <a:r>
              <a:rPr lang="en-US" sz="2000" dirty="0">
                <a:cs typeface="Arial"/>
              </a:rPr>
              <a:t>5.    Use </a:t>
            </a:r>
            <a:r>
              <a:rPr lang="en-US" sz="2000" dirty="0" err="1">
                <a:highlight>
                  <a:srgbClr val="FFFF00"/>
                </a:highlight>
                <a:cs typeface="Arial"/>
              </a:rPr>
              <a:t>sacctmgr</a:t>
            </a:r>
            <a:r>
              <a:rPr lang="en-US" sz="2000" dirty="0">
                <a:cs typeface="Arial"/>
              </a:rPr>
              <a:t> to see limits for </a:t>
            </a:r>
            <a:r>
              <a:rPr lang="en-US" sz="2000" dirty="0" err="1">
                <a:cs typeface="Arial"/>
              </a:rPr>
              <a:t>qos</a:t>
            </a:r>
            <a:r>
              <a:rPr lang="en-US" sz="2000" dirty="0">
                <a:cs typeface="Arial"/>
              </a:rPr>
              <a:t> that the partition </a:t>
            </a:r>
            <a:r>
              <a:rPr lang="en-US" sz="2000" dirty="0" err="1">
                <a:cs typeface="Arial"/>
              </a:rPr>
              <a:t>webportal</a:t>
            </a:r>
            <a:r>
              <a:rPr lang="en-US" sz="2000" dirty="0">
                <a:cs typeface="Arial"/>
              </a:rPr>
              <a:t> uses:</a:t>
            </a:r>
          </a:p>
          <a:p>
            <a:pPr marL="457835" lvl="1">
              <a:spcBef>
                <a:spcPts val="900"/>
              </a:spcBef>
            </a:pPr>
            <a:r>
              <a:rPr lang="en-US" sz="2000" dirty="0" err="1">
                <a:latin typeface="Courier New" panose="02070309020205020404" pitchFamily="49" charset="0"/>
                <a:ea typeface="+mn-lt"/>
                <a:cs typeface="Courier New" panose="02070309020205020404" pitchFamily="49" charset="0"/>
              </a:rPr>
              <a:t>sacctmgr</a:t>
            </a:r>
            <a:r>
              <a:rPr lang="en-US" sz="2000" dirty="0">
                <a:latin typeface="Courier New" panose="02070309020205020404" pitchFamily="49" charset="0"/>
                <a:ea typeface="+mn-lt"/>
                <a:cs typeface="Courier New" panose="02070309020205020404" pitchFamily="49" charset="0"/>
              </a:rPr>
              <a:t> show </a:t>
            </a:r>
            <a:r>
              <a:rPr lang="en-US" sz="2000" dirty="0" err="1">
                <a:latin typeface="Courier New" panose="02070309020205020404" pitchFamily="49" charset="0"/>
                <a:ea typeface="+mn-lt"/>
                <a:cs typeface="Courier New" panose="02070309020205020404" pitchFamily="49" charset="0"/>
              </a:rPr>
              <a:t>qos</a:t>
            </a:r>
            <a:r>
              <a:rPr lang="en-US" sz="2000" dirty="0">
                <a:latin typeface="Courier New" panose="02070309020205020404" pitchFamily="49" charset="0"/>
                <a:ea typeface="+mn-lt"/>
                <a:cs typeface="Courier New" panose="02070309020205020404" pitchFamily="49" charset="0"/>
              </a:rPr>
              <a:t> </a:t>
            </a:r>
            <a:r>
              <a:rPr lang="en-US" sz="2000" dirty="0" err="1">
                <a:latin typeface="Courier New" panose="02070309020205020404" pitchFamily="49" charset="0"/>
                <a:ea typeface="+mn-lt"/>
                <a:cs typeface="Courier New" panose="02070309020205020404" pitchFamily="49" charset="0"/>
              </a:rPr>
              <a:t>ood</a:t>
            </a:r>
            <a:r>
              <a:rPr lang="en-US" sz="2000" dirty="0">
                <a:latin typeface="Courier New" panose="02070309020205020404" pitchFamily="49" charset="0"/>
                <a:ea typeface="+mn-lt"/>
                <a:cs typeface="Courier New" panose="02070309020205020404" pitchFamily="49" charset="0"/>
              </a:rPr>
              <a:t> format=name,maxtres%40qos </a:t>
            </a: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802806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518030" y="143071"/>
            <a:ext cx="742239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ea"/>
                <a:cs typeface="Arial"/>
              </a:rPr>
              <a:t>SLURM Commands Exercise</a:t>
            </a: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202928" y="1050121"/>
            <a:ext cx="8806652"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835" indent="-457200">
              <a:spcBef>
                <a:spcPts val="900"/>
              </a:spcBef>
              <a:buFont typeface="Arial" panose="020B0604020202020204" pitchFamily="34" charset="0"/>
              <a:buChar char="•"/>
            </a:pPr>
            <a:r>
              <a:rPr lang="en-US" sz="2000" dirty="0">
                <a:cs typeface="Arial"/>
              </a:rPr>
              <a:t>Use </a:t>
            </a:r>
            <a:r>
              <a:rPr lang="en-US" sz="2000" dirty="0" err="1">
                <a:highlight>
                  <a:srgbClr val="FFFF00"/>
                </a:highlight>
                <a:cs typeface="Arial"/>
              </a:rPr>
              <a:t>sacct</a:t>
            </a:r>
            <a:r>
              <a:rPr lang="en-US" sz="2000" dirty="0">
                <a:cs typeface="Arial"/>
              </a:rPr>
              <a:t> to see how efficient an </a:t>
            </a:r>
            <a:r>
              <a:rPr lang="en-US" sz="2000" dirty="0" err="1">
                <a:cs typeface="Arial"/>
              </a:rPr>
              <a:t>onyen’s</a:t>
            </a:r>
            <a:r>
              <a:rPr lang="en-US" sz="2000" dirty="0">
                <a:cs typeface="Arial"/>
              </a:rPr>
              <a:t> jobs have been over the last 30 days (change the dates to make it more interesting):</a:t>
            </a:r>
          </a:p>
          <a:p>
            <a:pPr marL="457835" lvl="1">
              <a:spcBef>
                <a:spcPts val="900"/>
              </a:spcBef>
            </a:pPr>
            <a:r>
              <a:rPr lang="en-US" sz="2000" dirty="0">
                <a:cs typeface="Arial"/>
              </a:rPr>
              <a:t> </a:t>
            </a:r>
            <a:r>
              <a:rPr lang="en-US" sz="2000" b="0" i="0" dirty="0" err="1">
                <a:solidFill>
                  <a:srgbClr val="000000"/>
                </a:solidFill>
                <a:effectLst/>
                <a:latin typeface="Courier New" panose="02070309020205020404" pitchFamily="49" charset="0"/>
                <a:cs typeface="Courier New" panose="02070309020205020404" pitchFamily="49" charset="0"/>
              </a:rPr>
              <a:t>sacct</a:t>
            </a:r>
            <a:r>
              <a:rPr lang="en-US" sz="2000" b="0" i="0" dirty="0">
                <a:solidFill>
                  <a:srgbClr val="000000"/>
                </a:solidFill>
                <a:effectLst/>
                <a:latin typeface="Courier New" panose="02070309020205020404" pitchFamily="49" charset="0"/>
                <a:cs typeface="Courier New" panose="02070309020205020404" pitchFamily="49" charset="0"/>
              </a:rPr>
              <a:t> -S 2024-01-01 -E 2024-06-3</a:t>
            </a:r>
            <a:r>
              <a:rPr lang="en-US" sz="2000" dirty="0">
                <a:solidFill>
                  <a:srgbClr val="000000"/>
                </a:solidFill>
                <a:latin typeface="Courier New" panose="02070309020205020404" pitchFamily="49" charset="0"/>
                <a:cs typeface="Courier New" panose="02070309020205020404" pitchFamily="49" charset="0"/>
              </a:rPr>
              <a:t>0</a:t>
            </a:r>
            <a:r>
              <a:rPr lang="en-US" sz="2000" b="0" i="0" dirty="0">
                <a:solidFill>
                  <a:srgbClr val="000000"/>
                </a:solidFill>
                <a:effectLst/>
                <a:latin typeface="Courier New" panose="02070309020205020404" pitchFamily="49" charset="0"/>
                <a:cs typeface="Courier New" panose="02070309020205020404" pitchFamily="49" charset="0"/>
              </a:rPr>
              <a:t> --</a:t>
            </a:r>
            <a:r>
              <a:rPr lang="en-US" sz="2000" b="0" i="0" dirty="0" err="1">
                <a:solidFill>
                  <a:srgbClr val="000000"/>
                </a:solidFill>
                <a:effectLst/>
                <a:latin typeface="Courier New" panose="02070309020205020404" pitchFamily="49" charset="0"/>
                <a:cs typeface="Courier New" panose="02070309020205020404" pitchFamily="49" charset="0"/>
              </a:rPr>
              <a:t>timelimit</a:t>
            </a:r>
            <a:r>
              <a:rPr lang="en-US" sz="2000" b="0" i="0" dirty="0">
                <a:solidFill>
                  <a:srgbClr val="000000"/>
                </a:solidFill>
                <a:effectLst/>
                <a:latin typeface="Courier New" panose="02070309020205020404" pitchFamily="49" charset="0"/>
                <a:cs typeface="Courier New" panose="02070309020205020404" pitchFamily="49" charset="0"/>
              </a:rPr>
              <a:t>-min=2- --</a:t>
            </a:r>
            <a:r>
              <a:rPr lang="en-US" sz="2000" b="0" i="0" dirty="0" err="1">
                <a:solidFill>
                  <a:srgbClr val="000000"/>
                </a:solidFill>
                <a:effectLst/>
                <a:latin typeface="Courier New" panose="02070309020205020404" pitchFamily="49" charset="0"/>
                <a:cs typeface="Courier New" panose="02070309020205020404" pitchFamily="49" charset="0"/>
              </a:rPr>
              <a:t>timelimit</a:t>
            </a:r>
            <a:r>
              <a:rPr lang="en-US" sz="2000" b="0" i="0" dirty="0">
                <a:solidFill>
                  <a:srgbClr val="000000"/>
                </a:solidFill>
                <a:effectLst/>
                <a:latin typeface="Courier New" panose="02070309020205020404" pitchFamily="49" charset="0"/>
                <a:cs typeface="Courier New" panose="02070309020205020404" pitchFamily="49" charset="0"/>
              </a:rPr>
              <a:t>-max=11- --state=cd --format=</a:t>
            </a:r>
            <a:r>
              <a:rPr lang="en-US" sz="2000" b="0" i="0" dirty="0" err="1">
                <a:solidFill>
                  <a:srgbClr val="000000"/>
                </a:solidFill>
                <a:effectLst/>
                <a:latin typeface="Courier New" panose="02070309020205020404" pitchFamily="49" charset="0"/>
                <a:cs typeface="Courier New" panose="02070309020205020404" pitchFamily="49" charset="0"/>
              </a:rPr>
              <a:t>jobid</a:t>
            </a:r>
            <a:r>
              <a:rPr lang="en-US" sz="2000" b="0" i="0" dirty="0">
                <a:solidFill>
                  <a:srgbClr val="000000"/>
                </a:solidFill>
                <a:effectLst/>
                <a:latin typeface="Courier New" panose="02070309020205020404" pitchFamily="49" charset="0"/>
                <a:cs typeface="Courier New" panose="02070309020205020404" pitchFamily="49" charset="0"/>
              </a:rPr>
              <a:t> -u </a:t>
            </a:r>
            <a:r>
              <a:rPr lang="en-US" sz="2000" b="1" i="0" dirty="0">
                <a:solidFill>
                  <a:srgbClr val="000000"/>
                </a:solidFill>
                <a:effectLst/>
                <a:latin typeface="Courier New" panose="02070309020205020404" pitchFamily="49" charset="0"/>
                <a:cs typeface="Courier New" panose="02070309020205020404" pitchFamily="49" charset="0"/>
              </a:rPr>
              <a:t>&lt;</a:t>
            </a:r>
            <a:r>
              <a:rPr lang="en-US" sz="2000" b="1" i="0" dirty="0" err="1">
                <a:solidFill>
                  <a:srgbClr val="000000"/>
                </a:solidFill>
                <a:effectLst/>
                <a:latin typeface="Courier New" panose="02070309020205020404" pitchFamily="49" charset="0"/>
                <a:cs typeface="Courier New" panose="02070309020205020404" pitchFamily="49" charset="0"/>
              </a:rPr>
              <a:t>onyen</a:t>
            </a:r>
            <a:r>
              <a:rPr lang="en-US" sz="2000" b="1" i="0" dirty="0">
                <a:solidFill>
                  <a:srgbClr val="000000"/>
                </a:solidFill>
                <a:effectLst/>
                <a:latin typeface="Courier New" panose="02070309020205020404" pitchFamily="49" charset="0"/>
                <a:cs typeface="Courier New" panose="02070309020205020404" pitchFamily="49" charset="0"/>
              </a:rPr>
              <a:t>&gt;</a:t>
            </a:r>
            <a:r>
              <a:rPr lang="en-US" sz="2000" b="0" i="0" dirty="0">
                <a:solidFill>
                  <a:srgbClr val="000000"/>
                </a:solidFill>
                <a:effectLst/>
                <a:latin typeface="Courier New" panose="02070309020205020404" pitchFamily="49" charset="0"/>
                <a:cs typeface="Courier New" panose="02070309020205020404" pitchFamily="49" charset="0"/>
              </a:rPr>
              <a:t> -</a:t>
            </a:r>
            <a:r>
              <a:rPr lang="en-US" sz="2000" b="0" i="0" dirty="0" err="1">
                <a:solidFill>
                  <a:srgbClr val="000000"/>
                </a:solidFill>
                <a:effectLst/>
                <a:latin typeface="Courier New" panose="02070309020205020404" pitchFamily="49" charset="0"/>
                <a:cs typeface="Courier New" panose="02070309020205020404" pitchFamily="49" charset="0"/>
              </a:rPr>
              <a:t>Xn</a:t>
            </a:r>
            <a:r>
              <a:rPr lang="en-US" sz="2000" b="0" i="0" dirty="0">
                <a:solidFill>
                  <a:srgbClr val="000000"/>
                </a:solidFill>
                <a:effectLst/>
                <a:latin typeface="Courier New" panose="02070309020205020404" pitchFamily="49" charset="0"/>
                <a:cs typeface="Courier New" panose="02070309020205020404" pitchFamily="49" charset="0"/>
              </a:rPr>
              <a:t> |</a:t>
            </a:r>
            <a:r>
              <a:rPr lang="en-US" sz="2000" b="0" i="0" dirty="0" err="1">
                <a:solidFill>
                  <a:srgbClr val="000000"/>
                </a:solidFill>
                <a:effectLst/>
                <a:latin typeface="Courier New" panose="02070309020205020404" pitchFamily="49" charset="0"/>
                <a:cs typeface="Courier New" panose="02070309020205020404" pitchFamily="49" charset="0"/>
              </a:rPr>
              <a:t>xargs</a:t>
            </a:r>
            <a:r>
              <a:rPr lang="en-US" sz="2000" b="0" i="0" dirty="0">
                <a:solidFill>
                  <a:srgbClr val="000000"/>
                </a:solidFill>
                <a:effectLst/>
                <a:latin typeface="Courier New" panose="02070309020205020404" pitchFamily="49" charset="0"/>
                <a:cs typeface="Courier New" panose="02070309020205020404" pitchFamily="49" charset="0"/>
              </a:rPr>
              <a:t> -L1 -I{} </a:t>
            </a:r>
            <a:r>
              <a:rPr lang="en-US" sz="2000" b="0" i="0" dirty="0" err="1">
                <a:solidFill>
                  <a:srgbClr val="000000"/>
                </a:solidFill>
                <a:effectLst/>
                <a:latin typeface="Courier New" panose="02070309020205020404" pitchFamily="49" charset="0"/>
                <a:cs typeface="Courier New" panose="02070309020205020404" pitchFamily="49" charset="0"/>
              </a:rPr>
              <a:t>sh</a:t>
            </a:r>
            <a:r>
              <a:rPr lang="en-US" sz="2000" b="0" i="0" dirty="0">
                <a:solidFill>
                  <a:srgbClr val="000000"/>
                </a:solidFill>
                <a:effectLst/>
                <a:latin typeface="Courier New" panose="02070309020205020404" pitchFamily="49" charset="0"/>
                <a:cs typeface="Courier New" panose="02070309020205020404" pitchFamily="49" charset="0"/>
              </a:rPr>
              <a:t> -c " </a:t>
            </a:r>
            <a:r>
              <a:rPr lang="en-US" sz="2000" b="0" i="0" dirty="0" err="1">
                <a:solidFill>
                  <a:srgbClr val="000000"/>
                </a:solidFill>
                <a:effectLst/>
                <a:latin typeface="Courier New" panose="02070309020205020404" pitchFamily="49" charset="0"/>
                <a:cs typeface="Courier New" panose="02070309020205020404" pitchFamily="49" charset="0"/>
              </a:rPr>
              <a:t>seff</a:t>
            </a:r>
            <a:r>
              <a:rPr lang="en-US" sz="2000" b="0" i="0" dirty="0">
                <a:solidFill>
                  <a:srgbClr val="000000"/>
                </a:solidFill>
                <a:effectLst/>
                <a:latin typeface="Courier New" panose="02070309020205020404" pitchFamily="49" charset="0"/>
                <a:cs typeface="Courier New" panose="02070309020205020404" pitchFamily="49" charset="0"/>
              </a:rPr>
              <a:t> {} ; echo "|</a:t>
            </a:r>
            <a:r>
              <a:rPr lang="en-US" sz="2000" b="0" i="0" dirty="0" err="1">
                <a:solidFill>
                  <a:srgbClr val="000000"/>
                </a:solidFill>
                <a:effectLst/>
                <a:latin typeface="Courier New" panose="02070309020205020404" pitchFamily="49" charset="0"/>
                <a:cs typeface="Courier New" panose="02070309020205020404" pitchFamily="49" charset="0"/>
              </a:rPr>
              <a:t>egrep</a:t>
            </a:r>
            <a:r>
              <a:rPr lang="en-US" sz="2000" b="0" i="0" dirty="0">
                <a:solidFill>
                  <a:srgbClr val="000000"/>
                </a:solidFill>
                <a:effectLst/>
                <a:latin typeface="Courier New" panose="02070309020205020404" pitchFamily="49" charset="0"/>
                <a:cs typeface="Courier New" panose="02070309020205020404" pitchFamily="49" charset="0"/>
              </a:rPr>
              <a:t> "Memory Eff"</a:t>
            </a:r>
          </a:p>
          <a:p>
            <a:pPr marL="457835" indent="-457200">
              <a:spcBef>
                <a:spcPts val="900"/>
              </a:spcBef>
              <a:buFont typeface="Arial" panose="020B0604020202020204" pitchFamily="34" charset="0"/>
              <a:buChar char="•"/>
            </a:pPr>
            <a:r>
              <a:rPr lang="en-US" sz="2000" dirty="0">
                <a:cs typeface="Arial"/>
              </a:rPr>
              <a:t>Use </a:t>
            </a:r>
            <a:r>
              <a:rPr lang="en-US" sz="2000" dirty="0" err="1">
                <a:highlight>
                  <a:srgbClr val="FFFF00"/>
                </a:highlight>
                <a:cs typeface="Arial"/>
              </a:rPr>
              <a:t>sacct</a:t>
            </a:r>
            <a:r>
              <a:rPr lang="en-US" sz="2000" dirty="0">
                <a:cs typeface="Arial"/>
              </a:rPr>
              <a:t> to see list of those jobs:</a:t>
            </a:r>
          </a:p>
          <a:p>
            <a:pPr marL="457835" lvl="1">
              <a:spcBef>
                <a:spcPts val="900"/>
              </a:spcBef>
            </a:pPr>
            <a:r>
              <a:rPr lang="en-US" sz="2000" dirty="0" err="1">
                <a:latin typeface="Courier New" panose="02070309020205020404" pitchFamily="49" charset="0"/>
                <a:ea typeface="+mn-lt"/>
                <a:cs typeface="Courier New" panose="02070309020205020404" pitchFamily="49" charset="0"/>
              </a:rPr>
              <a:t>sacct</a:t>
            </a:r>
            <a:r>
              <a:rPr lang="en-US" sz="2000" dirty="0">
                <a:latin typeface="Courier New" panose="02070309020205020404" pitchFamily="49" charset="0"/>
                <a:ea typeface="+mn-lt"/>
                <a:cs typeface="Courier New" panose="02070309020205020404" pitchFamily="49" charset="0"/>
              </a:rPr>
              <a:t> -S 2024-01-01 -E 2024-05-31  --</a:t>
            </a:r>
            <a:r>
              <a:rPr lang="en-US" sz="2000" dirty="0" err="1">
                <a:latin typeface="Courier New" panose="02070309020205020404" pitchFamily="49" charset="0"/>
                <a:ea typeface="+mn-lt"/>
                <a:cs typeface="Courier New" panose="02070309020205020404" pitchFamily="49" charset="0"/>
              </a:rPr>
              <a:t>timelimit</a:t>
            </a:r>
            <a:r>
              <a:rPr lang="en-US" sz="2000" dirty="0">
                <a:latin typeface="Courier New" panose="02070309020205020404" pitchFamily="49" charset="0"/>
                <a:ea typeface="+mn-lt"/>
                <a:cs typeface="Courier New" panose="02070309020205020404" pitchFamily="49" charset="0"/>
              </a:rPr>
              <a:t>-min=2- --</a:t>
            </a:r>
            <a:r>
              <a:rPr lang="en-US" sz="2000" dirty="0" err="1">
                <a:latin typeface="Courier New" panose="02070309020205020404" pitchFamily="49" charset="0"/>
                <a:ea typeface="+mn-lt"/>
                <a:cs typeface="Courier New" panose="02070309020205020404" pitchFamily="49" charset="0"/>
              </a:rPr>
              <a:t>timelimit</a:t>
            </a:r>
            <a:r>
              <a:rPr lang="en-US" sz="2000" dirty="0">
                <a:latin typeface="Courier New" panose="02070309020205020404" pitchFamily="49" charset="0"/>
                <a:ea typeface="+mn-lt"/>
                <a:cs typeface="Courier New" panose="02070309020205020404" pitchFamily="49" charset="0"/>
              </a:rPr>
              <a:t>-max=11- --state=cd –u </a:t>
            </a:r>
            <a:r>
              <a:rPr lang="en-US" sz="2000" b="1" dirty="0">
                <a:latin typeface="Courier New" panose="02070309020205020404" pitchFamily="49" charset="0"/>
                <a:ea typeface="+mn-lt"/>
                <a:cs typeface="Courier New" panose="02070309020205020404" pitchFamily="49" charset="0"/>
              </a:rPr>
              <a:t>&lt;</a:t>
            </a:r>
            <a:r>
              <a:rPr lang="en-US" sz="2000" b="1" dirty="0" err="1">
                <a:latin typeface="Courier New" panose="02070309020205020404" pitchFamily="49" charset="0"/>
                <a:ea typeface="+mn-lt"/>
                <a:cs typeface="Courier New" panose="02070309020205020404" pitchFamily="49" charset="0"/>
              </a:rPr>
              <a:t>onyen</a:t>
            </a:r>
            <a:r>
              <a:rPr lang="en-US" sz="2000" b="1" dirty="0">
                <a:latin typeface="Courier New" panose="02070309020205020404" pitchFamily="49" charset="0"/>
                <a:ea typeface="+mn-lt"/>
                <a:cs typeface="Courier New" panose="02070309020205020404" pitchFamily="49" charset="0"/>
              </a:rPr>
              <a:t>&gt;</a:t>
            </a:r>
            <a:r>
              <a:rPr lang="en-US" sz="2000" dirty="0">
                <a:latin typeface="Courier New" panose="02070309020205020404" pitchFamily="49" charset="0"/>
                <a:ea typeface="+mn-lt"/>
                <a:cs typeface="Courier New" panose="02070309020205020404" pitchFamily="49" charset="0"/>
              </a:rPr>
              <a:t> </a:t>
            </a:r>
          </a:p>
          <a:p>
            <a:pPr marL="457835" indent="-457200">
              <a:spcBef>
                <a:spcPts val="900"/>
              </a:spcBef>
              <a:buFont typeface="Arial" panose="020B0604020202020204" pitchFamily="34" charset="0"/>
              <a:buChar char="•"/>
            </a:pPr>
            <a:r>
              <a:rPr lang="en-US" sz="2000" dirty="0">
                <a:cs typeface="Arial"/>
              </a:rPr>
              <a:t>Use </a:t>
            </a:r>
            <a:r>
              <a:rPr lang="en-US" sz="2000" dirty="0" err="1">
                <a:highlight>
                  <a:srgbClr val="FFFF00"/>
                </a:highlight>
                <a:cs typeface="Arial"/>
              </a:rPr>
              <a:t>sacct</a:t>
            </a:r>
            <a:r>
              <a:rPr lang="en-US" sz="2000" dirty="0">
                <a:cs typeface="Arial"/>
              </a:rPr>
              <a:t> to see list of those jobs, with more helpful information:</a:t>
            </a:r>
          </a:p>
          <a:p>
            <a:pPr marL="457835" lvl="1">
              <a:spcBef>
                <a:spcPts val="900"/>
              </a:spcBef>
            </a:pPr>
            <a:r>
              <a:rPr lang="en-US" sz="2000" dirty="0" err="1">
                <a:latin typeface="Courier New" panose="02070309020205020404" pitchFamily="49" charset="0"/>
                <a:ea typeface="+mn-lt"/>
                <a:cs typeface="Courier New" panose="02070309020205020404" pitchFamily="49" charset="0"/>
              </a:rPr>
              <a:t>sacct</a:t>
            </a:r>
            <a:r>
              <a:rPr lang="en-US" sz="2000" dirty="0">
                <a:latin typeface="Courier New" panose="02070309020205020404" pitchFamily="49" charset="0"/>
                <a:ea typeface="+mn-lt"/>
                <a:cs typeface="Courier New" panose="02070309020205020404" pitchFamily="49" charset="0"/>
              </a:rPr>
              <a:t> -S 2024-01-01 -E 2024-05-31  --</a:t>
            </a:r>
            <a:r>
              <a:rPr lang="en-US" sz="2000" dirty="0" err="1">
                <a:latin typeface="Courier New" panose="02070309020205020404" pitchFamily="49" charset="0"/>
                <a:ea typeface="+mn-lt"/>
                <a:cs typeface="Courier New" panose="02070309020205020404" pitchFamily="49" charset="0"/>
              </a:rPr>
              <a:t>timelimit</a:t>
            </a:r>
            <a:r>
              <a:rPr lang="en-US" sz="2000" dirty="0">
                <a:latin typeface="Courier New" panose="02070309020205020404" pitchFamily="49" charset="0"/>
                <a:ea typeface="+mn-lt"/>
                <a:cs typeface="Courier New" panose="02070309020205020404" pitchFamily="49" charset="0"/>
              </a:rPr>
              <a:t>-min=2- --</a:t>
            </a:r>
            <a:r>
              <a:rPr lang="en-US" sz="2000" dirty="0" err="1">
                <a:latin typeface="Courier New" panose="02070309020205020404" pitchFamily="49" charset="0"/>
                <a:ea typeface="+mn-lt"/>
                <a:cs typeface="Courier New" panose="02070309020205020404" pitchFamily="49" charset="0"/>
              </a:rPr>
              <a:t>timelimit</a:t>
            </a:r>
            <a:r>
              <a:rPr lang="en-US" sz="2000" dirty="0">
                <a:latin typeface="Courier New" panose="02070309020205020404" pitchFamily="49" charset="0"/>
                <a:ea typeface="+mn-lt"/>
                <a:cs typeface="Courier New" panose="02070309020205020404" pitchFamily="49" charset="0"/>
              </a:rPr>
              <a:t>-max=11- --state=cd –u </a:t>
            </a:r>
            <a:r>
              <a:rPr lang="en-US" sz="2000" b="1" dirty="0">
                <a:latin typeface="Courier New" panose="02070309020205020404" pitchFamily="49" charset="0"/>
                <a:ea typeface="+mn-lt"/>
                <a:cs typeface="Courier New" panose="02070309020205020404" pitchFamily="49" charset="0"/>
              </a:rPr>
              <a:t>&lt;</a:t>
            </a:r>
            <a:r>
              <a:rPr lang="en-US" sz="2000" b="1" dirty="0" err="1">
                <a:latin typeface="Courier New" panose="02070309020205020404" pitchFamily="49" charset="0"/>
                <a:ea typeface="+mn-lt"/>
                <a:cs typeface="Courier New" panose="02070309020205020404" pitchFamily="49" charset="0"/>
              </a:rPr>
              <a:t>onyen</a:t>
            </a:r>
            <a:r>
              <a:rPr lang="en-US" sz="2000" b="1" dirty="0">
                <a:latin typeface="Courier New" panose="02070309020205020404" pitchFamily="49" charset="0"/>
                <a:ea typeface="+mn-lt"/>
                <a:cs typeface="Courier New" panose="02070309020205020404" pitchFamily="49" charset="0"/>
              </a:rPr>
              <a:t>&gt;</a:t>
            </a:r>
            <a:r>
              <a:rPr lang="en-US" sz="2000" dirty="0">
                <a:latin typeface="Courier New" panose="02070309020205020404" pitchFamily="49" charset="0"/>
                <a:ea typeface="+mn-lt"/>
                <a:cs typeface="Courier New" panose="02070309020205020404" pitchFamily="49" charset="0"/>
              </a:rPr>
              <a:t>  --format=</a:t>
            </a:r>
            <a:r>
              <a:rPr lang="en-US" sz="2000" dirty="0" err="1">
                <a:latin typeface="Courier New" panose="02070309020205020404" pitchFamily="49" charset="0"/>
                <a:ea typeface="+mn-lt"/>
                <a:cs typeface="Courier New" panose="02070309020205020404" pitchFamily="49" charset="0"/>
              </a:rPr>
              <a:t>jobid,elapsed,maxrss,reqmem</a:t>
            </a:r>
            <a:r>
              <a:rPr lang="en-US" sz="2000" dirty="0">
                <a:latin typeface="Courier New" panose="02070309020205020404" pitchFamily="49" charset="0"/>
                <a:ea typeface="+mn-lt"/>
                <a:cs typeface="Courier New" panose="02070309020205020404" pitchFamily="49" charset="0"/>
              </a:rPr>
              <a:t> --units=g</a:t>
            </a:r>
          </a:p>
          <a:p>
            <a:pPr marL="457835" indent="-457200">
              <a:spcBef>
                <a:spcPts val="900"/>
              </a:spcBef>
              <a:buFont typeface="Arial" panose="020B0604020202020204" pitchFamily="34" charset="0"/>
              <a:buChar char="•"/>
            </a:pPr>
            <a:r>
              <a:rPr lang="en-US" sz="2000" dirty="0">
                <a:cs typeface="Arial"/>
              </a:rPr>
              <a:t>Use </a:t>
            </a:r>
            <a:r>
              <a:rPr lang="en-US" sz="2000" dirty="0" err="1">
                <a:highlight>
                  <a:srgbClr val="FFFF00"/>
                </a:highlight>
                <a:cs typeface="Arial"/>
              </a:rPr>
              <a:t>sacct</a:t>
            </a:r>
            <a:r>
              <a:rPr lang="en-US" sz="2000" dirty="0">
                <a:cs typeface="Arial"/>
              </a:rPr>
              <a:t> to see list of other columns you can put in the format string:</a:t>
            </a:r>
          </a:p>
          <a:p>
            <a:pPr marL="457835" lvl="1">
              <a:spcBef>
                <a:spcPts val="900"/>
              </a:spcBef>
            </a:pPr>
            <a:r>
              <a:rPr lang="en-US" sz="2000" dirty="0" err="1">
                <a:latin typeface="Courier New" panose="02070309020205020404" pitchFamily="49" charset="0"/>
                <a:ea typeface="+mn-lt"/>
                <a:cs typeface="Courier New" panose="02070309020205020404" pitchFamily="49" charset="0"/>
              </a:rPr>
              <a:t>sacct</a:t>
            </a:r>
            <a:r>
              <a:rPr lang="en-US" sz="2000" dirty="0">
                <a:latin typeface="Courier New" panose="02070309020205020404" pitchFamily="49" charset="0"/>
                <a:ea typeface="+mn-lt"/>
                <a:cs typeface="Courier New" panose="02070309020205020404" pitchFamily="49" charset="0"/>
              </a:rPr>
              <a:t> --</a:t>
            </a:r>
            <a:r>
              <a:rPr lang="en-US" sz="2000" dirty="0" err="1">
                <a:latin typeface="Courier New" panose="02070309020205020404" pitchFamily="49" charset="0"/>
                <a:ea typeface="+mn-lt"/>
                <a:cs typeface="Courier New" panose="02070309020205020404" pitchFamily="49" charset="0"/>
              </a:rPr>
              <a:t>helpformat</a:t>
            </a:r>
            <a:endParaRPr lang="en-US" sz="2000" dirty="0">
              <a:latin typeface="Courier New" panose="02070309020205020404" pitchFamily="49" charset="0"/>
              <a:ea typeface="+mn-lt"/>
              <a:cs typeface="Courier New" panose="02070309020205020404" pitchFamily="49" charset="0"/>
            </a:endParaRPr>
          </a:p>
          <a:p>
            <a:pPr marL="457835" lvl="1">
              <a:spcBef>
                <a:spcPts val="900"/>
              </a:spcBef>
            </a:pPr>
            <a:endParaRPr lang="en-US" dirty="0">
              <a:solidFill>
                <a:srgbClr val="000000"/>
              </a:solidFill>
              <a:latin typeface="Courier New" panose="02070309020205020404" pitchFamily="49" charset="0"/>
              <a:cs typeface="Courier New" panose="02070309020205020404" pitchFamily="49" charset="0"/>
            </a:endParaRP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3138698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495170" y="143071"/>
            <a:ext cx="744525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lt"/>
                <a:cs typeface="+mn-lt"/>
              </a:rPr>
              <a:t>SLURM Examples (</a:t>
            </a:r>
            <a:r>
              <a:rPr kumimoji="0" lang="en-US" sz="4000" b="1" i="0" u="none" strike="noStrike" kern="1200" cap="none" spc="-1" normalizeH="0" baseline="0" noProof="0" dirty="0" err="1">
                <a:ln>
                  <a:noFill/>
                </a:ln>
                <a:solidFill>
                  <a:schemeClr val="tx1"/>
                </a:solidFill>
                <a:effectLst/>
                <a:uLnTx/>
                <a:uFillTx/>
                <a:latin typeface="+mn-lt"/>
                <a:ea typeface="+mn-lt"/>
                <a:cs typeface="+mn-lt"/>
              </a:rPr>
              <a:t>ssh</a:t>
            </a:r>
            <a:r>
              <a:rPr kumimoji="0" lang="en-US" sz="4000" b="1" i="0" u="none" strike="noStrike" kern="1200" cap="none" spc="-1" normalizeH="0" baseline="0" noProof="0" dirty="0">
                <a:ln>
                  <a:noFill/>
                </a:ln>
                <a:solidFill>
                  <a:schemeClr val="tx1"/>
                </a:solidFill>
                <a:effectLst/>
                <a:uLnTx/>
                <a:uFillTx/>
                <a:latin typeface="+mn-lt"/>
                <a:ea typeface="+mn-lt"/>
                <a:cs typeface="+mn-lt"/>
              </a:rPr>
              <a: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205373" y="1281138"/>
            <a:ext cx="880665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spcBef>
                <a:spcPts val="561"/>
              </a:spcBef>
            </a:pPr>
            <a:r>
              <a:rPr lang="en-US" sz="1000" dirty="0">
                <a:latin typeface="Courier New"/>
                <a:cs typeface="Cordia New"/>
              </a:rPr>
              <a:t>$ </a:t>
            </a:r>
            <a:r>
              <a:rPr lang="en-US" sz="1000" spc="-1" dirty="0" err="1">
                <a:solidFill>
                  <a:srgbClr val="000000"/>
                </a:solidFill>
                <a:latin typeface="Courier New"/>
                <a:ea typeface="ヒラギノ角ゴ Pro W3"/>
                <a:cs typeface="Cordia New"/>
              </a:rPr>
              <a:t>sbatch</a:t>
            </a:r>
            <a:r>
              <a:rPr lang="en-US" sz="1000" spc="-1" dirty="0">
                <a:solidFill>
                  <a:srgbClr val="000000"/>
                </a:solidFill>
                <a:latin typeface="Courier New"/>
                <a:ea typeface="ヒラギノ角ゴ Pro W3"/>
                <a:cs typeface="Cordia New"/>
              </a:rPr>
              <a:t> –n 1 –N 1 -p general –t 1-22:33:44 –-mem=10g </a:t>
            </a:r>
            <a:r>
              <a:rPr lang="en-US" sz="1000" dirty="0">
                <a:latin typeface="Courier New"/>
                <a:ea typeface="+mn-lt"/>
                <a:cs typeface="Cordia New"/>
              </a:rPr>
              <a:t>–-wrap=“r &lt;name of </a:t>
            </a:r>
            <a:r>
              <a:rPr lang="en-US" sz="1000">
                <a:latin typeface="Courier New"/>
                <a:ea typeface="+mn-lt"/>
                <a:cs typeface="Cordia New"/>
              </a:rPr>
              <a:t>r script&gt;”</a:t>
            </a:r>
            <a:endParaRPr lang="en-US" sz="1000" dirty="0">
              <a:latin typeface="Courier New"/>
              <a:ea typeface="+mn-lt"/>
              <a:cs typeface="Cordia New"/>
            </a:endParaRPr>
          </a:p>
          <a:p>
            <a:pPr marL="635">
              <a:spcBef>
                <a:spcPts val="561"/>
              </a:spcBef>
            </a:pPr>
            <a:endParaRPr lang="en-US" sz="1000" dirty="0">
              <a:latin typeface="Courier New"/>
              <a:ea typeface="+mn-lt"/>
              <a:cs typeface="Cordia New" panose="020B0502040204020203" pitchFamily="34" charset="-34"/>
            </a:endParaRPr>
          </a:p>
          <a:p>
            <a:pPr marL="635">
              <a:spcBef>
                <a:spcPts val="561"/>
              </a:spcBef>
            </a:pPr>
            <a:r>
              <a:rPr lang="en-US" sz="1000" dirty="0">
                <a:latin typeface="Courier New"/>
                <a:ea typeface="+mn-lt"/>
                <a:cs typeface="Cordia New"/>
              </a:rPr>
              <a:t>$ </a:t>
            </a:r>
            <a:r>
              <a:rPr lang="en-US" sz="1000" dirty="0" err="1">
                <a:latin typeface="Courier New"/>
                <a:cs typeface="Courier New"/>
              </a:rPr>
              <a:t>sacct</a:t>
            </a:r>
            <a:r>
              <a:rPr lang="en-US" sz="1000" dirty="0">
                <a:latin typeface="Courier New"/>
                <a:cs typeface="Courier New"/>
              </a:rPr>
              <a:t> --format=user,jobid,partition,end,State%15,exitcode,reqmem,maxRSS,elapsed,timelimit --units=G –j &lt;</a:t>
            </a:r>
            <a:r>
              <a:rPr lang="en-US" sz="1000" dirty="0" err="1">
                <a:latin typeface="Courier New"/>
                <a:cs typeface="Courier New"/>
              </a:rPr>
              <a:t>jobid</a:t>
            </a:r>
            <a:r>
              <a:rPr lang="en-US" sz="1000" dirty="0">
                <a:latin typeface="Courier New"/>
                <a:cs typeface="Courier New"/>
              </a:rPr>
              <a:t>&gt;</a:t>
            </a:r>
            <a:endParaRPr lang="en-US" sz="1000" dirty="0">
              <a:latin typeface="Courier New"/>
              <a:cs typeface="Cordia New"/>
            </a:endParaRPr>
          </a:p>
          <a:p>
            <a:pPr marL="635">
              <a:spcBef>
                <a:spcPts val="561"/>
              </a:spcBef>
            </a:pPr>
            <a:r>
              <a:rPr lang="en-US" sz="2400" dirty="0">
                <a:latin typeface="Arial"/>
                <a:cs typeface="Cordia New"/>
              </a:rPr>
              <a:t>The above commands are shown in this tiny font because each  command must be typed on a continuous line (no return).  Below are the same commands in a larger font so you can read them, but ignore the line breaks in each:</a:t>
            </a:r>
            <a:endParaRPr lang="en-US" sz="800" dirty="0">
              <a:latin typeface="Courier New"/>
              <a:cs typeface="Cordia New"/>
            </a:endParaRPr>
          </a:p>
          <a:p>
            <a:pPr marL="635">
              <a:spcBef>
                <a:spcPts val="561"/>
              </a:spcBef>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sbatch</a:t>
            </a:r>
            <a:r>
              <a:rPr lang="en-US" sz="2400" dirty="0">
                <a:latin typeface="Courier New" panose="02070309020205020404" pitchFamily="49" charset="0"/>
                <a:cs typeface="Courier New" panose="02070309020205020404" pitchFamily="49" charset="0"/>
              </a:rPr>
              <a:t> –n 1 –N 1 -p general –t 1-22:33:44 --mem=10g --wrap=“r &lt;name of r script&gt;”</a:t>
            </a:r>
            <a:endParaRPr lang="en-US" sz="2400" dirty="0">
              <a:latin typeface="Courier New" panose="02070309020205020404" pitchFamily="49" charset="0"/>
              <a:ea typeface="+mn-lt"/>
              <a:cs typeface="Courier New" panose="02070309020205020404" pitchFamily="49" charset="0"/>
            </a:endParaRPr>
          </a:p>
          <a:p>
            <a:pPr marL="635">
              <a:spcBef>
                <a:spcPts val="561"/>
              </a:spcBef>
            </a:pPr>
            <a:endParaRPr lang="en-US" sz="2400" dirty="0">
              <a:ea typeface="+mn-lt"/>
              <a:cs typeface="+mn-lt"/>
            </a:endParaRPr>
          </a:p>
          <a:p>
            <a:pPr marL="635">
              <a:spcBef>
                <a:spcPts val="561"/>
              </a:spcBef>
            </a:pPr>
            <a:r>
              <a:rPr lang="en-US" sz="1600" dirty="0">
                <a:latin typeface="Courier New"/>
                <a:cs typeface="Courier New"/>
              </a:rPr>
              <a:t>$ </a:t>
            </a:r>
            <a:r>
              <a:rPr lang="en-US" sz="2000" dirty="0" err="1">
                <a:latin typeface="Courier New"/>
                <a:cs typeface="Courier New"/>
              </a:rPr>
              <a:t>sacct</a:t>
            </a:r>
            <a:r>
              <a:rPr lang="en-US" sz="2000" dirty="0">
                <a:latin typeface="Courier New"/>
                <a:cs typeface="Courier New"/>
              </a:rPr>
              <a:t> --format=user,jobid,partition,end,State%15,exitcode,reqmem,maxRSS,elapsed,timelimit --units=G -j &lt;</a:t>
            </a:r>
            <a:r>
              <a:rPr lang="en-US" sz="2000" dirty="0" err="1">
                <a:latin typeface="Courier New"/>
                <a:cs typeface="Courier New"/>
              </a:rPr>
              <a:t>jobid</a:t>
            </a:r>
            <a:r>
              <a:rPr lang="en-US" sz="2000" dirty="0">
                <a:latin typeface="Courier New"/>
                <a:cs typeface="Courier New"/>
              </a:rPr>
              <a:t>&gt;</a:t>
            </a:r>
            <a:endParaRPr lang="en-US" sz="2000" dirty="0"/>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102122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241200" y="223920"/>
            <a:ext cx="8736840" cy="85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endParaRPr lang="en-US" sz="4000" b="1" strike="noStrike" spc="-1" dirty="0">
              <a:solidFill>
                <a:srgbClr val="6BB1C9"/>
              </a:solidFill>
              <a:latin typeface="Calibri"/>
            </a:endParaRPr>
          </a:p>
        </p:txBody>
      </p:sp>
      <p:sp>
        <p:nvSpPr>
          <p:cNvPr id="252" name="CustomShape 2"/>
          <p:cNvSpPr/>
          <p:nvPr/>
        </p:nvSpPr>
        <p:spPr>
          <a:xfrm>
            <a:off x="711540" y="1156950"/>
            <a:ext cx="7296660" cy="3186450"/>
          </a:xfrm>
          <a:prstGeom prst="rect">
            <a:avLst/>
          </a:prstGeom>
          <a:ln/>
        </p:spPr>
        <p:style>
          <a:lnRef idx="2">
            <a:schemeClr val="dk1"/>
          </a:lnRef>
          <a:fillRef idx="1">
            <a:schemeClr val="lt1"/>
          </a:fillRef>
          <a:effectRef idx="0">
            <a:schemeClr val="dk1"/>
          </a:effectRef>
          <a:fontRef idx="minor">
            <a:schemeClr val="dk1"/>
          </a:fontRef>
        </p:style>
        <p:txBody>
          <a:bodyPr lIns="90000" tIns="45000" rIns="90000" bIns="45000" anchor="t">
            <a:noAutofit/>
          </a:bodyPr>
          <a:lstStyle/>
          <a:p>
            <a:pPr>
              <a:lnSpc>
                <a:spcPct val="100000"/>
              </a:lnSpc>
              <a:spcBef>
                <a:spcPts val="320"/>
              </a:spcBef>
            </a:pPr>
            <a:r>
              <a:rPr lang="en-US" sz="2000" b="0" strike="noStrike" spc="-1" dirty="0">
                <a:solidFill>
                  <a:srgbClr val="000000"/>
                </a:solidFill>
                <a:latin typeface="Courier New"/>
                <a:ea typeface="ヒラギノ角ゴ Pro W3"/>
              </a:rPr>
              <a:t>#!/bin/bash</a:t>
            </a:r>
            <a:endParaRPr lang="en-US" sz="2000" b="0" strike="noStrike" spc="-1" dirty="0">
              <a:latin typeface="Courier New"/>
            </a:endParaRPr>
          </a:p>
          <a:p>
            <a:pPr>
              <a:lnSpc>
                <a:spcPct val="100000"/>
              </a:lnSpc>
              <a:spcBef>
                <a:spcPts val="320"/>
              </a:spcBef>
            </a:pPr>
            <a:endParaRPr lang="en-US" sz="2000" b="0" strike="noStrike" spc="-1" dirty="0">
              <a:latin typeface="Courier New"/>
            </a:endParaRPr>
          </a:p>
          <a:p>
            <a:pPr>
              <a:lnSpc>
                <a:spcPct val="100000"/>
              </a:lnSpc>
              <a:spcBef>
                <a:spcPts val="320"/>
              </a:spcBef>
            </a:pPr>
            <a:r>
              <a:rPr lang="en-US" sz="2000" b="0" strike="noStrike" spc="-1" dirty="0">
                <a:solidFill>
                  <a:srgbClr val="000000"/>
                </a:solidFill>
                <a:latin typeface="Courier New"/>
                <a:ea typeface="ヒラギノ角ゴ Pro W3"/>
              </a:rPr>
              <a:t>#SBATCH -N 1</a:t>
            </a:r>
            <a:endParaRPr lang="en-US" sz="2000" b="0" strike="noStrike" spc="-1" dirty="0">
              <a:latin typeface="Courier New"/>
            </a:endParaRPr>
          </a:p>
          <a:p>
            <a:pPr>
              <a:lnSpc>
                <a:spcPct val="100000"/>
              </a:lnSpc>
              <a:spcBef>
                <a:spcPts val="320"/>
              </a:spcBef>
            </a:pPr>
            <a:r>
              <a:rPr lang="en-US" sz="2000" b="0" strike="noStrike" spc="-1" dirty="0">
                <a:solidFill>
                  <a:srgbClr val="000000"/>
                </a:solidFill>
                <a:latin typeface="Courier New"/>
                <a:ea typeface="ヒラギノ角ゴ Pro W3"/>
              </a:rPr>
              <a:t>#SBATCH -t 07-00:00:00</a:t>
            </a:r>
            <a:endParaRPr lang="en-US" sz="2000" b="0" strike="noStrike" spc="-1" dirty="0">
              <a:latin typeface="Courier New"/>
            </a:endParaRPr>
          </a:p>
          <a:p>
            <a:pPr>
              <a:lnSpc>
                <a:spcPct val="100000"/>
              </a:lnSpc>
              <a:spcBef>
                <a:spcPts val="320"/>
              </a:spcBef>
            </a:pPr>
            <a:r>
              <a:rPr lang="en-US" sz="2000" b="0" strike="noStrike" spc="-1" dirty="0">
                <a:solidFill>
                  <a:srgbClr val="000000"/>
                </a:solidFill>
                <a:latin typeface="Courier New"/>
                <a:ea typeface="ヒラギノ角ゴ Pro W3"/>
              </a:rPr>
              <a:t>#SBATCH --mem=10g</a:t>
            </a:r>
            <a:endParaRPr lang="en-US" sz="2000" b="0" strike="noStrike" spc="-1" dirty="0">
              <a:latin typeface="Courier New"/>
            </a:endParaRPr>
          </a:p>
          <a:p>
            <a:pPr>
              <a:lnSpc>
                <a:spcPct val="100000"/>
              </a:lnSpc>
              <a:spcBef>
                <a:spcPts val="320"/>
              </a:spcBef>
            </a:pPr>
            <a:r>
              <a:rPr lang="en-US" sz="2000" b="0" strike="noStrike" spc="-1" dirty="0">
                <a:solidFill>
                  <a:srgbClr val="000000"/>
                </a:solidFill>
                <a:latin typeface="Courier New"/>
                <a:ea typeface="ヒラギノ角ゴ Pro W3"/>
              </a:rPr>
              <a:t>#SBATCH -n 1</a:t>
            </a:r>
            <a:endParaRPr lang="en-US" sz="2000" b="0" strike="noStrike" spc="-1" dirty="0">
              <a:latin typeface="Courier New"/>
            </a:endParaRPr>
          </a:p>
          <a:p>
            <a:pPr>
              <a:lnSpc>
                <a:spcPct val="100000"/>
              </a:lnSpc>
              <a:spcBef>
                <a:spcPts val="320"/>
              </a:spcBef>
            </a:pPr>
            <a:endParaRPr lang="en-US" sz="2000" b="0" strike="noStrike" spc="-1" dirty="0">
              <a:latin typeface="Courier New"/>
            </a:endParaRPr>
          </a:p>
          <a:p>
            <a:pPr>
              <a:lnSpc>
                <a:spcPct val="100000"/>
              </a:lnSpc>
              <a:spcBef>
                <a:spcPts val="320"/>
              </a:spcBef>
            </a:pPr>
            <a:r>
              <a:rPr lang="en-US" sz="2000" spc="-1" dirty="0">
                <a:latin typeface="Courier New"/>
              </a:rPr>
              <a:t>module add r</a:t>
            </a:r>
            <a:endParaRPr lang="en-US" sz="2000" b="0" strike="noStrike" spc="-1" dirty="0">
              <a:latin typeface="Courier New"/>
            </a:endParaRPr>
          </a:p>
          <a:p>
            <a:pPr>
              <a:lnSpc>
                <a:spcPct val="100000"/>
              </a:lnSpc>
              <a:spcBef>
                <a:spcPts val="320"/>
              </a:spcBef>
            </a:pPr>
            <a:r>
              <a:rPr lang="en-US" sz="2000" b="0" strike="noStrike" spc="-1" dirty="0" err="1">
                <a:solidFill>
                  <a:srgbClr val="000000"/>
                </a:solidFill>
                <a:latin typeface="Courier New"/>
                <a:ea typeface="ヒラギノ角ゴ Pro W3"/>
              </a:rPr>
              <a:t>Rscript</a:t>
            </a:r>
            <a:r>
              <a:rPr lang="en-US" sz="2000" b="0" strike="noStrike" spc="-1" dirty="0">
                <a:solidFill>
                  <a:srgbClr val="000000"/>
                </a:solidFill>
                <a:latin typeface="Courier New"/>
                <a:ea typeface="ヒラギノ角ゴ Pro W3"/>
              </a:rPr>
              <a:t> </a:t>
            </a:r>
            <a:r>
              <a:rPr lang="en-US" sz="2000" b="0" strike="noStrike" spc="-1" dirty="0" err="1">
                <a:solidFill>
                  <a:srgbClr val="000000"/>
                </a:solidFill>
                <a:latin typeface="Courier New"/>
                <a:ea typeface="ヒラギノ角ゴ Pro W3"/>
              </a:rPr>
              <a:t>mycode.R</a:t>
            </a:r>
            <a:endParaRPr lang="en-US" sz="2000" b="0" strike="noStrike" spc="-1" dirty="0" err="1">
              <a:latin typeface="Courier New"/>
            </a:endParaRPr>
          </a:p>
        </p:txBody>
      </p:sp>
      <p:sp>
        <p:nvSpPr>
          <p:cNvPr id="2" name="CustomShape 1">
            <a:extLst>
              <a:ext uri="{FF2B5EF4-FFF2-40B4-BE49-F238E27FC236}">
                <a16:creationId xmlns:a16="http://schemas.microsoft.com/office/drawing/2014/main" id="{AE665862-F999-4EE3-884B-BDCB6202E6BA}"/>
              </a:ext>
            </a:extLst>
          </p:cNvPr>
          <p:cNvSpPr>
            <a:spLocks noGrp="1"/>
          </p:cNvSpPr>
          <p:nvPr>
            <p:ph type="title" idx="4294967295"/>
          </p:nvPr>
        </p:nvSpPr>
        <p:spPr>
          <a:xfrm>
            <a:off x="1529460" y="143071"/>
            <a:ext cx="744525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Arial"/>
                <a:ea typeface="+mn-lt"/>
                <a:cs typeface="Calibri"/>
              </a:rPr>
              <a:t>Examples: R SLURM script</a:t>
            </a:r>
          </a:p>
        </p:txBody>
      </p:sp>
      <p:sp>
        <p:nvSpPr>
          <p:cNvPr id="3" name="Rectangle 2">
            <a:extLst>
              <a:ext uri="{FF2B5EF4-FFF2-40B4-BE49-F238E27FC236}">
                <a16:creationId xmlns:a16="http://schemas.microsoft.com/office/drawing/2014/main" id="{F566CA7D-2B58-4AB5-901E-47E3A74E22C1}"/>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
        <p:nvSpPr>
          <p:cNvPr id="8" name="CustomShape 2">
            <a:extLst>
              <a:ext uri="{FF2B5EF4-FFF2-40B4-BE49-F238E27FC236}">
                <a16:creationId xmlns:a16="http://schemas.microsoft.com/office/drawing/2014/main" id="{1D8C74F5-F871-4870-A975-17007899FEC8}"/>
              </a:ext>
            </a:extLst>
          </p:cNvPr>
          <p:cNvSpPr/>
          <p:nvPr/>
        </p:nvSpPr>
        <p:spPr>
          <a:xfrm>
            <a:off x="202928" y="4421430"/>
            <a:ext cx="8833972" cy="20159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a:spcBef>
                <a:spcPts val="600"/>
              </a:spcBef>
              <a:buClr>
                <a:srgbClr val="000000"/>
              </a:buClr>
            </a:pPr>
            <a:r>
              <a:rPr lang="en-US" sz="2000" spc="-1" dirty="0">
                <a:solidFill>
                  <a:srgbClr val="000000"/>
                </a:solidFill>
                <a:latin typeface="Calibri"/>
                <a:ea typeface="ヒラギノ角ゴ Pro W3"/>
              </a:rPr>
              <a:t>Equivalent to:</a:t>
            </a:r>
            <a:endParaRPr lang="en-US" sz="2000" spc="-1" dirty="0">
              <a:solidFill>
                <a:srgbClr val="000000"/>
              </a:solidFill>
              <a:latin typeface="Arial"/>
              <a:ea typeface="ヒラギノ角ゴ Pro W3"/>
            </a:endParaRPr>
          </a:p>
          <a:p>
            <a:pPr>
              <a:spcBef>
                <a:spcPts val="600"/>
              </a:spcBef>
              <a:buClr>
                <a:srgbClr val="000000"/>
              </a:buClr>
            </a:pPr>
            <a:r>
              <a:rPr lang="en-US" sz="2000" spc="-1" dirty="0" err="1">
                <a:solidFill>
                  <a:srgbClr val="000000"/>
                </a:solidFill>
                <a:highlight>
                  <a:srgbClr val="FFFF00"/>
                </a:highlight>
                <a:latin typeface="Courier New" panose="02070309020205020404" pitchFamily="49" charset="0"/>
                <a:ea typeface="ヒラギノ角ゴ Pro W3"/>
                <a:cs typeface="Courier New" panose="02070309020205020404" pitchFamily="49" charset="0"/>
              </a:rPr>
              <a:t>sbatch</a:t>
            </a:r>
            <a:r>
              <a:rPr lang="en-US" sz="2000" spc="-1" dirty="0">
                <a:solidFill>
                  <a:srgbClr val="000000"/>
                </a:solidFill>
                <a:highlight>
                  <a:srgbClr val="FFFF00"/>
                </a:highlight>
                <a:latin typeface="Courier New" panose="02070309020205020404" pitchFamily="49" charset="0"/>
                <a:ea typeface="ヒラギノ角ゴ Pro W3"/>
                <a:cs typeface="Courier New" panose="02070309020205020404" pitchFamily="49" charset="0"/>
              </a:rPr>
              <a:t> </a:t>
            </a:r>
            <a:r>
              <a:rPr lang="en-US" sz="2000" spc="-1" dirty="0">
                <a:highlight>
                  <a:srgbClr val="FFFF00"/>
                </a:highlight>
                <a:latin typeface="Courier New" panose="02070309020205020404" pitchFamily="49" charset="0"/>
                <a:ea typeface="ヒラギノ角ゴ Pro W3"/>
                <a:cs typeface="Courier New" panose="02070309020205020404" pitchFamily="49" charset="0"/>
              </a:rPr>
              <a:t>–t 0-07:00:00 --mem=10g --wrap=“</a:t>
            </a:r>
            <a:r>
              <a:rPr lang="en-US" sz="2000" spc="-1" dirty="0" err="1">
                <a:highlight>
                  <a:srgbClr val="FFFF00"/>
                </a:highlight>
                <a:latin typeface="Courier New" panose="02070309020205020404" pitchFamily="49" charset="0"/>
                <a:ea typeface="ヒラギノ角ゴ Pro W3"/>
                <a:cs typeface="Courier New" panose="02070309020205020404" pitchFamily="49" charset="0"/>
              </a:rPr>
              <a:t>Rscript</a:t>
            </a:r>
            <a:r>
              <a:rPr lang="en-US" sz="2000" spc="-1" dirty="0">
                <a:highlight>
                  <a:srgbClr val="FFFF00"/>
                </a:highlight>
                <a:latin typeface="Courier New" panose="02070309020205020404" pitchFamily="49" charset="0"/>
                <a:ea typeface="ヒラギノ角ゴ Pro W3"/>
                <a:cs typeface="Courier New" panose="02070309020205020404" pitchFamily="49" charset="0"/>
              </a:rPr>
              <a:t> </a:t>
            </a:r>
            <a:r>
              <a:rPr lang="en-US" sz="2000" spc="-1" dirty="0" err="1">
                <a:highlight>
                  <a:srgbClr val="FFFF00"/>
                </a:highlight>
                <a:latin typeface="Courier New" panose="02070309020205020404" pitchFamily="49" charset="0"/>
                <a:ea typeface="ヒラギノ角ゴ Pro W3"/>
                <a:cs typeface="Courier New" panose="02070309020205020404" pitchFamily="49" charset="0"/>
              </a:rPr>
              <a:t>mycode.R</a:t>
            </a:r>
            <a:r>
              <a:rPr lang="en-US" sz="2000" spc="-1" dirty="0">
                <a:highlight>
                  <a:srgbClr val="FFFF00"/>
                </a:highlight>
                <a:latin typeface="Courier New" panose="02070309020205020404" pitchFamily="49" charset="0"/>
                <a:ea typeface="ヒラギノ角ゴ Pro W3"/>
                <a:cs typeface="Courier New" panose="02070309020205020404" pitchFamily="49" charset="0"/>
              </a:rPr>
              <a:t>”</a:t>
            </a:r>
            <a:endParaRPr lang="en-US" sz="2000" spc="-1" dirty="0">
              <a:highlight>
                <a:srgbClr val="FFFF00"/>
              </a:highlight>
              <a:latin typeface="Courier New" panose="02070309020205020404" pitchFamily="49" charset="0"/>
              <a:ea typeface="+mn-lt"/>
              <a:cs typeface="Courier New" panose="02070309020205020404" pitchFamily="49" charset="0"/>
            </a:endParaRPr>
          </a:p>
          <a:p>
            <a:pPr>
              <a:spcBef>
                <a:spcPts val="600"/>
              </a:spcBef>
              <a:buClr>
                <a:srgbClr val="000000"/>
              </a:buClr>
            </a:pPr>
            <a:r>
              <a:rPr lang="en-US" sz="2000" spc="-1" dirty="0">
                <a:solidFill>
                  <a:srgbClr val="000000"/>
                </a:solidFill>
                <a:latin typeface="Calibri"/>
                <a:ea typeface="ヒラギノ角ゴ Pro W3"/>
              </a:rPr>
              <a:t>Submits</a:t>
            </a:r>
            <a:r>
              <a:rPr lang="en-US" sz="2000" b="0" strike="noStrike" spc="-1" dirty="0">
                <a:solidFill>
                  <a:srgbClr val="000000"/>
                </a:solidFill>
                <a:latin typeface="Calibri"/>
                <a:ea typeface="ヒラギノ角ゴ Pro W3"/>
              </a:rPr>
              <a:t> </a:t>
            </a:r>
            <a:r>
              <a:rPr lang="en-US" sz="2000" spc="-1" dirty="0">
                <a:solidFill>
                  <a:srgbClr val="000000"/>
                </a:solidFill>
                <a:latin typeface="Calibri"/>
                <a:ea typeface="ヒラギノ角ゴ Pro W3"/>
              </a:rPr>
              <a:t>job to </a:t>
            </a:r>
            <a:r>
              <a:rPr lang="en-US" sz="2000" i="1" spc="-1" dirty="0">
                <a:solidFill>
                  <a:srgbClr val="000000"/>
                </a:solidFill>
                <a:highlight>
                  <a:srgbClr val="00FFFF"/>
                </a:highlight>
                <a:latin typeface="Calibri"/>
                <a:ea typeface="ヒラギノ角ゴ Pro W3"/>
              </a:rPr>
              <a:t>general</a:t>
            </a:r>
            <a:r>
              <a:rPr lang="en-US" sz="2000" b="0" i="1" strike="noStrike" spc="-1" dirty="0">
                <a:solidFill>
                  <a:srgbClr val="000000"/>
                </a:solidFill>
                <a:highlight>
                  <a:srgbClr val="00FFFF"/>
                </a:highlight>
                <a:latin typeface="Calibri"/>
                <a:ea typeface="ヒラギノ角ゴ Pro W3"/>
              </a:rPr>
              <a:t> partition, 1 node, 1 task</a:t>
            </a:r>
            <a:r>
              <a:rPr lang="en-US" sz="2000" b="0" strike="noStrike" spc="-1" dirty="0">
                <a:solidFill>
                  <a:srgbClr val="000000"/>
                </a:solidFill>
                <a:latin typeface="Calibri"/>
                <a:ea typeface="ヒラギノ角ゴ Pro W3"/>
              </a:rPr>
              <a:t>, 7-day limit, 10 GB memory limit.        </a:t>
            </a:r>
          </a:p>
          <a:p>
            <a:pPr>
              <a:spcBef>
                <a:spcPts val="600"/>
              </a:spcBef>
              <a:buClr>
                <a:srgbClr val="000000"/>
              </a:buClr>
            </a:pPr>
            <a:r>
              <a:rPr lang="en-US" sz="2000" b="1" i="1" strike="noStrike" spc="-1" dirty="0">
                <a:solidFill>
                  <a:srgbClr val="000000"/>
                </a:solidFill>
                <a:ea typeface="ヒラギノ角ゴ Pro W3"/>
              </a:rPr>
              <a:t>**</a:t>
            </a:r>
            <a:r>
              <a:rPr lang="en-US" sz="2000" b="1" i="1" strike="noStrike" spc="-1" dirty="0" err="1">
                <a:solidFill>
                  <a:srgbClr val="000000"/>
                </a:solidFill>
                <a:ea typeface="ヒラギノ角ゴ Pro W3"/>
              </a:rPr>
              <a:t>sbatch</a:t>
            </a:r>
            <a:r>
              <a:rPr lang="en-US" sz="2000" b="1" i="1" strike="noStrike" spc="-1" dirty="0">
                <a:solidFill>
                  <a:srgbClr val="000000"/>
                </a:solidFill>
                <a:ea typeface="ヒラギノ角ゴ Pro W3"/>
              </a:rPr>
              <a:t> options </a:t>
            </a:r>
            <a:r>
              <a:rPr lang="en-US" sz="2000" b="1" i="1" spc="-1" dirty="0">
                <a:solidFill>
                  <a:srgbClr val="000000"/>
                </a:solidFill>
                <a:ea typeface="ヒラギノ角ゴ Pro W3"/>
              </a:rPr>
              <a:t>ORDER</a:t>
            </a:r>
            <a:r>
              <a:rPr lang="en-US" sz="2000" b="1" i="1" dirty="0"/>
              <a:t> doesn’t matter**</a:t>
            </a:r>
          </a:p>
          <a:p>
            <a:pPr>
              <a:spcBef>
                <a:spcPts val="600"/>
              </a:spcBef>
              <a:buClr>
                <a:srgbClr val="000000"/>
              </a:buClr>
            </a:pPr>
            <a:r>
              <a:rPr lang="en-US" sz="2000" spc="-1" dirty="0" err="1">
                <a:solidFill>
                  <a:srgbClr val="000000"/>
                </a:solidFill>
                <a:highlight>
                  <a:srgbClr val="FFFF00"/>
                </a:highlight>
                <a:latin typeface="Courier New" panose="02070309020205020404" pitchFamily="49" charset="0"/>
                <a:ea typeface="ヒラギノ角ゴ Pro W3"/>
                <a:cs typeface="Courier New" panose="02070309020205020404" pitchFamily="49" charset="0"/>
              </a:rPr>
              <a:t>sbatch</a:t>
            </a:r>
            <a:r>
              <a:rPr lang="en-US" sz="2000" spc="-1" dirty="0">
                <a:solidFill>
                  <a:srgbClr val="000000"/>
                </a:solidFill>
                <a:highlight>
                  <a:srgbClr val="FFFF00"/>
                </a:highlight>
                <a:latin typeface="Courier New" panose="02070309020205020404" pitchFamily="49" charset="0"/>
                <a:ea typeface="ヒラギノ角ゴ Pro W3"/>
                <a:cs typeface="Courier New" panose="02070309020205020404" pitchFamily="49" charset="0"/>
              </a:rPr>
              <a:t> </a:t>
            </a:r>
            <a:r>
              <a:rPr lang="en-US" sz="2000" spc="-1" dirty="0">
                <a:highlight>
                  <a:srgbClr val="FFFF00"/>
                </a:highlight>
                <a:latin typeface="Courier New" panose="02070309020205020404" pitchFamily="49" charset="0"/>
                <a:ea typeface="ヒラギノ角ゴ Pro W3"/>
                <a:cs typeface="Courier New" panose="02070309020205020404" pitchFamily="49" charset="0"/>
              </a:rPr>
              <a:t>--mem=10g --wrap=“</a:t>
            </a:r>
            <a:r>
              <a:rPr lang="en-US" sz="2000" spc="-1" dirty="0" err="1">
                <a:highlight>
                  <a:srgbClr val="FFFF00"/>
                </a:highlight>
                <a:latin typeface="Courier New" panose="02070309020205020404" pitchFamily="49" charset="0"/>
                <a:ea typeface="ヒラギノ角ゴ Pro W3"/>
                <a:cs typeface="Courier New" panose="02070309020205020404" pitchFamily="49" charset="0"/>
              </a:rPr>
              <a:t>Rscript</a:t>
            </a:r>
            <a:r>
              <a:rPr lang="en-US" sz="2000" spc="-1" dirty="0">
                <a:highlight>
                  <a:srgbClr val="FFFF00"/>
                </a:highlight>
                <a:latin typeface="Courier New" panose="02070309020205020404" pitchFamily="49" charset="0"/>
                <a:ea typeface="ヒラギノ角ゴ Pro W3"/>
                <a:cs typeface="Courier New" panose="02070309020205020404" pitchFamily="49" charset="0"/>
              </a:rPr>
              <a:t> </a:t>
            </a:r>
            <a:r>
              <a:rPr lang="en-US" sz="2000" spc="-1" dirty="0" err="1">
                <a:highlight>
                  <a:srgbClr val="FFFF00"/>
                </a:highlight>
                <a:latin typeface="Courier New" panose="02070309020205020404" pitchFamily="49" charset="0"/>
                <a:ea typeface="ヒラギノ角ゴ Pro W3"/>
                <a:cs typeface="Courier New" panose="02070309020205020404" pitchFamily="49" charset="0"/>
              </a:rPr>
              <a:t>mycode.R</a:t>
            </a:r>
            <a:r>
              <a:rPr lang="en-US" sz="2000" spc="-1" dirty="0">
                <a:highlight>
                  <a:srgbClr val="FFFF00"/>
                </a:highlight>
                <a:latin typeface="Courier New" panose="02070309020205020404" pitchFamily="49" charset="0"/>
                <a:ea typeface="ヒラギノ角ゴ Pro W3"/>
                <a:cs typeface="Courier New" panose="02070309020205020404" pitchFamily="49" charset="0"/>
              </a:rPr>
              <a:t>” –t 0-07:00:00</a:t>
            </a:r>
            <a:endParaRPr lang="en-US" sz="2000" spc="-1" dirty="0">
              <a:highlight>
                <a:srgbClr val="FFFF00"/>
              </a:highlight>
              <a:latin typeface="Courier New" panose="02070309020205020404" pitchFamily="49" charset="0"/>
              <a:ea typeface="+mn-lt"/>
              <a:cs typeface="Courier New" panose="02070309020205020404" pitchFamily="49" charset="0"/>
            </a:endParaRPr>
          </a:p>
        </p:txBody>
      </p:sp>
    </p:spTree>
    <p:extLst>
      <p:ext uri="{BB962C8B-B14F-4D97-AF65-F5344CB8AC3E}">
        <p14:creationId xmlns:p14="http://schemas.microsoft.com/office/powerpoint/2010/main" val="714967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495170" y="143071"/>
            <a:ext cx="744525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lt"/>
                <a:cs typeface="+mn-lt"/>
              </a:rPr>
              <a:t>Common SLURM </a:t>
            </a:r>
            <a:r>
              <a:rPr kumimoji="0" lang="en-US" sz="4000" b="1" i="0" u="none" strike="noStrike" kern="1200" cap="none" spc="-1" normalizeH="0" baseline="0" noProof="0" dirty="0">
                <a:ln>
                  <a:noFill/>
                </a:ln>
                <a:solidFill>
                  <a:srgbClr val="8E0000"/>
                </a:solidFill>
                <a:effectLst/>
                <a:uLnTx/>
                <a:uFillTx/>
                <a:latin typeface="+mn-lt"/>
                <a:ea typeface="+mn-lt"/>
                <a:cs typeface="+mn-lt"/>
              </a:rPr>
              <a:t>Mistakes</a:t>
            </a:r>
            <a:endParaRPr kumimoji="0" lang="en-US" sz="1800" b="0" i="0" u="none" strike="noStrike" kern="1200" cap="none" spc="0" normalizeH="0" baseline="0" noProof="0" dirty="0">
              <a:ln>
                <a:noFill/>
              </a:ln>
              <a:solidFill>
                <a:srgbClr val="8E0000"/>
              </a:solidFill>
              <a:effectLst/>
              <a:uLnTx/>
              <a:uFillTx/>
              <a:latin typeface="+mn-lt"/>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205373" y="1281138"/>
            <a:ext cx="8806652"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835" indent="-457200">
              <a:spcBef>
                <a:spcPts val="1200"/>
              </a:spcBef>
              <a:buFont typeface="+mj-lt"/>
              <a:buAutoNum type="arabicPeriod"/>
            </a:pPr>
            <a:r>
              <a:rPr lang="en-US" sz="2400" dirty="0">
                <a:solidFill>
                  <a:srgbClr val="8E0000"/>
                </a:solidFill>
                <a:cs typeface="Cordia New"/>
              </a:rPr>
              <a:t>Once one job has completed successfully, all other similar jobs should be submitted with the same SLURM settings.</a:t>
            </a:r>
          </a:p>
          <a:p>
            <a:pPr marL="457835" indent="-457200">
              <a:spcBef>
                <a:spcPts val="1200"/>
              </a:spcBef>
              <a:spcAft>
                <a:spcPts val="2400"/>
              </a:spcAft>
              <a:buFont typeface="+mj-lt"/>
              <a:buAutoNum type="arabicPeriod"/>
            </a:pPr>
            <a:r>
              <a:rPr lang="en-US" sz="2400" dirty="0">
                <a:solidFill>
                  <a:srgbClr val="8E0000"/>
                </a:solidFill>
                <a:cs typeface="Cordia New"/>
              </a:rPr>
              <a:t>Assuming if you submit one job and then a second one that the second one won’t start until after the first one starts. </a:t>
            </a:r>
          </a:p>
          <a:p>
            <a:pPr marL="457835" indent="-457200">
              <a:spcBef>
                <a:spcPts val="1200"/>
              </a:spcBef>
              <a:buFont typeface="+mj-lt"/>
              <a:buAutoNum type="arabicPeriod"/>
            </a:pPr>
            <a:r>
              <a:rPr lang="en-US" sz="2400" dirty="0">
                <a:solidFill>
                  <a:srgbClr val="8E0000"/>
                </a:solidFill>
                <a:latin typeface="Arial"/>
                <a:cs typeface="Cordia New"/>
              </a:rPr>
              <a:t>A job that fails with an “out of memory” error just needs to be resubmitted with more memory. </a:t>
            </a:r>
          </a:p>
          <a:p>
            <a:pPr marL="457835" indent="-457200">
              <a:spcBef>
                <a:spcPts val="1200"/>
              </a:spcBef>
              <a:buFont typeface="+mj-lt"/>
              <a:buAutoNum type="arabicPeriod"/>
            </a:pPr>
            <a:r>
              <a:rPr lang="en-US" sz="2400" dirty="0">
                <a:solidFill>
                  <a:srgbClr val="8E0000"/>
                </a:solidFill>
                <a:cs typeface="Cordia New"/>
              </a:rPr>
              <a:t>A job that fails with an “out of time” error just needs to be resubmitted with more time.</a:t>
            </a:r>
          </a:p>
          <a:p>
            <a:pPr marL="457835" indent="-457200">
              <a:spcBef>
                <a:spcPts val="1200"/>
              </a:spcBef>
              <a:buFont typeface="+mj-lt"/>
              <a:buAutoNum type="arabicPeriod"/>
            </a:pPr>
            <a:r>
              <a:rPr lang="en-US" sz="2400" dirty="0">
                <a:solidFill>
                  <a:srgbClr val="8E0000"/>
                </a:solidFill>
                <a:cs typeface="Cordia New"/>
              </a:rPr>
              <a:t>There is no way to tell if a job is really running and making progress through the data/calculation until it is done.</a:t>
            </a: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3284979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CustomShape 1">
            <a:extLst>
              <a:ext uri="{FF2B5EF4-FFF2-40B4-BE49-F238E27FC236}">
                <a16:creationId xmlns:a16="http://schemas.microsoft.com/office/drawing/2014/main" id="{A1EE731B-15EB-4345-AB45-877291D51600}"/>
              </a:ext>
            </a:extLst>
          </p:cNvPr>
          <p:cNvSpPr>
            <a:spLocks noGrp="1"/>
          </p:cNvSpPr>
          <p:nvPr>
            <p:ph type="title" idx="4294967295"/>
          </p:nvPr>
        </p:nvSpPr>
        <p:spPr>
          <a:xfrm>
            <a:off x="241200" y="112569"/>
            <a:ext cx="8736840" cy="855000"/>
          </a:xfrm>
          <a:prstGeom prst="rect">
            <a:avLst/>
          </a:prstGeom>
          <a:solidFill>
            <a:schemeClr val="accent1">
              <a:lumMod val="20000"/>
              <a:lumOff val="80000"/>
            </a:schemeClr>
          </a:solidFill>
          <a:ln w="28575">
            <a:solidFill>
              <a:schemeClr val="accent1"/>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1">
                    <a:lumMod val="75000"/>
                  </a:schemeClr>
                </a:solidFill>
                <a:effectLst/>
                <a:uLnTx/>
                <a:uFillTx/>
                <a:latin typeface="Calibri"/>
                <a:ea typeface="+mn-ea"/>
                <a:cs typeface="+mn-cs"/>
              </a:rPr>
              <a:t>Files: Your Data, Scripts &amp; Programs</a:t>
            </a:r>
            <a:endParaRPr kumimoji="0" lang="en-US" sz="18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4" name="Picture 3" descr="A picture containing ball, room&#10;&#10;Description automatically generated">
            <a:extLst>
              <a:ext uri="{FF2B5EF4-FFF2-40B4-BE49-F238E27FC236}">
                <a16:creationId xmlns:a16="http://schemas.microsoft.com/office/drawing/2014/main" id="{9204C1CA-0523-453C-975A-1F1B37A70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70" y="110133"/>
            <a:ext cx="1106998" cy="854999"/>
          </a:xfrm>
          <a:prstGeom prst="rect">
            <a:avLst/>
          </a:prstGeom>
        </p:spPr>
      </p:pic>
      <p:grpSp>
        <p:nvGrpSpPr>
          <p:cNvPr id="3" name="Group 2">
            <a:extLst>
              <a:ext uri="{FF2B5EF4-FFF2-40B4-BE49-F238E27FC236}">
                <a16:creationId xmlns:a16="http://schemas.microsoft.com/office/drawing/2014/main" id="{A775E5CA-266F-9F7A-FACF-5FF549945C2F}"/>
              </a:ext>
            </a:extLst>
          </p:cNvPr>
          <p:cNvGrpSpPr/>
          <p:nvPr/>
        </p:nvGrpSpPr>
        <p:grpSpPr>
          <a:xfrm>
            <a:off x="266158" y="1005119"/>
            <a:ext cx="8552217" cy="5079137"/>
            <a:chOff x="266158" y="1005119"/>
            <a:chExt cx="8552217" cy="5079137"/>
          </a:xfrm>
        </p:grpSpPr>
        <p:sp>
          <p:nvSpPr>
            <p:cNvPr id="5" name="Rectangle 4">
              <a:extLst>
                <a:ext uri="{FF2B5EF4-FFF2-40B4-BE49-F238E27FC236}">
                  <a16:creationId xmlns:a16="http://schemas.microsoft.com/office/drawing/2014/main" id="{A2D632F5-C9A4-413F-58DD-575234922AC9}"/>
                </a:ext>
              </a:extLst>
            </p:cNvPr>
            <p:cNvSpPr/>
            <p:nvPr/>
          </p:nvSpPr>
          <p:spPr>
            <a:xfrm>
              <a:off x="3231587" y="1005119"/>
              <a:ext cx="5586788" cy="5079137"/>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stronaut">
              <a:extLst>
                <a:ext uri="{FF2B5EF4-FFF2-40B4-BE49-F238E27FC236}">
                  <a16:creationId xmlns:a16="http://schemas.microsoft.com/office/drawing/2014/main" id="{D22C39D5-4D3F-640B-4A17-E03FD99918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385" y="1305080"/>
              <a:ext cx="914400" cy="914400"/>
            </a:xfrm>
            <a:prstGeom prst="rect">
              <a:avLst/>
            </a:prstGeom>
          </p:spPr>
        </p:pic>
        <p:pic>
          <p:nvPicPr>
            <p:cNvPr id="7" name="Graphic 6" descr="Disk">
              <a:extLst>
                <a:ext uri="{FF2B5EF4-FFF2-40B4-BE49-F238E27FC236}">
                  <a16:creationId xmlns:a16="http://schemas.microsoft.com/office/drawing/2014/main" id="{B5A02A0E-AD21-5F32-C220-2F854E670A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3346" y="3849676"/>
              <a:ext cx="914400" cy="914400"/>
            </a:xfrm>
            <a:prstGeom prst="rect">
              <a:avLst/>
            </a:prstGeom>
          </p:spPr>
        </p:pic>
        <p:pic>
          <p:nvPicPr>
            <p:cNvPr id="8" name="Graphic 7" descr="Download">
              <a:extLst>
                <a:ext uri="{FF2B5EF4-FFF2-40B4-BE49-F238E27FC236}">
                  <a16:creationId xmlns:a16="http://schemas.microsoft.com/office/drawing/2014/main" id="{B33557FD-F65A-956B-1014-78054A9C23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802" y="4476692"/>
              <a:ext cx="914400" cy="914400"/>
            </a:xfrm>
            <a:prstGeom prst="rect">
              <a:avLst/>
            </a:prstGeom>
          </p:spPr>
        </p:pic>
        <p:pic>
          <p:nvPicPr>
            <p:cNvPr id="9" name="Graphic 8" descr="Laptop">
              <a:extLst>
                <a:ext uri="{FF2B5EF4-FFF2-40B4-BE49-F238E27FC236}">
                  <a16:creationId xmlns:a16="http://schemas.microsoft.com/office/drawing/2014/main" id="{F85B52C8-175D-A055-4081-93180EA0E0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6158" y="2025446"/>
              <a:ext cx="914400" cy="914400"/>
            </a:xfrm>
            <a:prstGeom prst="rect">
              <a:avLst/>
            </a:prstGeom>
          </p:spPr>
        </p:pic>
        <p:sp>
          <p:nvSpPr>
            <p:cNvPr id="11" name="Rectangle 10">
              <a:extLst>
                <a:ext uri="{FF2B5EF4-FFF2-40B4-BE49-F238E27FC236}">
                  <a16:creationId xmlns:a16="http://schemas.microsoft.com/office/drawing/2014/main" id="{C9082464-756A-D590-74FE-72333D72BE15}"/>
                </a:ext>
              </a:extLst>
            </p:cNvPr>
            <p:cNvSpPr/>
            <p:nvPr/>
          </p:nvSpPr>
          <p:spPr>
            <a:xfrm>
              <a:off x="1112008" y="1270475"/>
              <a:ext cx="1985284"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8A87AA-F7AF-C46D-9EBD-17EB2DE00D7A}"/>
                </a:ext>
              </a:extLst>
            </p:cNvPr>
            <p:cNvSpPr/>
            <p:nvPr/>
          </p:nvSpPr>
          <p:spPr>
            <a:xfrm>
              <a:off x="1134141" y="2220392"/>
              <a:ext cx="1966201"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8A4499-EF0F-E35D-1FCE-7B5E20F82830}"/>
                </a:ext>
              </a:extLst>
            </p:cNvPr>
            <p:cNvSpPr/>
            <p:nvPr/>
          </p:nvSpPr>
          <p:spPr>
            <a:xfrm>
              <a:off x="1131091" y="3714129"/>
              <a:ext cx="1966201"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D29879-89E1-B7CA-CAC6-911E2D933396}"/>
                </a:ext>
              </a:extLst>
            </p:cNvPr>
            <p:cNvSpPr/>
            <p:nvPr/>
          </p:nvSpPr>
          <p:spPr>
            <a:xfrm>
              <a:off x="1134142" y="5103707"/>
              <a:ext cx="1963150"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263CD25-1DA1-182D-9082-9FAD4437C26E}"/>
                </a:ext>
              </a:extLst>
            </p:cNvPr>
            <p:cNvGrpSpPr/>
            <p:nvPr/>
          </p:nvGrpSpPr>
          <p:grpSpPr>
            <a:xfrm>
              <a:off x="5037497" y="1077243"/>
              <a:ext cx="2263661" cy="1993874"/>
              <a:chOff x="4387171" y="1048871"/>
              <a:chExt cx="2263661" cy="1993874"/>
            </a:xfrm>
          </p:grpSpPr>
          <p:sp>
            <p:nvSpPr>
              <p:cNvPr id="164" name="Rectangle 163">
                <a:extLst>
                  <a:ext uri="{FF2B5EF4-FFF2-40B4-BE49-F238E27FC236}">
                    <a16:creationId xmlns:a16="http://schemas.microsoft.com/office/drawing/2014/main" id="{F284394F-EE39-4590-CA32-EB83C671B05C}"/>
                  </a:ext>
                </a:extLst>
              </p:cNvPr>
              <p:cNvSpPr/>
              <p:nvPr/>
            </p:nvSpPr>
            <p:spPr>
              <a:xfrm>
                <a:off x="4387171" y="1048871"/>
                <a:ext cx="2202716" cy="1993874"/>
              </a:xfrm>
              <a:prstGeom prst="rect">
                <a:avLst/>
              </a:prstGeom>
              <a:solidFill>
                <a:schemeClr val="accent5">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BA5D2E6B-457A-543A-1FB5-7000D0E953FE}"/>
                  </a:ext>
                </a:extLst>
              </p:cNvPr>
              <p:cNvGrpSpPr/>
              <p:nvPr/>
            </p:nvGrpSpPr>
            <p:grpSpPr>
              <a:xfrm>
                <a:off x="4406775" y="1518044"/>
                <a:ext cx="2164955" cy="1513874"/>
                <a:chOff x="4417363" y="1303139"/>
                <a:chExt cx="2164955" cy="1513874"/>
              </a:xfrm>
            </p:grpSpPr>
            <p:grpSp>
              <p:nvGrpSpPr>
                <p:cNvPr id="167" name="Group 166">
                  <a:extLst>
                    <a:ext uri="{FF2B5EF4-FFF2-40B4-BE49-F238E27FC236}">
                      <a16:creationId xmlns:a16="http://schemas.microsoft.com/office/drawing/2014/main" id="{5228DF30-85BC-FF8C-628B-3CC1CD1798D0}"/>
                    </a:ext>
                  </a:extLst>
                </p:cNvPr>
                <p:cNvGrpSpPr/>
                <p:nvPr/>
              </p:nvGrpSpPr>
              <p:grpSpPr>
                <a:xfrm>
                  <a:off x="4425528" y="2014294"/>
                  <a:ext cx="2156790" cy="802719"/>
                  <a:chOff x="4425528" y="2014294"/>
                  <a:chExt cx="2156790" cy="802719"/>
                </a:xfrm>
              </p:grpSpPr>
              <p:pic>
                <p:nvPicPr>
                  <p:cNvPr id="194" name="Graphic 193" descr="Calculator">
                    <a:extLst>
                      <a:ext uri="{FF2B5EF4-FFF2-40B4-BE49-F238E27FC236}">
                        <a16:creationId xmlns:a16="http://schemas.microsoft.com/office/drawing/2014/main" id="{364AFE33-A4A3-4086-CCD0-93DE962480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25528" y="2020124"/>
                    <a:ext cx="796889" cy="796889"/>
                  </a:xfrm>
                  <a:prstGeom prst="rect">
                    <a:avLst/>
                  </a:prstGeom>
                </p:spPr>
              </p:pic>
              <p:pic>
                <p:nvPicPr>
                  <p:cNvPr id="195" name="Graphic 194" descr="Calculator">
                    <a:extLst>
                      <a:ext uri="{FF2B5EF4-FFF2-40B4-BE49-F238E27FC236}">
                        <a16:creationId xmlns:a16="http://schemas.microsoft.com/office/drawing/2014/main" id="{92C1EB3A-6C67-C6DF-6C7F-2B7BA132755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95154" y="2014294"/>
                    <a:ext cx="796889" cy="796889"/>
                  </a:xfrm>
                  <a:prstGeom prst="rect">
                    <a:avLst/>
                  </a:prstGeom>
                </p:spPr>
              </p:pic>
              <p:pic>
                <p:nvPicPr>
                  <p:cNvPr id="196" name="Graphic 195" descr="Calculator">
                    <a:extLst>
                      <a:ext uri="{FF2B5EF4-FFF2-40B4-BE49-F238E27FC236}">
                        <a16:creationId xmlns:a16="http://schemas.microsoft.com/office/drawing/2014/main" id="{AAB90CEA-AAA0-98E3-F27D-0663989FC9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85429" y="2020124"/>
                    <a:ext cx="796889" cy="796889"/>
                  </a:xfrm>
                  <a:prstGeom prst="rect">
                    <a:avLst/>
                  </a:prstGeom>
                </p:spPr>
              </p:pic>
            </p:grpSp>
            <p:grpSp>
              <p:nvGrpSpPr>
                <p:cNvPr id="190" name="Group 189">
                  <a:extLst>
                    <a:ext uri="{FF2B5EF4-FFF2-40B4-BE49-F238E27FC236}">
                      <a16:creationId xmlns:a16="http://schemas.microsoft.com/office/drawing/2014/main" id="{F3D276F3-F468-05DC-1A5D-71F0909DF421}"/>
                    </a:ext>
                  </a:extLst>
                </p:cNvPr>
                <p:cNvGrpSpPr/>
                <p:nvPr/>
              </p:nvGrpSpPr>
              <p:grpSpPr>
                <a:xfrm>
                  <a:off x="4417363" y="1303139"/>
                  <a:ext cx="2156790" cy="802719"/>
                  <a:chOff x="4425528" y="2014294"/>
                  <a:chExt cx="2156790" cy="802719"/>
                </a:xfrm>
              </p:grpSpPr>
              <p:pic>
                <p:nvPicPr>
                  <p:cNvPr id="191" name="Graphic 190" descr="Calculator">
                    <a:extLst>
                      <a:ext uri="{FF2B5EF4-FFF2-40B4-BE49-F238E27FC236}">
                        <a16:creationId xmlns:a16="http://schemas.microsoft.com/office/drawing/2014/main" id="{0330CAFD-8C2D-C48B-71BD-B2CAE32C788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25528" y="2020124"/>
                    <a:ext cx="796889" cy="796889"/>
                  </a:xfrm>
                  <a:prstGeom prst="rect">
                    <a:avLst/>
                  </a:prstGeom>
                </p:spPr>
              </p:pic>
              <p:pic>
                <p:nvPicPr>
                  <p:cNvPr id="192" name="Graphic 191" descr="Calculator">
                    <a:extLst>
                      <a:ext uri="{FF2B5EF4-FFF2-40B4-BE49-F238E27FC236}">
                        <a16:creationId xmlns:a16="http://schemas.microsoft.com/office/drawing/2014/main" id="{9A340A7A-FB30-1BBF-4654-B762A73D27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95154" y="2014294"/>
                    <a:ext cx="796889" cy="796889"/>
                  </a:xfrm>
                  <a:prstGeom prst="rect">
                    <a:avLst/>
                  </a:prstGeom>
                </p:spPr>
              </p:pic>
              <p:pic>
                <p:nvPicPr>
                  <p:cNvPr id="193" name="Graphic 192" descr="Calculator">
                    <a:extLst>
                      <a:ext uri="{FF2B5EF4-FFF2-40B4-BE49-F238E27FC236}">
                        <a16:creationId xmlns:a16="http://schemas.microsoft.com/office/drawing/2014/main" id="{929DCAD6-F917-A227-9679-BAAB39FE62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85429" y="2020124"/>
                    <a:ext cx="796889" cy="796889"/>
                  </a:xfrm>
                  <a:prstGeom prst="rect">
                    <a:avLst/>
                  </a:prstGeom>
                </p:spPr>
              </p:pic>
            </p:grpSp>
          </p:grpSp>
          <p:sp>
            <p:nvSpPr>
              <p:cNvPr id="166" name="TextBox 165">
                <a:extLst>
                  <a:ext uri="{FF2B5EF4-FFF2-40B4-BE49-F238E27FC236}">
                    <a16:creationId xmlns:a16="http://schemas.microsoft.com/office/drawing/2014/main" id="{18AA444B-88C1-02C6-6E52-00FCBB8220C2}"/>
                  </a:ext>
                </a:extLst>
              </p:cNvPr>
              <p:cNvSpPr txBox="1"/>
              <p:nvPr/>
            </p:nvSpPr>
            <p:spPr>
              <a:xfrm>
                <a:off x="4414940" y="1123962"/>
                <a:ext cx="2235892" cy="369332"/>
              </a:xfrm>
              <a:prstGeom prst="rect">
                <a:avLst/>
              </a:prstGeom>
              <a:noFill/>
            </p:spPr>
            <p:txBody>
              <a:bodyPr wrap="square" rtlCol="0">
                <a:spAutoFit/>
              </a:bodyPr>
              <a:lstStyle/>
              <a:p>
                <a:r>
                  <a:rPr lang="en-US" b="1" dirty="0"/>
                  <a:t>Apps/Modules/SW</a:t>
                </a:r>
              </a:p>
            </p:txBody>
          </p:sp>
        </p:grpSp>
        <p:sp>
          <p:nvSpPr>
            <p:cNvPr id="16" name="TextBox 15">
              <a:extLst>
                <a:ext uri="{FF2B5EF4-FFF2-40B4-BE49-F238E27FC236}">
                  <a16:creationId xmlns:a16="http://schemas.microsoft.com/office/drawing/2014/main" id="{EC775EB3-DF00-ABEA-9C42-1207164DBC70}"/>
                </a:ext>
              </a:extLst>
            </p:cNvPr>
            <p:cNvSpPr txBox="1"/>
            <p:nvPr/>
          </p:nvSpPr>
          <p:spPr>
            <a:xfrm>
              <a:off x="1788686" y="1289332"/>
              <a:ext cx="662514" cy="369332"/>
            </a:xfrm>
            <a:prstGeom prst="rect">
              <a:avLst/>
            </a:prstGeom>
            <a:noFill/>
          </p:spPr>
          <p:txBody>
            <a:bodyPr wrap="square" rtlCol="0">
              <a:spAutoFit/>
            </a:bodyPr>
            <a:lstStyle/>
            <a:p>
              <a:r>
                <a:rPr lang="en-US" b="1" dirty="0" err="1"/>
                <a:t>ssh</a:t>
              </a:r>
              <a:endParaRPr lang="en-US" b="1" dirty="0"/>
            </a:p>
          </p:txBody>
        </p:sp>
        <p:sp>
          <p:nvSpPr>
            <p:cNvPr id="17" name="TextBox 16">
              <a:extLst>
                <a:ext uri="{FF2B5EF4-FFF2-40B4-BE49-F238E27FC236}">
                  <a16:creationId xmlns:a16="http://schemas.microsoft.com/office/drawing/2014/main" id="{172E742B-DF68-B6AA-E65B-01DFC04F8FCC}"/>
                </a:ext>
              </a:extLst>
            </p:cNvPr>
            <p:cNvSpPr txBox="1"/>
            <p:nvPr/>
          </p:nvSpPr>
          <p:spPr>
            <a:xfrm>
              <a:off x="1645907" y="3703347"/>
              <a:ext cx="1023110" cy="369332"/>
            </a:xfrm>
            <a:prstGeom prst="rect">
              <a:avLst/>
            </a:prstGeom>
            <a:noFill/>
          </p:spPr>
          <p:txBody>
            <a:bodyPr wrap="square" rtlCol="0">
              <a:spAutoFit/>
            </a:bodyPr>
            <a:lstStyle/>
            <a:p>
              <a:r>
                <a:rPr lang="en-US" b="1" dirty="0"/>
                <a:t>Globus</a:t>
              </a:r>
            </a:p>
          </p:txBody>
        </p:sp>
        <p:cxnSp>
          <p:nvCxnSpPr>
            <p:cNvPr id="18" name="Straight Arrow Connector 17">
              <a:extLst>
                <a:ext uri="{FF2B5EF4-FFF2-40B4-BE49-F238E27FC236}">
                  <a16:creationId xmlns:a16="http://schemas.microsoft.com/office/drawing/2014/main" id="{F125F7ED-D524-EEF0-291F-96616BBAC5B0}"/>
                </a:ext>
              </a:extLst>
            </p:cNvPr>
            <p:cNvCxnSpPr>
              <a:cxnSpLocks/>
              <a:stCxn id="125" idx="3"/>
            </p:cNvCxnSpPr>
            <p:nvPr/>
          </p:nvCxnSpPr>
          <p:spPr>
            <a:xfrm flipV="1">
              <a:off x="4619856" y="4978190"/>
              <a:ext cx="501162" cy="1"/>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19" name="Group 18">
              <a:extLst>
                <a:ext uri="{FF2B5EF4-FFF2-40B4-BE49-F238E27FC236}">
                  <a16:creationId xmlns:a16="http://schemas.microsoft.com/office/drawing/2014/main" id="{8052AF3A-3917-F613-5AFC-4E4EB2F9F3FC}"/>
                </a:ext>
              </a:extLst>
            </p:cNvPr>
            <p:cNvGrpSpPr/>
            <p:nvPr/>
          </p:nvGrpSpPr>
          <p:grpSpPr>
            <a:xfrm>
              <a:off x="3448515" y="4250276"/>
              <a:ext cx="1171341" cy="1455829"/>
              <a:chOff x="3349761" y="4487335"/>
              <a:chExt cx="1171341" cy="1455829"/>
            </a:xfrm>
          </p:grpSpPr>
          <p:sp>
            <p:nvSpPr>
              <p:cNvPr id="125" name="Rectangle 124">
                <a:extLst>
                  <a:ext uri="{FF2B5EF4-FFF2-40B4-BE49-F238E27FC236}">
                    <a16:creationId xmlns:a16="http://schemas.microsoft.com/office/drawing/2014/main" id="{E252EA42-C81C-9877-7133-8A70E6614304}"/>
                  </a:ext>
                </a:extLst>
              </p:cNvPr>
              <p:cNvSpPr/>
              <p:nvPr/>
            </p:nvSpPr>
            <p:spPr>
              <a:xfrm>
                <a:off x="3349761" y="4487335"/>
                <a:ext cx="1171341" cy="145582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2" name="Graphic 161" descr="Computer">
                <a:extLst>
                  <a:ext uri="{FF2B5EF4-FFF2-40B4-BE49-F238E27FC236}">
                    <a16:creationId xmlns:a16="http://schemas.microsoft.com/office/drawing/2014/main" id="{5F663E7E-B16F-0941-596D-59C3DF5408B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31673" y="4958221"/>
                <a:ext cx="914400" cy="914400"/>
              </a:xfrm>
              <a:prstGeom prst="rect">
                <a:avLst/>
              </a:prstGeom>
            </p:spPr>
          </p:pic>
          <p:sp>
            <p:nvSpPr>
              <p:cNvPr id="163" name="TextBox 162">
                <a:extLst>
                  <a:ext uri="{FF2B5EF4-FFF2-40B4-BE49-F238E27FC236}">
                    <a16:creationId xmlns:a16="http://schemas.microsoft.com/office/drawing/2014/main" id="{A6BE21D4-6CCD-CAAC-86ED-9B33CF02D654}"/>
                  </a:ext>
                </a:extLst>
              </p:cNvPr>
              <p:cNvSpPr txBox="1"/>
              <p:nvPr/>
            </p:nvSpPr>
            <p:spPr>
              <a:xfrm>
                <a:off x="3466827" y="4530880"/>
                <a:ext cx="969120" cy="646331"/>
              </a:xfrm>
              <a:prstGeom prst="rect">
                <a:avLst/>
              </a:prstGeom>
              <a:noFill/>
            </p:spPr>
            <p:txBody>
              <a:bodyPr wrap="square" rtlCol="0">
                <a:spAutoFit/>
              </a:bodyPr>
              <a:lstStyle/>
              <a:p>
                <a:r>
                  <a:rPr lang="en-US" b="1" dirty="0"/>
                  <a:t>Data Mover</a:t>
                </a:r>
              </a:p>
            </p:txBody>
          </p:sp>
        </p:grpSp>
        <p:grpSp>
          <p:nvGrpSpPr>
            <p:cNvPr id="20" name="Group 19">
              <a:extLst>
                <a:ext uri="{FF2B5EF4-FFF2-40B4-BE49-F238E27FC236}">
                  <a16:creationId xmlns:a16="http://schemas.microsoft.com/office/drawing/2014/main" id="{D51CBD78-C8A5-AB48-60CA-309C379D832D}"/>
                </a:ext>
              </a:extLst>
            </p:cNvPr>
            <p:cNvGrpSpPr/>
            <p:nvPr/>
          </p:nvGrpSpPr>
          <p:grpSpPr>
            <a:xfrm>
              <a:off x="5093151" y="4346616"/>
              <a:ext cx="2202717" cy="1715003"/>
              <a:chOff x="4187775" y="4372629"/>
              <a:chExt cx="2202717" cy="1715003"/>
            </a:xfrm>
          </p:grpSpPr>
          <p:sp>
            <p:nvSpPr>
              <p:cNvPr id="90" name="Rectangle 89">
                <a:extLst>
                  <a:ext uri="{FF2B5EF4-FFF2-40B4-BE49-F238E27FC236}">
                    <a16:creationId xmlns:a16="http://schemas.microsoft.com/office/drawing/2014/main" id="{51CEAD93-4F9B-E8CB-9BEF-64E72F5DBD11}"/>
                  </a:ext>
                </a:extLst>
              </p:cNvPr>
              <p:cNvSpPr/>
              <p:nvPr/>
            </p:nvSpPr>
            <p:spPr>
              <a:xfrm>
                <a:off x="4187775" y="4372629"/>
                <a:ext cx="2202716" cy="1676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B37E612D-DF08-E562-4EFB-4EB471E1CB5A}"/>
                  </a:ext>
                </a:extLst>
              </p:cNvPr>
              <p:cNvGrpSpPr/>
              <p:nvPr/>
            </p:nvGrpSpPr>
            <p:grpSpPr>
              <a:xfrm>
                <a:off x="4226489" y="4677697"/>
                <a:ext cx="2132298" cy="1409935"/>
                <a:chOff x="3670137" y="4735287"/>
                <a:chExt cx="2132298" cy="1409935"/>
              </a:xfrm>
            </p:grpSpPr>
            <p:pic>
              <p:nvPicPr>
                <p:cNvPr id="102" name="Graphic 101" descr="Optical disc">
                  <a:extLst>
                    <a:ext uri="{FF2B5EF4-FFF2-40B4-BE49-F238E27FC236}">
                      <a16:creationId xmlns:a16="http://schemas.microsoft.com/office/drawing/2014/main" id="{16E1344F-8FC3-4BB8-CD94-069954335B6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80629" y="4735287"/>
                  <a:ext cx="914400" cy="914400"/>
                </a:xfrm>
                <a:prstGeom prst="rect">
                  <a:avLst/>
                </a:prstGeom>
              </p:spPr>
            </p:pic>
            <p:pic>
              <p:nvPicPr>
                <p:cNvPr id="105" name="Graphic 104" descr="Optical disc">
                  <a:extLst>
                    <a:ext uri="{FF2B5EF4-FFF2-40B4-BE49-F238E27FC236}">
                      <a16:creationId xmlns:a16="http://schemas.microsoft.com/office/drawing/2014/main" id="{617849FD-7ABB-3EF7-BCD1-AC36F9DEB94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70137" y="5192722"/>
                  <a:ext cx="914400" cy="914400"/>
                </a:xfrm>
                <a:prstGeom prst="rect">
                  <a:avLst/>
                </a:prstGeom>
              </p:spPr>
            </p:pic>
            <p:pic>
              <p:nvPicPr>
                <p:cNvPr id="115" name="Graphic 114" descr="Optical disc">
                  <a:extLst>
                    <a:ext uri="{FF2B5EF4-FFF2-40B4-BE49-F238E27FC236}">
                      <a16:creationId xmlns:a16="http://schemas.microsoft.com/office/drawing/2014/main" id="{6C749BB3-51C9-1429-33E2-9710D4725E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68202" y="5230822"/>
                  <a:ext cx="914400" cy="914400"/>
                </a:xfrm>
                <a:prstGeom prst="rect">
                  <a:avLst/>
                </a:prstGeom>
              </p:spPr>
            </p:pic>
            <p:pic>
              <p:nvPicPr>
                <p:cNvPr id="124" name="Graphic 123" descr="Optical disc">
                  <a:extLst>
                    <a:ext uri="{FF2B5EF4-FFF2-40B4-BE49-F238E27FC236}">
                      <a16:creationId xmlns:a16="http://schemas.microsoft.com/office/drawing/2014/main" id="{653DEC70-AB6A-2986-1858-11E44FCA751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88035" y="4777527"/>
                  <a:ext cx="914400" cy="914400"/>
                </a:xfrm>
                <a:prstGeom prst="rect">
                  <a:avLst/>
                </a:prstGeom>
              </p:spPr>
            </p:pic>
          </p:grpSp>
          <p:sp>
            <p:nvSpPr>
              <p:cNvPr id="94" name="TextBox 93">
                <a:extLst>
                  <a:ext uri="{FF2B5EF4-FFF2-40B4-BE49-F238E27FC236}">
                    <a16:creationId xmlns:a16="http://schemas.microsoft.com/office/drawing/2014/main" id="{88F14823-E747-88DC-326B-DAEA62A6CC65}"/>
                  </a:ext>
                </a:extLst>
              </p:cNvPr>
              <p:cNvSpPr txBox="1"/>
              <p:nvPr/>
            </p:nvSpPr>
            <p:spPr>
              <a:xfrm>
                <a:off x="4187776" y="4372629"/>
                <a:ext cx="2202716" cy="338554"/>
              </a:xfrm>
              <a:prstGeom prst="rect">
                <a:avLst/>
              </a:prstGeom>
              <a:noFill/>
            </p:spPr>
            <p:txBody>
              <a:bodyPr wrap="square" rtlCol="0">
                <a:spAutoFit/>
              </a:bodyPr>
              <a:lstStyle/>
              <a:p>
                <a:r>
                  <a:rPr lang="en-US" sz="1600" b="1" dirty="0"/>
                  <a:t>Files: data/programs</a:t>
                </a:r>
              </a:p>
            </p:txBody>
          </p:sp>
        </p:grpSp>
        <p:sp>
          <p:nvSpPr>
            <p:cNvPr id="21" name="TextBox 20">
              <a:extLst>
                <a:ext uri="{FF2B5EF4-FFF2-40B4-BE49-F238E27FC236}">
                  <a16:creationId xmlns:a16="http://schemas.microsoft.com/office/drawing/2014/main" id="{C9E76516-1D34-E265-C225-18CC46ABD961}"/>
                </a:ext>
              </a:extLst>
            </p:cNvPr>
            <p:cNvSpPr txBox="1"/>
            <p:nvPr/>
          </p:nvSpPr>
          <p:spPr>
            <a:xfrm>
              <a:off x="1339428" y="2234082"/>
              <a:ext cx="1765535" cy="323165"/>
            </a:xfrm>
            <a:prstGeom prst="rect">
              <a:avLst/>
            </a:prstGeom>
            <a:noFill/>
          </p:spPr>
          <p:txBody>
            <a:bodyPr wrap="square" rtlCol="0">
              <a:spAutoFit/>
            </a:bodyPr>
            <a:lstStyle/>
            <a:p>
              <a:r>
                <a:rPr lang="en-US" sz="1500" b="1" dirty="0"/>
                <a:t>Open OnDemand</a:t>
              </a:r>
            </a:p>
          </p:txBody>
        </p:sp>
        <p:sp>
          <p:nvSpPr>
            <p:cNvPr id="23" name="TextBox 22">
              <a:extLst>
                <a:ext uri="{FF2B5EF4-FFF2-40B4-BE49-F238E27FC236}">
                  <a16:creationId xmlns:a16="http://schemas.microsoft.com/office/drawing/2014/main" id="{13A4B0F6-392A-2C5D-C9F1-E7B0C14299A7}"/>
                </a:ext>
              </a:extLst>
            </p:cNvPr>
            <p:cNvSpPr txBox="1"/>
            <p:nvPr/>
          </p:nvSpPr>
          <p:spPr>
            <a:xfrm>
              <a:off x="1799066" y="5125294"/>
              <a:ext cx="732256" cy="369332"/>
            </a:xfrm>
            <a:prstGeom prst="rect">
              <a:avLst/>
            </a:prstGeom>
            <a:noFill/>
          </p:spPr>
          <p:txBody>
            <a:bodyPr wrap="square" rtlCol="0">
              <a:spAutoFit/>
            </a:bodyPr>
            <a:lstStyle/>
            <a:p>
              <a:r>
                <a:rPr lang="en-US" b="1" dirty="0"/>
                <a:t>sftp</a:t>
              </a:r>
            </a:p>
          </p:txBody>
        </p:sp>
        <p:sp>
          <p:nvSpPr>
            <p:cNvPr id="24" name="Rectangle 23">
              <a:extLst>
                <a:ext uri="{FF2B5EF4-FFF2-40B4-BE49-F238E27FC236}">
                  <a16:creationId xmlns:a16="http://schemas.microsoft.com/office/drawing/2014/main" id="{D2C92EEE-1A1C-501B-00DA-959543E67144}"/>
                </a:ext>
              </a:extLst>
            </p:cNvPr>
            <p:cNvSpPr/>
            <p:nvPr/>
          </p:nvSpPr>
          <p:spPr>
            <a:xfrm>
              <a:off x="3354155" y="1494726"/>
              <a:ext cx="1171341" cy="2127825"/>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DA2D445-600F-B940-3C81-9CC50614CD4F}"/>
                </a:ext>
              </a:extLst>
            </p:cNvPr>
            <p:cNvGrpSpPr/>
            <p:nvPr/>
          </p:nvGrpSpPr>
          <p:grpSpPr>
            <a:xfrm>
              <a:off x="3470954" y="1841195"/>
              <a:ext cx="920247" cy="1730025"/>
              <a:chOff x="2817281" y="1864513"/>
              <a:chExt cx="920247" cy="1730025"/>
            </a:xfrm>
          </p:grpSpPr>
          <p:pic>
            <p:nvPicPr>
              <p:cNvPr id="87" name="Graphic 86" descr="Computer">
                <a:extLst>
                  <a:ext uri="{FF2B5EF4-FFF2-40B4-BE49-F238E27FC236}">
                    <a16:creationId xmlns:a16="http://schemas.microsoft.com/office/drawing/2014/main" id="{A7A3D483-8404-F4D8-91B2-456F3E74EA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23128" y="1864513"/>
                <a:ext cx="914400" cy="914400"/>
              </a:xfrm>
              <a:prstGeom prst="rect">
                <a:avLst/>
              </a:prstGeom>
            </p:spPr>
          </p:pic>
          <p:pic>
            <p:nvPicPr>
              <p:cNvPr id="89" name="Graphic 88" descr="Computer">
                <a:extLst>
                  <a:ext uri="{FF2B5EF4-FFF2-40B4-BE49-F238E27FC236}">
                    <a16:creationId xmlns:a16="http://schemas.microsoft.com/office/drawing/2014/main" id="{91A5642D-BD20-EF23-C21D-45583DFF02F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17281" y="2680138"/>
                <a:ext cx="914400" cy="914400"/>
              </a:xfrm>
              <a:prstGeom prst="rect">
                <a:avLst/>
              </a:prstGeom>
            </p:spPr>
          </p:pic>
        </p:grpSp>
        <p:cxnSp>
          <p:nvCxnSpPr>
            <p:cNvPr id="26" name="Straight Arrow Connector 25">
              <a:extLst>
                <a:ext uri="{FF2B5EF4-FFF2-40B4-BE49-F238E27FC236}">
                  <a16:creationId xmlns:a16="http://schemas.microsoft.com/office/drawing/2014/main" id="{20EEB84C-5006-5CBD-8C57-EDD9C3942826}"/>
                </a:ext>
              </a:extLst>
            </p:cNvPr>
            <p:cNvCxnSpPr>
              <a:cxnSpLocks/>
            </p:cNvCxnSpPr>
            <p:nvPr/>
          </p:nvCxnSpPr>
          <p:spPr>
            <a:xfrm>
              <a:off x="4519649" y="3474016"/>
              <a:ext cx="406661" cy="4982"/>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1F7D20D5-DCFA-0FBF-7E4D-CA7A0723DB14}"/>
                </a:ext>
              </a:extLst>
            </p:cNvPr>
            <p:cNvCxnSpPr>
              <a:cxnSpLocks/>
            </p:cNvCxnSpPr>
            <p:nvPr/>
          </p:nvCxnSpPr>
          <p:spPr>
            <a:xfrm>
              <a:off x="4258515" y="3636583"/>
              <a:ext cx="854163" cy="743303"/>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410BD7D2-92B6-3F4E-7CA1-7A6A2D612E6A}"/>
                </a:ext>
              </a:extLst>
            </p:cNvPr>
            <p:cNvSpPr txBox="1"/>
            <p:nvPr/>
          </p:nvSpPr>
          <p:spPr>
            <a:xfrm>
              <a:off x="3471685" y="1459501"/>
              <a:ext cx="1002650" cy="646331"/>
            </a:xfrm>
            <a:prstGeom prst="rect">
              <a:avLst/>
            </a:prstGeom>
            <a:noFill/>
          </p:spPr>
          <p:txBody>
            <a:bodyPr wrap="square" rtlCol="0">
              <a:spAutoFit/>
            </a:bodyPr>
            <a:lstStyle/>
            <a:p>
              <a:r>
                <a:rPr lang="en-US" b="1" dirty="0"/>
                <a:t>Login Nodes</a:t>
              </a:r>
            </a:p>
          </p:txBody>
        </p:sp>
        <p:cxnSp>
          <p:nvCxnSpPr>
            <p:cNvPr id="29" name="Straight Arrow Connector 28">
              <a:extLst>
                <a:ext uri="{FF2B5EF4-FFF2-40B4-BE49-F238E27FC236}">
                  <a16:creationId xmlns:a16="http://schemas.microsoft.com/office/drawing/2014/main" id="{C633D546-403D-4F73-C147-1BB929365534}"/>
                </a:ext>
              </a:extLst>
            </p:cNvPr>
            <p:cNvCxnSpPr>
              <a:cxnSpLocks/>
            </p:cNvCxnSpPr>
            <p:nvPr/>
          </p:nvCxnSpPr>
          <p:spPr>
            <a:xfrm flipV="1">
              <a:off x="4530612" y="2292567"/>
              <a:ext cx="514005" cy="5828"/>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0" name="TextBox 29">
              <a:extLst>
                <a:ext uri="{FF2B5EF4-FFF2-40B4-BE49-F238E27FC236}">
                  <a16:creationId xmlns:a16="http://schemas.microsoft.com/office/drawing/2014/main" id="{F36BD09E-5600-2059-ADD6-8B49783ECFFE}"/>
                </a:ext>
              </a:extLst>
            </p:cNvPr>
            <p:cNvSpPr txBox="1"/>
            <p:nvPr/>
          </p:nvSpPr>
          <p:spPr>
            <a:xfrm>
              <a:off x="1173244" y="1798006"/>
              <a:ext cx="1937209" cy="323165"/>
            </a:xfrm>
            <a:prstGeom prst="rect">
              <a:avLst/>
            </a:prstGeom>
            <a:noFill/>
          </p:spPr>
          <p:txBody>
            <a:bodyPr wrap="square" rtlCol="0">
              <a:spAutoFit/>
            </a:bodyPr>
            <a:lstStyle/>
            <a:p>
              <a:r>
                <a:rPr lang="en-US" sz="1500" i="1" dirty="0" err="1"/>
                <a:t>ssh</a:t>
              </a:r>
              <a:r>
                <a:rPr lang="en-US" sz="1500" i="1" dirty="0"/>
                <a:t> longleaf.unc.edu</a:t>
              </a:r>
            </a:p>
          </p:txBody>
        </p:sp>
        <p:grpSp>
          <p:nvGrpSpPr>
            <p:cNvPr id="31" name="Group 30">
              <a:extLst>
                <a:ext uri="{FF2B5EF4-FFF2-40B4-BE49-F238E27FC236}">
                  <a16:creationId xmlns:a16="http://schemas.microsoft.com/office/drawing/2014/main" id="{5F73D93F-04D8-7E8B-9F0A-8EEF2B777210}"/>
                </a:ext>
              </a:extLst>
            </p:cNvPr>
            <p:cNvGrpSpPr/>
            <p:nvPr/>
          </p:nvGrpSpPr>
          <p:grpSpPr>
            <a:xfrm>
              <a:off x="4919372" y="1561554"/>
              <a:ext cx="3831628" cy="3771840"/>
              <a:chOff x="4756427" y="1561554"/>
              <a:chExt cx="3831628" cy="3771840"/>
            </a:xfrm>
          </p:grpSpPr>
          <p:sp>
            <p:nvSpPr>
              <p:cNvPr id="71" name="Rectangle 70">
                <a:extLst>
                  <a:ext uri="{FF2B5EF4-FFF2-40B4-BE49-F238E27FC236}">
                    <a16:creationId xmlns:a16="http://schemas.microsoft.com/office/drawing/2014/main" id="{6A773B19-AFFC-1383-934F-AEBC5E7F3949}"/>
                  </a:ext>
                </a:extLst>
              </p:cNvPr>
              <p:cNvSpPr/>
              <p:nvPr/>
            </p:nvSpPr>
            <p:spPr>
              <a:xfrm>
                <a:off x="7415238" y="1594434"/>
                <a:ext cx="1172817" cy="37389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descr="Mathematics">
                <a:extLst>
                  <a:ext uri="{FF2B5EF4-FFF2-40B4-BE49-F238E27FC236}">
                    <a16:creationId xmlns:a16="http://schemas.microsoft.com/office/drawing/2014/main" id="{6C8EA1A6-8217-4E98-5542-863589CB520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6566" y="2809420"/>
                <a:ext cx="914400" cy="914400"/>
              </a:xfrm>
              <a:prstGeom prst="rect">
                <a:avLst/>
              </a:prstGeom>
            </p:spPr>
          </p:pic>
          <p:pic>
            <p:nvPicPr>
              <p:cNvPr id="73" name="Graphic 72" descr="Mathematics">
                <a:extLst>
                  <a:ext uri="{FF2B5EF4-FFF2-40B4-BE49-F238E27FC236}">
                    <a16:creationId xmlns:a16="http://schemas.microsoft.com/office/drawing/2014/main" id="{68653C95-6A99-488D-5E94-40C225BAB5B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7816" y="2045808"/>
                <a:ext cx="914400" cy="914400"/>
              </a:xfrm>
              <a:prstGeom prst="rect">
                <a:avLst/>
              </a:prstGeom>
            </p:spPr>
          </p:pic>
          <p:pic>
            <p:nvPicPr>
              <p:cNvPr id="76" name="Graphic 75" descr="Mathematics">
                <a:extLst>
                  <a:ext uri="{FF2B5EF4-FFF2-40B4-BE49-F238E27FC236}">
                    <a16:creationId xmlns:a16="http://schemas.microsoft.com/office/drawing/2014/main" id="{208BCA6B-A563-6335-D7E4-CC827DB504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7944" y="4336644"/>
                <a:ext cx="914400" cy="914400"/>
              </a:xfrm>
              <a:prstGeom prst="rect">
                <a:avLst/>
              </a:prstGeom>
            </p:spPr>
          </p:pic>
          <p:pic>
            <p:nvPicPr>
              <p:cNvPr id="77" name="Graphic 76" descr="Mathematics">
                <a:extLst>
                  <a:ext uri="{FF2B5EF4-FFF2-40B4-BE49-F238E27FC236}">
                    <a16:creationId xmlns:a16="http://schemas.microsoft.com/office/drawing/2014/main" id="{5D564A1F-77C6-B305-63FA-7139032017A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66566" y="3573032"/>
                <a:ext cx="914400" cy="914400"/>
              </a:xfrm>
              <a:prstGeom prst="rect">
                <a:avLst/>
              </a:prstGeom>
            </p:spPr>
          </p:pic>
          <p:sp>
            <p:nvSpPr>
              <p:cNvPr id="79" name="TextBox 78">
                <a:extLst>
                  <a:ext uri="{FF2B5EF4-FFF2-40B4-BE49-F238E27FC236}">
                    <a16:creationId xmlns:a16="http://schemas.microsoft.com/office/drawing/2014/main" id="{8491239B-532F-3276-BA61-BE9EBB814470}"/>
                  </a:ext>
                </a:extLst>
              </p:cNvPr>
              <p:cNvSpPr txBox="1"/>
              <p:nvPr/>
            </p:nvSpPr>
            <p:spPr>
              <a:xfrm>
                <a:off x="7415238" y="1561554"/>
                <a:ext cx="1172817" cy="615553"/>
              </a:xfrm>
              <a:prstGeom prst="rect">
                <a:avLst/>
              </a:prstGeom>
              <a:noFill/>
            </p:spPr>
            <p:txBody>
              <a:bodyPr wrap="square" rtlCol="0">
                <a:spAutoFit/>
              </a:bodyPr>
              <a:lstStyle/>
              <a:p>
                <a:pPr algn="ctr"/>
                <a:r>
                  <a:rPr lang="en-US" sz="1700" b="1" dirty="0"/>
                  <a:t>Compute Nodes</a:t>
                </a:r>
              </a:p>
            </p:txBody>
          </p:sp>
          <p:sp>
            <p:nvSpPr>
              <p:cNvPr id="82" name="Rectangle 81">
                <a:extLst>
                  <a:ext uri="{FF2B5EF4-FFF2-40B4-BE49-F238E27FC236}">
                    <a16:creationId xmlns:a16="http://schemas.microsoft.com/office/drawing/2014/main" id="{0B27BAAE-DFD5-8C16-DDEF-946F0B73A4E1}"/>
                  </a:ext>
                </a:extLst>
              </p:cNvPr>
              <p:cNvSpPr/>
              <p:nvPr/>
            </p:nvSpPr>
            <p:spPr>
              <a:xfrm>
                <a:off x="4756427" y="3444720"/>
                <a:ext cx="2276086" cy="408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a:extLst>
                  <a:ext uri="{FF2B5EF4-FFF2-40B4-BE49-F238E27FC236}">
                    <a16:creationId xmlns:a16="http://schemas.microsoft.com/office/drawing/2014/main" id="{A6675F3E-7ECB-F01A-515F-1B410F51B688}"/>
                  </a:ext>
                </a:extLst>
              </p:cNvPr>
              <p:cNvCxnSpPr>
                <a:cxnSpLocks/>
              </p:cNvCxnSpPr>
              <p:nvPr/>
            </p:nvCxnSpPr>
            <p:spPr>
              <a:xfrm flipH="1">
                <a:off x="5754444" y="3071117"/>
                <a:ext cx="12541" cy="364849"/>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84" name="TextBox 83">
                <a:extLst>
                  <a:ext uri="{FF2B5EF4-FFF2-40B4-BE49-F238E27FC236}">
                    <a16:creationId xmlns:a16="http://schemas.microsoft.com/office/drawing/2014/main" id="{27DA7755-09C1-80B9-1096-50D080425312}"/>
                  </a:ext>
                </a:extLst>
              </p:cNvPr>
              <p:cNvSpPr txBox="1"/>
              <p:nvPr/>
            </p:nvSpPr>
            <p:spPr>
              <a:xfrm>
                <a:off x="4788940" y="3478998"/>
                <a:ext cx="2243573" cy="369332"/>
              </a:xfrm>
              <a:prstGeom prst="rect">
                <a:avLst/>
              </a:prstGeom>
              <a:noFill/>
            </p:spPr>
            <p:txBody>
              <a:bodyPr wrap="square" rtlCol="0" anchor="t">
                <a:spAutoFit/>
              </a:bodyPr>
              <a:lstStyle/>
              <a:p>
                <a:r>
                  <a:rPr lang="en-US" b="1" dirty="0">
                    <a:solidFill>
                      <a:schemeClr val="bg1"/>
                    </a:solidFill>
                  </a:rPr>
                  <a:t>Scheduler: SLURM</a:t>
                </a:r>
              </a:p>
            </p:txBody>
          </p:sp>
          <p:cxnSp>
            <p:nvCxnSpPr>
              <p:cNvPr id="85" name="Straight Arrow Connector 84">
                <a:extLst>
                  <a:ext uri="{FF2B5EF4-FFF2-40B4-BE49-F238E27FC236}">
                    <a16:creationId xmlns:a16="http://schemas.microsoft.com/office/drawing/2014/main" id="{57413810-725B-BE7A-4EB2-05DF2F5D04AE}"/>
                  </a:ext>
                </a:extLst>
              </p:cNvPr>
              <p:cNvCxnSpPr>
                <a:cxnSpLocks/>
                <a:endCxn id="84" idx="3"/>
              </p:cNvCxnSpPr>
              <p:nvPr/>
            </p:nvCxnSpPr>
            <p:spPr>
              <a:xfrm flipH="1">
                <a:off x="7032513" y="3663664"/>
                <a:ext cx="426964" cy="0"/>
              </a:xfrm>
              <a:prstGeom prst="straightConnector1">
                <a:avLst/>
              </a:prstGeom>
              <a:ln>
                <a:solidFill>
                  <a:srgbClr val="FFFF00"/>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86" name="Straight Arrow Connector 85">
                <a:extLst>
                  <a:ext uri="{FF2B5EF4-FFF2-40B4-BE49-F238E27FC236}">
                    <a16:creationId xmlns:a16="http://schemas.microsoft.com/office/drawing/2014/main" id="{B634E298-85CC-16A1-4A92-F857EB5DBB19}"/>
                  </a:ext>
                </a:extLst>
              </p:cNvPr>
              <p:cNvCxnSpPr>
                <a:cxnSpLocks/>
              </p:cNvCxnSpPr>
              <p:nvPr/>
            </p:nvCxnSpPr>
            <p:spPr>
              <a:xfrm>
                <a:off x="5910726" y="3878411"/>
                <a:ext cx="0" cy="463223"/>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64" name="Connector: Curved 63">
              <a:extLst>
                <a:ext uri="{FF2B5EF4-FFF2-40B4-BE49-F238E27FC236}">
                  <a16:creationId xmlns:a16="http://schemas.microsoft.com/office/drawing/2014/main" id="{9D483CD8-7836-A093-EC37-58B3B3DF9EFC}"/>
                </a:ext>
              </a:extLst>
            </p:cNvPr>
            <p:cNvCxnSpPr>
              <a:cxnSpLocks/>
            </p:cNvCxnSpPr>
            <p:nvPr/>
          </p:nvCxnSpPr>
          <p:spPr>
            <a:xfrm>
              <a:off x="2837533" y="1665909"/>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0DF5F7F-EAFD-971A-B46D-CB955C395992}"/>
                </a:ext>
              </a:extLst>
            </p:cNvPr>
            <p:cNvSpPr txBox="1"/>
            <p:nvPr/>
          </p:nvSpPr>
          <p:spPr>
            <a:xfrm>
              <a:off x="1141125" y="5589406"/>
              <a:ext cx="2048137" cy="323165"/>
            </a:xfrm>
            <a:prstGeom prst="rect">
              <a:avLst/>
            </a:prstGeom>
            <a:noFill/>
          </p:spPr>
          <p:txBody>
            <a:bodyPr wrap="square" rtlCol="0">
              <a:spAutoFit/>
            </a:bodyPr>
            <a:lstStyle/>
            <a:p>
              <a:r>
                <a:rPr lang="en-US" sz="1500" i="1" dirty="0"/>
                <a:t>sftp rc-dm.its.unc.edu</a:t>
              </a:r>
            </a:p>
          </p:txBody>
        </p:sp>
        <p:cxnSp>
          <p:nvCxnSpPr>
            <p:cNvPr id="66" name="Connector: Curved 65">
              <a:extLst>
                <a:ext uri="{FF2B5EF4-FFF2-40B4-BE49-F238E27FC236}">
                  <a16:creationId xmlns:a16="http://schemas.microsoft.com/office/drawing/2014/main" id="{216AE30B-1104-2FFA-8B46-390F1D6F01D2}"/>
                </a:ext>
              </a:extLst>
            </p:cNvPr>
            <p:cNvCxnSpPr>
              <a:cxnSpLocks/>
            </p:cNvCxnSpPr>
            <p:nvPr/>
          </p:nvCxnSpPr>
          <p:spPr>
            <a:xfrm>
              <a:off x="2910397" y="5557181"/>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40F701F2-29C5-6B46-5086-473A2A07804F}"/>
                </a:ext>
              </a:extLst>
            </p:cNvPr>
            <p:cNvCxnSpPr>
              <a:cxnSpLocks/>
            </p:cNvCxnSpPr>
            <p:nvPr/>
          </p:nvCxnSpPr>
          <p:spPr>
            <a:xfrm>
              <a:off x="2864552" y="2673932"/>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08ED1AE7-13AD-5A20-B24B-33A74C89FF75}"/>
                </a:ext>
              </a:extLst>
            </p:cNvPr>
            <p:cNvCxnSpPr>
              <a:cxnSpLocks/>
            </p:cNvCxnSpPr>
            <p:nvPr/>
          </p:nvCxnSpPr>
          <p:spPr>
            <a:xfrm>
              <a:off x="2931999" y="4363687"/>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43F2870-0C2B-A4C9-C4B9-4622FA25AE60}"/>
                </a:ext>
              </a:extLst>
            </p:cNvPr>
            <p:cNvSpPr txBox="1"/>
            <p:nvPr/>
          </p:nvSpPr>
          <p:spPr>
            <a:xfrm>
              <a:off x="1112008" y="2575742"/>
              <a:ext cx="2082693" cy="553998"/>
            </a:xfrm>
            <a:prstGeom prst="rect">
              <a:avLst/>
            </a:prstGeom>
            <a:noFill/>
          </p:spPr>
          <p:txBody>
            <a:bodyPr wrap="square" rtlCol="0">
              <a:spAutoFit/>
            </a:bodyPr>
            <a:lstStyle/>
            <a:p>
              <a:r>
                <a:rPr lang="en-US" sz="1500" b="0" i="1" u="none" strike="noStrike" dirty="0">
                  <a:effectLst/>
                  <a:latin typeface="Open Sans" panose="020B0606030504020204" pitchFamily="34" charset="0"/>
                </a:rPr>
                <a:t>https:// ondemand.rc.unc.edu</a:t>
              </a:r>
              <a:endParaRPr lang="en-US" sz="1500" i="1" dirty="0"/>
            </a:p>
          </p:txBody>
        </p:sp>
        <p:sp>
          <p:nvSpPr>
            <p:cNvPr id="70" name="TextBox 69">
              <a:extLst>
                <a:ext uri="{FF2B5EF4-FFF2-40B4-BE49-F238E27FC236}">
                  <a16:creationId xmlns:a16="http://schemas.microsoft.com/office/drawing/2014/main" id="{0012C92F-A1EC-9E0F-2903-600071D5EF6C}"/>
                </a:ext>
              </a:extLst>
            </p:cNvPr>
            <p:cNvSpPr txBox="1"/>
            <p:nvPr/>
          </p:nvSpPr>
          <p:spPr>
            <a:xfrm>
              <a:off x="1057195" y="4011559"/>
              <a:ext cx="2136292" cy="323165"/>
            </a:xfrm>
            <a:prstGeom prst="rect">
              <a:avLst/>
            </a:prstGeom>
            <a:noFill/>
          </p:spPr>
          <p:txBody>
            <a:bodyPr wrap="square" rtlCol="0">
              <a:spAutoFit/>
            </a:bodyPr>
            <a:lstStyle/>
            <a:p>
              <a:r>
                <a:rPr lang="en-US" sz="1500" b="0" i="1" u="none" strike="noStrike" dirty="0">
                  <a:effectLst/>
                  <a:latin typeface="Open Sans" panose="020B0606030504020204" pitchFamily="34" charset="0"/>
                </a:rPr>
                <a:t>https://www.globus.org</a:t>
              </a:r>
              <a:endParaRPr lang="en-US" sz="1500" i="1" dirty="0"/>
            </a:p>
          </p:txBody>
        </p:sp>
      </p:grpSp>
    </p:spTree>
    <p:extLst>
      <p:ext uri="{BB962C8B-B14F-4D97-AF65-F5344CB8AC3E}">
        <p14:creationId xmlns:p14="http://schemas.microsoft.com/office/powerpoint/2010/main" val="1718254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259B-C45C-4E27-A72B-AE6E0A17DAE8}"/>
              </a:ext>
            </a:extLst>
          </p:cNvPr>
          <p:cNvSpPr>
            <a:spLocks noGrp="1"/>
          </p:cNvSpPr>
          <p:nvPr>
            <p:ph type="title"/>
          </p:nvPr>
        </p:nvSpPr>
        <p:spPr/>
        <p:txBody>
          <a:bodyPr/>
          <a:lstStyle/>
          <a:p>
            <a:r>
              <a:rPr lang="en-US" dirty="0"/>
              <a:t>Take Poll</a:t>
            </a:r>
          </a:p>
        </p:txBody>
      </p:sp>
      <p:sp>
        <p:nvSpPr>
          <p:cNvPr id="3" name="Subtitle 2">
            <a:extLst>
              <a:ext uri="{FF2B5EF4-FFF2-40B4-BE49-F238E27FC236}">
                <a16:creationId xmlns:a16="http://schemas.microsoft.com/office/drawing/2014/main" id="{A24AA2BC-85AD-42D7-9BA7-D8760FCC78C9}"/>
              </a:ext>
            </a:extLst>
          </p:cNvPr>
          <p:cNvSpPr>
            <a:spLocks noGrp="1"/>
          </p:cNvSpPr>
          <p:nvPr>
            <p:ph type="subTitle"/>
          </p:nvPr>
        </p:nvSpPr>
        <p:spPr/>
        <p:txBody>
          <a:bodyPr/>
          <a:lstStyle/>
          <a:p>
            <a:endParaRPr lang="en-US"/>
          </a:p>
        </p:txBody>
      </p:sp>
    </p:spTree>
    <p:extLst>
      <p:ext uri="{BB962C8B-B14F-4D97-AF65-F5344CB8AC3E}">
        <p14:creationId xmlns:p14="http://schemas.microsoft.com/office/powerpoint/2010/main" val="215127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299880" y="1078920"/>
            <a:ext cx="7570080" cy="52745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rmAutofit fontScale="93500"/>
          </a:bodyPr>
          <a:lstStyle/>
          <a:p>
            <a:pPr>
              <a:lnSpc>
                <a:spcPct val="100000"/>
              </a:lnSpc>
              <a:spcBef>
                <a:spcPts val="641"/>
              </a:spcBef>
            </a:pPr>
            <a:r>
              <a:rPr lang="en-US" sz="2800" b="0" strike="noStrike" spc="-1" dirty="0">
                <a:latin typeface="Arial"/>
              </a:rPr>
              <a:t>What is your goal?  Run a job/multiple jobs!</a:t>
            </a:r>
            <a:endParaRPr lang="en-US" sz="2800" spc="-1" dirty="0">
              <a:latin typeface="Arial"/>
            </a:endParaRPr>
          </a:p>
          <a:p>
            <a:pPr lvl="1">
              <a:spcBef>
                <a:spcPts val="641"/>
              </a:spcBef>
            </a:pPr>
            <a:r>
              <a:rPr lang="en-US" sz="2800" b="0" strike="noStrike" spc="-1" dirty="0">
                <a:latin typeface="Arial"/>
              </a:rPr>
              <a:t>Tell the system to use:</a:t>
            </a:r>
          </a:p>
          <a:p>
            <a:pPr marL="1371600" lvl="2" indent="-457200">
              <a:spcBef>
                <a:spcPts val="641"/>
              </a:spcBef>
              <a:buFont typeface="Arial" panose="020B0604020202020204" pitchFamily="34" charset="0"/>
              <a:buChar char="+"/>
            </a:pPr>
            <a:r>
              <a:rPr lang="en-US" sz="2800" b="0" strike="noStrike" spc="-1" dirty="0">
                <a:latin typeface="Arial"/>
              </a:rPr>
              <a:t>my input data file/settings,</a:t>
            </a:r>
          </a:p>
          <a:p>
            <a:pPr marL="1371600" lvl="2" indent="-457200">
              <a:spcBef>
                <a:spcPts val="641"/>
              </a:spcBef>
              <a:buFont typeface="Arial" panose="020B0604020202020204" pitchFamily="34" charset="0"/>
              <a:buChar char="+"/>
            </a:pPr>
            <a:r>
              <a:rPr lang="en-US" sz="2800" b="0" strike="noStrike" spc="-1" dirty="0">
                <a:latin typeface="Arial"/>
              </a:rPr>
              <a:t>the softwar</a:t>
            </a:r>
            <a:r>
              <a:rPr lang="en-US" sz="2800" spc="-1" dirty="0">
                <a:latin typeface="Arial"/>
              </a:rPr>
              <a:t>e/app I want used</a:t>
            </a:r>
          </a:p>
          <a:p>
            <a:pPr marL="1371600" lvl="2" indent="-457200">
              <a:spcBef>
                <a:spcPts val="641"/>
              </a:spcBef>
              <a:buFont typeface="Arial" panose="020B0604020202020204" pitchFamily="34" charset="0"/>
              <a:buChar char="+"/>
            </a:pPr>
            <a:r>
              <a:rPr lang="en-US" sz="2800" b="0" strike="noStrike" spc="-1" dirty="0">
                <a:latin typeface="Arial"/>
              </a:rPr>
              <a:t>my script/list of steps for that software</a:t>
            </a:r>
          </a:p>
          <a:p>
            <a:pPr lvl="1">
              <a:spcBef>
                <a:spcPts val="641"/>
              </a:spcBef>
            </a:pPr>
            <a:r>
              <a:rPr lang="en-US" sz="2800" spc="-1" dirty="0">
                <a:latin typeface="Arial"/>
              </a:rPr>
              <a:t>To do a series of long/big/complicated math</a:t>
            </a:r>
          </a:p>
          <a:p>
            <a:pPr lvl="1">
              <a:spcBef>
                <a:spcPts val="641"/>
              </a:spcBef>
            </a:pPr>
            <a:r>
              <a:rPr lang="en-US" sz="2800" b="0" strike="noStrike" spc="-1" dirty="0">
                <a:latin typeface="Arial"/>
              </a:rPr>
              <a:t>And give me back the results/output!</a:t>
            </a:r>
          </a:p>
          <a:p>
            <a:pPr>
              <a:spcBef>
                <a:spcPts val="641"/>
              </a:spcBef>
            </a:pPr>
            <a:endParaRPr lang="en-US" sz="2800" spc="-1" dirty="0">
              <a:latin typeface="Arial"/>
            </a:endParaRPr>
          </a:p>
          <a:p>
            <a:pPr>
              <a:spcBef>
                <a:spcPts val="641"/>
              </a:spcBef>
            </a:pPr>
            <a:r>
              <a:rPr lang="en-US" sz="2800" spc="-1" dirty="0">
                <a:latin typeface="Arial"/>
              </a:rPr>
              <a:t>One job is e</a:t>
            </a:r>
            <a:r>
              <a:rPr lang="en-US" sz="2800" b="0" strike="noStrike" spc="-1" dirty="0">
                <a:latin typeface="Arial"/>
              </a:rPr>
              <a:t>ach time you say: Go!</a:t>
            </a:r>
          </a:p>
          <a:p>
            <a:pPr>
              <a:spcBef>
                <a:spcPts val="641"/>
              </a:spcBef>
            </a:pPr>
            <a:r>
              <a:rPr lang="en-US" sz="2600" i="1" spc="-1" dirty="0">
                <a:latin typeface="Arial"/>
              </a:rPr>
              <a:t>It usually takes many jobs (attempts) to finally get everything correct so it does what you wanted it to do.</a:t>
            </a:r>
          </a:p>
        </p:txBody>
      </p:sp>
      <p:sp>
        <p:nvSpPr>
          <p:cNvPr id="170" name="CustomShape 2"/>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spc="-1" dirty="0">
                <a:solidFill>
                  <a:srgbClr val="6BB1C9"/>
                </a:solidFill>
                <a:latin typeface="Calibri"/>
              </a:rPr>
              <a:t>I Have A Job I Want Done!</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12829372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1">
              <a:lumMod val="20000"/>
              <a:lumOff val="80000"/>
            </a:schemeClr>
          </a:solidFill>
          <a:ln w="25400">
            <a:solidFill>
              <a:schemeClr val="accent1">
                <a:lumMod val="75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1">
                    <a:lumMod val="75000"/>
                  </a:schemeClr>
                </a:solidFill>
                <a:effectLst/>
                <a:uLnTx/>
                <a:uFillTx/>
                <a:latin typeface="Calibri"/>
                <a:ea typeface="ヒラギノ角ゴ Pro W3"/>
                <a:cs typeface="+mn-cs"/>
              </a:rPr>
              <a:t>File Storage Areas: For Jobs to Use</a:t>
            </a:r>
            <a:endParaRPr kumimoji="0" lang="en-US" sz="4000" b="0" i="0" u="none" strike="noStrike" kern="1200" cap="none" spc="-1" normalizeH="0" baseline="0" noProof="0" dirty="0">
              <a:ln>
                <a:noFill/>
              </a:ln>
              <a:solidFill>
                <a:schemeClr val="accent1">
                  <a:lumMod val="75000"/>
                </a:schemeClr>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74" name="CustomShape 2">
            <a:extLst>
              <a:ext uri="{FF2B5EF4-FFF2-40B4-BE49-F238E27FC236}">
                <a16:creationId xmlns:a16="http://schemas.microsoft.com/office/drawing/2014/main" id="{E9C8A9CB-2594-4E10-92A6-E6D6E778BE38}"/>
              </a:ext>
            </a:extLst>
          </p:cNvPr>
          <p:cNvSpPr/>
          <p:nvPr/>
        </p:nvSpPr>
        <p:spPr>
          <a:xfrm>
            <a:off x="254160" y="950040"/>
            <a:ext cx="8736840" cy="548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720">
              <a:lnSpc>
                <a:spcPct val="100000"/>
              </a:lnSpc>
              <a:spcBef>
                <a:spcPts val="641"/>
              </a:spcBef>
              <a:buClr>
                <a:srgbClr val="000000"/>
              </a:buClr>
            </a:pPr>
            <a:endParaRPr lang="en-US" sz="3200" b="0" strike="noStrike" spc="-1" dirty="0">
              <a:solidFill>
                <a:srgbClr val="000000"/>
              </a:solidFill>
              <a:latin typeface="Calibri"/>
              <a:ea typeface="ヒラギノ角ゴ Pro W3"/>
            </a:endParaRPr>
          </a:p>
        </p:txBody>
      </p:sp>
      <p:graphicFrame>
        <p:nvGraphicFramePr>
          <p:cNvPr id="10" name="Table 9">
            <a:extLst>
              <a:ext uri="{FF2B5EF4-FFF2-40B4-BE49-F238E27FC236}">
                <a16:creationId xmlns:a16="http://schemas.microsoft.com/office/drawing/2014/main" id="{0F8C2FCC-4E3C-4FA7-8F91-1F96CDCFCBD8}"/>
              </a:ext>
            </a:extLst>
          </p:cNvPr>
          <p:cNvGraphicFramePr>
            <a:graphicFrameLocks noGrp="1"/>
          </p:cNvGraphicFramePr>
          <p:nvPr>
            <p:extLst>
              <p:ext uri="{D42A27DB-BD31-4B8C-83A1-F6EECF244321}">
                <p14:modId xmlns:p14="http://schemas.microsoft.com/office/powerpoint/2010/main" val="3082781752"/>
              </p:ext>
            </p:extLst>
          </p:nvPr>
        </p:nvGraphicFramePr>
        <p:xfrm>
          <a:off x="213645" y="1068224"/>
          <a:ext cx="8739337" cy="5235468"/>
        </p:xfrm>
        <a:graphic>
          <a:graphicData uri="http://schemas.openxmlformats.org/drawingml/2006/table">
            <a:tbl>
              <a:tblPr firstRow="1" bandRow="1">
                <a:tableStyleId>{69CF1AB2-1976-4502-BF36-3FF5EA218861}</a:tableStyleId>
              </a:tblPr>
              <a:tblGrid>
                <a:gridCol w="1237203">
                  <a:extLst>
                    <a:ext uri="{9D8B030D-6E8A-4147-A177-3AD203B41FA5}">
                      <a16:colId xmlns:a16="http://schemas.microsoft.com/office/drawing/2014/main" val="828145229"/>
                    </a:ext>
                  </a:extLst>
                </a:gridCol>
                <a:gridCol w="877824">
                  <a:extLst>
                    <a:ext uri="{9D8B030D-6E8A-4147-A177-3AD203B41FA5}">
                      <a16:colId xmlns:a16="http://schemas.microsoft.com/office/drawing/2014/main" val="2164406821"/>
                    </a:ext>
                  </a:extLst>
                </a:gridCol>
                <a:gridCol w="6624310">
                  <a:extLst>
                    <a:ext uri="{9D8B030D-6E8A-4147-A177-3AD203B41FA5}">
                      <a16:colId xmlns:a16="http://schemas.microsoft.com/office/drawing/2014/main" val="3199810396"/>
                    </a:ext>
                  </a:extLst>
                </a:gridCol>
              </a:tblGrid>
              <a:tr h="377667">
                <a:tc rowSpan="3">
                  <a:txBody>
                    <a:bodyPr/>
                    <a:lstStyle/>
                    <a:p>
                      <a:r>
                        <a:rPr lang="en-US" dirty="0"/>
                        <a:t>home</a:t>
                      </a:r>
                    </a:p>
                  </a:txBody>
                  <a:tcPr/>
                </a:tc>
                <a:tc>
                  <a:txBody>
                    <a:bodyPr/>
                    <a:lstStyle/>
                    <a:p>
                      <a:pPr marL="0" marR="0" lvl="0" indent="0" algn="r" rtl="0" eaLnBrk="1" fontAlgn="auto" latinLnBrk="0" hangingPunct="1">
                        <a:lnSpc>
                          <a:spcPct val="100000"/>
                        </a:lnSpc>
                        <a:spcBef>
                          <a:spcPts val="0"/>
                        </a:spcBef>
                        <a:spcAft>
                          <a:spcPts val="0"/>
                        </a:spcAft>
                        <a:buFontTx/>
                        <a:buNone/>
                      </a:pPr>
                      <a:r>
                        <a:rPr lang="en-US" sz="1800" b="0" i="1" strike="noStrike" spc="-1" dirty="0"/>
                        <a:t>Path</a:t>
                      </a:r>
                    </a:p>
                  </a:txBody>
                  <a:tcPr/>
                </a:tc>
                <a:tc>
                  <a:txBody>
                    <a:bodyPr/>
                    <a:lstStyle/>
                    <a:p>
                      <a:pPr lvl="0">
                        <a:buNone/>
                      </a:pPr>
                      <a:r>
                        <a:rPr lang="en-US" sz="1800" b="0" u="none" strike="noStrike" noProof="0" dirty="0"/>
                        <a:t>/</a:t>
                      </a:r>
                      <a:r>
                        <a:rPr lang="en-US" sz="1800" b="0" u="none" strike="noStrike" noProof="0" dirty="0" err="1"/>
                        <a:t>nas</a:t>
                      </a:r>
                      <a:r>
                        <a:rPr lang="en-US" sz="1800" b="0" u="none" strike="noStrike" noProof="0" dirty="0"/>
                        <a:t>/longleaf/home/&lt;</a:t>
                      </a:r>
                      <a:r>
                        <a:rPr lang="en-US" sz="1800" b="0" u="none" strike="noStrike" noProof="0" dirty="0" err="1"/>
                        <a:t>onyen</a:t>
                      </a:r>
                      <a:r>
                        <a:rPr lang="en-US" sz="1800" b="0" u="none" strike="noStrike" noProof="0" dirty="0"/>
                        <a:t>&gt;        </a:t>
                      </a:r>
                      <a:r>
                        <a:rPr lang="en-US" sz="1800" b="0" i="1" u="none" strike="noStrike" noProof="0" dirty="0"/>
                        <a:t>(e.g. /</a:t>
                      </a:r>
                      <a:r>
                        <a:rPr lang="en-US" sz="1800" b="0" i="1" u="none" strike="noStrike" noProof="0" dirty="0" err="1"/>
                        <a:t>nas</a:t>
                      </a:r>
                      <a:r>
                        <a:rPr lang="en-US" sz="1800" b="0" i="1" u="none" strike="noStrike" noProof="0" dirty="0"/>
                        <a:t>/longleaf/home/</a:t>
                      </a:r>
                      <a:r>
                        <a:rPr lang="en-US" sz="1800" b="0" i="1" u="none" strike="noStrike" noProof="0" dirty="0" err="1"/>
                        <a:t>abc</a:t>
                      </a:r>
                      <a:r>
                        <a:rPr lang="en-US" sz="1800" b="0" i="1" u="none" strike="noStrike" noProof="0" dirty="0"/>
                        <a:t> )</a:t>
                      </a:r>
                      <a:endParaRPr lang="en-US" b="0" i="1" dirty="0"/>
                    </a:p>
                  </a:txBody>
                  <a:tcPr/>
                </a:tc>
                <a:extLst>
                  <a:ext uri="{0D108BD9-81ED-4DB2-BD59-A6C34878D82A}">
                    <a16:rowId xmlns:a16="http://schemas.microsoft.com/office/drawing/2014/main" val="4193396545"/>
                  </a:ext>
                </a:extLst>
              </a:tr>
              <a:tr h="380535">
                <a:tc vMerge="1">
                  <a:txBody>
                    <a:bodyPr/>
                    <a:lstStyle/>
                    <a:p>
                      <a:endParaRPr lang="en-US" dirty="0"/>
                    </a:p>
                  </a:txBody>
                  <a:tcPr marL="0" marR="0" marT="0" marB="0" horzOverflow="overflow"/>
                </a:tc>
                <a:tc>
                  <a:txBody>
                    <a:bodyPr/>
                    <a:lstStyle/>
                    <a:p>
                      <a:pPr lvl="0" algn="r">
                        <a:buNone/>
                      </a:pPr>
                      <a:r>
                        <a:rPr lang="en-US" i="1" dirty="0"/>
                        <a:t>Quota</a:t>
                      </a:r>
                    </a:p>
                  </a:txBody>
                  <a:tcPr/>
                </a:tc>
                <a:tc>
                  <a:txBody>
                    <a:bodyPr/>
                    <a:lstStyle/>
                    <a:p>
                      <a:pPr lvl="0">
                        <a:buNone/>
                      </a:pPr>
                      <a:r>
                        <a:rPr lang="en-US" sz="1800" u="none" strike="noStrike" noProof="0" dirty="0"/>
                        <a:t>50 GB soft, 75 GB hard</a:t>
                      </a:r>
                      <a:endParaRPr lang="en-US"/>
                    </a:p>
                  </a:txBody>
                  <a:tcPr/>
                </a:tc>
                <a:extLst>
                  <a:ext uri="{0D108BD9-81ED-4DB2-BD59-A6C34878D82A}">
                    <a16:rowId xmlns:a16="http://schemas.microsoft.com/office/drawing/2014/main" val="1546064150"/>
                  </a:ext>
                </a:extLst>
              </a:tr>
              <a:tr h="394260">
                <a:tc vMerge="1">
                  <a:txBody>
                    <a:bodyPr/>
                    <a:lstStyle/>
                    <a:p>
                      <a:endParaRPr lang="en-US" dirty="0"/>
                    </a:p>
                  </a:txBody>
                  <a:tcPr marL="0" marR="0" marT="0" marB="0" horzOverflow="overflow"/>
                </a:tc>
                <a:tc>
                  <a:txBody>
                    <a:bodyPr/>
                    <a:lstStyle/>
                    <a:p>
                      <a:pPr lvl="0" algn="r">
                        <a:buNone/>
                      </a:pPr>
                      <a:r>
                        <a:rPr lang="en-US" i="1" dirty="0"/>
                        <a:t>Notes</a:t>
                      </a:r>
                    </a:p>
                  </a:txBody>
                  <a:tcPr/>
                </a:tc>
                <a:tc>
                  <a:txBody>
                    <a:bodyPr/>
                    <a:lstStyle/>
                    <a:p>
                      <a:pPr lvl="0">
                        <a:buNone/>
                      </a:pPr>
                      <a:r>
                        <a:rPr lang="en-US" sz="1800" u="none" strike="noStrike" noProof="0" dirty="0"/>
                        <a:t>Starting point when you log in </a:t>
                      </a:r>
                      <a:r>
                        <a:rPr lang="en-US" sz="1700" i="1" u="none" strike="noStrike" noProof="0" dirty="0"/>
                        <a:t>(unless you reconfigured setting)</a:t>
                      </a:r>
                      <a:endParaRPr lang="en-US" sz="1700" i="1" dirty="0"/>
                    </a:p>
                  </a:txBody>
                  <a:tcPr/>
                </a:tc>
                <a:extLst>
                  <a:ext uri="{0D108BD9-81ED-4DB2-BD59-A6C34878D82A}">
                    <a16:rowId xmlns:a16="http://schemas.microsoft.com/office/drawing/2014/main" val="3132177972"/>
                  </a:ext>
                </a:extLst>
              </a:tr>
              <a:tr h="380535">
                <a:tc rowSpan="3">
                  <a:txBody>
                    <a:bodyPr/>
                    <a:lstStyle/>
                    <a:p>
                      <a:r>
                        <a:rPr lang="en-US" b="1" dirty="0"/>
                        <a:t>work</a:t>
                      </a:r>
                    </a:p>
                  </a:txBody>
                  <a:tcPr/>
                </a:tc>
                <a:tc>
                  <a:txBody>
                    <a:bodyPr/>
                    <a:lstStyle/>
                    <a:p>
                      <a:pPr marL="0" marR="0" lvl="0" indent="0" algn="r" rtl="0">
                        <a:lnSpc>
                          <a:spcPct val="100000"/>
                        </a:lnSpc>
                        <a:spcBef>
                          <a:spcPts val="0"/>
                        </a:spcBef>
                        <a:spcAft>
                          <a:spcPts val="0"/>
                        </a:spcAft>
                        <a:buClr>
                          <a:srgbClr val="000000"/>
                        </a:buClr>
                        <a:buFontTx/>
                        <a:buNone/>
                      </a:pPr>
                      <a:r>
                        <a:rPr lang="en-US" sz="1800" i="1" strike="noStrike" spc="-1" dirty="0"/>
                        <a:t>Path</a:t>
                      </a:r>
                      <a:endParaRPr lang="en-US" i="1" dirty="0"/>
                    </a:p>
                  </a:txBody>
                  <a:tcPr/>
                </a:tc>
                <a:tc>
                  <a:txBody>
                    <a:bodyPr/>
                    <a:lstStyle/>
                    <a:p>
                      <a:pPr marL="635" lvl="0" indent="0">
                        <a:lnSpc>
                          <a:spcPct val="100000"/>
                        </a:lnSpc>
                        <a:spcBef>
                          <a:spcPts val="641"/>
                        </a:spcBef>
                        <a:buNone/>
                      </a:pPr>
                      <a:r>
                        <a:rPr lang="en-US" sz="1800" u="none" strike="noStrike" spc="-1" noProof="0" dirty="0"/>
                        <a:t>/work/users/&lt;o&gt;/&lt;n&gt;/&lt;</a:t>
                      </a:r>
                      <a:r>
                        <a:rPr lang="en-US" sz="1800" u="none" strike="noStrike" spc="-1" noProof="0" dirty="0" err="1"/>
                        <a:t>onyen</a:t>
                      </a:r>
                      <a:r>
                        <a:rPr lang="en-US" sz="1800" u="none" strike="noStrike" spc="-1" noProof="0" dirty="0"/>
                        <a:t>&gt;                        </a:t>
                      </a:r>
                      <a:endParaRPr lang="en-US" dirty="0"/>
                    </a:p>
                  </a:txBody>
                  <a:tcPr/>
                </a:tc>
                <a:extLst>
                  <a:ext uri="{0D108BD9-81ED-4DB2-BD59-A6C34878D82A}">
                    <a16:rowId xmlns:a16="http://schemas.microsoft.com/office/drawing/2014/main" val="3694024483"/>
                  </a:ext>
                </a:extLst>
              </a:tr>
              <a:tr h="380535">
                <a:tc vMerge="1">
                  <a:txBody>
                    <a:bodyPr/>
                    <a:lstStyle/>
                    <a:p>
                      <a:endParaRPr lang="en-US" dirty="0"/>
                    </a:p>
                  </a:txBody>
                  <a:tcPr marL="0" marR="0" marT="0" marB="0" horzOverflow="overflow"/>
                </a:tc>
                <a:tc>
                  <a:txBody>
                    <a:bodyPr/>
                    <a:lstStyle/>
                    <a:p>
                      <a:pPr lvl="0" algn="r">
                        <a:buNone/>
                      </a:pPr>
                      <a:r>
                        <a:rPr lang="en-US" i="1" dirty="0"/>
                        <a:t>Quota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i="0" kern="1200" dirty="0">
                          <a:effectLst/>
                          <a:hlinkClick r:id="rId3"/>
                        </a:rPr>
                        <a:t>https://help.rc.unc.edu/storage</a:t>
                      </a:r>
                      <a:r>
                        <a:rPr lang="en-US" sz="1800" i="0" kern="1200" dirty="0">
                          <a:effectLst/>
                        </a:rPr>
                        <a:t> </a:t>
                      </a:r>
                    </a:p>
                  </a:txBody>
                  <a:tcPr/>
                </a:tc>
                <a:extLst>
                  <a:ext uri="{0D108BD9-81ED-4DB2-BD59-A6C34878D82A}">
                    <a16:rowId xmlns:a16="http://schemas.microsoft.com/office/drawing/2014/main" val="1066724862"/>
                  </a:ext>
                </a:extLst>
              </a:tr>
              <a:tr h="147046">
                <a:tc vMerge="1">
                  <a:txBody>
                    <a:bodyPr/>
                    <a:lstStyle/>
                    <a:p>
                      <a:endParaRPr lang="en-US" dirty="0"/>
                    </a:p>
                  </a:txBody>
                  <a:tcPr marL="0" marR="0" marT="0" marB="0" horzOverflow="overflow"/>
                </a:tc>
                <a:tc>
                  <a:txBody>
                    <a:bodyPr/>
                    <a:lstStyle/>
                    <a:p>
                      <a:pPr lvl="0" algn="r">
                        <a:buNone/>
                      </a:pPr>
                      <a:endParaRPr lang="en-US" i="1" dirty="0"/>
                    </a:p>
                  </a:txBody>
                  <a:tcPr/>
                </a:tc>
                <a:tc>
                  <a:txBody>
                    <a:bodyPr/>
                    <a:lstStyle/>
                    <a:p>
                      <a:pPr lvl="0">
                        <a:buNone/>
                      </a:pPr>
                      <a:r>
                        <a:rPr lang="en-US" dirty="0"/>
                        <a:t>For medium or big files needed for your </a:t>
                      </a:r>
                      <a:r>
                        <a:rPr lang="en-US" b="1" i="1" dirty="0"/>
                        <a:t>current compute</a:t>
                      </a:r>
                      <a:r>
                        <a:rPr lang="en-US" i="1" dirty="0"/>
                        <a:t> </a:t>
                      </a:r>
                      <a:r>
                        <a:rPr lang="en-US" dirty="0"/>
                        <a:t>jobs</a:t>
                      </a:r>
                    </a:p>
                  </a:txBody>
                  <a:tcPr/>
                </a:tc>
                <a:extLst>
                  <a:ext uri="{0D108BD9-81ED-4DB2-BD59-A6C34878D82A}">
                    <a16:rowId xmlns:a16="http://schemas.microsoft.com/office/drawing/2014/main" val="267731025"/>
                  </a:ext>
                </a:extLst>
              </a:tr>
              <a:tr h="408110">
                <a:tc rowSpan="3">
                  <a:txBody>
                    <a:bodyPr/>
                    <a:lstStyle/>
                    <a:p>
                      <a:r>
                        <a:rPr lang="en-US" b="1" dirty="0"/>
                        <a:t>users</a:t>
                      </a:r>
                    </a:p>
                  </a:txBody>
                  <a:tcPr/>
                </a:tc>
                <a:tc>
                  <a:txBody>
                    <a:bodyPr/>
                    <a:lstStyle/>
                    <a:p>
                      <a:pPr lvl="0" algn="r">
                        <a:buNone/>
                      </a:pPr>
                      <a:r>
                        <a:rPr lang="en-US" i="1" dirty="0"/>
                        <a:t>Path</a:t>
                      </a:r>
                    </a:p>
                  </a:txBody>
                  <a:tcPr/>
                </a:tc>
                <a:tc>
                  <a:txBody>
                    <a:bodyPr/>
                    <a:lstStyle/>
                    <a:p>
                      <a:pPr lvl="0">
                        <a:buNone/>
                      </a:pPr>
                      <a:r>
                        <a:rPr lang="en-US" sz="1800" u="none" strike="noStrike" spc="-1" noProof="0" dirty="0"/>
                        <a:t>/users/&lt;o&gt;/&lt;n&gt;/&lt;</a:t>
                      </a:r>
                      <a:r>
                        <a:rPr lang="en-US" sz="1800" u="none" strike="noStrike" spc="-1" noProof="0" dirty="0" err="1"/>
                        <a:t>onyen</a:t>
                      </a:r>
                      <a:r>
                        <a:rPr lang="en-US" sz="1800" u="none" strike="noStrike" spc="-1" noProof="0" dirty="0"/>
                        <a:t>&gt;</a:t>
                      </a:r>
                      <a:endParaRPr lang="en-US" dirty="0"/>
                    </a:p>
                  </a:txBody>
                  <a:tcPr/>
                </a:tc>
                <a:extLst>
                  <a:ext uri="{0D108BD9-81ED-4DB2-BD59-A6C34878D82A}">
                    <a16:rowId xmlns:a16="http://schemas.microsoft.com/office/drawing/2014/main" val="1041051553"/>
                  </a:ext>
                </a:extLst>
              </a:tr>
              <a:tr h="380535">
                <a:tc vMerge="1">
                  <a:txBody>
                    <a:bodyPr/>
                    <a:lstStyle/>
                    <a:p>
                      <a:endParaRPr lang="en-US" dirty="0"/>
                    </a:p>
                  </a:txBody>
                  <a:tcPr marL="0" marR="0" marT="0" marB="0" horzOverflow="overflow"/>
                </a:tc>
                <a:tc>
                  <a:txBody>
                    <a:bodyPr/>
                    <a:lstStyle/>
                    <a:p>
                      <a:pPr lvl="0" algn="r">
                        <a:buNone/>
                      </a:pPr>
                      <a:r>
                        <a:rPr lang="en-US" i="1" dirty="0"/>
                        <a:t>Quota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effectLst/>
                          <a:hlinkClick r:id="rId3"/>
                        </a:rPr>
                        <a:t>https://help.rc.unc.edu/storage</a:t>
                      </a:r>
                      <a:r>
                        <a:rPr lang="en-US" sz="1800" i="0" kern="1200" dirty="0">
                          <a:effectLst/>
                        </a:rPr>
                        <a:t> </a:t>
                      </a:r>
                    </a:p>
                  </a:txBody>
                  <a:tcPr/>
                </a:tc>
                <a:extLst>
                  <a:ext uri="{0D108BD9-81ED-4DB2-BD59-A6C34878D82A}">
                    <a16:rowId xmlns:a16="http://schemas.microsoft.com/office/drawing/2014/main" val="2469838205"/>
                  </a:ext>
                </a:extLst>
              </a:tr>
              <a:tr h="430171">
                <a:tc vMerge="1">
                  <a:txBody>
                    <a:bodyPr/>
                    <a:lstStyle/>
                    <a:p>
                      <a:endParaRPr lang="en-US" dirty="0"/>
                    </a:p>
                  </a:txBody>
                  <a:tcPr marL="0" marR="0" marT="0" marB="0" horzOverflow="overflow"/>
                </a:tc>
                <a:tc>
                  <a:txBody>
                    <a:bodyPr/>
                    <a:lstStyle/>
                    <a:p>
                      <a:pPr lvl="0" algn="r">
                        <a:buNone/>
                      </a:pPr>
                      <a:r>
                        <a:rPr lang="en-US" i="1" dirty="0"/>
                        <a:t>Notes</a:t>
                      </a:r>
                    </a:p>
                  </a:txBody>
                  <a:tcPr/>
                </a:tc>
                <a:tc>
                  <a:txBody>
                    <a:bodyPr/>
                    <a:lstStyle/>
                    <a:p>
                      <a:pPr lvl="0">
                        <a:buNone/>
                      </a:pPr>
                      <a:r>
                        <a:rPr lang="en-US" sz="1800" u="none" strike="noStrike" noProof="0" dirty="0"/>
                        <a:t>For /work files you are </a:t>
                      </a:r>
                      <a:r>
                        <a:rPr lang="en-US" sz="1800" b="1" i="1" u="none" strike="noStrike" noProof="0" dirty="0"/>
                        <a:t>infrequently </a:t>
                      </a:r>
                      <a:r>
                        <a:rPr lang="en-US" sz="1800" b="0" i="0" u="none" strike="noStrike" noProof="0" dirty="0"/>
                        <a:t>using</a:t>
                      </a:r>
                      <a:r>
                        <a:rPr lang="en-US" sz="1800" u="none" strike="noStrike" noProof="0" dirty="0"/>
                        <a:t>.</a:t>
                      </a:r>
                      <a:endParaRPr lang="en-US" dirty="0"/>
                    </a:p>
                  </a:txBody>
                  <a:tcPr/>
                </a:tc>
                <a:extLst>
                  <a:ext uri="{0D108BD9-81ED-4DB2-BD59-A6C34878D82A}">
                    <a16:rowId xmlns:a16="http://schemas.microsoft.com/office/drawing/2014/main" val="35018005"/>
                  </a:ext>
                </a:extLst>
              </a:tr>
              <a:tr h="204570">
                <a:tc rowSpan="3">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dirty="0"/>
                        <a:t>project (</a:t>
                      </a:r>
                      <a:r>
                        <a:rPr lang="en-US" b="1" dirty="0" err="1"/>
                        <a:t>proj</a:t>
                      </a:r>
                      <a:r>
                        <a:rPr lang="en-US" b="1" dirty="0"/>
                        <a:t>)</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800" i="0" kern="1200" dirty="0">
                        <a:effectLst/>
                      </a:endParaRPr>
                    </a:p>
                  </a:txBody>
                  <a:tcPr/>
                </a:tc>
                <a:tc>
                  <a:txBody>
                    <a:bodyPr/>
                    <a:lstStyle/>
                    <a:p>
                      <a:pPr lvl="0" algn="r">
                        <a:buNone/>
                      </a:pPr>
                      <a:r>
                        <a:rPr lang="en-US" i="1" dirty="0"/>
                        <a:t>Path</a:t>
                      </a:r>
                    </a:p>
                  </a:txBody>
                  <a:tcPr/>
                </a:tc>
                <a:tc>
                  <a:txBody>
                    <a:bodyPr/>
                    <a:lstStyle/>
                    <a:p>
                      <a:pPr lvl="0">
                        <a:buNone/>
                      </a:pPr>
                      <a:r>
                        <a:rPr lang="en-US" sz="1800" u="none" strike="noStrike" noProof="0" dirty="0"/>
                        <a:t>/</a:t>
                      </a:r>
                      <a:r>
                        <a:rPr lang="en-US" sz="1800" u="none" strike="noStrike" noProof="0" dirty="0" err="1"/>
                        <a:t>proj</a:t>
                      </a:r>
                      <a:r>
                        <a:rPr lang="en-US" sz="1800" u="none" strike="noStrike" noProof="0" dirty="0"/>
                        <a:t>/&lt;</a:t>
                      </a:r>
                      <a:r>
                        <a:rPr lang="en-US" sz="1800" u="none" strike="noStrike" noProof="0" dirty="0" err="1"/>
                        <a:t>PI_project_name</a:t>
                      </a:r>
                      <a:r>
                        <a:rPr lang="en-US" sz="1800" u="none" strike="noStrike" noProof="0" dirty="0"/>
                        <a:t>&gt;</a:t>
                      </a:r>
                      <a:endParaRPr lang="en-US" dirty="0"/>
                    </a:p>
                  </a:txBody>
                  <a:tcPr/>
                </a:tc>
                <a:extLst>
                  <a:ext uri="{0D108BD9-81ED-4DB2-BD59-A6C34878D82A}">
                    <a16:rowId xmlns:a16="http://schemas.microsoft.com/office/drawing/2014/main" val="4161174964"/>
                  </a:ext>
                </a:extLst>
              </a:tr>
              <a:tr h="204570">
                <a:tc vMerge="1">
                  <a:txBody>
                    <a:bodyPr/>
                    <a:lstStyle/>
                    <a:p>
                      <a:endParaRPr lang="en-US"/>
                    </a:p>
                  </a:txBody>
                  <a:tcPr/>
                </a:tc>
                <a:tc>
                  <a:txBody>
                    <a:bodyPr/>
                    <a:lstStyle/>
                    <a:p>
                      <a:pPr lvl="0" algn="r">
                        <a:buNone/>
                      </a:pPr>
                      <a:r>
                        <a:rPr lang="en-US" i="1" dirty="0"/>
                        <a:t>Quota</a:t>
                      </a:r>
                    </a:p>
                  </a:txBody>
                  <a:tcPr/>
                </a:tc>
                <a:tc>
                  <a:txBody>
                    <a:bodyPr/>
                    <a:lstStyle/>
                    <a:p>
                      <a:pPr lvl="0">
                        <a:buNone/>
                      </a:pPr>
                      <a:r>
                        <a:rPr lang="en-US" sz="1800" u="none" strike="noStrike" noProof="0" dirty="0"/>
                        <a:t>Usually &lt; 20TB</a:t>
                      </a:r>
                      <a:endParaRPr lang="en-US" dirty="0"/>
                    </a:p>
                  </a:txBody>
                  <a:tcPr/>
                </a:tc>
                <a:extLst>
                  <a:ext uri="{0D108BD9-81ED-4DB2-BD59-A6C34878D82A}">
                    <a16:rowId xmlns:a16="http://schemas.microsoft.com/office/drawing/2014/main" val="3220776431"/>
                  </a:ext>
                </a:extLst>
              </a:tr>
              <a:tr h="204570">
                <a:tc vMerge="1">
                  <a:txBody>
                    <a:bodyPr/>
                    <a:lstStyle/>
                    <a:p>
                      <a:endParaRPr lang="en-US"/>
                    </a:p>
                  </a:txBody>
                  <a:tcPr/>
                </a:tc>
                <a:tc>
                  <a:txBody>
                    <a:bodyPr/>
                    <a:lstStyle/>
                    <a:p>
                      <a:pPr lvl="0" algn="r">
                        <a:buNone/>
                      </a:pPr>
                      <a:r>
                        <a:rPr lang="en-US" i="1" dirty="0"/>
                        <a:t>Notes</a:t>
                      </a:r>
                    </a:p>
                  </a:txBody>
                  <a:tcPr/>
                </a:tc>
                <a:tc>
                  <a:txBody>
                    <a:bodyPr/>
                    <a:lstStyle/>
                    <a:p>
                      <a:pPr lvl="0">
                        <a:buNone/>
                      </a:pPr>
                      <a:r>
                        <a:rPr lang="en-US" sz="1800" u="none" strike="noStrike" noProof="0" dirty="0"/>
                        <a:t>Created for faculty (PI) to have teams to share space &amp; files.</a:t>
                      </a:r>
                      <a:endParaRPr lang="en-US" dirty="0"/>
                    </a:p>
                  </a:txBody>
                  <a:tcPr/>
                </a:tc>
                <a:extLst>
                  <a:ext uri="{0D108BD9-81ED-4DB2-BD59-A6C34878D82A}">
                    <a16:rowId xmlns:a16="http://schemas.microsoft.com/office/drawing/2014/main" val="3867507692"/>
                  </a:ext>
                </a:extLst>
              </a:tr>
              <a:tr h="613710">
                <a:tc gridSpan="3">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i="0" kern="1200" dirty="0">
                          <a:effectLst/>
                        </a:rPr>
                        <a:t>&lt;o&gt;,&lt;n&gt;,&lt;</a:t>
                      </a:r>
                      <a:r>
                        <a:rPr lang="en-US" sz="1800" i="0" kern="1200" dirty="0" err="1">
                          <a:effectLst/>
                        </a:rPr>
                        <a:t>onyen</a:t>
                      </a:r>
                      <a:r>
                        <a:rPr lang="en-US" sz="1800" i="0" kern="1200" dirty="0">
                          <a:effectLst/>
                        </a:rPr>
                        <a:t>&gt; refer to your </a:t>
                      </a:r>
                      <a:r>
                        <a:rPr lang="en-US" sz="1800" i="0" kern="1200" dirty="0" err="1">
                          <a:effectLst/>
                        </a:rPr>
                        <a:t>onyen</a:t>
                      </a:r>
                      <a:endParaRPr lang="en-US" sz="1800" i="0" kern="1200" dirty="0">
                        <a:effectLst/>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i="0" kern="1200" dirty="0">
                          <a:effectLst/>
                          <a:hlinkClick r:id="rId3"/>
                        </a:rPr>
                        <a:t>https://help.rc.unc.edu/storage</a:t>
                      </a:r>
                      <a:r>
                        <a:rPr lang="en-US" sz="1800" i="0" kern="1200" dirty="0">
                          <a:effectLst/>
                        </a:rPr>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2195449"/>
                  </a:ext>
                </a:extLst>
              </a:tr>
            </a:tbl>
          </a:graphicData>
        </a:graphic>
      </p:graphicFrame>
      <p:pic>
        <p:nvPicPr>
          <p:cNvPr id="4" name="Picture 3" descr="A picture containing ball, room&#10;&#10;Description automatically generated">
            <a:extLst>
              <a:ext uri="{FF2B5EF4-FFF2-40B4-BE49-F238E27FC236}">
                <a16:creationId xmlns:a16="http://schemas.microsoft.com/office/drawing/2014/main" id="{2D391FA9-ADEC-457D-A673-A0E0DCF8C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80" y="157483"/>
            <a:ext cx="1106998" cy="854999"/>
          </a:xfrm>
          <a:prstGeom prst="rect">
            <a:avLst/>
          </a:prstGeom>
        </p:spPr>
      </p:pic>
    </p:spTree>
    <p:extLst>
      <p:ext uri="{BB962C8B-B14F-4D97-AF65-F5344CB8AC3E}">
        <p14:creationId xmlns:p14="http://schemas.microsoft.com/office/powerpoint/2010/main" val="3256413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203580" y="143071"/>
            <a:ext cx="8736840" cy="855000"/>
          </a:xfrm>
          <a:prstGeom prst="rect">
            <a:avLst/>
          </a:prstGeom>
          <a:solidFill>
            <a:schemeClr val="accent1">
              <a:lumMod val="20000"/>
              <a:lumOff val="80000"/>
            </a:schemeClr>
          </a:solidFill>
          <a:ln w="25400">
            <a:solidFill>
              <a:schemeClr val="accent1">
                <a:lumMod val="75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1">
                    <a:lumMod val="75000"/>
                  </a:schemeClr>
                </a:solidFill>
                <a:effectLst/>
                <a:uLnTx/>
                <a:uFillTx/>
                <a:latin typeface="Calibri"/>
                <a:ea typeface="ヒラギノ角ゴ Pro W3"/>
                <a:cs typeface="+mn-cs"/>
              </a:rPr>
              <a:t>Checking Quota: Any Space Left?</a:t>
            </a:r>
            <a:endParaRPr kumimoji="0" lang="en-US" sz="4000" b="0" i="0" u="none" strike="noStrike" kern="1200" cap="none" spc="-1" normalizeH="0" baseline="0" noProof="0" dirty="0">
              <a:ln>
                <a:noFill/>
              </a:ln>
              <a:solidFill>
                <a:schemeClr val="accent1">
                  <a:lumMod val="75000"/>
                </a:schemeClr>
              </a:solidFill>
              <a:effectLst/>
              <a:uLnTx/>
              <a:uFillTx/>
              <a:latin typeface="Arial"/>
              <a:ea typeface="+mn-ea"/>
              <a:cs typeface="+mn-cs"/>
            </a:endParaRP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74" name="CustomShape 2">
            <a:extLst>
              <a:ext uri="{FF2B5EF4-FFF2-40B4-BE49-F238E27FC236}">
                <a16:creationId xmlns:a16="http://schemas.microsoft.com/office/drawing/2014/main" id="{E9C8A9CB-2594-4E10-92A6-E6D6E778BE38}"/>
              </a:ext>
            </a:extLst>
          </p:cNvPr>
          <p:cNvSpPr/>
          <p:nvPr/>
        </p:nvSpPr>
        <p:spPr>
          <a:xfrm>
            <a:off x="254160" y="950040"/>
            <a:ext cx="8736840" cy="548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720">
              <a:lnSpc>
                <a:spcPct val="100000"/>
              </a:lnSpc>
              <a:spcBef>
                <a:spcPts val="641"/>
              </a:spcBef>
              <a:buClr>
                <a:srgbClr val="000000"/>
              </a:buClr>
            </a:pPr>
            <a:endParaRPr lang="en-US" sz="3200" b="0" strike="noStrike" spc="-1" dirty="0">
              <a:solidFill>
                <a:srgbClr val="000000"/>
              </a:solidFill>
              <a:latin typeface="Calibri"/>
              <a:ea typeface="ヒラギノ角ゴ Pro W3"/>
            </a:endParaRPr>
          </a:p>
        </p:txBody>
      </p:sp>
      <p:graphicFrame>
        <p:nvGraphicFramePr>
          <p:cNvPr id="10" name="Table 9">
            <a:extLst>
              <a:ext uri="{FF2B5EF4-FFF2-40B4-BE49-F238E27FC236}">
                <a16:creationId xmlns:a16="http://schemas.microsoft.com/office/drawing/2014/main" id="{0F8C2FCC-4E3C-4FA7-8F91-1F96CDCFCBD8}"/>
              </a:ext>
            </a:extLst>
          </p:cNvPr>
          <p:cNvGraphicFramePr>
            <a:graphicFrameLocks noGrp="1"/>
          </p:cNvGraphicFramePr>
          <p:nvPr>
            <p:extLst>
              <p:ext uri="{D42A27DB-BD31-4B8C-83A1-F6EECF244321}">
                <p14:modId xmlns:p14="http://schemas.microsoft.com/office/powerpoint/2010/main" val="1843016638"/>
              </p:ext>
            </p:extLst>
          </p:nvPr>
        </p:nvGraphicFramePr>
        <p:xfrm>
          <a:off x="203580" y="1155604"/>
          <a:ext cx="8686256" cy="4187609"/>
        </p:xfrm>
        <a:graphic>
          <a:graphicData uri="http://schemas.openxmlformats.org/drawingml/2006/table">
            <a:tbl>
              <a:tblPr firstRow="1" bandRow="1">
                <a:tableStyleId>{5C22544A-7EE6-4342-B048-85BDC9FD1C3A}</a:tableStyleId>
              </a:tblPr>
              <a:tblGrid>
                <a:gridCol w="1586832">
                  <a:extLst>
                    <a:ext uri="{9D8B030D-6E8A-4147-A177-3AD203B41FA5}">
                      <a16:colId xmlns:a16="http://schemas.microsoft.com/office/drawing/2014/main" val="828145229"/>
                    </a:ext>
                  </a:extLst>
                </a:gridCol>
                <a:gridCol w="7099424">
                  <a:extLst>
                    <a:ext uri="{9D8B030D-6E8A-4147-A177-3AD203B41FA5}">
                      <a16:colId xmlns:a16="http://schemas.microsoft.com/office/drawing/2014/main" val="2164406821"/>
                    </a:ext>
                  </a:extLst>
                </a:gridCol>
              </a:tblGrid>
              <a:tr h="492906">
                <a:tc>
                  <a:txBody>
                    <a:bodyPr/>
                    <a:lstStyle/>
                    <a:p>
                      <a:r>
                        <a:rPr lang="en-US" sz="2400" dirty="0"/>
                        <a:t>Name</a:t>
                      </a:r>
                    </a:p>
                  </a:txBody>
                  <a:tcPr/>
                </a:tc>
                <a:tc>
                  <a:txBody>
                    <a:bodyPr/>
                    <a:lstStyle/>
                    <a:p>
                      <a:r>
                        <a:rPr lang="en-US" sz="2400" dirty="0"/>
                        <a:t>Website or Command*</a:t>
                      </a:r>
                    </a:p>
                  </a:txBody>
                  <a:tcPr/>
                </a:tc>
                <a:extLst>
                  <a:ext uri="{0D108BD9-81ED-4DB2-BD59-A6C34878D82A}">
                    <a16:rowId xmlns:a16="http://schemas.microsoft.com/office/drawing/2014/main" val="2874186089"/>
                  </a:ext>
                </a:extLst>
              </a:tr>
              <a:tr h="492906">
                <a:tc>
                  <a:txBody>
                    <a:bodyPr/>
                    <a:lstStyle/>
                    <a:p>
                      <a:r>
                        <a:rPr lang="en-US" sz="2400" dirty="0"/>
                        <a:t>home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u="sng" kern="1200" dirty="0">
                          <a:solidFill>
                            <a:schemeClr val="dk1"/>
                          </a:solidFill>
                          <a:effectLst/>
                          <a:latin typeface="+mn-lt"/>
                          <a:ea typeface="+mn-ea"/>
                          <a:cs typeface="+mn-cs"/>
                          <a:hlinkClick r:id="rId2"/>
                        </a:rPr>
                        <a:t>https://service.rc.unc.edu/</a:t>
                      </a:r>
                      <a:r>
                        <a:rPr lang="en-US" sz="2400" u="sng" kern="1200" dirty="0">
                          <a:solidFill>
                            <a:schemeClr val="dk1"/>
                          </a:solidFill>
                          <a:effectLst/>
                          <a:latin typeface="+mn-lt"/>
                          <a:ea typeface="+mn-ea"/>
                          <a:cs typeface="+mn-cs"/>
                        </a:rPr>
                        <a:t>  </a:t>
                      </a:r>
                    </a:p>
                  </a:txBody>
                  <a:tcPr/>
                </a:tc>
                <a:extLst>
                  <a:ext uri="{0D108BD9-81ED-4DB2-BD59-A6C34878D82A}">
                    <a16:rowId xmlns:a16="http://schemas.microsoft.com/office/drawing/2014/main" val="4193396545"/>
                  </a:ext>
                </a:extLst>
              </a:tr>
              <a:tr h="1281557">
                <a:tc>
                  <a:txBody>
                    <a:bodyPr/>
                    <a:lstStyle/>
                    <a:p>
                      <a:r>
                        <a:rPr lang="en-US" sz="2400" dirty="0"/>
                        <a:t>/</a:t>
                      </a:r>
                      <a:r>
                        <a:rPr lang="en-US" sz="2400" dirty="0" err="1"/>
                        <a:t>proj</a:t>
                      </a:r>
                      <a:r>
                        <a:rPr lang="en-US" sz="2400" dirty="0"/>
                        <a:t>/   and</a:t>
                      </a:r>
                    </a:p>
                    <a:p>
                      <a:r>
                        <a:rPr lang="en-US" sz="2400" dirty="0"/>
                        <a:t>/overflow/</a:t>
                      </a:r>
                    </a:p>
                  </a:txBody>
                  <a:tcPr/>
                </a:tc>
                <a:tc>
                  <a:txBody>
                    <a:bodyPr/>
                    <a:lstStyle/>
                    <a:p>
                      <a:r>
                        <a:rPr lang="en-US" sz="2400" dirty="0">
                          <a:hlinkClick r:id="rId2"/>
                        </a:rPr>
                        <a:t>https://service.rc.unc.edu/</a:t>
                      </a:r>
                      <a:endParaRPr lang="en-US" sz="2400" dirty="0"/>
                    </a:p>
                    <a:p>
                      <a:r>
                        <a:rPr lang="en-US" sz="2400" dirty="0"/>
                        <a:t>Login and, if you don’t see it listed, search for your </a:t>
                      </a:r>
                      <a:r>
                        <a:rPr lang="en-US" sz="2400" dirty="0" err="1"/>
                        <a:t>onyen</a:t>
                      </a:r>
                      <a:endParaRPr lang="en-US" sz="2400" dirty="0"/>
                    </a:p>
                  </a:txBody>
                  <a:tcPr/>
                </a:tc>
                <a:extLst>
                  <a:ext uri="{0D108BD9-81ED-4DB2-BD59-A6C34878D82A}">
                    <a16:rowId xmlns:a16="http://schemas.microsoft.com/office/drawing/2014/main" val="2624026068"/>
                  </a:ext>
                </a:extLst>
              </a:tr>
              <a:tr h="1675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/work/ and /users/</a:t>
                      </a:r>
                    </a:p>
                  </a:txBody>
                  <a:tcPr/>
                </a:tc>
                <a:tc>
                  <a:txBody>
                    <a:bodyPr/>
                    <a:lstStyle/>
                    <a:p>
                      <a:r>
                        <a:rPr lang="en-US" sz="2400" dirty="0"/>
                        <a:t>Type (substitute with your </a:t>
                      </a:r>
                      <a:r>
                        <a:rPr lang="en-US" sz="2400" dirty="0" err="1"/>
                        <a:t>onyen</a:t>
                      </a:r>
                      <a:r>
                        <a:rPr lang="en-US" sz="2400" dirty="0"/>
                        <a:t>):</a:t>
                      </a:r>
                    </a:p>
                    <a:p>
                      <a:pPr marL="342900" indent="-342900">
                        <a:buFont typeface="Arial" panose="020B0604020202020204" pitchFamily="34" charset="0"/>
                        <a:buChar char="•"/>
                      </a:pPr>
                      <a:r>
                        <a:rPr lang="en-US" sz="2400" dirty="0">
                          <a:latin typeface="Courier New" panose="02070309020205020404" pitchFamily="49" charset="0"/>
                          <a:cs typeface="Courier New" panose="02070309020205020404" pitchFamily="49" charset="0"/>
                        </a:rPr>
                        <a:t>du /work/users/&lt;o&gt;/&lt;n&gt;/&lt;</a:t>
                      </a:r>
                      <a:r>
                        <a:rPr lang="en-US" sz="2400" dirty="0" err="1">
                          <a:latin typeface="Courier New" panose="02070309020205020404" pitchFamily="49" charset="0"/>
                          <a:cs typeface="Courier New" panose="02070309020205020404" pitchFamily="49" charset="0"/>
                        </a:rPr>
                        <a:t>onyen</a:t>
                      </a:r>
                      <a:r>
                        <a:rPr lang="en-US" sz="2400" dirty="0">
                          <a:latin typeface="Courier New" panose="02070309020205020404" pitchFamily="49" charset="0"/>
                          <a:cs typeface="Courier New" panose="02070309020205020404" pitchFamily="49" charset="0"/>
                        </a:rPr>
                        <a:t>&gt; -s -h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Courier New" panose="02070309020205020404" pitchFamily="49" charset="0"/>
                          <a:cs typeface="Courier New" panose="02070309020205020404" pitchFamily="49" charset="0"/>
                        </a:rPr>
                        <a:t>du /users/&lt;o&gt;/&lt;n&gt;/&lt;</a:t>
                      </a:r>
                      <a:r>
                        <a:rPr lang="en-US" sz="2400" dirty="0" err="1">
                          <a:latin typeface="Courier New" panose="02070309020205020404" pitchFamily="49" charset="0"/>
                          <a:cs typeface="Courier New" panose="02070309020205020404" pitchFamily="49" charset="0"/>
                        </a:rPr>
                        <a:t>onyen</a:t>
                      </a:r>
                      <a:r>
                        <a:rPr lang="en-US" sz="2400" dirty="0">
                          <a:latin typeface="Courier New" panose="02070309020205020404" pitchFamily="49" charset="0"/>
                          <a:cs typeface="Courier New" panose="02070309020205020404" pitchFamily="49" charset="0"/>
                        </a:rPr>
                        <a:t>&gt; -s -h</a:t>
                      </a:r>
                    </a:p>
                    <a:p>
                      <a:r>
                        <a:rPr lang="en-US" sz="2400" dirty="0"/>
                        <a:t>And compare to the quota</a:t>
                      </a:r>
                    </a:p>
                    <a:p>
                      <a:endParaRPr lang="en-US" sz="2400" dirty="0"/>
                    </a:p>
                  </a:txBody>
                  <a:tcPr/>
                </a:tc>
                <a:extLst>
                  <a:ext uri="{0D108BD9-81ED-4DB2-BD59-A6C34878D82A}">
                    <a16:rowId xmlns:a16="http://schemas.microsoft.com/office/drawing/2014/main" val="3694024483"/>
                  </a:ext>
                </a:extLst>
              </a:tr>
            </a:tbl>
          </a:graphicData>
        </a:graphic>
      </p:graphicFrame>
      <p:pic>
        <p:nvPicPr>
          <p:cNvPr id="4" name="Picture 3" descr="A picture containing ball, room&#10;&#10;Description automatically generated">
            <a:extLst>
              <a:ext uri="{FF2B5EF4-FFF2-40B4-BE49-F238E27FC236}">
                <a16:creationId xmlns:a16="http://schemas.microsoft.com/office/drawing/2014/main" id="{2D391FA9-ADEC-457D-A673-A0E0DCF8C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80" y="157483"/>
            <a:ext cx="1106998" cy="854999"/>
          </a:xfrm>
          <a:prstGeom prst="rect">
            <a:avLst/>
          </a:prstGeom>
        </p:spPr>
      </p:pic>
      <p:sp>
        <p:nvSpPr>
          <p:cNvPr id="3" name="TextBox 2">
            <a:extLst>
              <a:ext uri="{FF2B5EF4-FFF2-40B4-BE49-F238E27FC236}">
                <a16:creationId xmlns:a16="http://schemas.microsoft.com/office/drawing/2014/main" id="{57DD0552-257D-4511-BA8A-239D183D6293}"/>
              </a:ext>
            </a:extLst>
          </p:cNvPr>
          <p:cNvSpPr txBox="1"/>
          <p:nvPr/>
        </p:nvSpPr>
        <p:spPr>
          <a:xfrm>
            <a:off x="254160" y="5413345"/>
            <a:ext cx="868626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 Commands need to be typed in an </a:t>
            </a:r>
            <a:r>
              <a:rPr lang="en-US" sz="2000" dirty="0" err="1"/>
              <a:t>ssh</a:t>
            </a:r>
            <a:r>
              <a:rPr lang="en-US" sz="2000" dirty="0"/>
              <a:t> connection or </a:t>
            </a:r>
            <a:r>
              <a:rPr lang="en-US" sz="2000" i="1" dirty="0"/>
              <a:t>OOD's, </a:t>
            </a:r>
            <a:r>
              <a:rPr lang="en-US" sz="2000" b="1" i="1" dirty="0">
                <a:ea typeface="+mn-lt"/>
                <a:cs typeface="+mn-lt"/>
              </a:rPr>
              <a:t>Clusters</a:t>
            </a:r>
            <a:r>
              <a:rPr lang="en-US" sz="2000" b="1" dirty="0">
                <a:ea typeface="+mn-lt"/>
                <a:cs typeface="+mn-lt"/>
              </a:rPr>
              <a:t>: Longleaf cluster shell access </a:t>
            </a:r>
            <a:r>
              <a:rPr lang="en-US" sz="2000" dirty="0">
                <a:ea typeface="+mn-lt"/>
                <a:cs typeface="+mn-lt"/>
              </a:rPr>
              <a:t>window</a:t>
            </a:r>
            <a:endParaRPr lang="en-US" sz="2000" dirty="0"/>
          </a:p>
        </p:txBody>
      </p:sp>
    </p:spTree>
    <p:extLst>
      <p:ext uri="{BB962C8B-B14F-4D97-AF65-F5344CB8AC3E}">
        <p14:creationId xmlns:p14="http://schemas.microsoft.com/office/powerpoint/2010/main" val="37540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a:spLocks noGrp="1"/>
          </p:cNvSpPr>
          <p:nvPr>
            <p:ph type="title" idx="4294967295"/>
          </p:nvPr>
        </p:nvSpPr>
        <p:spPr>
          <a:xfrm>
            <a:off x="241200" y="270720"/>
            <a:ext cx="8736840" cy="855000"/>
          </a:xfrm>
          <a:prstGeom prst="rect">
            <a:avLst/>
          </a:prstGeom>
          <a:solidFill>
            <a:schemeClr val="accent1">
              <a:lumMod val="20000"/>
              <a:lumOff val="80000"/>
            </a:schemeClr>
          </a:solidFill>
          <a:ln w="28575">
            <a:solidFill>
              <a:schemeClr val="accent1"/>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spc="-1" dirty="0">
                <a:solidFill>
                  <a:schemeClr val="accent1">
                    <a:lumMod val="75000"/>
                  </a:schemeClr>
                </a:solidFill>
                <a:latin typeface="Calibri"/>
              </a:rPr>
              <a:t>Folder Exercises</a:t>
            </a:r>
            <a:endParaRPr kumimoji="0" lang="en-US" sz="4000" b="1" i="0" u="none" strike="noStrike" kern="1200" cap="none" spc="-1" normalizeH="0" baseline="0" noProof="0" dirty="0">
              <a:ln>
                <a:noFill/>
              </a:ln>
              <a:solidFill>
                <a:schemeClr val="accent1">
                  <a:lumMod val="75000"/>
                </a:schemeClr>
              </a:solidFill>
              <a:effectLst/>
              <a:uLnTx/>
              <a:uFillTx/>
              <a:latin typeface="Calibri"/>
              <a:ea typeface="+mn-ea"/>
              <a:cs typeface="+mn-cs"/>
            </a:endParaRPr>
          </a:p>
        </p:txBody>
      </p:sp>
      <p:sp>
        <p:nvSpPr>
          <p:cNvPr id="194" name="CustomShape 2"/>
          <p:cNvSpPr/>
          <p:nvPr/>
        </p:nvSpPr>
        <p:spPr>
          <a:xfrm>
            <a:off x="6164280" y="4748040"/>
            <a:ext cx="2623320" cy="913680"/>
          </a:xfrm>
          <a:prstGeom prst="rect">
            <a:avLst/>
          </a:prstGeom>
          <a:noFill/>
          <a:ln w="9360">
            <a:noFill/>
          </a:ln>
          <a:effectLst>
            <a:outerShdw dist="35638" dir="2700000" algn="ctr" rotWithShape="0">
              <a:srgbClr val="336699"/>
            </a:outerShdw>
          </a:effectLst>
        </p:spPr>
        <p:style>
          <a:lnRef idx="0">
            <a:scrgbClr r="0" g="0" b="0"/>
          </a:lnRef>
          <a:fillRef idx="0">
            <a:scrgbClr r="0" g="0" b="0"/>
          </a:fillRef>
          <a:effectRef idx="0">
            <a:scrgbClr r="0" g="0" b="0"/>
          </a:effectRef>
          <a:fontRef idx="minor"/>
        </p:style>
        <p:txBody>
          <a:bodyPr/>
          <a:lstStyle/>
          <a:p>
            <a:endParaRPr lang="en-US"/>
          </a:p>
        </p:txBody>
      </p:sp>
      <p:sp>
        <p:nvSpPr>
          <p:cNvPr id="196" name="CustomShape 4"/>
          <p:cNvSpPr/>
          <p:nvPr/>
        </p:nvSpPr>
        <p:spPr>
          <a:xfrm>
            <a:off x="312576" y="1584997"/>
            <a:ext cx="8381718" cy="23733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457200" indent="-457200">
              <a:spcBef>
                <a:spcPts val="600"/>
              </a:spcBef>
              <a:spcAft>
                <a:spcPts val="600"/>
              </a:spcAft>
              <a:buClr>
                <a:srgbClr val="000000"/>
              </a:buClr>
              <a:buFont typeface="+mj-lt"/>
              <a:buAutoNum type="arabicPeriod"/>
            </a:pPr>
            <a:r>
              <a:rPr lang="en-US" sz="2400" spc="-1" dirty="0">
                <a:ea typeface="+mn-lt"/>
                <a:cs typeface="+mn-lt"/>
              </a:rPr>
              <a:t>How full is your home directory?</a:t>
            </a:r>
          </a:p>
          <a:p>
            <a:pPr marL="457200" indent="-457200">
              <a:spcBef>
                <a:spcPts val="600"/>
              </a:spcBef>
              <a:spcAft>
                <a:spcPts val="600"/>
              </a:spcAft>
              <a:buClr>
                <a:srgbClr val="000000"/>
              </a:buClr>
              <a:buFont typeface="+mj-lt"/>
              <a:buAutoNum type="arabicPeriod"/>
            </a:pPr>
            <a:r>
              <a:rPr lang="en-US" sz="2400" spc="-1" dirty="0">
                <a:ea typeface="+mn-lt"/>
                <a:cs typeface="+mn-lt"/>
              </a:rPr>
              <a:t>How full is your /users/ directory?</a:t>
            </a:r>
            <a:endParaRPr lang="en-US" sz="2400" dirty="0"/>
          </a:p>
          <a:p>
            <a:pPr marL="342900" indent="-342265">
              <a:lnSpc>
                <a:spcPct val="110000"/>
              </a:lnSpc>
              <a:spcBef>
                <a:spcPts val="400"/>
              </a:spcBef>
              <a:buClr>
                <a:srgbClr val="000000"/>
              </a:buClr>
              <a:buFont typeface="Arial"/>
              <a:buChar char="•"/>
            </a:pPr>
            <a:endParaRPr lang="en-US" dirty="0"/>
          </a:p>
        </p:txBody>
      </p:sp>
      <p:pic>
        <p:nvPicPr>
          <p:cNvPr id="3" name="Picture 2" descr="A picture containing ball, room&#10;&#10;Description automatically generated">
            <a:extLst>
              <a:ext uri="{FF2B5EF4-FFF2-40B4-BE49-F238E27FC236}">
                <a16:creationId xmlns:a16="http://schemas.microsoft.com/office/drawing/2014/main" id="{05C8F20A-0E91-4CC4-8B54-6E8ADB818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70" y="268284"/>
            <a:ext cx="1106998" cy="854999"/>
          </a:xfrm>
          <a:prstGeom prst="rect">
            <a:avLst/>
          </a:prstGeom>
        </p:spPr>
      </p:pic>
    </p:spTree>
    <p:extLst>
      <p:ext uri="{BB962C8B-B14F-4D97-AF65-F5344CB8AC3E}">
        <p14:creationId xmlns:p14="http://schemas.microsoft.com/office/powerpoint/2010/main" val="2086047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a:spLocks noGrp="1"/>
          </p:cNvSpPr>
          <p:nvPr>
            <p:ph type="title" idx="4294967295"/>
          </p:nvPr>
        </p:nvSpPr>
        <p:spPr>
          <a:xfrm>
            <a:off x="241200" y="270720"/>
            <a:ext cx="8736840" cy="855000"/>
          </a:xfrm>
          <a:prstGeom prst="rect">
            <a:avLst/>
          </a:prstGeom>
          <a:solidFill>
            <a:schemeClr val="accent1">
              <a:lumMod val="20000"/>
              <a:lumOff val="80000"/>
            </a:schemeClr>
          </a:solidFill>
          <a:ln w="28575">
            <a:solidFill>
              <a:schemeClr val="accent1"/>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1">
                    <a:lumMod val="75000"/>
                  </a:schemeClr>
                </a:solidFill>
                <a:effectLst/>
                <a:uLnTx/>
                <a:uFillTx/>
                <a:latin typeface="Calibri"/>
                <a:ea typeface="ヒラギノ角ゴ Pro W3"/>
                <a:cs typeface="+mn-cs"/>
              </a:rPr>
              <a:t>Backups and Power Outages</a:t>
            </a:r>
            <a:endParaRPr kumimoji="0" lang="en-US" sz="4000" b="0" i="0" u="none" strike="noStrike" kern="1200" cap="none" spc="-1" normalizeH="0" baseline="0" noProof="0" dirty="0">
              <a:ln>
                <a:noFill/>
              </a:ln>
              <a:solidFill>
                <a:schemeClr val="accent1">
                  <a:lumMod val="75000"/>
                </a:schemeClr>
              </a:solidFill>
              <a:effectLst/>
              <a:uLnTx/>
              <a:uFillTx/>
              <a:latin typeface="Arial"/>
              <a:ea typeface="+mn-ea"/>
              <a:cs typeface="+mn-cs"/>
            </a:endParaRPr>
          </a:p>
        </p:txBody>
      </p:sp>
      <p:sp>
        <p:nvSpPr>
          <p:cNvPr id="194" name="CustomShape 2"/>
          <p:cNvSpPr/>
          <p:nvPr/>
        </p:nvSpPr>
        <p:spPr>
          <a:xfrm>
            <a:off x="6164280" y="4748040"/>
            <a:ext cx="2623320" cy="913680"/>
          </a:xfrm>
          <a:prstGeom prst="rect">
            <a:avLst/>
          </a:prstGeom>
          <a:noFill/>
          <a:ln w="9360">
            <a:noFill/>
          </a:ln>
          <a:effectLst>
            <a:outerShdw dist="35638" dir="2700000" algn="ctr" rotWithShape="0">
              <a:srgbClr val="336699"/>
            </a:outerShdw>
          </a:effectLst>
        </p:spPr>
        <p:style>
          <a:lnRef idx="0">
            <a:scrgbClr r="0" g="0" b="0"/>
          </a:lnRef>
          <a:fillRef idx="0">
            <a:scrgbClr r="0" g="0" b="0"/>
          </a:fillRef>
          <a:effectRef idx="0">
            <a:scrgbClr r="0" g="0" b="0"/>
          </a:effectRef>
          <a:fontRef idx="minor"/>
        </p:style>
        <p:txBody>
          <a:bodyPr/>
          <a:lstStyle/>
          <a:p>
            <a:endParaRPr lang="en-US"/>
          </a:p>
        </p:txBody>
      </p:sp>
      <p:sp>
        <p:nvSpPr>
          <p:cNvPr id="196" name="CustomShape 4"/>
          <p:cNvSpPr/>
          <p:nvPr/>
        </p:nvSpPr>
        <p:spPr>
          <a:xfrm>
            <a:off x="203580" y="4014464"/>
            <a:ext cx="8736839" cy="19641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635">
              <a:lnSpc>
                <a:spcPct val="110000"/>
              </a:lnSpc>
              <a:spcBef>
                <a:spcPts val="400"/>
              </a:spcBef>
              <a:buClr>
                <a:srgbClr val="000000"/>
              </a:buClr>
            </a:pPr>
            <a:r>
              <a:rPr lang="en-US" sz="2000" spc="-1" dirty="0">
                <a:latin typeface="Arial"/>
              </a:rPr>
              <a:t>Power “blips” are fine/covered.  </a:t>
            </a:r>
            <a:endParaRPr lang="en-US" sz="2000" dirty="0"/>
          </a:p>
          <a:p>
            <a:pPr marL="635">
              <a:lnSpc>
                <a:spcPct val="110000"/>
              </a:lnSpc>
              <a:spcBef>
                <a:spcPts val="400"/>
              </a:spcBef>
              <a:buClr>
                <a:srgbClr val="000000"/>
              </a:buClr>
            </a:pPr>
            <a:r>
              <a:rPr lang="en-US" sz="2000" spc="-1" dirty="0">
                <a:latin typeface="Arial"/>
              </a:rPr>
              <a:t>The data center itself has UPS (Uninterrupted Power Source of batteries), but the UPS does not support OOD and compute nodes. All jobs currently running will stop. </a:t>
            </a:r>
            <a:r>
              <a:rPr lang="en-US" sz="2000" spc="-1" dirty="0" err="1">
                <a:latin typeface="Arial"/>
              </a:rPr>
              <a:t>sbatch</a:t>
            </a:r>
            <a:r>
              <a:rPr lang="en-US" sz="2000" spc="-1" dirty="0">
                <a:latin typeface="Arial"/>
              </a:rPr>
              <a:t> jobs will be re-submitted when the compute nodes are back up. Login nodes (</a:t>
            </a:r>
            <a:r>
              <a:rPr lang="en-US" sz="2000" spc="-1" dirty="0" err="1">
                <a:latin typeface="Arial"/>
              </a:rPr>
              <a:t>ssh</a:t>
            </a:r>
            <a:r>
              <a:rPr lang="en-US" sz="2000" spc="-1" dirty="0">
                <a:latin typeface="Arial"/>
              </a:rPr>
              <a:t>) are on the UPS and remain online.  It takes ~4-8 hours for RC staff to bring everything back up from a power outage. </a:t>
            </a:r>
            <a:endParaRPr lang="en-US" sz="2000" b="0" strike="noStrike" spc="-1" dirty="0">
              <a:latin typeface="Arial"/>
            </a:endParaRPr>
          </a:p>
        </p:txBody>
      </p:sp>
      <p:graphicFrame>
        <p:nvGraphicFramePr>
          <p:cNvPr id="2" name="Table 2">
            <a:extLst>
              <a:ext uri="{FF2B5EF4-FFF2-40B4-BE49-F238E27FC236}">
                <a16:creationId xmlns:a16="http://schemas.microsoft.com/office/drawing/2014/main" id="{AA2D0F68-35D0-4CC7-B1AE-1F179BCC0580}"/>
              </a:ext>
            </a:extLst>
          </p:cNvPr>
          <p:cNvGraphicFramePr>
            <a:graphicFrameLocks noGrp="1"/>
          </p:cNvGraphicFramePr>
          <p:nvPr>
            <p:extLst>
              <p:ext uri="{D42A27DB-BD31-4B8C-83A1-F6EECF244321}">
                <p14:modId xmlns:p14="http://schemas.microsoft.com/office/powerpoint/2010/main" val="736637075"/>
              </p:ext>
            </p:extLst>
          </p:nvPr>
        </p:nvGraphicFramePr>
        <p:xfrm>
          <a:off x="238570" y="1195484"/>
          <a:ext cx="8736840" cy="2816483"/>
        </p:xfrm>
        <a:graphic>
          <a:graphicData uri="http://schemas.openxmlformats.org/drawingml/2006/table">
            <a:tbl>
              <a:tblPr firstRow="1" bandRow="1">
                <a:tableStyleId>{5C22544A-7EE6-4342-B048-85BDC9FD1C3A}</a:tableStyleId>
              </a:tblPr>
              <a:tblGrid>
                <a:gridCol w="1693552">
                  <a:extLst>
                    <a:ext uri="{9D8B030D-6E8A-4147-A177-3AD203B41FA5}">
                      <a16:colId xmlns:a16="http://schemas.microsoft.com/office/drawing/2014/main" val="121681297"/>
                    </a:ext>
                  </a:extLst>
                </a:gridCol>
                <a:gridCol w="7043288">
                  <a:extLst>
                    <a:ext uri="{9D8B030D-6E8A-4147-A177-3AD203B41FA5}">
                      <a16:colId xmlns:a16="http://schemas.microsoft.com/office/drawing/2014/main" val="3753963422"/>
                    </a:ext>
                  </a:extLst>
                </a:gridCol>
              </a:tblGrid>
              <a:tr h="408563">
                <a:tc>
                  <a:txBody>
                    <a:bodyPr/>
                    <a:lstStyle/>
                    <a:p>
                      <a:r>
                        <a:rPr lang="en-US" dirty="0"/>
                        <a:t>Name</a:t>
                      </a:r>
                    </a:p>
                  </a:txBody>
                  <a:tcPr/>
                </a:tc>
                <a:tc>
                  <a:txBody>
                    <a:bodyPr/>
                    <a:lstStyle/>
                    <a:p>
                      <a:r>
                        <a:rPr lang="en-US" dirty="0"/>
                        <a:t>Is it backed up?</a:t>
                      </a:r>
                    </a:p>
                  </a:txBody>
                  <a:tcPr/>
                </a:tc>
                <a:extLst>
                  <a:ext uri="{0D108BD9-81ED-4DB2-BD59-A6C34878D82A}">
                    <a16:rowId xmlns:a16="http://schemas.microsoft.com/office/drawing/2014/main" val="4291607335"/>
                  </a:ext>
                </a:extLst>
              </a:tr>
              <a:tr h="910978">
                <a:tc>
                  <a:txBody>
                    <a:bodyPr/>
                    <a:lstStyle/>
                    <a:p>
                      <a:r>
                        <a:rPr lang="en-US" sz="2000" dirty="0"/>
                        <a:t>home</a:t>
                      </a:r>
                    </a:p>
                  </a:txBody>
                  <a:tcPr/>
                </a:tc>
                <a:tc>
                  <a:txBody>
                    <a:bodyPr/>
                    <a:lstStyle/>
                    <a:p>
                      <a:r>
                        <a:rPr lang="en-US" sz="2000" dirty="0"/>
                        <a:t>Yes – via “snapshots”  See:</a:t>
                      </a:r>
                    </a:p>
                    <a:p>
                      <a:r>
                        <a:rPr lang="en-US" sz="2000" dirty="0">
                          <a:hlinkClick r:id="rId2"/>
                        </a:rPr>
                        <a:t>https://help.rc.unc.edu/snapshots-for-file-recovery-in-research-computing-nas-filesystems</a:t>
                      </a:r>
                      <a:endParaRPr lang="en-US" sz="2000" dirty="0"/>
                    </a:p>
                  </a:txBody>
                  <a:tcPr/>
                </a:tc>
                <a:extLst>
                  <a:ext uri="{0D108BD9-81ED-4DB2-BD59-A6C34878D82A}">
                    <a16:rowId xmlns:a16="http://schemas.microsoft.com/office/drawing/2014/main" val="1856843123"/>
                  </a:ext>
                </a:extLst>
              </a:tr>
              <a:tr h="527729">
                <a:tc>
                  <a:txBody>
                    <a:bodyPr/>
                    <a:lstStyle/>
                    <a:p>
                      <a:r>
                        <a:rPr lang="en-US" sz="2000" dirty="0"/>
                        <a:t>/work/</a:t>
                      </a:r>
                    </a:p>
                    <a:p>
                      <a:r>
                        <a:rPr lang="en-US" sz="2000" dirty="0"/>
                        <a:t>(and /users/)</a:t>
                      </a:r>
                    </a:p>
                  </a:txBody>
                  <a:tcPr anchor="ctr"/>
                </a:tc>
                <a:tc>
                  <a:txBody>
                    <a:bodyPr/>
                    <a:lstStyle/>
                    <a:p>
                      <a:r>
                        <a:rPr lang="en-US" sz="2000" dirty="0"/>
                        <a:t>No – immediately gone after removal, so plan accordingly.</a:t>
                      </a:r>
                    </a:p>
                  </a:txBody>
                  <a:tcPr anchor="ctr"/>
                </a:tc>
                <a:extLst>
                  <a:ext uri="{0D108BD9-81ED-4DB2-BD59-A6C34878D82A}">
                    <a16:rowId xmlns:a16="http://schemas.microsoft.com/office/drawing/2014/main" val="652473480"/>
                  </a:ext>
                </a:extLst>
              </a:tr>
              <a:tr h="476658">
                <a:tc>
                  <a:txBody>
                    <a:bodyPr/>
                    <a:lstStyle/>
                    <a:p>
                      <a:r>
                        <a:rPr lang="en-US" sz="2000" dirty="0"/>
                        <a:t>project (/</a:t>
                      </a:r>
                      <a:r>
                        <a:rPr lang="en-US" sz="2000" dirty="0" err="1"/>
                        <a:t>proj</a:t>
                      </a:r>
                      <a:r>
                        <a:rPr lang="en-US" sz="2000" dirty="0"/>
                        <a:t>/)</a:t>
                      </a:r>
                    </a:p>
                  </a:txBody>
                  <a:tcPr anchor="ctr"/>
                </a:tc>
                <a:tc>
                  <a:txBody>
                    <a:bodyPr/>
                    <a:lstStyle/>
                    <a:p>
                      <a:r>
                        <a:rPr lang="en-US" sz="2000" dirty="0"/>
                        <a:t>Not usually; only in rare situations. Assume not.</a:t>
                      </a:r>
                    </a:p>
                  </a:txBody>
                  <a:tcPr anchor="ctr"/>
                </a:tc>
                <a:extLst>
                  <a:ext uri="{0D108BD9-81ED-4DB2-BD59-A6C34878D82A}">
                    <a16:rowId xmlns:a16="http://schemas.microsoft.com/office/drawing/2014/main" val="3113650931"/>
                  </a:ext>
                </a:extLst>
              </a:tr>
            </a:tbl>
          </a:graphicData>
        </a:graphic>
      </p:graphicFrame>
      <p:pic>
        <p:nvPicPr>
          <p:cNvPr id="3" name="Picture 2" descr="A picture containing ball, room&#10;&#10;Description automatically generated">
            <a:extLst>
              <a:ext uri="{FF2B5EF4-FFF2-40B4-BE49-F238E27FC236}">
                <a16:creationId xmlns:a16="http://schemas.microsoft.com/office/drawing/2014/main" id="{05C8F20A-0E91-4CC4-8B54-6E8ADB818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70" y="268284"/>
            <a:ext cx="1106998" cy="854999"/>
          </a:xfrm>
          <a:prstGeom prst="rect">
            <a:avLst/>
          </a:prstGeom>
        </p:spPr>
      </p:pic>
    </p:spTree>
    <p:extLst>
      <p:ext uri="{BB962C8B-B14F-4D97-AF65-F5344CB8AC3E}">
        <p14:creationId xmlns:p14="http://schemas.microsoft.com/office/powerpoint/2010/main" val="823082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241200" y="223920"/>
            <a:ext cx="8736840" cy="85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endParaRPr lang="en-US" sz="4000" b="1" strike="noStrike" spc="-1" dirty="0">
              <a:solidFill>
                <a:srgbClr val="6BB1C9"/>
              </a:solidFill>
              <a:latin typeface="Calibri"/>
            </a:endParaRPr>
          </a:p>
        </p:txBody>
      </p:sp>
      <p:sp>
        <p:nvSpPr>
          <p:cNvPr id="2" name="CustomShape 1">
            <a:extLst>
              <a:ext uri="{FF2B5EF4-FFF2-40B4-BE49-F238E27FC236}">
                <a16:creationId xmlns:a16="http://schemas.microsoft.com/office/drawing/2014/main" id="{AE665862-F999-4EE3-884B-BDCB6202E6BA}"/>
              </a:ext>
            </a:extLst>
          </p:cNvPr>
          <p:cNvSpPr>
            <a:spLocks noGrp="1"/>
          </p:cNvSpPr>
          <p:nvPr>
            <p:ph type="title" idx="4294967295"/>
          </p:nvPr>
        </p:nvSpPr>
        <p:spPr>
          <a:xfrm>
            <a:off x="1529460" y="143071"/>
            <a:ext cx="744525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Arial"/>
                <a:ea typeface="+mn-lt"/>
                <a:cs typeface="Calibri"/>
              </a:rPr>
              <a:t>SLURM &amp; Power Outages</a:t>
            </a:r>
          </a:p>
        </p:txBody>
      </p:sp>
      <p:sp>
        <p:nvSpPr>
          <p:cNvPr id="3" name="Rectangle 2">
            <a:extLst>
              <a:ext uri="{FF2B5EF4-FFF2-40B4-BE49-F238E27FC236}">
                <a16:creationId xmlns:a16="http://schemas.microsoft.com/office/drawing/2014/main" id="{F566CA7D-2B58-4AB5-901E-47E3A74E22C1}"/>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
        <p:nvSpPr>
          <p:cNvPr id="8" name="CustomShape 2">
            <a:extLst>
              <a:ext uri="{FF2B5EF4-FFF2-40B4-BE49-F238E27FC236}">
                <a16:creationId xmlns:a16="http://schemas.microsoft.com/office/drawing/2014/main" id="{1D8C74F5-F871-4870-A975-17007899FEC8}"/>
              </a:ext>
            </a:extLst>
          </p:cNvPr>
          <p:cNvSpPr/>
          <p:nvPr/>
        </p:nvSpPr>
        <p:spPr>
          <a:xfrm>
            <a:off x="194734" y="1159770"/>
            <a:ext cx="8842166" cy="52500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a:spcBef>
                <a:spcPts val="320"/>
              </a:spcBef>
              <a:buClr>
                <a:srgbClr val="000000"/>
              </a:buClr>
            </a:pPr>
            <a:r>
              <a:rPr lang="en-US" sz="2400" spc="-1" dirty="0">
                <a:solidFill>
                  <a:srgbClr val="000000"/>
                </a:solidFill>
                <a:latin typeface="Calibri"/>
                <a:ea typeface="ヒラギノ角ゴ Pro W3"/>
              </a:rPr>
              <a:t>Compute nodes are not on the UPS. They go down during a power hit.  When power is restored, </a:t>
            </a:r>
            <a:r>
              <a:rPr lang="en-US" sz="2400" b="1" spc="-1" dirty="0">
                <a:solidFill>
                  <a:srgbClr val="000000"/>
                </a:solidFill>
                <a:highlight>
                  <a:srgbClr val="FFFF00"/>
                </a:highlight>
                <a:latin typeface="Calibri"/>
                <a:ea typeface="ヒラギノ角ゴ Pro W3"/>
              </a:rPr>
              <a:t>SLURM</a:t>
            </a:r>
            <a:r>
              <a:rPr lang="en-US" sz="2400" spc="-1" dirty="0">
                <a:solidFill>
                  <a:srgbClr val="000000"/>
                </a:solidFill>
                <a:highlight>
                  <a:srgbClr val="FFFF00"/>
                </a:highlight>
                <a:latin typeface="Calibri"/>
                <a:ea typeface="ヒラギノ角ゴ Pro W3"/>
              </a:rPr>
              <a:t> </a:t>
            </a:r>
            <a:r>
              <a:rPr lang="en-US" sz="2400" b="1" i="1" spc="-1" dirty="0">
                <a:solidFill>
                  <a:srgbClr val="000000"/>
                </a:solidFill>
                <a:highlight>
                  <a:srgbClr val="FFFF00"/>
                </a:highlight>
                <a:latin typeface="Calibri"/>
                <a:ea typeface="ヒラギノ角ゴ Pro W3"/>
              </a:rPr>
              <a:t>restarts</a:t>
            </a:r>
            <a:r>
              <a:rPr lang="en-US" sz="2400" b="1" spc="-1" dirty="0">
                <a:solidFill>
                  <a:srgbClr val="000000"/>
                </a:solidFill>
                <a:highlight>
                  <a:srgbClr val="FFFF00"/>
                </a:highlight>
                <a:latin typeface="Calibri"/>
                <a:ea typeface="ヒラギノ角ゴ Pro W3"/>
              </a:rPr>
              <a:t> any jobs that were running</a:t>
            </a:r>
            <a:r>
              <a:rPr lang="en-US" sz="2400" spc="-1" dirty="0">
                <a:solidFill>
                  <a:srgbClr val="000000"/>
                </a:solidFill>
                <a:highlight>
                  <a:srgbClr val="FFFF00"/>
                </a:highlight>
                <a:latin typeface="Calibri"/>
                <a:ea typeface="ヒラギノ角ゴ Pro W3"/>
              </a:rPr>
              <a:t>. </a:t>
            </a:r>
            <a:r>
              <a:rPr lang="en-US" sz="2400" spc="-1" dirty="0">
                <a:solidFill>
                  <a:srgbClr val="000000"/>
                </a:solidFill>
                <a:latin typeface="Calibri"/>
                <a:ea typeface="ヒラギノ角ゴ Pro W3"/>
              </a:rPr>
              <a:t>  ALWAYS include the email option in your SLURM so that SLURM sends you email if it restarts your job:</a:t>
            </a:r>
            <a:endParaRPr lang="en-US" sz="2400" spc="-1" dirty="0">
              <a:solidFill>
                <a:srgbClr val="000000"/>
              </a:solidFill>
              <a:latin typeface="Arial"/>
              <a:ea typeface="ヒラギノ角ゴ Pro W3"/>
            </a:endParaRPr>
          </a:p>
          <a:p>
            <a:pPr>
              <a:lnSpc>
                <a:spcPct val="100000"/>
              </a:lnSpc>
              <a:spcBef>
                <a:spcPts val="641"/>
              </a:spcBef>
            </a:pPr>
            <a:r>
              <a:rPr lang="en-US" sz="2000" b="1" spc="-1" dirty="0">
                <a:solidFill>
                  <a:schemeClr val="accent6">
                    <a:lumMod val="50000"/>
                  </a:schemeClr>
                </a:solidFill>
                <a:latin typeface="Courier New" panose="02070309020205020404" pitchFamily="49" charset="0"/>
                <a:ea typeface="ヒラギノ角ゴ Pro W3"/>
                <a:cs typeface="Courier New" panose="02070309020205020404" pitchFamily="49" charset="0"/>
              </a:rPr>
              <a:t>#SBATCH --mail-type=BEGIN,REQUEUE   </a:t>
            </a:r>
            <a:br>
              <a:rPr lang="en-US" sz="2000" b="1" dirty="0">
                <a:solidFill>
                  <a:schemeClr val="accent6">
                    <a:lumMod val="50000"/>
                  </a:schemeClr>
                </a:solidFill>
                <a:latin typeface="Courier New" panose="02070309020205020404" pitchFamily="49" charset="0"/>
                <a:cs typeface="Courier New" panose="02070309020205020404" pitchFamily="49" charset="0"/>
              </a:rPr>
            </a:br>
            <a:r>
              <a:rPr lang="en-US" sz="2000" b="1" spc="-1" dirty="0">
                <a:solidFill>
                  <a:schemeClr val="accent6">
                    <a:lumMod val="50000"/>
                  </a:schemeClr>
                </a:solidFill>
                <a:latin typeface="Courier New" panose="02070309020205020404" pitchFamily="49" charset="0"/>
                <a:ea typeface="ヒラギノ角ゴ Pro W3"/>
                <a:cs typeface="Courier New" panose="02070309020205020404" pitchFamily="49" charset="0"/>
              </a:rPr>
              <a:t>#SBATCH --mail-user=</a:t>
            </a:r>
            <a:r>
              <a:rPr lang="en-US" sz="2000" b="1" spc="-1" dirty="0" err="1">
                <a:solidFill>
                  <a:schemeClr val="accent6">
                    <a:lumMod val="50000"/>
                  </a:schemeClr>
                </a:solidFill>
                <a:latin typeface="Courier New" panose="02070309020205020404" pitchFamily="49" charset="0"/>
                <a:ea typeface="ヒラギノ角ゴ Pro W3"/>
                <a:cs typeface="Courier New" panose="02070309020205020404" pitchFamily="49" charset="0"/>
              </a:rPr>
              <a:t>your@email.address</a:t>
            </a:r>
            <a:endParaRPr lang="en-US" sz="2000" b="1" spc="-1" dirty="0">
              <a:solidFill>
                <a:schemeClr val="accent6">
                  <a:lumMod val="50000"/>
                </a:schemeClr>
              </a:solidFill>
              <a:latin typeface="Courier New" panose="02070309020205020404" pitchFamily="49" charset="0"/>
              <a:ea typeface="ヒラギノ角ゴ Pro W3"/>
              <a:cs typeface="Courier New" panose="02070309020205020404" pitchFamily="49" charset="0"/>
            </a:endParaRPr>
          </a:p>
          <a:p>
            <a:pPr>
              <a:lnSpc>
                <a:spcPct val="100000"/>
              </a:lnSpc>
              <a:spcBef>
                <a:spcPts val="641"/>
              </a:spcBef>
            </a:pPr>
            <a:r>
              <a:rPr lang="en-US" sz="2000" i="1" spc="-1" dirty="0">
                <a:latin typeface="Courier New" panose="02070309020205020404" pitchFamily="49" charset="0"/>
                <a:cs typeface="Courier New" panose="02070309020205020404" pitchFamily="49" charset="0"/>
              </a:rPr>
              <a:t>or</a:t>
            </a:r>
          </a:p>
          <a:p>
            <a:pPr>
              <a:lnSpc>
                <a:spcPct val="100000"/>
              </a:lnSpc>
              <a:spcBef>
                <a:spcPts val="641"/>
              </a:spcBef>
            </a:pPr>
            <a:r>
              <a:rPr lang="en-US" sz="2000" b="1" spc="-1" dirty="0">
                <a:solidFill>
                  <a:schemeClr val="accent6">
                    <a:lumMod val="50000"/>
                  </a:schemeClr>
                </a:solidFill>
                <a:latin typeface="Courier New" panose="02070309020205020404" pitchFamily="49" charset="0"/>
                <a:ea typeface="ヒラギノ角ゴ Pro W3"/>
                <a:cs typeface="Courier New" panose="02070309020205020404" pitchFamily="49" charset="0"/>
              </a:rPr>
              <a:t>--mail-type=BEGIN,REQUEUE</a:t>
            </a:r>
            <a:r>
              <a:rPr lang="en-US" sz="2000" b="1" spc="-1" dirty="0">
                <a:solidFill>
                  <a:schemeClr val="accent6">
                    <a:lumMod val="50000"/>
                  </a:schemeClr>
                </a:solidFill>
                <a:latin typeface="Courier New" panose="02070309020205020404" pitchFamily="49" charset="0"/>
                <a:cs typeface="Courier New" panose="02070309020205020404" pitchFamily="49" charset="0"/>
              </a:rPr>
              <a:t> </a:t>
            </a:r>
            <a:r>
              <a:rPr lang="en-US" sz="2000" b="1" spc="-1" dirty="0">
                <a:solidFill>
                  <a:schemeClr val="accent6">
                    <a:lumMod val="50000"/>
                  </a:schemeClr>
                </a:solidFill>
                <a:latin typeface="Courier New" panose="02070309020205020404" pitchFamily="49" charset="0"/>
                <a:ea typeface="ヒラギノ角ゴ Pro W3"/>
                <a:cs typeface="Courier New" panose="02070309020205020404" pitchFamily="49" charset="0"/>
              </a:rPr>
              <a:t>--mail-user=</a:t>
            </a:r>
            <a:r>
              <a:rPr lang="en-US" sz="2000" b="1" spc="-1" dirty="0" err="1">
                <a:solidFill>
                  <a:schemeClr val="accent6">
                    <a:lumMod val="50000"/>
                  </a:schemeClr>
                </a:solidFill>
                <a:latin typeface="Courier New" panose="02070309020205020404" pitchFamily="49" charset="0"/>
                <a:ea typeface="ヒラギノ角ゴ Pro W3"/>
                <a:cs typeface="Courier New" panose="02070309020205020404" pitchFamily="49" charset="0"/>
              </a:rPr>
              <a:t>your@email.address</a:t>
            </a:r>
            <a:endParaRPr lang="en-US" sz="2000" b="1" dirty="0">
              <a:solidFill>
                <a:schemeClr val="accent6">
                  <a:lumMod val="50000"/>
                </a:schemeClr>
              </a:solidFill>
              <a:latin typeface="Courier New" panose="02070309020205020404" pitchFamily="49" charset="0"/>
              <a:cs typeface="Courier New" panose="02070309020205020404" pitchFamily="49" charset="0"/>
            </a:endParaRPr>
          </a:p>
          <a:p>
            <a:pPr>
              <a:lnSpc>
                <a:spcPct val="100000"/>
              </a:lnSpc>
              <a:spcBef>
                <a:spcPts val="641"/>
              </a:spcBef>
            </a:pPr>
            <a:r>
              <a:rPr lang="en-US" sz="2400" spc="-1" dirty="0">
                <a:solidFill>
                  <a:srgbClr val="000000"/>
                </a:solidFill>
                <a:latin typeface="Calibri"/>
                <a:ea typeface="ヒラギノ角ゴ Pro W3"/>
              </a:rPr>
              <a:t>Here are your mail-type options: BEGIN, END, FAIL,REQUEUE, ALL, TIME_LIMIT,TIME_LIMIT_90,TIME_LIMIT_80,ARRAY_TASKS</a:t>
            </a:r>
          </a:p>
          <a:p>
            <a:pPr>
              <a:lnSpc>
                <a:spcPct val="100000"/>
              </a:lnSpc>
              <a:spcBef>
                <a:spcPts val="641"/>
              </a:spcBef>
            </a:pPr>
            <a:r>
              <a:rPr lang="en-US" sz="2400" spc="-1" dirty="0">
                <a:solidFill>
                  <a:srgbClr val="000000"/>
                </a:solidFill>
                <a:latin typeface="Calibri"/>
                <a:ea typeface="+mn-lt"/>
                <a:cs typeface="+mn-lt"/>
              </a:rPr>
              <a:t>Check: </a:t>
            </a:r>
            <a:r>
              <a:rPr lang="en-US" sz="2400" spc="-1" dirty="0">
                <a:solidFill>
                  <a:srgbClr val="000000"/>
                </a:solidFill>
                <a:latin typeface="Calibri"/>
                <a:ea typeface="+mn-lt"/>
                <a:cs typeface="+mn-lt"/>
                <a:hlinkClick r:id="rId3"/>
              </a:rPr>
              <a:t>https://itsstatus.unc.edu/#past-incidents</a:t>
            </a:r>
            <a:endParaRPr lang="en-US" sz="2400" spc="-1" dirty="0">
              <a:solidFill>
                <a:srgbClr val="000000"/>
              </a:solidFill>
              <a:latin typeface="Calibri"/>
              <a:ea typeface="+mn-lt"/>
              <a:cs typeface="+mn-lt"/>
            </a:endParaRPr>
          </a:p>
          <a:p>
            <a:pPr>
              <a:spcBef>
                <a:spcPts val="641"/>
              </a:spcBef>
            </a:pPr>
            <a:r>
              <a:rPr lang="en-US" sz="2400" i="1" spc="-1" dirty="0">
                <a:solidFill>
                  <a:srgbClr val="000000"/>
                </a:solidFill>
                <a:latin typeface="Calibri"/>
                <a:ea typeface="ヒラギノ角ゴ Pro W3"/>
              </a:rPr>
              <a:t>[For jobs that take more than 3 days to run, consider adding restart logic to the process so that restarts will work correctly.] </a:t>
            </a:r>
          </a:p>
          <a:p>
            <a:pPr>
              <a:lnSpc>
                <a:spcPct val="100000"/>
              </a:lnSpc>
              <a:spcBef>
                <a:spcPts val="641"/>
              </a:spcBef>
            </a:pPr>
            <a:endParaRPr lang="en-US" sz="2400" spc="-1" dirty="0">
              <a:solidFill>
                <a:srgbClr val="000000"/>
              </a:solidFill>
              <a:latin typeface="Calibri"/>
              <a:ea typeface="+mn-lt"/>
              <a:cs typeface="+mn-lt"/>
            </a:endParaRPr>
          </a:p>
          <a:p>
            <a:pPr>
              <a:lnSpc>
                <a:spcPct val="100000"/>
              </a:lnSpc>
              <a:spcBef>
                <a:spcPts val="641"/>
              </a:spcBef>
            </a:pPr>
            <a:endParaRPr lang="en-US" sz="2400" spc="-1" dirty="0">
              <a:ea typeface="+mn-lt"/>
              <a:cs typeface="+mn-lt"/>
            </a:endParaRPr>
          </a:p>
        </p:txBody>
      </p:sp>
    </p:spTree>
    <p:extLst>
      <p:ext uri="{BB962C8B-B14F-4D97-AF65-F5344CB8AC3E}">
        <p14:creationId xmlns:p14="http://schemas.microsoft.com/office/powerpoint/2010/main" val="3746604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a:spLocks noGrp="1"/>
          </p:cNvSpPr>
          <p:nvPr>
            <p:ph type="title" idx="4294967295"/>
          </p:nvPr>
        </p:nvSpPr>
        <p:spPr>
          <a:xfrm>
            <a:off x="241200" y="270720"/>
            <a:ext cx="8736840" cy="855000"/>
          </a:xfrm>
          <a:prstGeom prst="rect">
            <a:avLst/>
          </a:prstGeom>
          <a:solidFill>
            <a:schemeClr val="accent1">
              <a:lumMod val="20000"/>
              <a:lumOff val="80000"/>
            </a:schemeClr>
          </a:solidFill>
          <a:ln w="28575">
            <a:solidFill>
              <a:schemeClr val="accent1"/>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1">
                    <a:lumMod val="75000"/>
                  </a:schemeClr>
                </a:solidFill>
                <a:effectLst/>
                <a:uLnTx/>
                <a:uFillTx/>
                <a:latin typeface="Calibri"/>
                <a:ea typeface="+mn-ea"/>
                <a:cs typeface="+mn-cs"/>
              </a:rPr>
              <a:t>Archival for Old Data</a:t>
            </a:r>
          </a:p>
        </p:txBody>
      </p:sp>
      <p:sp>
        <p:nvSpPr>
          <p:cNvPr id="194" name="CustomShape 2"/>
          <p:cNvSpPr/>
          <p:nvPr/>
        </p:nvSpPr>
        <p:spPr>
          <a:xfrm>
            <a:off x="6164280" y="4748040"/>
            <a:ext cx="2623320" cy="913680"/>
          </a:xfrm>
          <a:prstGeom prst="rect">
            <a:avLst/>
          </a:prstGeom>
          <a:noFill/>
          <a:ln w="9360">
            <a:noFill/>
          </a:ln>
          <a:effectLst>
            <a:outerShdw dist="35638" dir="2700000" algn="ctr" rotWithShape="0">
              <a:srgbClr val="336699"/>
            </a:outerShdw>
          </a:effectLst>
        </p:spPr>
        <p:style>
          <a:lnRef idx="0">
            <a:scrgbClr r="0" g="0" b="0"/>
          </a:lnRef>
          <a:fillRef idx="0">
            <a:scrgbClr r="0" g="0" b="0"/>
          </a:fillRef>
          <a:effectRef idx="0">
            <a:scrgbClr r="0" g="0" b="0"/>
          </a:effectRef>
          <a:fontRef idx="minor"/>
        </p:style>
        <p:txBody>
          <a:bodyPr/>
          <a:lstStyle/>
          <a:p>
            <a:endParaRPr lang="en-US"/>
          </a:p>
        </p:txBody>
      </p:sp>
      <p:sp>
        <p:nvSpPr>
          <p:cNvPr id="196" name="CustomShape 4"/>
          <p:cNvSpPr/>
          <p:nvPr/>
        </p:nvSpPr>
        <p:spPr>
          <a:xfrm>
            <a:off x="312576" y="1584997"/>
            <a:ext cx="8381718" cy="46816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a:spcBef>
                <a:spcPts val="600"/>
              </a:spcBef>
              <a:spcAft>
                <a:spcPts val="600"/>
              </a:spcAft>
              <a:buClr>
                <a:srgbClr val="000000"/>
              </a:buClr>
            </a:pPr>
            <a:r>
              <a:rPr lang="en-US" sz="2400" i="1" spc="-1" dirty="0">
                <a:ea typeface="+mn-lt"/>
                <a:cs typeface="+mn-lt"/>
              </a:rPr>
              <a:t>Evolving Topic in RC</a:t>
            </a:r>
            <a:endParaRPr lang="en-US" sz="2400" dirty="0"/>
          </a:p>
          <a:p>
            <a:pPr marL="285750" indent="-285750">
              <a:spcBef>
                <a:spcPts val="600"/>
              </a:spcBef>
              <a:spcAft>
                <a:spcPts val="600"/>
              </a:spcAft>
              <a:buClr>
                <a:srgbClr val="000000"/>
              </a:buClr>
              <a:buFont typeface="Arial,Sans-Serif"/>
              <a:buChar char="•"/>
            </a:pPr>
            <a:r>
              <a:rPr lang="en-US" sz="2400" spc="-1" dirty="0">
                <a:ea typeface="+mn-lt"/>
                <a:cs typeface="+mn-lt"/>
              </a:rPr>
              <a:t>“mass storage” (or /</a:t>
            </a:r>
            <a:r>
              <a:rPr lang="en-US" sz="2400" spc="-1" dirty="0" err="1">
                <a:ea typeface="+mn-lt"/>
                <a:cs typeface="+mn-lt"/>
              </a:rPr>
              <a:t>ms</a:t>
            </a:r>
            <a:r>
              <a:rPr lang="en-US" sz="2400" spc="-1" dirty="0">
                <a:ea typeface="+mn-lt"/>
                <a:cs typeface="+mn-lt"/>
              </a:rPr>
              <a:t>/) has been decommissioned.</a:t>
            </a:r>
          </a:p>
          <a:p>
            <a:pPr marL="285750" indent="-285750">
              <a:spcBef>
                <a:spcPts val="600"/>
              </a:spcBef>
              <a:spcAft>
                <a:spcPts val="600"/>
              </a:spcAft>
              <a:buClr>
                <a:srgbClr val="000000"/>
              </a:buClr>
              <a:buFont typeface="Arial,Sans-Serif"/>
              <a:buChar char="•"/>
            </a:pPr>
            <a:r>
              <a:rPr lang="en-US" sz="2400" spc="-1" dirty="0">
                <a:ea typeface="+mn-lt"/>
                <a:cs typeface="+mn-lt"/>
              </a:rPr>
              <a:t>Available cloud-based solution for </a:t>
            </a:r>
            <a:r>
              <a:rPr lang="en-US" sz="2400" spc="-1" dirty="0">
                <a:solidFill>
                  <a:schemeClr val="accent5">
                    <a:lumMod val="75000"/>
                  </a:schemeClr>
                </a:solidFill>
                <a:ea typeface="+mn-lt"/>
                <a:cs typeface="+mn-lt"/>
              </a:rPr>
              <a:t>cold storage:</a:t>
            </a:r>
            <a:r>
              <a:rPr lang="en-US" sz="2400" spc="-1" dirty="0">
                <a:ea typeface="+mn-lt"/>
                <a:cs typeface="+mn-lt"/>
              </a:rPr>
              <a:t> Files you need to keep but don’t think you’ll need to access them again and at most no more than once a year or so. </a:t>
            </a:r>
          </a:p>
          <a:p>
            <a:pPr marL="285750" indent="-285750">
              <a:spcBef>
                <a:spcPts val="600"/>
              </a:spcBef>
              <a:spcAft>
                <a:spcPts val="600"/>
              </a:spcAft>
              <a:buClr>
                <a:srgbClr val="000000"/>
              </a:buClr>
              <a:buFont typeface="Arial,Sans-Serif"/>
              <a:buChar char="•"/>
            </a:pPr>
            <a:r>
              <a:rPr lang="en-US" sz="2400" spc="-1" dirty="0">
                <a:ea typeface="+mn-lt"/>
                <a:cs typeface="+mn-lt"/>
              </a:rPr>
              <a:t>/users/ for “cool” files that are not yet cold or are too small for long term </a:t>
            </a:r>
            <a:r>
              <a:rPr lang="en-US" sz="2400" spc="-1" dirty="0" err="1">
                <a:ea typeface="+mn-lt"/>
                <a:cs typeface="+mn-lt"/>
              </a:rPr>
              <a:t>clould</a:t>
            </a:r>
            <a:r>
              <a:rPr lang="en-US" sz="2400" spc="-1" dirty="0">
                <a:ea typeface="+mn-lt"/>
                <a:cs typeface="+mn-lt"/>
              </a:rPr>
              <a:t>-based cold storage.</a:t>
            </a:r>
          </a:p>
          <a:p>
            <a:pPr marL="285750" indent="-285750">
              <a:spcBef>
                <a:spcPts val="600"/>
              </a:spcBef>
              <a:spcAft>
                <a:spcPts val="600"/>
              </a:spcAft>
              <a:buClr>
                <a:srgbClr val="000000"/>
              </a:buClr>
              <a:buFont typeface="Arial,Sans-Serif"/>
              <a:buChar char="•"/>
            </a:pPr>
            <a:r>
              <a:rPr lang="en-US" sz="2400" spc="-1" dirty="0">
                <a:ea typeface="+mn-lt"/>
                <a:cs typeface="+mn-lt"/>
              </a:rPr>
              <a:t>For latest status and updates, check:</a:t>
            </a:r>
          </a:p>
          <a:p>
            <a:pPr marL="742950" lvl="1" indent="-285750">
              <a:spcBef>
                <a:spcPts val="600"/>
              </a:spcBef>
              <a:spcAft>
                <a:spcPts val="600"/>
              </a:spcAft>
              <a:buClr>
                <a:srgbClr val="000000"/>
              </a:buClr>
              <a:buFont typeface="Arial,Sans-Serif"/>
              <a:buChar char="•"/>
            </a:pPr>
            <a:r>
              <a:rPr lang="en-US" dirty="0">
                <a:hlinkClick r:id="rId2"/>
              </a:rPr>
              <a:t>https://help.rc.unc.edu/mass-storage/</a:t>
            </a:r>
            <a:endParaRPr lang="en-US" dirty="0"/>
          </a:p>
          <a:p>
            <a:pPr marL="742950" lvl="1" indent="-285750">
              <a:spcBef>
                <a:spcPts val="600"/>
              </a:spcBef>
              <a:spcAft>
                <a:spcPts val="600"/>
              </a:spcAft>
              <a:buClr>
                <a:srgbClr val="000000"/>
              </a:buClr>
              <a:buFont typeface="Arial,Sans-Serif"/>
              <a:buChar char="•"/>
            </a:pPr>
            <a:r>
              <a:rPr lang="en-US" spc="-1" dirty="0">
                <a:ea typeface="+mn-lt"/>
                <a:cs typeface="+mn-lt"/>
                <a:hlinkClick r:id="rId3"/>
              </a:rPr>
              <a:t>https://help.rc.unc.edu/storage</a:t>
            </a:r>
            <a:endParaRPr lang="en-US" spc="-1" dirty="0">
              <a:ea typeface="+mn-lt"/>
              <a:cs typeface="+mn-lt"/>
            </a:endParaRPr>
          </a:p>
          <a:p>
            <a:pPr marL="742950" lvl="1" indent="-285750">
              <a:spcBef>
                <a:spcPts val="600"/>
              </a:spcBef>
              <a:spcAft>
                <a:spcPts val="600"/>
              </a:spcAft>
              <a:buClr>
                <a:srgbClr val="000000"/>
              </a:buClr>
              <a:buFont typeface="Arial,Sans-Serif"/>
              <a:buChar char="•"/>
            </a:pPr>
            <a:endParaRPr lang="en-US" spc="-1" dirty="0">
              <a:ea typeface="+mn-lt"/>
              <a:cs typeface="+mn-lt"/>
            </a:endParaRPr>
          </a:p>
          <a:p>
            <a:pPr marL="742950" lvl="1" indent="-285750">
              <a:spcBef>
                <a:spcPts val="600"/>
              </a:spcBef>
              <a:spcAft>
                <a:spcPts val="600"/>
              </a:spcAft>
              <a:buClr>
                <a:srgbClr val="000000"/>
              </a:buClr>
              <a:buFont typeface="Arial,Sans-Serif"/>
              <a:buChar char="•"/>
            </a:pPr>
            <a:endParaRPr lang="en-US" dirty="0"/>
          </a:p>
        </p:txBody>
      </p:sp>
      <p:pic>
        <p:nvPicPr>
          <p:cNvPr id="3" name="Picture 2" descr="A picture containing ball, room&#10;&#10;Description automatically generated">
            <a:extLst>
              <a:ext uri="{FF2B5EF4-FFF2-40B4-BE49-F238E27FC236}">
                <a16:creationId xmlns:a16="http://schemas.microsoft.com/office/drawing/2014/main" id="{05C8F20A-0E91-4CC4-8B54-6E8ADB818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70" y="268284"/>
            <a:ext cx="1106998" cy="854999"/>
          </a:xfrm>
          <a:prstGeom prst="rect">
            <a:avLst/>
          </a:prstGeom>
        </p:spPr>
      </p:pic>
    </p:spTree>
    <p:extLst>
      <p:ext uri="{BB962C8B-B14F-4D97-AF65-F5344CB8AC3E}">
        <p14:creationId xmlns:p14="http://schemas.microsoft.com/office/powerpoint/2010/main" val="39012780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a:spLocks noGrp="1"/>
          </p:cNvSpPr>
          <p:nvPr>
            <p:ph type="title" idx="4294967295"/>
          </p:nvPr>
        </p:nvSpPr>
        <p:spPr>
          <a:xfrm>
            <a:off x="241200" y="270720"/>
            <a:ext cx="8736840" cy="855000"/>
          </a:xfrm>
          <a:prstGeom prst="rect">
            <a:avLst/>
          </a:prstGeom>
          <a:solidFill>
            <a:schemeClr val="accent1">
              <a:lumMod val="20000"/>
              <a:lumOff val="80000"/>
            </a:schemeClr>
          </a:solidFill>
          <a:ln w="28575">
            <a:solidFill>
              <a:schemeClr val="accent1"/>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1">
                    <a:lumMod val="75000"/>
                  </a:schemeClr>
                </a:solidFill>
                <a:effectLst/>
                <a:uLnTx/>
                <a:uFillTx/>
                <a:latin typeface="Calibri"/>
                <a:ea typeface="+mn-ea"/>
                <a:cs typeface="+mn-cs"/>
              </a:rPr>
              <a:t>Common Data Available</a:t>
            </a:r>
          </a:p>
        </p:txBody>
      </p:sp>
      <p:sp>
        <p:nvSpPr>
          <p:cNvPr id="194" name="CustomShape 2"/>
          <p:cNvSpPr/>
          <p:nvPr/>
        </p:nvSpPr>
        <p:spPr>
          <a:xfrm>
            <a:off x="6164280" y="4748040"/>
            <a:ext cx="2623320" cy="913680"/>
          </a:xfrm>
          <a:prstGeom prst="rect">
            <a:avLst/>
          </a:prstGeom>
          <a:noFill/>
          <a:ln w="9360">
            <a:noFill/>
          </a:ln>
          <a:effectLst>
            <a:outerShdw dist="35638" dir="2700000" algn="ctr" rotWithShape="0">
              <a:srgbClr val="336699"/>
            </a:outerShdw>
          </a:effectLst>
        </p:spPr>
        <p:style>
          <a:lnRef idx="0">
            <a:scrgbClr r="0" g="0" b="0"/>
          </a:lnRef>
          <a:fillRef idx="0">
            <a:scrgbClr r="0" g="0" b="0"/>
          </a:fillRef>
          <a:effectRef idx="0">
            <a:scrgbClr r="0" g="0" b="0"/>
          </a:effectRef>
          <a:fontRef idx="minor"/>
        </p:style>
        <p:txBody>
          <a:bodyPr/>
          <a:lstStyle/>
          <a:p>
            <a:endParaRPr lang="en-US"/>
          </a:p>
        </p:txBody>
      </p:sp>
      <p:sp>
        <p:nvSpPr>
          <p:cNvPr id="196" name="CustomShape 4"/>
          <p:cNvSpPr/>
          <p:nvPr/>
        </p:nvSpPr>
        <p:spPr>
          <a:xfrm>
            <a:off x="312576" y="1584997"/>
            <a:ext cx="8381718" cy="23733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a:spcBef>
                <a:spcPts val="600"/>
              </a:spcBef>
              <a:spcAft>
                <a:spcPts val="600"/>
              </a:spcAft>
              <a:buClr>
                <a:srgbClr val="000000"/>
              </a:buClr>
            </a:pPr>
            <a:r>
              <a:rPr lang="en-US" sz="2400" i="1" spc="-1" dirty="0">
                <a:ea typeface="+mn-lt"/>
                <a:cs typeface="+mn-lt"/>
              </a:rPr>
              <a:t>New and expanding resource: </a:t>
            </a:r>
            <a:r>
              <a:rPr lang="en-US" sz="2400" b="1" spc="-1" dirty="0">
                <a:ea typeface="+mn-lt"/>
                <a:cs typeface="+mn-lt"/>
              </a:rPr>
              <a:t>/</a:t>
            </a:r>
            <a:r>
              <a:rPr lang="en-US" sz="2400" b="1" spc="-1" dirty="0" err="1">
                <a:ea typeface="+mn-lt"/>
                <a:cs typeface="+mn-lt"/>
              </a:rPr>
              <a:t>datacommons</a:t>
            </a:r>
            <a:r>
              <a:rPr lang="en-US" sz="2400" b="1" spc="-1" dirty="0">
                <a:ea typeface="+mn-lt"/>
                <a:cs typeface="+mn-lt"/>
              </a:rPr>
              <a:t>/</a:t>
            </a:r>
            <a:endParaRPr lang="en-US" sz="2400" dirty="0"/>
          </a:p>
          <a:p>
            <a:pPr marL="285750" indent="-285750">
              <a:spcBef>
                <a:spcPts val="600"/>
              </a:spcBef>
              <a:spcAft>
                <a:spcPts val="600"/>
              </a:spcAft>
              <a:buClr>
                <a:srgbClr val="000000"/>
              </a:buClr>
              <a:buFont typeface="Arial,Sans-Serif"/>
              <a:buChar char="•"/>
            </a:pPr>
            <a:r>
              <a:rPr lang="en-US" sz="2400" spc="-1" dirty="0">
                <a:ea typeface="+mn-lt"/>
                <a:cs typeface="+mn-lt"/>
              </a:rPr>
              <a:t>Library of read-only public datasets commonly used in research.</a:t>
            </a:r>
          </a:p>
          <a:p>
            <a:pPr marL="285750" indent="-285750">
              <a:spcBef>
                <a:spcPts val="600"/>
              </a:spcBef>
              <a:spcAft>
                <a:spcPts val="600"/>
              </a:spcAft>
              <a:buClr>
                <a:srgbClr val="000000"/>
              </a:buClr>
              <a:buFont typeface="Arial,Sans-Serif"/>
              <a:buChar char="•"/>
            </a:pPr>
            <a:r>
              <a:rPr lang="en-US" sz="2400" spc="-1" dirty="0">
                <a:ea typeface="+mn-lt"/>
                <a:cs typeface="+mn-lt"/>
              </a:rPr>
              <a:t>Lots of space available right now!</a:t>
            </a:r>
            <a:endParaRPr lang="en-US" sz="2400" dirty="0">
              <a:ea typeface="+mn-lt"/>
              <a:cs typeface="+mn-lt"/>
            </a:endParaRPr>
          </a:p>
          <a:p>
            <a:pPr lvl="1">
              <a:spcBef>
                <a:spcPts val="600"/>
              </a:spcBef>
              <a:spcAft>
                <a:spcPts val="600"/>
              </a:spcAft>
              <a:buClr>
                <a:srgbClr val="000000"/>
              </a:buClr>
            </a:pPr>
            <a:r>
              <a:rPr lang="en-US" sz="2400" spc="-1" dirty="0">
                <a:ea typeface="+mn-lt"/>
                <a:cs typeface="+mn-lt"/>
              </a:rPr>
              <a:t>Nominate ones you want by email to </a:t>
            </a:r>
            <a:r>
              <a:rPr lang="en-US" sz="2400" spc="-1" dirty="0">
                <a:ea typeface="+mn-lt"/>
                <a:cs typeface="+mn-lt"/>
                <a:hlinkClick r:id="rId2"/>
              </a:rPr>
              <a:t>research@unc.edu</a:t>
            </a:r>
            <a:endParaRPr lang="en-US" sz="2400" dirty="0"/>
          </a:p>
          <a:p>
            <a:pPr marL="342900" indent="-342265">
              <a:lnSpc>
                <a:spcPct val="110000"/>
              </a:lnSpc>
              <a:spcBef>
                <a:spcPts val="400"/>
              </a:spcBef>
              <a:buClr>
                <a:srgbClr val="000000"/>
              </a:buClr>
              <a:buFont typeface="Arial"/>
              <a:buChar char="•"/>
            </a:pPr>
            <a:endParaRPr lang="en-US" dirty="0"/>
          </a:p>
        </p:txBody>
      </p:sp>
      <p:pic>
        <p:nvPicPr>
          <p:cNvPr id="3" name="Picture 2" descr="A picture containing ball, room&#10;&#10;Description automatically generated">
            <a:extLst>
              <a:ext uri="{FF2B5EF4-FFF2-40B4-BE49-F238E27FC236}">
                <a16:creationId xmlns:a16="http://schemas.microsoft.com/office/drawing/2014/main" id="{05C8F20A-0E91-4CC4-8B54-6E8ADB818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70" y="268284"/>
            <a:ext cx="1106998" cy="854999"/>
          </a:xfrm>
          <a:prstGeom prst="rect">
            <a:avLst/>
          </a:prstGeom>
        </p:spPr>
      </p:pic>
    </p:spTree>
    <p:extLst>
      <p:ext uri="{BB962C8B-B14F-4D97-AF65-F5344CB8AC3E}">
        <p14:creationId xmlns:p14="http://schemas.microsoft.com/office/powerpoint/2010/main" val="4756934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5" name="TextBox 4">
            <a:extLst>
              <a:ext uri="{FF2B5EF4-FFF2-40B4-BE49-F238E27FC236}">
                <a16:creationId xmlns:a16="http://schemas.microsoft.com/office/drawing/2014/main" id="{D28B6CC3-BE39-4F79-BAAE-CC3CB323EE65}"/>
              </a:ext>
            </a:extLst>
          </p:cNvPr>
          <p:cNvSpPr txBox="1"/>
          <p:nvPr/>
        </p:nvSpPr>
        <p:spPr>
          <a:xfrm>
            <a:off x="145254" y="1256864"/>
            <a:ext cx="8708901" cy="5432256"/>
          </a:xfrm>
          <a:prstGeom prst="rect">
            <a:avLst/>
          </a:prstGeom>
          <a:noFill/>
        </p:spPr>
        <p:txBody>
          <a:bodyPr wrap="square" rtlCol="0" anchor="t">
            <a:spAutoFit/>
          </a:bodyPr>
          <a:lstStyle/>
          <a:p>
            <a:pPr marL="285750" indent="-285750">
              <a:spcBef>
                <a:spcPts val="600"/>
              </a:spcBef>
              <a:buFont typeface="Arial" panose="020B0604020202020204" pitchFamily="34" charset="0"/>
              <a:buChar char="•"/>
            </a:pPr>
            <a:r>
              <a:rPr lang="en-US" sz="2400" i="1" dirty="0"/>
              <a:t>HIPAA data?  </a:t>
            </a:r>
          </a:p>
          <a:p>
            <a:pPr lvl="1">
              <a:spcBef>
                <a:spcPts val="600"/>
              </a:spcBef>
            </a:pPr>
            <a:r>
              <a:rPr lang="en-US" sz="2400" b="1" dirty="0">
                <a:solidFill>
                  <a:srgbClr val="C00000"/>
                </a:solidFill>
              </a:rPr>
              <a:t>Not allowed on longleaf. </a:t>
            </a:r>
            <a:r>
              <a:rPr lang="en-US" sz="2400" dirty="0"/>
              <a:t> Must be de-identified or email us to see if your project qualifies for one of our secure workstation solutions.</a:t>
            </a:r>
          </a:p>
          <a:p>
            <a:pPr marL="285750" indent="-285750">
              <a:spcBef>
                <a:spcPts val="600"/>
              </a:spcBef>
              <a:buFont typeface="Arial" panose="020B0604020202020204" pitchFamily="34" charset="0"/>
              <a:buChar char="•"/>
            </a:pPr>
            <a:r>
              <a:rPr lang="en-US" sz="2400" i="1" dirty="0"/>
              <a:t>Not HIPAA, but data use agreement needs something?</a:t>
            </a:r>
          </a:p>
          <a:p>
            <a:pPr lvl="1">
              <a:spcBef>
                <a:spcPts val="600"/>
              </a:spcBef>
            </a:pPr>
            <a:r>
              <a:rPr lang="en-US" sz="2400" dirty="0"/>
              <a:t>Email </a:t>
            </a:r>
            <a:r>
              <a:rPr lang="en-US" sz="2400" dirty="0">
                <a:hlinkClick r:id="rId2"/>
              </a:rPr>
              <a:t>research@unc.edu</a:t>
            </a:r>
            <a:r>
              <a:rPr lang="en-US" sz="2400" dirty="0"/>
              <a:t> about your project requirements. </a:t>
            </a:r>
          </a:p>
          <a:p>
            <a:pPr marL="285750" indent="-285750">
              <a:spcBef>
                <a:spcPts val="600"/>
              </a:spcBef>
              <a:buFont typeface="Arial" panose="020B0604020202020204" pitchFamily="34" charset="0"/>
              <a:buChar char="•"/>
            </a:pPr>
            <a:r>
              <a:rPr lang="en-US" sz="2400" i="1" dirty="0"/>
              <a:t>Aspera needed to upload for NCBI?  </a:t>
            </a:r>
          </a:p>
          <a:p>
            <a:pPr lvl="1">
              <a:spcBef>
                <a:spcPts val="600"/>
              </a:spcBef>
            </a:pPr>
            <a:r>
              <a:rPr lang="en-US" sz="2400" dirty="0"/>
              <a:t>You can install aspera in your account and use on our data mover servers!  Email us for instructions &amp; ssh into a data mover </a:t>
            </a:r>
            <a:r>
              <a:rPr lang="en-US" sz="2400"/>
              <a:t>server to use </a:t>
            </a:r>
            <a:r>
              <a:rPr lang="en-US" sz="2400" dirty="0"/>
              <a:t>the aspera command line mode.</a:t>
            </a:r>
          </a:p>
          <a:p>
            <a:pPr marL="285750" indent="-285750">
              <a:spcBef>
                <a:spcPts val="600"/>
              </a:spcBef>
              <a:buFont typeface="Arial" panose="020B0604020202020204" pitchFamily="34" charset="0"/>
              <a:buChar char="•"/>
            </a:pPr>
            <a:r>
              <a:rPr lang="en-US" sz="2400" i="1" dirty="0"/>
              <a:t>Collaborators are not UNC-</a:t>
            </a:r>
            <a:r>
              <a:rPr lang="en-US" sz="2400" i="1" dirty="0" err="1"/>
              <a:t>ers</a:t>
            </a:r>
            <a:r>
              <a:rPr lang="en-US" sz="2400" i="1" dirty="0"/>
              <a:t> and don’t have Globus?</a:t>
            </a:r>
          </a:p>
          <a:p>
            <a:pPr lvl="1">
              <a:spcBef>
                <a:spcPts val="600"/>
              </a:spcBef>
            </a:pPr>
            <a:r>
              <a:rPr lang="en-US" sz="2400" dirty="0"/>
              <a:t>Write us at </a:t>
            </a:r>
            <a:r>
              <a:rPr lang="en-US" sz="2400" dirty="0">
                <a:hlinkClick r:id="rId2"/>
              </a:rPr>
              <a:t>research@unc.edu</a:t>
            </a:r>
            <a:r>
              <a:rPr lang="en-US" sz="2400" dirty="0"/>
              <a:t> for other ways to involve collaborators.</a:t>
            </a:r>
          </a:p>
        </p:txBody>
      </p:sp>
      <p:sp>
        <p:nvSpPr>
          <p:cNvPr id="2" name="CustomShape 1">
            <a:extLst>
              <a:ext uri="{FF2B5EF4-FFF2-40B4-BE49-F238E27FC236}">
                <a16:creationId xmlns:a16="http://schemas.microsoft.com/office/drawing/2014/main" id="{5201294E-6513-44B4-BBDA-A05B909EE3EB}"/>
              </a:ext>
            </a:extLst>
          </p:cNvPr>
          <p:cNvSpPr>
            <a:spLocks noGrp="1"/>
          </p:cNvSpPr>
          <p:nvPr>
            <p:ph type="title" idx="4294967295"/>
          </p:nvPr>
        </p:nvSpPr>
        <p:spPr>
          <a:xfrm>
            <a:off x="241200" y="270720"/>
            <a:ext cx="8736840" cy="855000"/>
          </a:xfrm>
          <a:prstGeom prst="rect">
            <a:avLst/>
          </a:prstGeom>
          <a:solidFill>
            <a:schemeClr val="accent1">
              <a:lumMod val="20000"/>
              <a:lumOff val="80000"/>
            </a:schemeClr>
          </a:solidFill>
          <a:ln w="28575">
            <a:solidFill>
              <a:schemeClr val="accent1"/>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1">
                    <a:lumMod val="75000"/>
                  </a:schemeClr>
                </a:solidFill>
                <a:effectLst/>
                <a:uLnTx/>
                <a:uFillTx/>
                <a:latin typeface="Calibri"/>
                <a:ea typeface="+mn-ea"/>
                <a:cs typeface="+mn-cs"/>
              </a:rPr>
              <a:t>My  Data is Very Sensitive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A picture containing ball, room&#10;&#10;Description automatically generated">
            <a:extLst>
              <a:ext uri="{FF2B5EF4-FFF2-40B4-BE49-F238E27FC236}">
                <a16:creationId xmlns:a16="http://schemas.microsoft.com/office/drawing/2014/main" id="{2D6E9FCD-FAA1-4679-9CC7-0BAD4E74F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70" y="268284"/>
            <a:ext cx="1106998" cy="854999"/>
          </a:xfrm>
          <a:prstGeom prst="rect">
            <a:avLst/>
          </a:prstGeom>
        </p:spPr>
      </p:pic>
    </p:spTree>
    <p:extLst>
      <p:ext uri="{BB962C8B-B14F-4D97-AF65-F5344CB8AC3E}">
        <p14:creationId xmlns:p14="http://schemas.microsoft.com/office/powerpoint/2010/main" val="874817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259B-C45C-4E27-A72B-AE6E0A17DAE8}"/>
              </a:ext>
            </a:extLst>
          </p:cNvPr>
          <p:cNvSpPr>
            <a:spLocks noGrp="1"/>
          </p:cNvSpPr>
          <p:nvPr>
            <p:ph type="title"/>
          </p:nvPr>
        </p:nvSpPr>
        <p:spPr/>
        <p:txBody>
          <a:bodyPr/>
          <a:lstStyle/>
          <a:p>
            <a:r>
              <a:rPr lang="en-US" dirty="0"/>
              <a:t>Take Poll</a:t>
            </a:r>
          </a:p>
        </p:txBody>
      </p:sp>
    </p:spTree>
    <p:extLst>
      <p:ext uri="{BB962C8B-B14F-4D97-AF65-F5344CB8AC3E}">
        <p14:creationId xmlns:p14="http://schemas.microsoft.com/office/powerpoint/2010/main" val="1248263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CustomShape 1">
            <a:extLst>
              <a:ext uri="{FF2B5EF4-FFF2-40B4-BE49-F238E27FC236}">
                <a16:creationId xmlns:a16="http://schemas.microsoft.com/office/drawing/2014/main" id="{A1EE731B-15EB-4345-AB45-877291D51600}"/>
              </a:ext>
            </a:extLst>
          </p:cNvPr>
          <p:cNvSpPr>
            <a:spLocks noGrp="1"/>
          </p:cNvSpPr>
          <p:nvPr>
            <p:ph type="title" idx="4294967295"/>
          </p:nvPr>
        </p:nvSpPr>
        <p:spPr>
          <a:xfrm>
            <a:off x="241200" y="112569"/>
            <a:ext cx="8736840" cy="855000"/>
          </a:xfrm>
          <a:prstGeom prst="rect">
            <a:avLst/>
          </a:prstGeom>
          <a:solidFill>
            <a:schemeClr val="accent1">
              <a:lumMod val="20000"/>
              <a:lumOff val="80000"/>
            </a:schemeClr>
          </a:solidFill>
          <a:ln w="28575">
            <a:solidFill>
              <a:schemeClr val="accent1"/>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1">
                    <a:lumMod val="75000"/>
                  </a:schemeClr>
                </a:solidFill>
                <a:effectLst/>
                <a:uLnTx/>
                <a:uFillTx/>
                <a:latin typeface="Calibri"/>
                <a:ea typeface="+mn-ea"/>
                <a:cs typeface="+mn-cs"/>
              </a:rPr>
              <a:t>Copying Files</a:t>
            </a:r>
            <a:endParaRPr kumimoji="0" lang="en-US" sz="18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4" name="Picture 3" descr="A picture containing ball, room&#10;&#10;Description automatically generated">
            <a:extLst>
              <a:ext uri="{FF2B5EF4-FFF2-40B4-BE49-F238E27FC236}">
                <a16:creationId xmlns:a16="http://schemas.microsoft.com/office/drawing/2014/main" id="{9204C1CA-0523-453C-975A-1F1B37A70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70" y="110133"/>
            <a:ext cx="1106998" cy="854999"/>
          </a:xfrm>
          <a:prstGeom prst="rect">
            <a:avLst/>
          </a:prstGeom>
        </p:spPr>
      </p:pic>
      <p:grpSp>
        <p:nvGrpSpPr>
          <p:cNvPr id="3" name="Group 2">
            <a:extLst>
              <a:ext uri="{FF2B5EF4-FFF2-40B4-BE49-F238E27FC236}">
                <a16:creationId xmlns:a16="http://schemas.microsoft.com/office/drawing/2014/main" id="{657304C4-77FF-825C-707C-313B6C63F9EF}"/>
              </a:ext>
            </a:extLst>
          </p:cNvPr>
          <p:cNvGrpSpPr/>
          <p:nvPr/>
        </p:nvGrpSpPr>
        <p:grpSpPr>
          <a:xfrm>
            <a:off x="266158" y="1005119"/>
            <a:ext cx="8552217" cy="5079137"/>
            <a:chOff x="266158" y="1005119"/>
            <a:chExt cx="8552217" cy="5079137"/>
          </a:xfrm>
        </p:grpSpPr>
        <p:sp>
          <p:nvSpPr>
            <p:cNvPr id="5" name="Rectangle 4">
              <a:extLst>
                <a:ext uri="{FF2B5EF4-FFF2-40B4-BE49-F238E27FC236}">
                  <a16:creationId xmlns:a16="http://schemas.microsoft.com/office/drawing/2014/main" id="{1B8A15C4-17ED-4EF3-6D00-4373D1F0F373}"/>
                </a:ext>
              </a:extLst>
            </p:cNvPr>
            <p:cNvSpPr/>
            <p:nvPr/>
          </p:nvSpPr>
          <p:spPr>
            <a:xfrm>
              <a:off x="3231587" y="1005119"/>
              <a:ext cx="5586788" cy="5079137"/>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stronaut">
              <a:extLst>
                <a:ext uri="{FF2B5EF4-FFF2-40B4-BE49-F238E27FC236}">
                  <a16:creationId xmlns:a16="http://schemas.microsoft.com/office/drawing/2014/main" id="{05DECB3B-1820-57C9-7A26-160A0C8256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385" y="1305080"/>
              <a:ext cx="914400" cy="914400"/>
            </a:xfrm>
            <a:prstGeom prst="rect">
              <a:avLst/>
            </a:prstGeom>
          </p:spPr>
        </p:pic>
        <p:pic>
          <p:nvPicPr>
            <p:cNvPr id="7" name="Graphic 6" descr="Disk">
              <a:extLst>
                <a:ext uri="{FF2B5EF4-FFF2-40B4-BE49-F238E27FC236}">
                  <a16:creationId xmlns:a16="http://schemas.microsoft.com/office/drawing/2014/main" id="{2E10461F-B1A9-BBC9-1437-6DC72B464B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3346" y="3849676"/>
              <a:ext cx="914400" cy="914400"/>
            </a:xfrm>
            <a:prstGeom prst="rect">
              <a:avLst/>
            </a:prstGeom>
          </p:spPr>
        </p:pic>
        <p:pic>
          <p:nvPicPr>
            <p:cNvPr id="8" name="Graphic 7" descr="Download">
              <a:extLst>
                <a:ext uri="{FF2B5EF4-FFF2-40B4-BE49-F238E27FC236}">
                  <a16:creationId xmlns:a16="http://schemas.microsoft.com/office/drawing/2014/main" id="{125F19A9-AE34-731C-2923-5D5F2F1F27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4802" y="4476692"/>
              <a:ext cx="914400" cy="914400"/>
            </a:xfrm>
            <a:prstGeom prst="rect">
              <a:avLst/>
            </a:prstGeom>
          </p:spPr>
        </p:pic>
        <p:pic>
          <p:nvPicPr>
            <p:cNvPr id="9" name="Graphic 8" descr="Laptop">
              <a:extLst>
                <a:ext uri="{FF2B5EF4-FFF2-40B4-BE49-F238E27FC236}">
                  <a16:creationId xmlns:a16="http://schemas.microsoft.com/office/drawing/2014/main" id="{3FA65FC6-2A8C-B3D4-8524-AD1B42BFA9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6158" y="2025446"/>
              <a:ext cx="914400" cy="914400"/>
            </a:xfrm>
            <a:prstGeom prst="rect">
              <a:avLst/>
            </a:prstGeom>
          </p:spPr>
        </p:pic>
        <p:sp>
          <p:nvSpPr>
            <p:cNvPr id="11" name="Rectangle 10">
              <a:extLst>
                <a:ext uri="{FF2B5EF4-FFF2-40B4-BE49-F238E27FC236}">
                  <a16:creationId xmlns:a16="http://schemas.microsoft.com/office/drawing/2014/main" id="{30342C32-F62C-C4AC-EA1C-176B812BB561}"/>
                </a:ext>
              </a:extLst>
            </p:cNvPr>
            <p:cNvSpPr/>
            <p:nvPr/>
          </p:nvSpPr>
          <p:spPr>
            <a:xfrm>
              <a:off x="1112008" y="1270475"/>
              <a:ext cx="1985284"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D345E6-9FC8-E048-1264-878FCEC2EE3E}"/>
                </a:ext>
              </a:extLst>
            </p:cNvPr>
            <p:cNvSpPr/>
            <p:nvPr/>
          </p:nvSpPr>
          <p:spPr>
            <a:xfrm>
              <a:off x="1134141" y="2220392"/>
              <a:ext cx="1966201"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86A8C6-AA19-E38F-EDFC-FD2D1786B7C2}"/>
                </a:ext>
              </a:extLst>
            </p:cNvPr>
            <p:cNvSpPr/>
            <p:nvPr/>
          </p:nvSpPr>
          <p:spPr>
            <a:xfrm>
              <a:off x="1131091" y="3714129"/>
              <a:ext cx="1966201"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67D3B5-2534-A69C-2695-EBAE83E5DF39}"/>
                </a:ext>
              </a:extLst>
            </p:cNvPr>
            <p:cNvSpPr/>
            <p:nvPr/>
          </p:nvSpPr>
          <p:spPr>
            <a:xfrm>
              <a:off x="1134142" y="5103707"/>
              <a:ext cx="1963150" cy="85500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1849C45-BC0D-674E-7916-1B4631D090EC}"/>
                </a:ext>
              </a:extLst>
            </p:cNvPr>
            <p:cNvGrpSpPr/>
            <p:nvPr/>
          </p:nvGrpSpPr>
          <p:grpSpPr>
            <a:xfrm>
              <a:off x="5037497" y="1077243"/>
              <a:ext cx="2263661" cy="1993874"/>
              <a:chOff x="4387171" y="1048871"/>
              <a:chExt cx="2263661" cy="1993874"/>
            </a:xfrm>
          </p:grpSpPr>
          <p:sp>
            <p:nvSpPr>
              <p:cNvPr id="164" name="Rectangle 163">
                <a:extLst>
                  <a:ext uri="{FF2B5EF4-FFF2-40B4-BE49-F238E27FC236}">
                    <a16:creationId xmlns:a16="http://schemas.microsoft.com/office/drawing/2014/main" id="{E9F0A740-FA52-A827-08ED-D41FD43D4AA5}"/>
                  </a:ext>
                </a:extLst>
              </p:cNvPr>
              <p:cNvSpPr/>
              <p:nvPr/>
            </p:nvSpPr>
            <p:spPr>
              <a:xfrm>
                <a:off x="4387171" y="1048871"/>
                <a:ext cx="2202716" cy="1993874"/>
              </a:xfrm>
              <a:prstGeom prst="rect">
                <a:avLst/>
              </a:prstGeom>
              <a:solidFill>
                <a:schemeClr val="accent5">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425A9A58-BB8E-9E95-76FA-B47C2289C14D}"/>
                  </a:ext>
                </a:extLst>
              </p:cNvPr>
              <p:cNvGrpSpPr/>
              <p:nvPr/>
            </p:nvGrpSpPr>
            <p:grpSpPr>
              <a:xfrm>
                <a:off x="4406775" y="1518044"/>
                <a:ext cx="2164955" cy="1513874"/>
                <a:chOff x="4417363" y="1303139"/>
                <a:chExt cx="2164955" cy="1513874"/>
              </a:xfrm>
            </p:grpSpPr>
            <p:grpSp>
              <p:nvGrpSpPr>
                <p:cNvPr id="167" name="Group 166">
                  <a:extLst>
                    <a:ext uri="{FF2B5EF4-FFF2-40B4-BE49-F238E27FC236}">
                      <a16:creationId xmlns:a16="http://schemas.microsoft.com/office/drawing/2014/main" id="{DFC0B45F-A275-71DA-4084-29E6AB3AC80B}"/>
                    </a:ext>
                  </a:extLst>
                </p:cNvPr>
                <p:cNvGrpSpPr/>
                <p:nvPr/>
              </p:nvGrpSpPr>
              <p:grpSpPr>
                <a:xfrm>
                  <a:off x="4425528" y="2014294"/>
                  <a:ext cx="2156790" cy="802719"/>
                  <a:chOff x="4425528" y="2014294"/>
                  <a:chExt cx="2156790" cy="802719"/>
                </a:xfrm>
              </p:grpSpPr>
              <p:pic>
                <p:nvPicPr>
                  <p:cNvPr id="194" name="Graphic 193" descr="Calculator">
                    <a:extLst>
                      <a:ext uri="{FF2B5EF4-FFF2-40B4-BE49-F238E27FC236}">
                        <a16:creationId xmlns:a16="http://schemas.microsoft.com/office/drawing/2014/main" id="{9F5448FD-C8EC-ACC5-9287-B0EC865657B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25528" y="2020124"/>
                    <a:ext cx="796889" cy="796889"/>
                  </a:xfrm>
                  <a:prstGeom prst="rect">
                    <a:avLst/>
                  </a:prstGeom>
                </p:spPr>
              </p:pic>
              <p:pic>
                <p:nvPicPr>
                  <p:cNvPr id="195" name="Graphic 194" descr="Calculator">
                    <a:extLst>
                      <a:ext uri="{FF2B5EF4-FFF2-40B4-BE49-F238E27FC236}">
                        <a16:creationId xmlns:a16="http://schemas.microsoft.com/office/drawing/2014/main" id="{C6FF3076-9877-7093-C588-B9E92CF2BD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95154" y="2014294"/>
                    <a:ext cx="796889" cy="796889"/>
                  </a:xfrm>
                  <a:prstGeom prst="rect">
                    <a:avLst/>
                  </a:prstGeom>
                </p:spPr>
              </p:pic>
              <p:pic>
                <p:nvPicPr>
                  <p:cNvPr id="196" name="Graphic 195" descr="Calculator">
                    <a:extLst>
                      <a:ext uri="{FF2B5EF4-FFF2-40B4-BE49-F238E27FC236}">
                        <a16:creationId xmlns:a16="http://schemas.microsoft.com/office/drawing/2014/main" id="{EDCEA319-144C-D805-4A53-A906FBA85D5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85429" y="2020124"/>
                    <a:ext cx="796889" cy="796889"/>
                  </a:xfrm>
                  <a:prstGeom prst="rect">
                    <a:avLst/>
                  </a:prstGeom>
                </p:spPr>
              </p:pic>
            </p:grpSp>
            <p:grpSp>
              <p:nvGrpSpPr>
                <p:cNvPr id="190" name="Group 189">
                  <a:extLst>
                    <a:ext uri="{FF2B5EF4-FFF2-40B4-BE49-F238E27FC236}">
                      <a16:creationId xmlns:a16="http://schemas.microsoft.com/office/drawing/2014/main" id="{F43310C3-10E1-BE73-38FB-1DE02F632DC6}"/>
                    </a:ext>
                  </a:extLst>
                </p:cNvPr>
                <p:cNvGrpSpPr/>
                <p:nvPr/>
              </p:nvGrpSpPr>
              <p:grpSpPr>
                <a:xfrm>
                  <a:off x="4417363" y="1303139"/>
                  <a:ext cx="2156790" cy="802719"/>
                  <a:chOff x="4425528" y="2014294"/>
                  <a:chExt cx="2156790" cy="802719"/>
                </a:xfrm>
              </p:grpSpPr>
              <p:pic>
                <p:nvPicPr>
                  <p:cNvPr id="191" name="Graphic 190" descr="Calculator">
                    <a:extLst>
                      <a:ext uri="{FF2B5EF4-FFF2-40B4-BE49-F238E27FC236}">
                        <a16:creationId xmlns:a16="http://schemas.microsoft.com/office/drawing/2014/main" id="{D7BA5E97-1493-0BF4-45FA-ADA8ED9FB44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25528" y="2020124"/>
                    <a:ext cx="796889" cy="796889"/>
                  </a:xfrm>
                  <a:prstGeom prst="rect">
                    <a:avLst/>
                  </a:prstGeom>
                </p:spPr>
              </p:pic>
              <p:pic>
                <p:nvPicPr>
                  <p:cNvPr id="192" name="Graphic 191" descr="Calculator">
                    <a:extLst>
                      <a:ext uri="{FF2B5EF4-FFF2-40B4-BE49-F238E27FC236}">
                        <a16:creationId xmlns:a16="http://schemas.microsoft.com/office/drawing/2014/main" id="{D72BCE42-157C-0303-F968-1E92BD0D800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95154" y="2014294"/>
                    <a:ext cx="796889" cy="796889"/>
                  </a:xfrm>
                  <a:prstGeom prst="rect">
                    <a:avLst/>
                  </a:prstGeom>
                </p:spPr>
              </p:pic>
              <p:pic>
                <p:nvPicPr>
                  <p:cNvPr id="193" name="Graphic 192" descr="Calculator">
                    <a:extLst>
                      <a:ext uri="{FF2B5EF4-FFF2-40B4-BE49-F238E27FC236}">
                        <a16:creationId xmlns:a16="http://schemas.microsoft.com/office/drawing/2014/main" id="{91683E53-A9CD-ADA3-23C2-EB57EB00D05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85429" y="2020124"/>
                    <a:ext cx="796889" cy="796889"/>
                  </a:xfrm>
                  <a:prstGeom prst="rect">
                    <a:avLst/>
                  </a:prstGeom>
                </p:spPr>
              </p:pic>
            </p:grpSp>
          </p:grpSp>
          <p:sp>
            <p:nvSpPr>
              <p:cNvPr id="166" name="TextBox 165">
                <a:extLst>
                  <a:ext uri="{FF2B5EF4-FFF2-40B4-BE49-F238E27FC236}">
                    <a16:creationId xmlns:a16="http://schemas.microsoft.com/office/drawing/2014/main" id="{E4E9410C-799C-3DF9-1010-BA9086315AF1}"/>
                  </a:ext>
                </a:extLst>
              </p:cNvPr>
              <p:cNvSpPr txBox="1"/>
              <p:nvPr/>
            </p:nvSpPr>
            <p:spPr>
              <a:xfrm>
                <a:off x="4414940" y="1123962"/>
                <a:ext cx="2235892" cy="369332"/>
              </a:xfrm>
              <a:prstGeom prst="rect">
                <a:avLst/>
              </a:prstGeom>
              <a:noFill/>
            </p:spPr>
            <p:txBody>
              <a:bodyPr wrap="square" rtlCol="0">
                <a:spAutoFit/>
              </a:bodyPr>
              <a:lstStyle/>
              <a:p>
                <a:r>
                  <a:rPr lang="en-US" b="1" dirty="0"/>
                  <a:t>Apps/Modules/SW</a:t>
                </a:r>
              </a:p>
            </p:txBody>
          </p:sp>
        </p:grpSp>
        <p:sp>
          <p:nvSpPr>
            <p:cNvPr id="16" name="TextBox 15">
              <a:extLst>
                <a:ext uri="{FF2B5EF4-FFF2-40B4-BE49-F238E27FC236}">
                  <a16:creationId xmlns:a16="http://schemas.microsoft.com/office/drawing/2014/main" id="{B4B29994-F20B-DAAF-A547-FE658696262E}"/>
                </a:ext>
              </a:extLst>
            </p:cNvPr>
            <p:cNvSpPr txBox="1"/>
            <p:nvPr/>
          </p:nvSpPr>
          <p:spPr>
            <a:xfrm>
              <a:off x="1788686" y="1289332"/>
              <a:ext cx="662514" cy="369332"/>
            </a:xfrm>
            <a:prstGeom prst="rect">
              <a:avLst/>
            </a:prstGeom>
            <a:noFill/>
          </p:spPr>
          <p:txBody>
            <a:bodyPr wrap="square" rtlCol="0">
              <a:spAutoFit/>
            </a:bodyPr>
            <a:lstStyle/>
            <a:p>
              <a:r>
                <a:rPr lang="en-US" b="1" dirty="0" err="1"/>
                <a:t>ssh</a:t>
              </a:r>
              <a:endParaRPr lang="en-US" b="1" dirty="0"/>
            </a:p>
          </p:txBody>
        </p:sp>
        <p:sp>
          <p:nvSpPr>
            <p:cNvPr id="17" name="TextBox 16">
              <a:extLst>
                <a:ext uri="{FF2B5EF4-FFF2-40B4-BE49-F238E27FC236}">
                  <a16:creationId xmlns:a16="http://schemas.microsoft.com/office/drawing/2014/main" id="{83F5AFBE-41EF-B1AE-9F78-4F0181889163}"/>
                </a:ext>
              </a:extLst>
            </p:cNvPr>
            <p:cNvSpPr txBox="1"/>
            <p:nvPr/>
          </p:nvSpPr>
          <p:spPr>
            <a:xfrm>
              <a:off x="1645907" y="3703347"/>
              <a:ext cx="1023110" cy="369332"/>
            </a:xfrm>
            <a:prstGeom prst="rect">
              <a:avLst/>
            </a:prstGeom>
            <a:noFill/>
          </p:spPr>
          <p:txBody>
            <a:bodyPr wrap="square" rtlCol="0">
              <a:spAutoFit/>
            </a:bodyPr>
            <a:lstStyle/>
            <a:p>
              <a:r>
                <a:rPr lang="en-US" b="1" dirty="0"/>
                <a:t>Globus</a:t>
              </a:r>
            </a:p>
          </p:txBody>
        </p:sp>
        <p:cxnSp>
          <p:nvCxnSpPr>
            <p:cNvPr id="18" name="Straight Arrow Connector 17">
              <a:extLst>
                <a:ext uri="{FF2B5EF4-FFF2-40B4-BE49-F238E27FC236}">
                  <a16:creationId xmlns:a16="http://schemas.microsoft.com/office/drawing/2014/main" id="{04B092E3-C374-685F-ADBF-14902BA37477}"/>
                </a:ext>
              </a:extLst>
            </p:cNvPr>
            <p:cNvCxnSpPr>
              <a:cxnSpLocks/>
              <a:stCxn id="125" idx="3"/>
            </p:cNvCxnSpPr>
            <p:nvPr/>
          </p:nvCxnSpPr>
          <p:spPr>
            <a:xfrm flipV="1">
              <a:off x="4619856" y="4978190"/>
              <a:ext cx="501162" cy="1"/>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19" name="Group 18">
              <a:extLst>
                <a:ext uri="{FF2B5EF4-FFF2-40B4-BE49-F238E27FC236}">
                  <a16:creationId xmlns:a16="http://schemas.microsoft.com/office/drawing/2014/main" id="{03C08AF8-3287-91B8-DB8D-4E561A4B791D}"/>
                </a:ext>
              </a:extLst>
            </p:cNvPr>
            <p:cNvGrpSpPr/>
            <p:nvPr/>
          </p:nvGrpSpPr>
          <p:grpSpPr>
            <a:xfrm>
              <a:off x="3448515" y="4250276"/>
              <a:ext cx="1171341" cy="1455829"/>
              <a:chOff x="3349761" y="4487335"/>
              <a:chExt cx="1171341" cy="1455829"/>
            </a:xfrm>
          </p:grpSpPr>
          <p:sp>
            <p:nvSpPr>
              <p:cNvPr id="125" name="Rectangle 124">
                <a:extLst>
                  <a:ext uri="{FF2B5EF4-FFF2-40B4-BE49-F238E27FC236}">
                    <a16:creationId xmlns:a16="http://schemas.microsoft.com/office/drawing/2014/main" id="{AC396AA9-113E-422C-B4AF-52005EC82848}"/>
                  </a:ext>
                </a:extLst>
              </p:cNvPr>
              <p:cNvSpPr/>
              <p:nvPr/>
            </p:nvSpPr>
            <p:spPr>
              <a:xfrm>
                <a:off x="3349761" y="4487335"/>
                <a:ext cx="1171341" cy="145582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2" name="Graphic 161" descr="Computer">
                <a:extLst>
                  <a:ext uri="{FF2B5EF4-FFF2-40B4-BE49-F238E27FC236}">
                    <a16:creationId xmlns:a16="http://schemas.microsoft.com/office/drawing/2014/main" id="{E2A8C296-7D8C-FE81-1174-8D1426B873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31673" y="4958221"/>
                <a:ext cx="914400" cy="914400"/>
              </a:xfrm>
              <a:prstGeom prst="rect">
                <a:avLst/>
              </a:prstGeom>
            </p:spPr>
          </p:pic>
          <p:sp>
            <p:nvSpPr>
              <p:cNvPr id="163" name="TextBox 162">
                <a:extLst>
                  <a:ext uri="{FF2B5EF4-FFF2-40B4-BE49-F238E27FC236}">
                    <a16:creationId xmlns:a16="http://schemas.microsoft.com/office/drawing/2014/main" id="{5AE85770-3903-B0A5-7273-E828274BF572}"/>
                  </a:ext>
                </a:extLst>
              </p:cNvPr>
              <p:cNvSpPr txBox="1"/>
              <p:nvPr/>
            </p:nvSpPr>
            <p:spPr>
              <a:xfrm>
                <a:off x="3466827" y="4530880"/>
                <a:ext cx="969120" cy="646331"/>
              </a:xfrm>
              <a:prstGeom prst="rect">
                <a:avLst/>
              </a:prstGeom>
              <a:noFill/>
            </p:spPr>
            <p:txBody>
              <a:bodyPr wrap="square" rtlCol="0">
                <a:spAutoFit/>
              </a:bodyPr>
              <a:lstStyle/>
              <a:p>
                <a:r>
                  <a:rPr lang="en-US" b="1" dirty="0"/>
                  <a:t>Data Mover</a:t>
                </a:r>
              </a:p>
            </p:txBody>
          </p:sp>
        </p:grpSp>
        <p:grpSp>
          <p:nvGrpSpPr>
            <p:cNvPr id="20" name="Group 19">
              <a:extLst>
                <a:ext uri="{FF2B5EF4-FFF2-40B4-BE49-F238E27FC236}">
                  <a16:creationId xmlns:a16="http://schemas.microsoft.com/office/drawing/2014/main" id="{52EE5EBF-035D-D149-9BEB-8BEBD1EFE809}"/>
                </a:ext>
              </a:extLst>
            </p:cNvPr>
            <p:cNvGrpSpPr/>
            <p:nvPr/>
          </p:nvGrpSpPr>
          <p:grpSpPr>
            <a:xfrm>
              <a:off x="5093151" y="4346616"/>
              <a:ext cx="2202717" cy="1715003"/>
              <a:chOff x="4187775" y="4372629"/>
              <a:chExt cx="2202717" cy="1715003"/>
            </a:xfrm>
          </p:grpSpPr>
          <p:sp>
            <p:nvSpPr>
              <p:cNvPr id="90" name="Rectangle 89">
                <a:extLst>
                  <a:ext uri="{FF2B5EF4-FFF2-40B4-BE49-F238E27FC236}">
                    <a16:creationId xmlns:a16="http://schemas.microsoft.com/office/drawing/2014/main" id="{9AFA3456-9F43-17E8-8B8E-7DAFBD1A2591}"/>
                  </a:ext>
                </a:extLst>
              </p:cNvPr>
              <p:cNvSpPr/>
              <p:nvPr/>
            </p:nvSpPr>
            <p:spPr>
              <a:xfrm>
                <a:off x="4187775" y="4372629"/>
                <a:ext cx="2202716" cy="1676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D4A75405-2E6F-DC28-CF95-993CAD272B77}"/>
                  </a:ext>
                </a:extLst>
              </p:cNvPr>
              <p:cNvGrpSpPr/>
              <p:nvPr/>
            </p:nvGrpSpPr>
            <p:grpSpPr>
              <a:xfrm>
                <a:off x="4226489" y="4677697"/>
                <a:ext cx="2132298" cy="1409935"/>
                <a:chOff x="3670137" y="4735287"/>
                <a:chExt cx="2132298" cy="1409935"/>
              </a:xfrm>
            </p:grpSpPr>
            <p:pic>
              <p:nvPicPr>
                <p:cNvPr id="102" name="Graphic 101" descr="Optical disc">
                  <a:extLst>
                    <a:ext uri="{FF2B5EF4-FFF2-40B4-BE49-F238E27FC236}">
                      <a16:creationId xmlns:a16="http://schemas.microsoft.com/office/drawing/2014/main" id="{ABD63E78-4FBE-68DF-07F9-C527CE973D8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80629" y="4735287"/>
                  <a:ext cx="914400" cy="914400"/>
                </a:xfrm>
                <a:prstGeom prst="rect">
                  <a:avLst/>
                </a:prstGeom>
              </p:spPr>
            </p:pic>
            <p:pic>
              <p:nvPicPr>
                <p:cNvPr id="105" name="Graphic 104" descr="Optical disc">
                  <a:extLst>
                    <a:ext uri="{FF2B5EF4-FFF2-40B4-BE49-F238E27FC236}">
                      <a16:creationId xmlns:a16="http://schemas.microsoft.com/office/drawing/2014/main" id="{7B1BDC3E-9F3B-89DE-5D7C-72AB8269F92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670137" y="5192722"/>
                  <a:ext cx="914400" cy="914400"/>
                </a:xfrm>
                <a:prstGeom prst="rect">
                  <a:avLst/>
                </a:prstGeom>
              </p:spPr>
            </p:pic>
            <p:pic>
              <p:nvPicPr>
                <p:cNvPr id="115" name="Graphic 114" descr="Optical disc">
                  <a:extLst>
                    <a:ext uri="{FF2B5EF4-FFF2-40B4-BE49-F238E27FC236}">
                      <a16:creationId xmlns:a16="http://schemas.microsoft.com/office/drawing/2014/main" id="{C89BCDFD-79B3-9968-CB1F-68CE39A487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468202" y="5230822"/>
                  <a:ext cx="914400" cy="914400"/>
                </a:xfrm>
                <a:prstGeom prst="rect">
                  <a:avLst/>
                </a:prstGeom>
              </p:spPr>
            </p:pic>
            <p:pic>
              <p:nvPicPr>
                <p:cNvPr id="124" name="Graphic 123" descr="Optical disc">
                  <a:extLst>
                    <a:ext uri="{FF2B5EF4-FFF2-40B4-BE49-F238E27FC236}">
                      <a16:creationId xmlns:a16="http://schemas.microsoft.com/office/drawing/2014/main" id="{4E74F7BC-5848-C2A7-6125-282D750042B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888035" y="4777527"/>
                  <a:ext cx="914400" cy="914400"/>
                </a:xfrm>
                <a:prstGeom prst="rect">
                  <a:avLst/>
                </a:prstGeom>
              </p:spPr>
            </p:pic>
          </p:grpSp>
          <p:sp>
            <p:nvSpPr>
              <p:cNvPr id="94" name="TextBox 93">
                <a:extLst>
                  <a:ext uri="{FF2B5EF4-FFF2-40B4-BE49-F238E27FC236}">
                    <a16:creationId xmlns:a16="http://schemas.microsoft.com/office/drawing/2014/main" id="{40E95442-0836-2E93-293D-FDD3D53CAB18}"/>
                  </a:ext>
                </a:extLst>
              </p:cNvPr>
              <p:cNvSpPr txBox="1"/>
              <p:nvPr/>
            </p:nvSpPr>
            <p:spPr>
              <a:xfrm>
                <a:off x="4187776" y="4372629"/>
                <a:ext cx="2202716" cy="338554"/>
              </a:xfrm>
              <a:prstGeom prst="rect">
                <a:avLst/>
              </a:prstGeom>
              <a:noFill/>
            </p:spPr>
            <p:txBody>
              <a:bodyPr wrap="square" rtlCol="0">
                <a:spAutoFit/>
              </a:bodyPr>
              <a:lstStyle/>
              <a:p>
                <a:r>
                  <a:rPr lang="en-US" sz="1600" b="1" dirty="0"/>
                  <a:t>Files: data/programs</a:t>
                </a:r>
              </a:p>
            </p:txBody>
          </p:sp>
        </p:grpSp>
        <p:sp>
          <p:nvSpPr>
            <p:cNvPr id="21" name="TextBox 20">
              <a:extLst>
                <a:ext uri="{FF2B5EF4-FFF2-40B4-BE49-F238E27FC236}">
                  <a16:creationId xmlns:a16="http://schemas.microsoft.com/office/drawing/2014/main" id="{FFE7A994-8E4A-11A6-C7F9-2B0CE73E2F9F}"/>
                </a:ext>
              </a:extLst>
            </p:cNvPr>
            <p:cNvSpPr txBox="1"/>
            <p:nvPr/>
          </p:nvSpPr>
          <p:spPr>
            <a:xfrm>
              <a:off x="1339428" y="2234082"/>
              <a:ext cx="1765535" cy="323165"/>
            </a:xfrm>
            <a:prstGeom prst="rect">
              <a:avLst/>
            </a:prstGeom>
            <a:noFill/>
          </p:spPr>
          <p:txBody>
            <a:bodyPr wrap="square" rtlCol="0">
              <a:spAutoFit/>
            </a:bodyPr>
            <a:lstStyle/>
            <a:p>
              <a:r>
                <a:rPr lang="en-US" sz="1500" b="1" dirty="0"/>
                <a:t>Open OnDemand</a:t>
              </a:r>
            </a:p>
          </p:txBody>
        </p:sp>
        <p:sp>
          <p:nvSpPr>
            <p:cNvPr id="23" name="TextBox 22">
              <a:extLst>
                <a:ext uri="{FF2B5EF4-FFF2-40B4-BE49-F238E27FC236}">
                  <a16:creationId xmlns:a16="http://schemas.microsoft.com/office/drawing/2014/main" id="{76D55CE0-4432-4BC6-9287-98AF9CFEB3FE}"/>
                </a:ext>
              </a:extLst>
            </p:cNvPr>
            <p:cNvSpPr txBox="1"/>
            <p:nvPr/>
          </p:nvSpPr>
          <p:spPr>
            <a:xfrm>
              <a:off x="1799066" y="5125294"/>
              <a:ext cx="732256" cy="369332"/>
            </a:xfrm>
            <a:prstGeom prst="rect">
              <a:avLst/>
            </a:prstGeom>
            <a:noFill/>
          </p:spPr>
          <p:txBody>
            <a:bodyPr wrap="square" rtlCol="0">
              <a:spAutoFit/>
            </a:bodyPr>
            <a:lstStyle/>
            <a:p>
              <a:r>
                <a:rPr lang="en-US" b="1" dirty="0"/>
                <a:t>sftp</a:t>
              </a:r>
            </a:p>
          </p:txBody>
        </p:sp>
        <p:sp>
          <p:nvSpPr>
            <p:cNvPr id="24" name="Rectangle 23">
              <a:extLst>
                <a:ext uri="{FF2B5EF4-FFF2-40B4-BE49-F238E27FC236}">
                  <a16:creationId xmlns:a16="http://schemas.microsoft.com/office/drawing/2014/main" id="{3F0E9958-0E22-44C5-1666-C1E1B7F3825A}"/>
                </a:ext>
              </a:extLst>
            </p:cNvPr>
            <p:cNvSpPr/>
            <p:nvPr/>
          </p:nvSpPr>
          <p:spPr>
            <a:xfrm>
              <a:off x="3354155" y="1494726"/>
              <a:ext cx="1171341" cy="2127825"/>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4777F653-324C-E7C6-062F-5DEC36FAF737}"/>
                </a:ext>
              </a:extLst>
            </p:cNvPr>
            <p:cNvGrpSpPr/>
            <p:nvPr/>
          </p:nvGrpSpPr>
          <p:grpSpPr>
            <a:xfrm>
              <a:off x="3470954" y="1841195"/>
              <a:ext cx="920247" cy="1730025"/>
              <a:chOff x="2817281" y="1864513"/>
              <a:chExt cx="920247" cy="1730025"/>
            </a:xfrm>
          </p:grpSpPr>
          <p:pic>
            <p:nvPicPr>
              <p:cNvPr id="87" name="Graphic 86" descr="Computer">
                <a:extLst>
                  <a:ext uri="{FF2B5EF4-FFF2-40B4-BE49-F238E27FC236}">
                    <a16:creationId xmlns:a16="http://schemas.microsoft.com/office/drawing/2014/main" id="{5EAC2423-EB01-5E68-21EE-A7A5DEDFE7D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23128" y="1864513"/>
                <a:ext cx="914400" cy="914400"/>
              </a:xfrm>
              <a:prstGeom prst="rect">
                <a:avLst/>
              </a:prstGeom>
            </p:spPr>
          </p:pic>
          <p:pic>
            <p:nvPicPr>
              <p:cNvPr id="89" name="Graphic 88" descr="Computer">
                <a:extLst>
                  <a:ext uri="{FF2B5EF4-FFF2-40B4-BE49-F238E27FC236}">
                    <a16:creationId xmlns:a16="http://schemas.microsoft.com/office/drawing/2014/main" id="{9B3B6DA6-9C35-84E4-9AA7-FDF3485A97A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17281" y="2680138"/>
                <a:ext cx="914400" cy="914400"/>
              </a:xfrm>
              <a:prstGeom prst="rect">
                <a:avLst/>
              </a:prstGeom>
            </p:spPr>
          </p:pic>
        </p:grpSp>
        <p:cxnSp>
          <p:nvCxnSpPr>
            <p:cNvPr id="26" name="Straight Arrow Connector 25">
              <a:extLst>
                <a:ext uri="{FF2B5EF4-FFF2-40B4-BE49-F238E27FC236}">
                  <a16:creationId xmlns:a16="http://schemas.microsoft.com/office/drawing/2014/main" id="{C503AD86-D01B-CD22-19FB-2C140CBC753C}"/>
                </a:ext>
              </a:extLst>
            </p:cNvPr>
            <p:cNvCxnSpPr>
              <a:cxnSpLocks/>
            </p:cNvCxnSpPr>
            <p:nvPr/>
          </p:nvCxnSpPr>
          <p:spPr>
            <a:xfrm>
              <a:off x="4519649" y="3474016"/>
              <a:ext cx="406661" cy="4982"/>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4AD4F834-EDBD-6F9B-6AB5-CAC5E435B1BD}"/>
                </a:ext>
              </a:extLst>
            </p:cNvPr>
            <p:cNvCxnSpPr>
              <a:cxnSpLocks/>
            </p:cNvCxnSpPr>
            <p:nvPr/>
          </p:nvCxnSpPr>
          <p:spPr>
            <a:xfrm>
              <a:off x="4258515" y="3636583"/>
              <a:ext cx="854163" cy="743303"/>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F24CDD9E-66A5-BB07-10F4-5FF1BE02CA97}"/>
                </a:ext>
              </a:extLst>
            </p:cNvPr>
            <p:cNvSpPr txBox="1"/>
            <p:nvPr/>
          </p:nvSpPr>
          <p:spPr>
            <a:xfrm>
              <a:off x="3471685" y="1459501"/>
              <a:ext cx="1002650" cy="646331"/>
            </a:xfrm>
            <a:prstGeom prst="rect">
              <a:avLst/>
            </a:prstGeom>
            <a:noFill/>
          </p:spPr>
          <p:txBody>
            <a:bodyPr wrap="square" rtlCol="0">
              <a:spAutoFit/>
            </a:bodyPr>
            <a:lstStyle/>
            <a:p>
              <a:r>
                <a:rPr lang="en-US" b="1" dirty="0"/>
                <a:t>Login Nodes</a:t>
              </a:r>
            </a:p>
          </p:txBody>
        </p:sp>
        <p:cxnSp>
          <p:nvCxnSpPr>
            <p:cNvPr id="29" name="Straight Arrow Connector 28">
              <a:extLst>
                <a:ext uri="{FF2B5EF4-FFF2-40B4-BE49-F238E27FC236}">
                  <a16:creationId xmlns:a16="http://schemas.microsoft.com/office/drawing/2014/main" id="{8E235DC2-D6F8-BD38-7975-211223C60CBF}"/>
                </a:ext>
              </a:extLst>
            </p:cNvPr>
            <p:cNvCxnSpPr>
              <a:cxnSpLocks/>
            </p:cNvCxnSpPr>
            <p:nvPr/>
          </p:nvCxnSpPr>
          <p:spPr>
            <a:xfrm flipV="1">
              <a:off x="4530612" y="2292567"/>
              <a:ext cx="514005" cy="5828"/>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0" name="TextBox 29">
              <a:extLst>
                <a:ext uri="{FF2B5EF4-FFF2-40B4-BE49-F238E27FC236}">
                  <a16:creationId xmlns:a16="http://schemas.microsoft.com/office/drawing/2014/main" id="{DF9FF76E-D178-ED07-A923-EDD551E13CA7}"/>
                </a:ext>
              </a:extLst>
            </p:cNvPr>
            <p:cNvSpPr txBox="1"/>
            <p:nvPr/>
          </p:nvSpPr>
          <p:spPr>
            <a:xfrm>
              <a:off x="1173244" y="1798006"/>
              <a:ext cx="1937209" cy="323165"/>
            </a:xfrm>
            <a:prstGeom prst="rect">
              <a:avLst/>
            </a:prstGeom>
            <a:noFill/>
          </p:spPr>
          <p:txBody>
            <a:bodyPr wrap="square" rtlCol="0">
              <a:spAutoFit/>
            </a:bodyPr>
            <a:lstStyle/>
            <a:p>
              <a:r>
                <a:rPr lang="en-US" sz="1500" i="1" dirty="0" err="1"/>
                <a:t>ssh</a:t>
              </a:r>
              <a:r>
                <a:rPr lang="en-US" sz="1500" i="1" dirty="0"/>
                <a:t> longleaf.unc.edu</a:t>
              </a:r>
            </a:p>
          </p:txBody>
        </p:sp>
        <p:grpSp>
          <p:nvGrpSpPr>
            <p:cNvPr id="31" name="Group 30">
              <a:extLst>
                <a:ext uri="{FF2B5EF4-FFF2-40B4-BE49-F238E27FC236}">
                  <a16:creationId xmlns:a16="http://schemas.microsoft.com/office/drawing/2014/main" id="{146A2075-8944-23B0-BAE1-B47A102A4882}"/>
                </a:ext>
              </a:extLst>
            </p:cNvPr>
            <p:cNvGrpSpPr/>
            <p:nvPr/>
          </p:nvGrpSpPr>
          <p:grpSpPr>
            <a:xfrm>
              <a:off x="4919372" y="1561554"/>
              <a:ext cx="3831628" cy="3771840"/>
              <a:chOff x="4756427" y="1561554"/>
              <a:chExt cx="3831628" cy="3771840"/>
            </a:xfrm>
          </p:grpSpPr>
          <p:sp>
            <p:nvSpPr>
              <p:cNvPr id="71" name="Rectangle 70">
                <a:extLst>
                  <a:ext uri="{FF2B5EF4-FFF2-40B4-BE49-F238E27FC236}">
                    <a16:creationId xmlns:a16="http://schemas.microsoft.com/office/drawing/2014/main" id="{E53DF22D-2FB5-8BA3-7A46-E8116DD8C5D6}"/>
                  </a:ext>
                </a:extLst>
              </p:cNvPr>
              <p:cNvSpPr/>
              <p:nvPr/>
            </p:nvSpPr>
            <p:spPr>
              <a:xfrm>
                <a:off x="7415238" y="1594434"/>
                <a:ext cx="1172817" cy="373896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descr="Mathematics">
                <a:extLst>
                  <a:ext uri="{FF2B5EF4-FFF2-40B4-BE49-F238E27FC236}">
                    <a16:creationId xmlns:a16="http://schemas.microsoft.com/office/drawing/2014/main" id="{D3C8848A-5084-6F61-7B39-997CDBC6428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66566" y="2809420"/>
                <a:ext cx="914400" cy="914400"/>
              </a:xfrm>
              <a:prstGeom prst="rect">
                <a:avLst/>
              </a:prstGeom>
            </p:spPr>
          </p:pic>
          <p:pic>
            <p:nvPicPr>
              <p:cNvPr id="73" name="Graphic 72" descr="Mathematics">
                <a:extLst>
                  <a:ext uri="{FF2B5EF4-FFF2-40B4-BE49-F238E27FC236}">
                    <a16:creationId xmlns:a16="http://schemas.microsoft.com/office/drawing/2014/main" id="{27D85184-6C4A-DB4E-2109-30006DC5273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67816" y="2045808"/>
                <a:ext cx="914400" cy="914400"/>
              </a:xfrm>
              <a:prstGeom prst="rect">
                <a:avLst/>
              </a:prstGeom>
            </p:spPr>
          </p:pic>
          <p:pic>
            <p:nvPicPr>
              <p:cNvPr id="76" name="Graphic 75" descr="Mathematics">
                <a:extLst>
                  <a:ext uri="{FF2B5EF4-FFF2-40B4-BE49-F238E27FC236}">
                    <a16:creationId xmlns:a16="http://schemas.microsoft.com/office/drawing/2014/main" id="{A196CFB0-0532-436E-48D3-449BEBA7CC5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67944" y="4336644"/>
                <a:ext cx="914400" cy="914400"/>
              </a:xfrm>
              <a:prstGeom prst="rect">
                <a:avLst/>
              </a:prstGeom>
            </p:spPr>
          </p:pic>
          <p:pic>
            <p:nvPicPr>
              <p:cNvPr id="77" name="Graphic 76" descr="Mathematics">
                <a:extLst>
                  <a:ext uri="{FF2B5EF4-FFF2-40B4-BE49-F238E27FC236}">
                    <a16:creationId xmlns:a16="http://schemas.microsoft.com/office/drawing/2014/main" id="{62C68F8D-4ECA-0460-1B9D-4D15FA0AAB4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66566" y="3573032"/>
                <a:ext cx="914400" cy="914400"/>
              </a:xfrm>
              <a:prstGeom prst="rect">
                <a:avLst/>
              </a:prstGeom>
            </p:spPr>
          </p:pic>
          <p:sp>
            <p:nvSpPr>
              <p:cNvPr id="79" name="TextBox 78">
                <a:extLst>
                  <a:ext uri="{FF2B5EF4-FFF2-40B4-BE49-F238E27FC236}">
                    <a16:creationId xmlns:a16="http://schemas.microsoft.com/office/drawing/2014/main" id="{825E63DD-A650-3C2E-688C-7BD6FB517CA7}"/>
                  </a:ext>
                </a:extLst>
              </p:cNvPr>
              <p:cNvSpPr txBox="1"/>
              <p:nvPr/>
            </p:nvSpPr>
            <p:spPr>
              <a:xfrm>
                <a:off x="7415238" y="1561554"/>
                <a:ext cx="1172817" cy="615553"/>
              </a:xfrm>
              <a:prstGeom prst="rect">
                <a:avLst/>
              </a:prstGeom>
              <a:noFill/>
            </p:spPr>
            <p:txBody>
              <a:bodyPr wrap="square" rtlCol="0">
                <a:spAutoFit/>
              </a:bodyPr>
              <a:lstStyle/>
              <a:p>
                <a:pPr algn="ctr"/>
                <a:r>
                  <a:rPr lang="en-US" sz="1700" b="1" dirty="0"/>
                  <a:t>Compute Nodes</a:t>
                </a:r>
              </a:p>
            </p:txBody>
          </p:sp>
          <p:sp>
            <p:nvSpPr>
              <p:cNvPr id="82" name="Rectangle 81">
                <a:extLst>
                  <a:ext uri="{FF2B5EF4-FFF2-40B4-BE49-F238E27FC236}">
                    <a16:creationId xmlns:a16="http://schemas.microsoft.com/office/drawing/2014/main" id="{52F24318-4D5E-61C9-607A-98B8BE5CE132}"/>
                  </a:ext>
                </a:extLst>
              </p:cNvPr>
              <p:cNvSpPr/>
              <p:nvPr/>
            </p:nvSpPr>
            <p:spPr>
              <a:xfrm>
                <a:off x="4756427" y="3444720"/>
                <a:ext cx="2276086" cy="408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a:extLst>
                  <a:ext uri="{FF2B5EF4-FFF2-40B4-BE49-F238E27FC236}">
                    <a16:creationId xmlns:a16="http://schemas.microsoft.com/office/drawing/2014/main" id="{17C1395B-9A02-C6DE-FB09-2321836C1E79}"/>
                  </a:ext>
                </a:extLst>
              </p:cNvPr>
              <p:cNvCxnSpPr>
                <a:cxnSpLocks/>
              </p:cNvCxnSpPr>
              <p:nvPr/>
            </p:nvCxnSpPr>
            <p:spPr>
              <a:xfrm flipH="1">
                <a:off x="5754444" y="3071117"/>
                <a:ext cx="12541" cy="364849"/>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84" name="TextBox 83">
                <a:extLst>
                  <a:ext uri="{FF2B5EF4-FFF2-40B4-BE49-F238E27FC236}">
                    <a16:creationId xmlns:a16="http://schemas.microsoft.com/office/drawing/2014/main" id="{CA42B1C4-B47D-9B07-0403-A7E119E53A39}"/>
                  </a:ext>
                </a:extLst>
              </p:cNvPr>
              <p:cNvSpPr txBox="1"/>
              <p:nvPr/>
            </p:nvSpPr>
            <p:spPr>
              <a:xfrm>
                <a:off x="4788940" y="3478998"/>
                <a:ext cx="2243573" cy="369332"/>
              </a:xfrm>
              <a:prstGeom prst="rect">
                <a:avLst/>
              </a:prstGeom>
              <a:noFill/>
            </p:spPr>
            <p:txBody>
              <a:bodyPr wrap="square" rtlCol="0" anchor="t">
                <a:spAutoFit/>
              </a:bodyPr>
              <a:lstStyle/>
              <a:p>
                <a:r>
                  <a:rPr lang="en-US" b="1" dirty="0">
                    <a:solidFill>
                      <a:schemeClr val="bg1"/>
                    </a:solidFill>
                  </a:rPr>
                  <a:t>Scheduler: SLURM</a:t>
                </a:r>
              </a:p>
            </p:txBody>
          </p:sp>
          <p:cxnSp>
            <p:nvCxnSpPr>
              <p:cNvPr id="85" name="Straight Arrow Connector 84">
                <a:extLst>
                  <a:ext uri="{FF2B5EF4-FFF2-40B4-BE49-F238E27FC236}">
                    <a16:creationId xmlns:a16="http://schemas.microsoft.com/office/drawing/2014/main" id="{A9B230FA-3F04-31B6-1903-A13902B58F26}"/>
                  </a:ext>
                </a:extLst>
              </p:cNvPr>
              <p:cNvCxnSpPr>
                <a:cxnSpLocks/>
                <a:endCxn id="84" idx="3"/>
              </p:cNvCxnSpPr>
              <p:nvPr/>
            </p:nvCxnSpPr>
            <p:spPr>
              <a:xfrm flipH="1">
                <a:off x="7032513" y="3663664"/>
                <a:ext cx="426964" cy="0"/>
              </a:xfrm>
              <a:prstGeom prst="straightConnector1">
                <a:avLst/>
              </a:prstGeom>
              <a:ln>
                <a:solidFill>
                  <a:srgbClr val="FFFF00"/>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86" name="Straight Arrow Connector 85">
                <a:extLst>
                  <a:ext uri="{FF2B5EF4-FFF2-40B4-BE49-F238E27FC236}">
                    <a16:creationId xmlns:a16="http://schemas.microsoft.com/office/drawing/2014/main" id="{87A4062F-4769-CCB2-B8E0-1E9137916A84}"/>
                  </a:ext>
                </a:extLst>
              </p:cNvPr>
              <p:cNvCxnSpPr>
                <a:cxnSpLocks/>
              </p:cNvCxnSpPr>
              <p:nvPr/>
            </p:nvCxnSpPr>
            <p:spPr>
              <a:xfrm>
                <a:off x="5910726" y="3878411"/>
                <a:ext cx="0" cy="463223"/>
              </a:xfrm>
              <a:prstGeom prst="straightConnector1">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64" name="Connector: Curved 63">
              <a:extLst>
                <a:ext uri="{FF2B5EF4-FFF2-40B4-BE49-F238E27FC236}">
                  <a16:creationId xmlns:a16="http://schemas.microsoft.com/office/drawing/2014/main" id="{73563A33-3A4D-EE97-83D5-5DCE556D0C8C}"/>
                </a:ext>
              </a:extLst>
            </p:cNvPr>
            <p:cNvCxnSpPr>
              <a:cxnSpLocks/>
            </p:cNvCxnSpPr>
            <p:nvPr/>
          </p:nvCxnSpPr>
          <p:spPr>
            <a:xfrm>
              <a:off x="2837533" y="1665909"/>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F844A52-0E2C-204D-455F-1558B7E82051}"/>
                </a:ext>
              </a:extLst>
            </p:cNvPr>
            <p:cNvSpPr txBox="1"/>
            <p:nvPr/>
          </p:nvSpPr>
          <p:spPr>
            <a:xfrm>
              <a:off x="1141125" y="5589406"/>
              <a:ext cx="2048137" cy="323165"/>
            </a:xfrm>
            <a:prstGeom prst="rect">
              <a:avLst/>
            </a:prstGeom>
            <a:noFill/>
          </p:spPr>
          <p:txBody>
            <a:bodyPr wrap="square" rtlCol="0">
              <a:spAutoFit/>
            </a:bodyPr>
            <a:lstStyle/>
            <a:p>
              <a:r>
                <a:rPr lang="en-US" sz="1500" i="1" dirty="0"/>
                <a:t>sftp rc-dm.its.unc.edu</a:t>
              </a:r>
            </a:p>
          </p:txBody>
        </p:sp>
        <p:cxnSp>
          <p:nvCxnSpPr>
            <p:cNvPr id="66" name="Connector: Curved 65">
              <a:extLst>
                <a:ext uri="{FF2B5EF4-FFF2-40B4-BE49-F238E27FC236}">
                  <a16:creationId xmlns:a16="http://schemas.microsoft.com/office/drawing/2014/main" id="{0A32BE67-D987-E5C3-D299-A31D91D687B0}"/>
                </a:ext>
              </a:extLst>
            </p:cNvPr>
            <p:cNvCxnSpPr>
              <a:cxnSpLocks/>
            </p:cNvCxnSpPr>
            <p:nvPr/>
          </p:nvCxnSpPr>
          <p:spPr>
            <a:xfrm>
              <a:off x="2910397" y="5557181"/>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11CE8021-FA62-97DD-7259-99209CD62F5E}"/>
                </a:ext>
              </a:extLst>
            </p:cNvPr>
            <p:cNvCxnSpPr>
              <a:cxnSpLocks/>
            </p:cNvCxnSpPr>
            <p:nvPr/>
          </p:nvCxnSpPr>
          <p:spPr>
            <a:xfrm>
              <a:off x="2864552" y="2673932"/>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024B9A6D-D2E6-02BE-0090-79EBF479BB05}"/>
                </a:ext>
              </a:extLst>
            </p:cNvPr>
            <p:cNvCxnSpPr>
              <a:cxnSpLocks/>
            </p:cNvCxnSpPr>
            <p:nvPr/>
          </p:nvCxnSpPr>
          <p:spPr>
            <a:xfrm>
              <a:off x="2931999" y="4363687"/>
              <a:ext cx="633242" cy="3"/>
            </a:xfrm>
            <a:prstGeom prst="curvedConnector3">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ED0FE39-5CF9-B3A8-E03C-87F3D7CF4527}"/>
                </a:ext>
              </a:extLst>
            </p:cNvPr>
            <p:cNvSpPr txBox="1"/>
            <p:nvPr/>
          </p:nvSpPr>
          <p:spPr>
            <a:xfrm>
              <a:off x="1112008" y="2575742"/>
              <a:ext cx="2082693" cy="553998"/>
            </a:xfrm>
            <a:prstGeom prst="rect">
              <a:avLst/>
            </a:prstGeom>
            <a:noFill/>
          </p:spPr>
          <p:txBody>
            <a:bodyPr wrap="square" rtlCol="0">
              <a:spAutoFit/>
            </a:bodyPr>
            <a:lstStyle/>
            <a:p>
              <a:r>
                <a:rPr lang="en-US" sz="1500" b="0" i="1" u="none" strike="noStrike" dirty="0">
                  <a:effectLst/>
                  <a:latin typeface="Open Sans" panose="020B0606030504020204" pitchFamily="34" charset="0"/>
                </a:rPr>
                <a:t>https:// ondemand.rc.unc.edu</a:t>
              </a:r>
              <a:endParaRPr lang="en-US" sz="1500" i="1" dirty="0"/>
            </a:p>
          </p:txBody>
        </p:sp>
        <p:sp>
          <p:nvSpPr>
            <p:cNvPr id="70" name="TextBox 69">
              <a:extLst>
                <a:ext uri="{FF2B5EF4-FFF2-40B4-BE49-F238E27FC236}">
                  <a16:creationId xmlns:a16="http://schemas.microsoft.com/office/drawing/2014/main" id="{D23FAB74-1DEB-6D04-5EDD-4C9913A88071}"/>
                </a:ext>
              </a:extLst>
            </p:cNvPr>
            <p:cNvSpPr txBox="1"/>
            <p:nvPr/>
          </p:nvSpPr>
          <p:spPr>
            <a:xfrm>
              <a:off x="1057195" y="4011559"/>
              <a:ext cx="2136292" cy="323165"/>
            </a:xfrm>
            <a:prstGeom prst="rect">
              <a:avLst/>
            </a:prstGeom>
            <a:noFill/>
          </p:spPr>
          <p:txBody>
            <a:bodyPr wrap="square" rtlCol="0">
              <a:spAutoFit/>
            </a:bodyPr>
            <a:lstStyle/>
            <a:p>
              <a:r>
                <a:rPr lang="en-US" sz="1500" b="0" i="1" u="none" strike="noStrike" dirty="0">
                  <a:effectLst/>
                  <a:latin typeface="Open Sans" panose="020B0606030504020204" pitchFamily="34" charset="0"/>
                </a:rPr>
                <a:t>https://www.globus.org</a:t>
              </a:r>
              <a:endParaRPr lang="en-US" sz="1500" i="1" dirty="0"/>
            </a:p>
          </p:txBody>
        </p:sp>
      </p:grpSp>
    </p:spTree>
    <p:extLst>
      <p:ext uri="{BB962C8B-B14F-4D97-AF65-F5344CB8AC3E}">
        <p14:creationId xmlns:p14="http://schemas.microsoft.com/office/powerpoint/2010/main" val="338902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307755" y="839676"/>
            <a:ext cx="8541633" cy="517229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635" algn="ctr">
              <a:lnSpc>
                <a:spcPct val="160000"/>
              </a:lnSpc>
              <a:spcBef>
                <a:spcPts val="641"/>
              </a:spcBef>
              <a:buClr>
                <a:srgbClr val="000000"/>
              </a:buClr>
            </a:pPr>
            <a:r>
              <a:rPr lang="en-US" sz="2000" spc="-1" dirty="0">
                <a:solidFill>
                  <a:srgbClr val="000000"/>
                </a:solidFill>
                <a:latin typeface="Arial"/>
                <a:ea typeface="ヒラギノ角ゴ Pro W3"/>
                <a:hlinkClick r:id="rId3"/>
              </a:rPr>
              <a:t>https://help.rc.unc.edu</a:t>
            </a:r>
            <a:endParaRPr lang="en-US" sz="2000" spc="-1" dirty="0">
              <a:solidFill>
                <a:srgbClr val="000000"/>
              </a:solidFill>
              <a:latin typeface="Arial"/>
              <a:ea typeface="ヒラギノ角ゴ Pro W3"/>
            </a:endParaRPr>
          </a:p>
          <a:p>
            <a:pPr marL="457835" lvl="1" algn="ctr">
              <a:spcBef>
                <a:spcPts val="641"/>
              </a:spcBef>
              <a:buClr>
                <a:srgbClr val="000000"/>
              </a:buClr>
            </a:pPr>
            <a:r>
              <a:rPr lang="en-US" sz="2000" spc="-1" dirty="0">
                <a:latin typeface="Arial"/>
                <a:hlinkClick r:id="rId4"/>
              </a:rPr>
              <a:t>research@unc.edu</a:t>
            </a:r>
            <a:r>
              <a:rPr lang="en-US" sz="2000" spc="-1" dirty="0">
                <a:latin typeface="Arial"/>
              </a:rPr>
              <a:t>  answered during business hours, M-F</a:t>
            </a:r>
          </a:p>
          <a:p>
            <a:pPr marL="635">
              <a:spcBef>
                <a:spcPts val="641"/>
              </a:spcBef>
            </a:pPr>
            <a:r>
              <a:rPr lang="en-US" sz="2000" i="1" spc="-1" dirty="0">
                <a:latin typeface="Arial"/>
                <a:cs typeface="Arial"/>
              </a:rPr>
              <a:t>Provides "computing infrastructure as well as other technology tools and capabilities to support the research needs of University faculty and staff"</a:t>
            </a:r>
            <a:endParaRPr lang="en-US" i="1" dirty="0"/>
          </a:p>
          <a:p>
            <a:pPr marL="635">
              <a:spcBef>
                <a:spcPts val="800"/>
              </a:spcBef>
            </a:pPr>
            <a:r>
              <a:rPr lang="en-US" sz="2000" spc="-1" dirty="0">
                <a:latin typeface="Arial"/>
              </a:rPr>
              <a:t>Resource examples:</a:t>
            </a:r>
          </a:p>
          <a:p>
            <a:pPr marL="800100" lvl="1" indent="-342265">
              <a:lnSpc>
                <a:spcPct val="120000"/>
              </a:lnSpc>
              <a:spcBef>
                <a:spcPts val="641"/>
              </a:spcBef>
              <a:buFont typeface="Arial"/>
              <a:buChar char="•"/>
            </a:pPr>
            <a:r>
              <a:rPr lang="en-US" sz="2000" spc="-1" dirty="0">
                <a:latin typeface="Arial"/>
              </a:rPr>
              <a:t>VCL: Virtual Computing Lab</a:t>
            </a:r>
            <a:endParaRPr lang="en-US" sz="2000" b="0" strike="noStrike" spc="-1" dirty="0">
              <a:latin typeface="Arial"/>
            </a:endParaRPr>
          </a:p>
          <a:p>
            <a:pPr marL="800100" lvl="1" indent="-342265">
              <a:lnSpc>
                <a:spcPct val="120000"/>
              </a:lnSpc>
              <a:spcBef>
                <a:spcPts val="641"/>
              </a:spcBef>
              <a:buFont typeface="Arial"/>
              <a:buChar char="•"/>
            </a:pPr>
            <a:r>
              <a:rPr lang="en-US" sz="2000" b="1" spc="-1" dirty="0">
                <a:highlight>
                  <a:srgbClr val="FFFF00"/>
                </a:highlight>
                <a:latin typeface="Arial"/>
              </a:rPr>
              <a:t>Longleaf Cluster (today)</a:t>
            </a:r>
          </a:p>
          <a:p>
            <a:pPr marL="800100" lvl="1" indent="-342265">
              <a:lnSpc>
                <a:spcPct val="120000"/>
              </a:lnSpc>
              <a:spcBef>
                <a:spcPts val="641"/>
              </a:spcBef>
              <a:buFont typeface="Arial"/>
              <a:buChar char="•"/>
            </a:pPr>
            <a:r>
              <a:rPr lang="en-US" sz="2000" spc="-1" dirty="0">
                <a:latin typeface="Arial"/>
              </a:rPr>
              <a:t>Dogwood Cluster</a:t>
            </a:r>
          </a:p>
          <a:p>
            <a:pPr marL="800100" lvl="1" indent="-342265">
              <a:lnSpc>
                <a:spcPct val="120000"/>
              </a:lnSpc>
              <a:spcBef>
                <a:spcPts val="641"/>
              </a:spcBef>
              <a:buFont typeface="Arial"/>
              <a:buChar char="•"/>
            </a:pPr>
            <a:r>
              <a:rPr lang="en-US" sz="2000" spc="-1" dirty="0">
                <a:latin typeface="Arial"/>
              </a:rPr>
              <a:t>DGX Cluster</a:t>
            </a:r>
          </a:p>
          <a:p>
            <a:pPr marL="800100" lvl="1" indent="-342265">
              <a:lnSpc>
                <a:spcPct val="120000"/>
              </a:lnSpc>
              <a:spcBef>
                <a:spcPts val="641"/>
              </a:spcBef>
              <a:buFont typeface="Arial"/>
              <a:buChar char="•"/>
            </a:pPr>
            <a:r>
              <a:rPr lang="en-US" sz="2000" spc="-1" dirty="0">
                <a:latin typeface="Arial"/>
              </a:rPr>
              <a:t>Secure Research Workstation</a:t>
            </a:r>
          </a:p>
          <a:p>
            <a:pPr marL="800100" lvl="1" indent="-342265">
              <a:lnSpc>
                <a:spcPct val="120000"/>
              </a:lnSpc>
              <a:spcBef>
                <a:spcPts val="641"/>
              </a:spcBef>
              <a:buFont typeface="Arial"/>
              <a:buChar char="•"/>
            </a:pPr>
            <a:r>
              <a:rPr lang="en-US" sz="2000" spc="-1" dirty="0">
                <a:ea typeface="+mn-lt"/>
                <a:cs typeface="+mn-lt"/>
              </a:rPr>
              <a:t>Access to </a:t>
            </a:r>
            <a:r>
              <a:rPr lang="en-US" sz="2000" spc="-1" dirty="0" err="1">
                <a:ea typeface="+mn-lt"/>
                <a:cs typeface="+mn-lt"/>
              </a:rPr>
              <a:t>Xsede</a:t>
            </a:r>
            <a:r>
              <a:rPr lang="en-US" sz="2000" spc="-1" dirty="0">
                <a:ea typeface="+mn-lt"/>
                <a:cs typeface="+mn-lt"/>
              </a:rPr>
              <a:t> Campus Champions program</a:t>
            </a:r>
            <a:endParaRPr lang="en-US" sz="2000" spc="-1" dirty="0">
              <a:latin typeface="Arial"/>
            </a:endParaRPr>
          </a:p>
          <a:p>
            <a:pPr marL="635">
              <a:lnSpc>
                <a:spcPct val="120000"/>
              </a:lnSpc>
              <a:spcBef>
                <a:spcPts val="641"/>
              </a:spcBef>
            </a:pPr>
            <a:r>
              <a:rPr lang="en-US" sz="2000" spc="-1" dirty="0">
                <a:latin typeface="Arial"/>
                <a:cs typeface="Arial"/>
              </a:rPr>
              <a:t>List grows all the time...including some cloud computing.</a:t>
            </a:r>
          </a:p>
          <a:p>
            <a:pPr marL="457835" indent="-457200">
              <a:spcBef>
                <a:spcPts val="641"/>
              </a:spcBef>
              <a:buFont typeface="Arial"/>
              <a:buChar char="•"/>
            </a:pPr>
            <a:endParaRPr lang="en-US" sz="2000" spc="-1" dirty="0">
              <a:latin typeface="Arial"/>
              <a:cs typeface="Arial"/>
            </a:endParaRPr>
          </a:p>
          <a:p>
            <a:pPr marL="457835" lvl="1">
              <a:spcBef>
                <a:spcPts val="641"/>
              </a:spcBef>
            </a:pPr>
            <a:endParaRPr lang="en-US" sz="3200" spc="-1" dirty="0">
              <a:latin typeface="Arial"/>
            </a:endParaRPr>
          </a:p>
          <a:p>
            <a:pPr>
              <a:spcBef>
                <a:spcPts val="641"/>
              </a:spcBef>
            </a:pPr>
            <a:endParaRPr lang="en-US" sz="2800" spc="-1" dirty="0">
              <a:latin typeface="Arial"/>
            </a:endParaRPr>
          </a:p>
        </p:txBody>
      </p:sp>
      <p:sp>
        <p:nvSpPr>
          <p:cNvPr id="170" name="CustomShape 2"/>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mn-ea"/>
                <a:cs typeface="+mn-cs"/>
              </a:rPr>
              <a:t>ITS Research Computing: Complete Jobs!</a:t>
            </a:r>
          </a:p>
        </p:txBody>
      </p:sp>
      <p:pic>
        <p:nvPicPr>
          <p:cNvPr id="2" name="Graphic 2" descr="Fir tree">
            <a:extLst>
              <a:ext uri="{FF2B5EF4-FFF2-40B4-BE49-F238E27FC236}">
                <a16:creationId xmlns:a16="http://schemas.microsoft.com/office/drawing/2014/main" id="{9BA35111-96AB-404B-830E-8EA7FD2BF6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78893" y="3420455"/>
            <a:ext cx="423018" cy="412335"/>
          </a:xfrm>
          <a:prstGeom prst="rect">
            <a:avLst/>
          </a:prstGeom>
        </p:spPr>
      </p:pic>
      <p:pic>
        <p:nvPicPr>
          <p:cNvPr id="3" name="Graphic 4" descr="Leaf">
            <a:extLst>
              <a:ext uri="{FF2B5EF4-FFF2-40B4-BE49-F238E27FC236}">
                <a16:creationId xmlns:a16="http://schemas.microsoft.com/office/drawing/2014/main" id="{DB646820-07A1-41E2-B796-91489B0333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13631" y="3901155"/>
            <a:ext cx="369607" cy="380289"/>
          </a:xfrm>
          <a:prstGeom prst="rect">
            <a:avLst/>
          </a:prstGeom>
        </p:spPr>
      </p:pic>
    </p:spTree>
    <p:extLst>
      <p:ext uri="{BB962C8B-B14F-4D97-AF65-F5344CB8AC3E}">
        <p14:creationId xmlns:p14="http://schemas.microsoft.com/office/powerpoint/2010/main" val="12792705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5" name="TextBox 4">
            <a:extLst>
              <a:ext uri="{FF2B5EF4-FFF2-40B4-BE49-F238E27FC236}">
                <a16:creationId xmlns:a16="http://schemas.microsoft.com/office/drawing/2014/main" id="{D28B6CC3-BE39-4F79-BAAE-CC3CB323EE65}"/>
              </a:ext>
            </a:extLst>
          </p:cNvPr>
          <p:cNvSpPr txBox="1"/>
          <p:nvPr/>
        </p:nvSpPr>
        <p:spPr>
          <a:xfrm>
            <a:off x="294199" y="1384852"/>
            <a:ext cx="8507896" cy="4739759"/>
          </a:xfrm>
          <a:prstGeom prst="rect">
            <a:avLst/>
          </a:prstGeom>
          <a:noFill/>
        </p:spPr>
        <p:txBody>
          <a:bodyPr wrap="square" rtlCol="0" anchor="t">
            <a:spAutoFit/>
          </a:bodyPr>
          <a:lstStyle/>
          <a:p>
            <a:r>
              <a:rPr lang="en-US" sz="2400" b="1" dirty="0">
                <a:solidFill>
                  <a:srgbClr val="C00000"/>
                </a:solidFill>
              </a:rPr>
              <a:t>Login nodes (longleaf.unc.edu) &amp; OOD Files are NOT for transferring medium or big files. </a:t>
            </a:r>
            <a:r>
              <a:rPr lang="en-US" sz="2000" dirty="0"/>
              <a:t> Instead use our </a:t>
            </a:r>
            <a:r>
              <a:rPr lang="en-US" sz="2000" b="1" i="1" dirty="0"/>
              <a:t>data mover server</a:t>
            </a:r>
            <a:r>
              <a:rPr lang="en-US" sz="2000" dirty="0"/>
              <a:t>: </a:t>
            </a:r>
          </a:p>
          <a:p>
            <a:pPr algn="ctr"/>
            <a:r>
              <a:rPr lang="en-US" sz="3200" b="1" dirty="0"/>
              <a:t>rc-dm.its.unc.edu</a:t>
            </a:r>
          </a:p>
          <a:p>
            <a:pPr marL="285750" indent="-285750">
              <a:buFont typeface="Arial" panose="020B0604020202020204" pitchFamily="34" charset="0"/>
              <a:buChar char="•"/>
            </a:pPr>
            <a:endParaRPr lang="en-US" dirty="0"/>
          </a:p>
          <a:p>
            <a:r>
              <a:rPr lang="en-US" sz="2000" dirty="0">
                <a:ea typeface="+mn-lt"/>
                <a:cs typeface="+mn-lt"/>
              </a:rPr>
              <a:t>With your favorite </a:t>
            </a:r>
            <a:r>
              <a:rPr lang="en-US" sz="2000" b="1" dirty="0" err="1">
                <a:ea typeface="+mn-lt"/>
                <a:cs typeface="+mn-lt"/>
              </a:rPr>
              <a:t>scp</a:t>
            </a:r>
            <a:r>
              <a:rPr lang="en-US" sz="2000" b="1" dirty="0">
                <a:ea typeface="+mn-lt"/>
                <a:cs typeface="+mn-lt"/>
              </a:rPr>
              <a:t>/sftp</a:t>
            </a:r>
            <a:r>
              <a:rPr lang="en-US" sz="2000" dirty="0">
                <a:ea typeface="+mn-lt"/>
                <a:cs typeface="+mn-lt"/>
              </a:rPr>
              <a:t> program, </a:t>
            </a:r>
            <a:r>
              <a:rPr lang="en-US" sz="2000" dirty="0"/>
              <a:t>connect to</a:t>
            </a:r>
          </a:p>
          <a:p>
            <a:r>
              <a:rPr lang="en-US" sz="2000" dirty="0">
                <a:latin typeface="Courier New"/>
                <a:cs typeface="Courier New"/>
              </a:rPr>
              <a:t> &lt;</a:t>
            </a:r>
            <a:r>
              <a:rPr lang="en-US" sz="2000" dirty="0" err="1">
                <a:latin typeface="Courier New"/>
                <a:cs typeface="Courier New"/>
              </a:rPr>
              <a:t>onyen</a:t>
            </a:r>
            <a:r>
              <a:rPr lang="en-US" sz="2000" dirty="0">
                <a:latin typeface="Courier New"/>
                <a:cs typeface="Courier New"/>
              </a:rPr>
              <a:t>&gt;@</a:t>
            </a:r>
            <a:r>
              <a:rPr lang="en-US" sz="2000" b="1" dirty="0">
                <a:latin typeface="Courier New"/>
                <a:cs typeface="Courier New"/>
              </a:rPr>
              <a:t>rc-dm.its.unc.edu   </a:t>
            </a:r>
            <a:r>
              <a:rPr lang="en-US" sz="2000" i="1" dirty="0">
                <a:latin typeface="Courier New"/>
                <a:cs typeface="Courier New"/>
              </a:rPr>
              <a:t>(not longleaf.unc.edu)</a:t>
            </a:r>
          </a:p>
          <a:p>
            <a:endParaRPr lang="en-US" dirty="0"/>
          </a:p>
          <a:p>
            <a:r>
              <a:rPr lang="en-US" dirty="0"/>
              <a:t>Not on campus?   Establish VPN connection first </a:t>
            </a:r>
            <a:r>
              <a:rPr lang="en-US" sz="1600" i="1" dirty="0"/>
              <a:t>(search help.unc.edu for VPN)</a:t>
            </a:r>
          </a:p>
          <a:p>
            <a:pPr marL="285750" indent="-285750">
              <a:buFont typeface="Arial" panose="020B0604020202020204" pitchFamily="34" charset="0"/>
              <a:buChar char="•"/>
            </a:pPr>
            <a:endParaRPr lang="en-US" dirty="0"/>
          </a:p>
          <a:p>
            <a:r>
              <a:rPr lang="en-US" dirty="0"/>
              <a:t>Note: The session must hold the connection for the entire file transfer. </a:t>
            </a:r>
          </a:p>
          <a:p>
            <a:r>
              <a:rPr lang="en-US" dirty="0"/>
              <a:t>Blink -&gt; </a:t>
            </a:r>
            <a:r>
              <a:rPr lang="en-US" i="1" dirty="0"/>
              <a:t>start over</a:t>
            </a:r>
            <a:r>
              <a:rPr lang="en-US" dirty="0"/>
              <a:t>.  So this is best for small to medium files that take less than 30 minutes to transfer.</a:t>
            </a:r>
          </a:p>
          <a:p>
            <a:r>
              <a:rPr lang="en-US" dirty="0">
                <a:hlinkClick r:id="rId2"/>
              </a:rPr>
              <a:t>https://help.rc.unc.edu/longleaf-frequently-asked-questions-faqs/#6</a:t>
            </a:r>
            <a:endParaRPr lang="en-US" dirty="0"/>
          </a:p>
          <a:p>
            <a:endParaRPr lang="en-US" dirty="0"/>
          </a:p>
        </p:txBody>
      </p:sp>
      <p:sp>
        <p:nvSpPr>
          <p:cNvPr id="2" name="CustomShape 1">
            <a:extLst>
              <a:ext uri="{FF2B5EF4-FFF2-40B4-BE49-F238E27FC236}">
                <a16:creationId xmlns:a16="http://schemas.microsoft.com/office/drawing/2014/main" id="{792E0363-E0F5-4EEC-B1C4-93F932EBB2B9}"/>
              </a:ext>
            </a:extLst>
          </p:cNvPr>
          <p:cNvSpPr>
            <a:spLocks noGrp="1"/>
          </p:cNvSpPr>
          <p:nvPr>
            <p:ph type="title" idx="4294967295"/>
          </p:nvPr>
        </p:nvSpPr>
        <p:spPr>
          <a:xfrm>
            <a:off x="241200" y="270720"/>
            <a:ext cx="8736840" cy="855000"/>
          </a:xfrm>
          <a:prstGeom prst="rect">
            <a:avLst/>
          </a:prstGeom>
          <a:solidFill>
            <a:schemeClr val="accent1">
              <a:lumMod val="20000"/>
              <a:lumOff val="80000"/>
            </a:schemeClr>
          </a:solidFill>
          <a:ln w="28575">
            <a:solidFill>
              <a:schemeClr val="accent1"/>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1">
                    <a:lumMod val="75000"/>
                  </a:schemeClr>
                </a:solidFill>
                <a:effectLst/>
                <a:uLnTx/>
                <a:uFillTx/>
                <a:latin typeface="Calibri"/>
                <a:ea typeface="+mn-ea"/>
                <a:cs typeface="+mn-cs"/>
              </a:rPr>
              <a:t>Copying Files On/Off Longleaf</a:t>
            </a:r>
            <a:endParaRPr kumimoji="0" lang="en-US" sz="18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3" name="Picture 2" descr="A picture containing ball, room&#10;&#10;Description automatically generated">
            <a:extLst>
              <a:ext uri="{FF2B5EF4-FFF2-40B4-BE49-F238E27FC236}">
                <a16:creationId xmlns:a16="http://schemas.microsoft.com/office/drawing/2014/main" id="{2C098FA9-0469-4A87-AF74-F86669C03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70" y="268284"/>
            <a:ext cx="1106998" cy="854999"/>
          </a:xfrm>
          <a:prstGeom prst="rect">
            <a:avLst/>
          </a:prstGeom>
        </p:spPr>
      </p:pic>
    </p:spTree>
    <p:extLst>
      <p:ext uri="{BB962C8B-B14F-4D97-AF65-F5344CB8AC3E}">
        <p14:creationId xmlns:p14="http://schemas.microsoft.com/office/powerpoint/2010/main" val="23133994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5" name="TextBox 4">
            <a:extLst>
              <a:ext uri="{FF2B5EF4-FFF2-40B4-BE49-F238E27FC236}">
                <a16:creationId xmlns:a16="http://schemas.microsoft.com/office/drawing/2014/main" id="{D28B6CC3-BE39-4F79-BAAE-CC3CB323EE65}"/>
              </a:ext>
            </a:extLst>
          </p:cNvPr>
          <p:cNvSpPr txBox="1"/>
          <p:nvPr/>
        </p:nvSpPr>
        <p:spPr>
          <a:xfrm>
            <a:off x="247135" y="1147164"/>
            <a:ext cx="8507896" cy="2523768"/>
          </a:xfrm>
          <a:prstGeom prst="rect">
            <a:avLst/>
          </a:prstGeom>
          <a:noFill/>
        </p:spPr>
        <p:txBody>
          <a:bodyPr wrap="square" rtlCol="0" anchor="t">
            <a:spAutoFit/>
          </a:bodyPr>
          <a:lstStyle/>
          <a:p>
            <a:r>
              <a:rPr lang="en-US" sz="2000" dirty="0"/>
              <a:t>File list located on or will be put in a drive on your computer. </a:t>
            </a:r>
          </a:p>
          <a:p>
            <a:r>
              <a:rPr lang="en-US" sz="2000" dirty="0">
                <a:hlinkClick r:id="rId2"/>
              </a:rPr>
              <a:t>Open MobaXTerm</a:t>
            </a:r>
            <a:r>
              <a:rPr lang="en-US" sz="2000" dirty="0"/>
              <a:t>, XQuartz or other sfp program/app on your computer:</a:t>
            </a:r>
          </a:p>
          <a:p>
            <a:endParaRPr lang="en-US" sz="2000" dirty="0"/>
          </a:p>
          <a:p>
            <a:pPr marL="285750" indent="-285750">
              <a:buFont typeface="Arial" panose="020B0604020202020204" pitchFamily="34" charset="0"/>
              <a:buChar char="•"/>
            </a:pPr>
            <a:endParaRPr lang="en-US" dirty="0"/>
          </a:p>
          <a:p>
            <a:endParaRPr lang="en-US" sz="2400" b="1" dirty="0"/>
          </a:p>
          <a:p>
            <a:pPr marL="285750" indent="-285750">
              <a:buFont typeface="Arial" panose="020B0604020202020204" pitchFamily="34" charset="0"/>
              <a:buChar char="•"/>
            </a:pPr>
            <a:endParaRPr lang="en-US" dirty="0"/>
          </a:p>
          <a:p>
            <a:endParaRPr lang="en-US" sz="2000" dirty="0">
              <a:cs typeface="Arial"/>
            </a:endParaRPr>
          </a:p>
          <a:p>
            <a:endParaRPr lang="en-US" dirty="0"/>
          </a:p>
        </p:txBody>
      </p:sp>
      <p:sp>
        <p:nvSpPr>
          <p:cNvPr id="2" name="CustomShape 1">
            <a:extLst>
              <a:ext uri="{FF2B5EF4-FFF2-40B4-BE49-F238E27FC236}">
                <a16:creationId xmlns:a16="http://schemas.microsoft.com/office/drawing/2014/main" id="{792E0363-E0F5-4EEC-B1C4-93F932EBB2B9}"/>
              </a:ext>
            </a:extLst>
          </p:cNvPr>
          <p:cNvSpPr>
            <a:spLocks noGrp="1"/>
          </p:cNvSpPr>
          <p:nvPr>
            <p:ph type="title" idx="4294967295"/>
          </p:nvPr>
        </p:nvSpPr>
        <p:spPr>
          <a:xfrm>
            <a:off x="241200" y="270720"/>
            <a:ext cx="8736840" cy="855000"/>
          </a:xfrm>
          <a:prstGeom prst="rect">
            <a:avLst/>
          </a:prstGeom>
          <a:solidFill>
            <a:schemeClr val="accent1">
              <a:lumMod val="20000"/>
              <a:lumOff val="80000"/>
            </a:schemeClr>
          </a:solidFill>
          <a:ln w="28575">
            <a:solidFill>
              <a:schemeClr val="accent1"/>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1">
                    <a:lumMod val="75000"/>
                  </a:schemeClr>
                </a:solidFill>
                <a:effectLst/>
                <a:uLnTx/>
                <a:uFillTx/>
                <a:latin typeface="Calibri"/>
                <a:ea typeface="+mn-ea"/>
                <a:cs typeface="+mn-cs"/>
              </a:rPr>
              <a:t>     FTP site to </a:t>
            </a:r>
            <a:r>
              <a:rPr kumimoji="0" lang="en-US" sz="4000" b="1" i="0" u="none" strike="noStrike" kern="1200" cap="none" spc="-1" normalizeH="0" baseline="0" noProof="0" dirty="0">
                <a:ln>
                  <a:noFill/>
                </a:ln>
                <a:solidFill>
                  <a:schemeClr val="accent1">
                    <a:lumMod val="75000"/>
                  </a:schemeClr>
                </a:solidFill>
                <a:effectLst/>
                <a:uLnTx/>
                <a:uFillTx/>
                <a:latin typeface="Calibri"/>
                <a:ea typeface="+mn-lt"/>
                <a:cs typeface="+mn-lt"/>
              </a:rPr>
              <a:t>rc-dm.its.unc.edu</a:t>
            </a:r>
            <a:endParaRPr kumimoji="0" lang="en-US" sz="1800" b="1" i="0" u="none" strike="noStrike" kern="1200" cap="none" spc="0" normalizeH="0" baseline="0" noProof="0" dirty="0">
              <a:ln>
                <a:noFill/>
              </a:ln>
              <a:solidFill>
                <a:schemeClr val="accent1">
                  <a:lumMod val="75000"/>
                </a:schemeClr>
              </a:solidFill>
              <a:effectLst/>
              <a:uLnTx/>
              <a:uFillTx/>
              <a:latin typeface="Calibri"/>
              <a:ea typeface="+mn-ea"/>
              <a:cs typeface="+mn-cs"/>
            </a:endParaRPr>
          </a:p>
        </p:txBody>
      </p:sp>
      <p:pic>
        <p:nvPicPr>
          <p:cNvPr id="3" name="Picture 2" descr="A picture containing ball, room&#10;&#10;Description automatically generated">
            <a:extLst>
              <a:ext uri="{FF2B5EF4-FFF2-40B4-BE49-F238E27FC236}">
                <a16:creationId xmlns:a16="http://schemas.microsoft.com/office/drawing/2014/main" id="{2C098FA9-0469-4A87-AF74-F86669C03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70" y="268284"/>
            <a:ext cx="1106998" cy="854999"/>
          </a:xfrm>
          <a:prstGeom prst="rect">
            <a:avLst/>
          </a:prstGeom>
        </p:spPr>
      </p:pic>
      <p:pic>
        <p:nvPicPr>
          <p:cNvPr id="7" name="Picture 7" descr="A screenshot of a cell phone&#10;&#10;Description generated with very high confidence">
            <a:extLst>
              <a:ext uri="{FF2B5EF4-FFF2-40B4-BE49-F238E27FC236}">
                <a16:creationId xmlns:a16="http://schemas.microsoft.com/office/drawing/2014/main" id="{C01B987D-5CBC-4A3D-9F93-11B3CC134A9B}"/>
              </a:ext>
            </a:extLst>
          </p:cNvPr>
          <p:cNvPicPr>
            <a:picLocks noChangeAspect="1"/>
          </p:cNvPicPr>
          <p:nvPr/>
        </p:nvPicPr>
        <p:blipFill>
          <a:blip r:embed="rId4"/>
          <a:stretch>
            <a:fillRect/>
          </a:stretch>
        </p:blipFill>
        <p:spPr>
          <a:xfrm>
            <a:off x="247135" y="5247956"/>
            <a:ext cx="8291382" cy="1232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 name="Group 8">
            <a:extLst>
              <a:ext uri="{FF2B5EF4-FFF2-40B4-BE49-F238E27FC236}">
                <a16:creationId xmlns:a16="http://schemas.microsoft.com/office/drawing/2014/main" id="{81B33A01-FCE6-2A98-29F0-4E21393DE72D}"/>
              </a:ext>
            </a:extLst>
          </p:cNvPr>
          <p:cNvGrpSpPr/>
          <p:nvPr/>
        </p:nvGrpSpPr>
        <p:grpSpPr>
          <a:xfrm>
            <a:off x="247136" y="1901267"/>
            <a:ext cx="8291383" cy="3184237"/>
            <a:chOff x="247136" y="1710767"/>
            <a:chExt cx="8291383" cy="3184237"/>
          </a:xfrm>
        </p:grpSpPr>
        <p:pic>
          <p:nvPicPr>
            <p:cNvPr id="4" name="Picture 5" descr="A screenshot of a cell phone&#10;&#10;Description generated with very high confidence">
              <a:extLst>
                <a:ext uri="{FF2B5EF4-FFF2-40B4-BE49-F238E27FC236}">
                  <a16:creationId xmlns:a16="http://schemas.microsoft.com/office/drawing/2014/main" id="{43D4C695-5487-4554-8B7E-78A29B57CD81}"/>
                </a:ext>
              </a:extLst>
            </p:cNvPr>
            <p:cNvPicPr>
              <a:picLocks noChangeAspect="1"/>
            </p:cNvPicPr>
            <p:nvPr/>
          </p:nvPicPr>
          <p:blipFill>
            <a:blip r:embed="rId5"/>
            <a:stretch>
              <a:fillRect/>
            </a:stretch>
          </p:blipFill>
          <p:spPr>
            <a:xfrm>
              <a:off x="247136" y="1710767"/>
              <a:ext cx="8291383" cy="2861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descr="A picture containing table&#10;&#10;Description generated with very high confidence">
              <a:extLst>
                <a:ext uri="{FF2B5EF4-FFF2-40B4-BE49-F238E27FC236}">
                  <a16:creationId xmlns:a16="http://schemas.microsoft.com/office/drawing/2014/main" id="{5E3DD7D7-0F33-4A43-BD72-D882C53FEECF}"/>
                </a:ext>
              </a:extLst>
            </p:cNvPr>
            <p:cNvPicPr>
              <a:picLocks noChangeAspect="1"/>
            </p:cNvPicPr>
            <p:nvPr/>
          </p:nvPicPr>
          <p:blipFill>
            <a:blip r:embed="rId6"/>
            <a:stretch>
              <a:fillRect/>
            </a:stretch>
          </p:blipFill>
          <p:spPr>
            <a:xfrm>
              <a:off x="2434281" y="4168360"/>
              <a:ext cx="4275438" cy="714604"/>
            </a:xfrm>
            <a:prstGeom prst="rect">
              <a:avLst/>
            </a:prstGeom>
          </p:spPr>
        </p:pic>
        <p:sp>
          <p:nvSpPr>
            <p:cNvPr id="8" name="Arrow: Right 7">
              <a:extLst>
                <a:ext uri="{FF2B5EF4-FFF2-40B4-BE49-F238E27FC236}">
                  <a16:creationId xmlns:a16="http://schemas.microsoft.com/office/drawing/2014/main" id="{51B0477E-1CDD-4D8D-8C5E-6F2A2A23FD0E}"/>
                </a:ext>
              </a:extLst>
            </p:cNvPr>
            <p:cNvSpPr/>
            <p:nvPr/>
          </p:nvSpPr>
          <p:spPr>
            <a:xfrm flipH="1">
              <a:off x="734114" y="1744032"/>
              <a:ext cx="617838"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0" name="Arrow: Right 9">
              <a:extLst>
                <a:ext uri="{FF2B5EF4-FFF2-40B4-BE49-F238E27FC236}">
                  <a16:creationId xmlns:a16="http://schemas.microsoft.com/office/drawing/2014/main" id="{55329DEE-D5AE-43B8-B01D-F5BFF3237A86}"/>
                </a:ext>
              </a:extLst>
            </p:cNvPr>
            <p:cNvSpPr/>
            <p:nvPr/>
          </p:nvSpPr>
          <p:spPr>
            <a:xfrm>
              <a:off x="2674126" y="4153599"/>
              <a:ext cx="691978" cy="74140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a:t>
              </a:r>
            </a:p>
          </p:txBody>
        </p:sp>
        <p:sp>
          <p:nvSpPr>
            <p:cNvPr id="11" name="Arrow: Right 10">
              <a:extLst>
                <a:ext uri="{FF2B5EF4-FFF2-40B4-BE49-F238E27FC236}">
                  <a16:creationId xmlns:a16="http://schemas.microsoft.com/office/drawing/2014/main" id="{106F16B6-F173-4AF3-BAEB-C5D0AD38A182}"/>
                </a:ext>
              </a:extLst>
            </p:cNvPr>
            <p:cNvSpPr/>
            <p:nvPr/>
          </p:nvSpPr>
          <p:spPr>
            <a:xfrm rot="2040000">
              <a:off x="4614136" y="3300983"/>
              <a:ext cx="642551"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endParaRPr lang="en-US" dirty="0">
                <a:solidFill>
                  <a:schemeClr val="tx1"/>
                </a:solidFill>
              </a:endParaRPr>
            </a:p>
          </p:txBody>
        </p:sp>
        <p:sp>
          <p:nvSpPr>
            <p:cNvPr id="12" name="Arrow: Right 11">
              <a:extLst>
                <a:ext uri="{FF2B5EF4-FFF2-40B4-BE49-F238E27FC236}">
                  <a16:creationId xmlns:a16="http://schemas.microsoft.com/office/drawing/2014/main" id="{AC8B6C16-39A7-4594-B0C9-0E308417CBB4}"/>
                </a:ext>
              </a:extLst>
            </p:cNvPr>
            <p:cNvSpPr/>
            <p:nvPr/>
          </p:nvSpPr>
          <p:spPr>
            <a:xfrm rot="1860000">
              <a:off x="1982147" y="3288626"/>
              <a:ext cx="605480"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endParaRPr lang="en-US" dirty="0">
                <a:solidFill>
                  <a:schemeClr val="tx1"/>
                </a:solidFill>
              </a:endParaRPr>
            </a:p>
          </p:txBody>
        </p:sp>
        <p:sp>
          <p:nvSpPr>
            <p:cNvPr id="13" name="Arrow: Right 12">
              <a:extLst>
                <a:ext uri="{FF2B5EF4-FFF2-40B4-BE49-F238E27FC236}">
                  <a16:creationId xmlns:a16="http://schemas.microsoft.com/office/drawing/2014/main" id="{EC544BB4-679D-4FFF-B41A-F25B2FC322E1}"/>
                </a:ext>
              </a:extLst>
            </p:cNvPr>
            <p:cNvSpPr/>
            <p:nvPr/>
          </p:nvSpPr>
          <p:spPr>
            <a:xfrm>
              <a:off x="4577066" y="2386583"/>
              <a:ext cx="617837"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endParaRPr lang="en-US" dirty="0">
                <a:solidFill>
                  <a:schemeClr val="tx1"/>
                </a:solidFill>
              </a:endParaRPr>
            </a:p>
          </p:txBody>
        </p:sp>
      </p:grpSp>
      <p:sp>
        <p:nvSpPr>
          <p:cNvPr id="14" name="Arrow: Right 13">
            <a:extLst>
              <a:ext uri="{FF2B5EF4-FFF2-40B4-BE49-F238E27FC236}">
                <a16:creationId xmlns:a16="http://schemas.microsoft.com/office/drawing/2014/main" id="{BC9C664C-5923-45BC-96BB-F74A90098C5C}"/>
              </a:ext>
            </a:extLst>
          </p:cNvPr>
          <p:cNvSpPr/>
          <p:nvPr/>
        </p:nvSpPr>
        <p:spPr>
          <a:xfrm flipH="1">
            <a:off x="4725348" y="5782288"/>
            <a:ext cx="2706130" cy="60548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Click to Move Around</a:t>
            </a:r>
          </a:p>
        </p:txBody>
      </p:sp>
      <p:sp>
        <p:nvSpPr>
          <p:cNvPr id="15" name="Arrow: Right 14">
            <a:extLst>
              <a:ext uri="{FF2B5EF4-FFF2-40B4-BE49-F238E27FC236}">
                <a16:creationId xmlns:a16="http://schemas.microsoft.com/office/drawing/2014/main" id="{477575DB-0107-42A2-B67C-02249061E7BF}"/>
              </a:ext>
            </a:extLst>
          </p:cNvPr>
          <p:cNvSpPr/>
          <p:nvPr/>
        </p:nvSpPr>
        <p:spPr>
          <a:xfrm>
            <a:off x="2735910" y="5856429"/>
            <a:ext cx="1186248" cy="77847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To copy</a:t>
            </a:r>
          </a:p>
        </p:txBody>
      </p:sp>
      <p:sp>
        <p:nvSpPr>
          <p:cNvPr id="16" name="Arrow: Right 15">
            <a:extLst>
              <a:ext uri="{FF2B5EF4-FFF2-40B4-BE49-F238E27FC236}">
                <a16:creationId xmlns:a16="http://schemas.microsoft.com/office/drawing/2014/main" id="{024DEFCD-F0DB-4FF3-A143-3425CD11DE3C}"/>
              </a:ext>
            </a:extLst>
          </p:cNvPr>
          <p:cNvSpPr/>
          <p:nvPr/>
        </p:nvSpPr>
        <p:spPr>
          <a:xfrm flipH="1">
            <a:off x="1154244" y="5856429"/>
            <a:ext cx="1581664" cy="77847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Drag'n'drop</a:t>
            </a:r>
            <a:endParaRPr lang="en-US" dirty="0">
              <a:solidFill>
                <a:schemeClr val="tx1"/>
              </a:solidFill>
            </a:endParaRPr>
          </a:p>
        </p:txBody>
      </p:sp>
    </p:spTree>
    <p:extLst>
      <p:ext uri="{BB962C8B-B14F-4D97-AF65-F5344CB8AC3E}">
        <p14:creationId xmlns:p14="http://schemas.microsoft.com/office/powerpoint/2010/main" val="2676531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5" name="TextBox 4">
            <a:extLst>
              <a:ext uri="{FF2B5EF4-FFF2-40B4-BE49-F238E27FC236}">
                <a16:creationId xmlns:a16="http://schemas.microsoft.com/office/drawing/2014/main" id="{D28B6CC3-BE39-4F79-BAAE-CC3CB323EE65}"/>
              </a:ext>
            </a:extLst>
          </p:cNvPr>
          <p:cNvSpPr txBox="1"/>
          <p:nvPr/>
        </p:nvSpPr>
        <p:spPr>
          <a:xfrm>
            <a:off x="247135" y="1147164"/>
            <a:ext cx="8507896" cy="2523768"/>
          </a:xfrm>
          <a:prstGeom prst="rect">
            <a:avLst/>
          </a:prstGeom>
          <a:noFill/>
        </p:spPr>
        <p:txBody>
          <a:bodyPr wrap="square" rtlCol="0" anchor="t">
            <a:spAutoFit/>
          </a:bodyPr>
          <a:lstStyle/>
          <a:p>
            <a:r>
              <a:rPr lang="en-US" sz="2000" dirty="0"/>
              <a:t>File list located on an ftp server &amp; you have instructions. Open MobaXTerm, XQuartz or other </a:t>
            </a:r>
            <a:r>
              <a:rPr lang="en-US" sz="2000" dirty="0" err="1">
                <a:highlight>
                  <a:srgbClr val="FFFF00"/>
                </a:highlight>
              </a:rPr>
              <a:t>ssh</a:t>
            </a:r>
            <a:r>
              <a:rPr lang="en-US" sz="2000" dirty="0"/>
              <a:t> program/app on your computer:</a:t>
            </a:r>
          </a:p>
          <a:p>
            <a:endParaRPr lang="en-US" sz="2000" dirty="0"/>
          </a:p>
          <a:p>
            <a:pPr marL="285750" indent="-285750">
              <a:buFont typeface="Arial" panose="020B0604020202020204" pitchFamily="34" charset="0"/>
              <a:buChar char="•"/>
            </a:pPr>
            <a:endParaRPr lang="en-US" dirty="0"/>
          </a:p>
          <a:p>
            <a:endParaRPr lang="en-US" sz="2400" b="1" dirty="0"/>
          </a:p>
          <a:p>
            <a:pPr marL="285750" indent="-285750">
              <a:buFont typeface="Arial" panose="020B0604020202020204" pitchFamily="34" charset="0"/>
              <a:buChar char="•"/>
            </a:pPr>
            <a:endParaRPr lang="en-US" dirty="0"/>
          </a:p>
          <a:p>
            <a:endParaRPr lang="en-US" sz="2000" dirty="0">
              <a:cs typeface="Arial"/>
            </a:endParaRPr>
          </a:p>
          <a:p>
            <a:endParaRPr lang="en-US" dirty="0"/>
          </a:p>
        </p:txBody>
      </p:sp>
      <p:sp>
        <p:nvSpPr>
          <p:cNvPr id="2" name="CustomShape 1">
            <a:extLst>
              <a:ext uri="{FF2B5EF4-FFF2-40B4-BE49-F238E27FC236}">
                <a16:creationId xmlns:a16="http://schemas.microsoft.com/office/drawing/2014/main" id="{792E0363-E0F5-4EEC-B1C4-93F932EBB2B9}"/>
              </a:ext>
            </a:extLst>
          </p:cNvPr>
          <p:cNvSpPr>
            <a:spLocks noGrp="1"/>
          </p:cNvSpPr>
          <p:nvPr>
            <p:ph type="title" idx="4294967295"/>
          </p:nvPr>
        </p:nvSpPr>
        <p:spPr>
          <a:xfrm>
            <a:off x="241200" y="270720"/>
            <a:ext cx="8736840" cy="855000"/>
          </a:xfrm>
          <a:prstGeom prst="rect">
            <a:avLst/>
          </a:prstGeom>
          <a:solidFill>
            <a:schemeClr val="accent1">
              <a:lumMod val="20000"/>
              <a:lumOff val="80000"/>
            </a:schemeClr>
          </a:solidFill>
          <a:ln w="28575">
            <a:solidFill>
              <a:schemeClr val="accent1"/>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1">
                    <a:lumMod val="75000"/>
                  </a:schemeClr>
                </a:solidFill>
                <a:effectLst/>
                <a:uLnTx/>
                <a:uFillTx/>
                <a:latin typeface="Calibri"/>
                <a:ea typeface="+mn-ea"/>
                <a:cs typeface="+mn-cs"/>
              </a:rPr>
              <a:t>     SSH to SFTP to </a:t>
            </a:r>
            <a:r>
              <a:rPr kumimoji="0" lang="en-US" sz="4000" b="1" i="0" u="none" strike="noStrike" kern="1200" cap="none" spc="-1" normalizeH="0" baseline="0" noProof="0" dirty="0">
                <a:ln>
                  <a:noFill/>
                </a:ln>
                <a:solidFill>
                  <a:schemeClr val="accent1">
                    <a:lumMod val="75000"/>
                  </a:schemeClr>
                </a:solidFill>
                <a:effectLst/>
                <a:uLnTx/>
                <a:uFillTx/>
                <a:latin typeface="Calibri"/>
                <a:ea typeface="+mn-lt"/>
                <a:cs typeface="+mn-lt"/>
              </a:rPr>
              <a:t>rc-dm.its.unc.edu</a:t>
            </a:r>
            <a:endParaRPr kumimoji="0" lang="en-US" sz="1800" b="1" i="0" u="none" strike="noStrike" kern="1200" cap="none" spc="0" normalizeH="0" baseline="0" noProof="0" dirty="0">
              <a:ln>
                <a:noFill/>
              </a:ln>
              <a:solidFill>
                <a:schemeClr val="accent1">
                  <a:lumMod val="75000"/>
                </a:schemeClr>
              </a:solidFill>
              <a:effectLst/>
              <a:uLnTx/>
              <a:uFillTx/>
              <a:latin typeface="Calibri"/>
              <a:ea typeface="+mn-ea"/>
              <a:cs typeface="+mn-cs"/>
            </a:endParaRPr>
          </a:p>
        </p:txBody>
      </p:sp>
      <p:pic>
        <p:nvPicPr>
          <p:cNvPr id="3" name="Picture 2" descr="A picture containing ball, room&#10;&#10;Description automatically generated">
            <a:extLst>
              <a:ext uri="{FF2B5EF4-FFF2-40B4-BE49-F238E27FC236}">
                <a16:creationId xmlns:a16="http://schemas.microsoft.com/office/drawing/2014/main" id="{2C098FA9-0469-4A87-AF74-F86669C03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70" y="268284"/>
            <a:ext cx="1106998" cy="854999"/>
          </a:xfrm>
          <a:prstGeom prst="rect">
            <a:avLst/>
          </a:prstGeom>
        </p:spPr>
      </p:pic>
      <p:pic>
        <p:nvPicPr>
          <p:cNvPr id="4" name="Picture 5" descr="A screenshot of a cell phone&#10;&#10;Description generated with very high confidence">
            <a:extLst>
              <a:ext uri="{FF2B5EF4-FFF2-40B4-BE49-F238E27FC236}">
                <a16:creationId xmlns:a16="http://schemas.microsoft.com/office/drawing/2014/main" id="{43D4C695-5487-4554-8B7E-78A29B57CD81}"/>
              </a:ext>
            </a:extLst>
          </p:cNvPr>
          <p:cNvPicPr>
            <a:picLocks noChangeAspect="1"/>
          </p:cNvPicPr>
          <p:nvPr/>
        </p:nvPicPr>
        <p:blipFill>
          <a:blip r:embed="rId3"/>
          <a:stretch>
            <a:fillRect/>
          </a:stretch>
        </p:blipFill>
        <p:spPr>
          <a:xfrm>
            <a:off x="388969" y="1834696"/>
            <a:ext cx="8291383" cy="2861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descr="A picture containing table&#10;&#10;Description generated with very high confidence">
            <a:extLst>
              <a:ext uri="{FF2B5EF4-FFF2-40B4-BE49-F238E27FC236}">
                <a16:creationId xmlns:a16="http://schemas.microsoft.com/office/drawing/2014/main" id="{5E3DD7D7-0F33-4A43-BD72-D882C53FEECF}"/>
              </a:ext>
            </a:extLst>
          </p:cNvPr>
          <p:cNvPicPr>
            <a:picLocks noChangeAspect="1"/>
          </p:cNvPicPr>
          <p:nvPr/>
        </p:nvPicPr>
        <p:blipFill>
          <a:blip r:embed="rId4"/>
          <a:stretch>
            <a:fillRect/>
          </a:stretch>
        </p:blipFill>
        <p:spPr>
          <a:xfrm>
            <a:off x="2650793" y="4382345"/>
            <a:ext cx="4275438" cy="714604"/>
          </a:xfrm>
          <a:prstGeom prst="rect">
            <a:avLst/>
          </a:prstGeom>
        </p:spPr>
      </p:pic>
      <p:sp>
        <p:nvSpPr>
          <p:cNvPr id="8" name="Arrow: Right 7">
            <a:extLst>
              <a:ext uri="{FF2B5EF4-FFF2-40B4-BE49-F238E27FC236}">
                <a16:creationId xmlns:a16="http://schemas.microsoft.com/office/drawing/2014/main" id="{51B0477E-1CDD-4D8D-8C5E-6F2A2A23FD0E}"/>
              </a:ext>
            </a:extLst>
          </p:cNvPr>
          <p:cNvSpPr/>
          <p:nvPr/>
        </p:nvSpPr>
        <p:spPr>
          <a:xfrm flipH="1">
            <a:off x="950626" y="1958017"/>
            <a:ext cx="617838"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0" name="Arrow: Right 9">
            <a:extLst>
              <a:ext uri="{FF2B5EF4-FFF2-40B4-BE49-F238E27FC236}">
                <a16:creationId xmlns:a16="http://schemas.microsoft.com/office/drawing/2014/main" id="{55329DEE-D5AE-43B8-B01D-F5BFF3237A86}"/>
              </a:ext>
            </a:extLst>
          </p:cNvPr>
          <p:cNvSpPr/>
          <p:nvPr/>
        </p:nvSpPr>
        <p:spPr>
          <a:xfrm>
            <a:off x="2890638" y="4367584"/>
            <a:ext cx="691978" cy="74140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a:t>
            </a:r>
          </a:p>
        </p:txBody>
      </p:sp>
      <p:sp>
        <p:nvSpPr>
          <p:cNvPr id="11" name="Arrow: Right 10">
            <a:extLst>
              <a:ext uri="{FF2B5EF4-FFF2-40B4-BE49-F238E27FC236}">
                <a16:creationId xmlns:a16="http://schemas.microsoft.com/office/drawing/2014/main" id="{106F16B6-F173-4AF3-BAEB-C5D0AD38A182}"/>
              </a:ext>
            </a:extLst>
          </p:cNvPr>
          <p:cNvSpPr/>
          <p:nvPr/>
        </p:nvSpPr>
        <p:spPr>
          <a:xfrm rot="2040000">
            <a:off x="4830648" y="3514968"/>
            <a:ext cx="642551"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endParaRPr lang="en-US" dirty="0">
              <a:solidFill>
                <a:schemeClr val="tx1"/>
              </a:solidFill>
            </a:endParaRPr>
          </a:p>
        </p:txBody>
      </p:sp>
      <p:sp>
        <p:nvSpPr>
          <p:cNvPr id="12" name="Arrow: Right 11">
            <a:extLst>
              <a:ext uri="{FF2B5EF4-FFF2-40B4-BE49-F238E27FC236}">
                <a16:creationId xmlns:a16="http://schemas.microsoft.com/office/drawing/2014/main" id="{AC8B6C16-39A7-4594-B0C9-0E308417CBB4}"/>
              </a:ext>
            </a:extLst>
          </p:cNvPr>
          <p:cNvSpPr/>
          <p:nvPr/>
        </p:nvSpPr>
        <p:spPr>
          <a:xfrm rot="1097554">
            <a:off x="1343516" y="3360837"/>
            <a:ext cx="1358304"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endParaRPr lang="en-US" dirty="0">
              <a:solidFill>
                <a:schemeClr val="tx1"/>
              </a:solidFill>
            </a:endParaRPr>
          </a:p>
        </p:txBody>
      </p:sp>
      <p:sp>
        <p:nvSpPr>
          <p:cNvPr id="13" name="Arrow: Right 12">
            <a:extLst>
              <a:ext uri="{FF2B5EF4-FFF2-40B4-BE49-F238E27FC236}">
                <a16:creationId xmlns:a16="http://schemas.microsoft.com/office/drawing/2014/main" id="{EC544BB4-679D-4FFF-B41A-F25B2FC322E1}"/>
              </a:ext>
            </a:extLst>
          </p:cNvPr>
          <p:cNvSpPr/>
          <p:nvPr/>
        </p:nvSpPr>
        <p:spPr>
          <a:xfrm>
            <a:off x="641708" y="2540291"/>
            <a:ext cx="617837"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7" name="TextBox 16">
            <a:extLst>
              <a:ext uri="{FF2B5EF4-FFF2-40B4-BE49-F238E27FC236}">
                <a16:creationId xmlns:a16="http://schemas.microsoft.com/office/drawing/2014/main" id="{2F042780-1C0A-54F1-3A49-9C0552B537B6}"/>
              </a:ext>
            </a:extLst>
          </p:cNvPr>
          <p:cNvSpPr txBox="1"/>
          <p:nvPr/>
        </p:nvSpPr>
        <p:spPr>
          <a:xfrm>
            <a:off x="388969" y="5066202"/>
            <a:ext cx="8358968" cy="1569660"/>
          </a:xfrm>
          <a:prstGeom prst="rect">
            <a:avLst/>
          </a:prstGeom>
          <a:solidFill>
            <a:schemeClr val="tx1"/>
          </a:solidFill>
        </p:spPr>
        <p:txBody>
          <a:bodyPr wrap="square" rtlCol="0">
            <a:spAutoFit/>
          </a:bodyPr>
          <a:lstStyle/>
          <a:p>
            <a:r>
              <a:rPr lang="en-US" sz="1600" dirty="0">
                <a:solidFill>
                  <a:schemeClr val="bg1"/>
                </a:solidFill>
                <a:latin typeface="Courier New" panose="02070309020205020404" pitchFamily="49" charset="0"/>
                <a:cs typeface="Courier New" panose="02070309020205020404" pitchFamily="49" charset="0"/>
              </a:rPr>
              <a:t>Password: </a:t>
            </a:r>
            <a:r>
              <a:rPr lang="en-US" sz="1600" i="1" dirty="0">
                <a:solidFill>
                  <a:schemeClr val="bg1"/>
                </a:solidFill>
                <a:latin typeface="Courier New" panose="02070309020205020404" pitchFamily="49" charset="0"/>
                <a:cs typeface="Courier New" panose="02070309020205020404" pitchFamily="49" charset="0"/>
              </a:rPr>
              <a:t>&lt;type your password with eyes closed; no feedback shows&gt;</a:t>
            </a:r>
          </a:p>
          <a:p>
            <a:r>
              <a:rPr lang="en-US" sz="1600" dirty="0">
                <a:solidFill>
                  <a:schemeClr val="bg1"/>
                </a:solidFill>
                <a:latin typeface="Courier New" panose="02070309020205020404" pitchFamily="49" charset="0"/>
                <a:cs typeface="Courier New" panose="02070309020205020404" pitchFamily="49" charset="0"/>
              </a:rPr>
              <a:t>…</a:t>
            </a:r>
          </a:p>
          <a:p>
            <a:r>
              <a:rPr lang="en-US" sz="1600" dirty="0">
                <a:solidFill>
                  <a:schemeClr val="bg1"/>
                </a:solidFill>
                <a:latin typeface="Courier New" panose="02070309020205020404" pitchFamily="49" charset="0"/>
                <a:cs typeface="Courier New" panose="02070309020205020404" pitchFamily="49" charset="0"/>
              </a:rPr>
              <a:t>&lt;</a:t>
            </a:r>
            <a:r>
              <a:rPr lang="en-US" sz="1600" dirty="0" err="1">
                <a:solidFill>
                  <a:schemeClr val="bg1"/>
                </a:solidFill>
                <a:latin typeface="Courier New" panose="02070309020205020404" pitchFamily="49" charset="0"/>
                <a:cs typeface="Courier New" panose="02070309020205020404" pitchFamily="49" charset="0"/>
              </a:rPr>
              <a:t>onyen</a:t>
            </a:r>
            <a:r>
              <a:rPr lang="en-US" sz="1600" dirty="0">
                <a:solidFill>
                  <a:schemeClr val="bg1"/>
                </a:solidFill>
                <a:latin typeface="Courier New" panose="02070309020205020404" pitchFamily="49" charset="0"/>
                <a:cs typeface="Courier New" panose="02070309020205020404" pitchFamily="49" charset="0"/>
              </a:rPr>
              <a:t>&gt;@rc-dm1 ~]$ cd /work/a/b/</a:t>
            </a:r>
            <a:r>
              <a:rPr lang="en-US" sz="1600" dirty="0" err="1">
                <a:solidFill>
                  <a:schemeClr val="bg1"/>
                </a:solidFill>
                <a:latin typeface="Courier New" panose="02070309020205020404" pitchFamily="49" charset="0"/>
                <a:cs typeface="Courier New" panose="02070309020205020404" pitchFamily="49" charset="0"/>
              </a:rPr>
              <a:t>abc</a:t>
            </a:r>
            <a:r>
              <a:rPr lang="en-US" sz="1600" dirty="0">
                <a:solidFill>
                  <a:schemeClr val="bg1"/>
                </a:solidFill>
                <a:latin typeface="Courier New" panose="02070309020205020404" pitchFamily="49" charset="0"/>
                <a:cs typeface="Courier New" panose="02070309020205020404" pitchFamily="49" charset="0"/>
              </a:rPr>
              <a:t>/</a:t>
            </a:r>
            <a:r>
              <a:rPr lang="en-US" sz="1600" dirty="0" err="1">
                <a:solidFill>
                  <a:schemeClr val="bg1"/>
                </a:solidFill>
                <a:latin typeface="Courier New" panose="02070309020205020404" pitchFamily="49" charset="0"/>
                <a:cs typeface="Courier New" panose="02070309020205020404" pitchFamily="49" charset="0"/>
              </a:rPr>
              <a:t>folderfordata</a:t>
            </a:r>
            <a:endParaRPr lang="en-US" sz="1600" dirty="0">
              <a:solidFill>
                <a:schemeClr val="bg1"/>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&lt;</a:t>
            </a:r>
            <a:r>
              <a:rPr lang="en-US" sz="1600" dirty="0" err="1">
                <a:solidFill>
                  <a:schemeClr val="bg1"/>
                </a:solidFill>
                <a:latin typeface="Courier New" panose="02070309020205020404" pitchFamily="49" charset="0"/>
                <a:cs typeface="Courier New" panose="02070309020205020404" pitchFamily="49" charset="0"/>
              </a:rPr>
              <a:t>onyen</a:t>
            </a:r>
            <a:r>
              <a:rPr lang="en-US" sz="1600" dirty="0">
                <a:solidFill>
                  <a:schemeClr val="bg1"/>
                </a:solidFill>
                <a:latin typeface="Courier New" panose="02070309020205020404" pitchFamily="49" charset="0"/>
                <a:cs typeface="Courier New" panose="02070309020205020404" pitchFamily="49" charset="0"/>
              </a:rPr>
              <a:t>&gt;@rc-dm1 ~]$ sftp cnn.com</a:t>
            </a:r>
          </a:p>
          <a:p>
            <a:r>
              <a:rPr lang="en-US" sz="1600" dirty="0">
                <a:solidFill>
                  <a:schemeClr val="bg1"/>
                </a:solidFill>
                <a:latin typeface="Courier New" panose="02070309020205020404" pitchFamily="49" charset="0"/>
                <a:cs typeface="Courier New" panose="02070309020205020404" pitchFamily="49" charset="0"/>
              </a:rPr>
              <a:t>…</a:t>
            </a:r>
          </a:p>
          <a:p>
            <a:r>
              <a:rPr lang="en-US" sz="1600" dirty="0">
                <a:solidFill>
                  <a:schemeClr val="bg1"/>
                </a:solidFill>
                <a:latin typeface="Courier New" panose="02070309020205020404" pitchFamily="49" charset="0"/>
                <a:cs typeface="Courier New" panose="02070309020205020404" pitchFamily="49" charset="0"/>
              </a:rPr>
              <a:t>[ftp-cnn.com] $ get CapSensitiveFile.txt</a:t>
            </a:r>
          </a:p>
        </p:txBody>
      </p:sp>
      <p:sp>
        <p:nvSpPr>
          <p:cNvPr id="18" name="Arrow: Right 17">
            <a:extLst>
              <a:ext uri="{FF2B5EF4-FFF2-40B4-BE49-F238E27FC236}">
                <a16:creationId xmlns:a16="http://schemas.microsoft.com/office/drawing/2014/main" id="{7E9253A2-0842-C676-240F-B9FAA5659F16}"/>
              </a:ext>
            </a:extLst>
          </p:cNvPr>
          <p:cNvSpPr/>
          <p:nvPr/>
        </p:nvSpPr>
        <p:spPr>
          <a:xfrm rot="1094159">
            <a:off x="365880" y="4940336"/>
            <a:ext cx="2290842" cy="75804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6. Commands typed</a:t>
            </a:r>
          </a:p>
        </p:txBody>
      </p:sp>
    </p:spTree>
    <p:extLst>
      <p:ext uri="{BB962C8B-B14F-4D97-AF65-F5344CB8AC3E}">
        <p14:creationId xmlns:p14="http://schemas.microsoft.com/office/powerpoint/2010/main" val="33373273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5" name="TextBox 4">
            <a:extLst>
              <a:ext uri="{FF2B5EF4-FFF2-40B4-BE49-F238E27FC236}">
                <a16:creationId xmlns:a16="http://schemas.microsoft.com/office/drawing/2014/main" id="{D28B6CC3-BE39-4F79-BAAE-CC3CB323EE65}"/>
              </a:ext>
            </a:extLst>
          </p:cNvPr>
          <p:cNvSpPr txBox="1"/>
          <p:nvPr/>
        </p:nvSpPr>
        <p:spPr>
          <a:xfrm>
            <a:off x="203580" y="1086678"/>
            <a:ext cx="8736840" cy="5293757"/>
          </a:xfrm>
          <a:prstGeom prst="rect">
            <a:avLst/>
          </a:prstGeom>
          <a:noFill/>
        </p:spPr>
        <p:txBody>
          <a:bodyPr wrap="square" rtlCol="0" anchor="t">
            <a:spAutoFit/>
          </a:bodyPr>
          <a:lstStyle/>
          <a:p>
            <a:r>
              <a:rPr lang="en-US" sz="2200" dirty="0"/>
              <a:t>UNC Research Computing has a GLOBUS license!</a:t>
            </a:r>
          </a:p>
          <a:p>
            <a:pPr>
              <a:spcBef>
                <a:spcPts val="1200"/>
              </a:spcBef>
            </a:pPr>
            <a:r>
              <a:rPr lang="en-US" sz="2200" b="1" dirty="0"/>
              <a:t>The best way to move large files</a:t>
            </a:r>
            <a:r>
              <a:rPr lang="en-US" sz="2200" dirty="0"/>
              <a:t> between research computing and your computer (“end points”). </a:t>
            </a:r>
          </a:p>
          <a:p>
            <a:pPr>
              <a:spcBef>
                <a:spcPts val="1200"/>
              </a:spcBef>
            </a:pPr>
            <a:r>
              <a:rPr lang="en-US" sz="2200" dirty="0"/>
              <a:t>Some set up required, then let Globus do the work:</a:t>
            </a:r>
          </a:p>
          <a:p>
            <a:pPr marL="285750" indent="-285750">
              <a:buFont typeface="Arial" panose="020B0604020202020204" pitchFamily="34" charset="0"/>
              <a:buChar char="•"/>
            </a:pPr>
            <a:r>
              <a:rPr lang="en-US" sz="2200" dirty="0"/>
              <a:t>Point and click environment</a:t>
            </a:r>
          </a:p>
          <a:p>
            <a:pPr marL="285750" indent="-285750">
              <a:buFont typeface="Arial" panose="020B0604020202020204" pitchFamily="34" charset="0"/>
              <a:buChar char="•"/>
            </a:pPr>
            <a:r>
              <a:rPr lang="en-US" sz="2200" dirty="0"/>
              <a:t>Set up your Globus Connect Personal app and </a:t>
            </a:r>
            <a:r>
              <a:rPr lang="en-US" sz="2200" b="1" dirty="0"/>
              <a:t>drag and drop</a:t>
            </a:r>
            <a:r>
              <a:rPr lang="en-US" sz="2200" dirty="0"/>
              <a:t>!</a:t>
            </a:r>
          </a:p>
          <a:p>
            <a:pPr marL="285750" indent="-285750">
              <a:buFont typeface="Arial" panose="020B0604020202020204" pitchFamily="34" charset="0"/>
              <a:buChar char="•"/>
            </a:pPr>
            <a:r>
              <a:rPr lang="en-US" sz="2200" dirty="0"/>
              <a:t>Globus uses our data mover servers</a:t>
            </a:r>
          </a:p>
          <a:p>
            <a:pPr marL="285750" indent="-285750">
              <a:buFont typeface="Arial" panose="020B0604020202020204" pitchFamily="34" charset="0"/>
              <a:buChar char="•"/>
            </a:pPr>
            <a:r>
              <a:rPr lang="en-US" sz="2200" dirty="0"/>
              <a:t>Globus handles connection disruptions without starting over</a:t>
            </a:r>
          </a:p>
          <a:p>
            <a:pPr marL="285750" indent="-285750">
              <a:buFont typeface="Arial" panose="020B0604020202020204" pitchFamily="34" charset="0"/>
              <a:buChar char="•"/>
            </a:pPr>
            <a:r>
              <a:rPr lang="en-US" sz="2200" dirty="0"/>
              <a:t>Globus will let you know when it is done via email.</a:t>
            </a:r>
          </a:p>
          <a:p>
            <a:pPr>
              <a:spcBef>
                <a:spcPts val="1200"/>
              </a:spcBef>
            </a:pPr>
            <a:r>
              <a:rPr lang="en-US" sz="2200" dirty="0"/>
              <a:t>Set up a </a:t>
            </a:r>
            <a:r>
              <a:rPr lang="en-US" sz="2200" b="1" dirty="0"/>
              <a:t>shared</a:t>
            </a:r>
            <a:r>
              <a:rPr lang="en-US" sz="2200" dirty="0"/>
              <a:t> personal end point and you can share your longleaf files with another UNC-er/</a:t>
            </a:r>
            <a:r>
              <a:rPr lang="en-US" sz="2200" dirty="0" err="1"/>
              <a:t>onyen</a:t>
            </a:r>
            <a:r>
              <a:rPr lang="en-US" sz="2200" dirty="0"/>
              <a:t> (no longleaf account needed).</a:t>
            </a:r>
          </a:p>
          <a:p>
            <a:r>
              <a:rPr lang="en-US" sz="2200" i="1" dirty="0"/>
              <a:t>Reminder: Big files take time.  Got 1T?  Plan for days to transfer. </a:t>
            </a:r>
            <a:endParaRPr lang="en-US" sz="2200" dirty="0"/>
          </a:p>
          <a:p>
            <a:r>
              <a:rPr lang="en-US" sz="2200" dirty="0">
                <a:hlinkClick r:id="rId2"/>
              </a:rPr>
              <a:t>https://help.rc.unc.edu/globus-connect-file-transfer/</a:t>
            </a:r>
            <a:endParaRPr lang="en-US" sz="2200" dirty="0"/>
          </a:p>
          <a:p>
            <a:r>
              <a:rPr lang="en-US" sz="2200" b="1" dirty="0">
                <a:highlight>
                  <a:srgbClr val="FFFF00"/>
                </a:highlight>
              </a:rPr>
              <a:t>NEW: </a:t>
            </a:r>
            <a:r>
              <a:rPr lang="en-US" sz="2200" b="1" dirty="0">
                <a:highlight>
                  <a:srgbClr val="FFFF00"/>
                </a:highlight>
                <a:hlinkClick r:id="rId3"/>
              </a:rPr>
              <a:t>https://help.rc.unc.edu/globus-onedrive-collection/</a:t>
            </a:r>
            <a:r>
              <a:rPr lang="en-US" sz="2200" dirty="0"/>
              <a:t> </a:t>
            </a:r>
          </a:p>
        </p:txBody>
      </p:sp>
      <p:sp>
        <p:nvSpPr>
          <p:cNvPr id="2" name="CustomShape 1">
            <a:extLst>
              <a:ext uri="{FF2B5EF4-FFF2-40B4-BE49-F238E27FC236}">
                <a16:creationId xmlns:a16="http://schemas.microsoft.com/office/drawing/2014/main" id="{C2B43F94-0772-4590-A5E5-7F439093E7EF}"/>
              </a:ext>
            </a:extLst>
          </p:cNvPr>
          <p:cNvSpPr>
            <a:spLocks noGrp="1"/>
          </p:cNvSpPr>
          <p:nvPr>
            <p:ph type="title" idx="4294967295"/>
          </p:nvPr>
        </p:nvSpPr>
        <p:spPr>
          <a:xfrm>
            <a:off x="198068" y="241966"/>
            <a:ext cx="8736840" cy="855000"/>
          </a:xfrm>
          <a:prstGeom prst="rect">
            <a:avLst/>
          </a:prstGeom>
          <a:solidFill>
            <a:schemeClr val="accent1">
              <a:lumMod val="20000"/>
              <a:lumOff val="80000"/>
            </a:schemeClr>
          </a:solidFill>
          <a:ln w="28575">
            <a:solidFill>
              <a:schemeClr val="accent1"/>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1">
                    <a:lumMod val="75000"/>
                  </a:schemeClr>
                </a:solidFill>
                <a:effectLst/>
                <a:uLnTx/>
                <a:uFillTx/>
                <a:latin typeface="Calibri"/>
                <a:ea typeface="+mn-ea"/>
                <a:cs typeface="+mn-cs"/>
                <a:hlinkClick r:id="rId4"/>
              </a:rPr>
              <a:t>Globus</a:t>
            </a:r>
            <a:r>
              <a:rPr kumimoji="0" lang="en-US" sz="4000" b="1" i="0" u="none" strike="noStrike" kern="1200" cap="none" spc="-1" normalizeH="0" baseline="0" noProof="0" dirty="0">
                <a:ln>
                  <a:noFill/>
                </a:ln>
                <a:solidFill>
                  <a:schemeClr val="accent1">
                    <a:lumMod val="75000"/>
                  </a:schemeClr>
                </a:solidFill>
                <a:effectLst/>
                <a:uLnTx/>
                <a:uFillTx/>
                <a:latin typeface="Calibri"/>
                <a:ea typeface="+mn-ea"/>
                <a:cs typeface="+mn-cs"/>
              </a:rPr>
              <a:t> for Transferring Files!</a:t>
            </a:r>
          </a:p>
        </p:txBody>
      </p:sp>
      <p:pic>
        <p:nvPicPr>
          <p:cNvPr id="3" name="Picture 2" descr="A picture containing ball, room&#10;&#10;Description automatically generated">
            <a:extLst>
              <a:ext uri="{FF2B5EF4-FFF2-40B4-BE49-F238E27FC236}">
                <a16:creationId xmlns:a16="http://schemas.microsoft.com/office/drawing/2014/main" id="{65F77759-B08D-4AE3-B92C-DC9221E3F1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815" y="239529"/>
            <a:ext cx="1106998" cy="854999"/>
          </a:xfrm>
          <a:prstGeom prst="rect">
            <a:avLst/>
          </a:prstGeom>
        </p:spPr>
      </p:pic>
    </p:spTree>
    <p:extLst>
      <p:ext uri="{BB962C8B-B14F-4D97-AF65-F5344CB8AC3E}">
        <p14:creationId xmlns:p14="http://schemas.microsoft.com/office/powerpoint/2010/main" val="38063449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5" name="TextBox 4">
            <a:extLst>
              <a:ext uri="{FF2B5EF4-FFF2-40B4-BE49-F238E27FC236}">
                <a16:creationId xmlns:a16="http://schemas.microsoft.com/office/drawing/2014/main" id="{D28B6CC3-BE39-4F79-BAAE-CC3CB323EE65}"/>
              </a:ext>
            </a:extLst>
          </p:cNvPr>
          <p:cNvSpPr txBox="1"/>
          <p:nvPr/>
        </p:nvSpPr>
        <p:spPr>
          <a:xfrm>
            <a:off x="203580" y="1086678"/>
            <a:ext cx="8736840" cy="430887"/>
          </a:xfrm>
          <a:prstGeom prst="rect">
            <a:avLst/>
          </a:prstGeom>
          <a:noFill/>
        </p:spPr>
        <p:txBody>
          <a:bodyPr wrap="square" rtlCol="0" anchor="t">
            <a:spAutoFit/>
          </a:bodyPr>
          <a:lstStyle/>
          <a:p>
            <a:endParaRPr lang="en-US" sz="2200" dirty="0"/>
          </a:p>
        </p:txBody>
      </p:sp>
      <p:sp>
        <p:nvSpPr>
          <p:cNvPr id="2" name="CustomShape 1">
            <a:extLst>
              <a:ext uri="{FF2B5EF4-FFF2-40B4-BE49-F238E27FC236}">
                <a16:creationId xmlns:a16="http://schemas.microsoft.com/office/drawing/2014/main" id="{C2B43F94-0772-4590-A5E5-7F439093E7EF}"/>
              </a:ext>
            </a:extLst>
          </p:cNvPr>
          <p:cNvSpPr>
            <a:spLocks noGrp="1"/>
          </p:cNvSpPr>
          <p:nvPr>
            <p:ph type="title" idx="4294967295"/>
          </p:nvPr>
        </p:nvSpPr>
        <p:spPr>
          <a:xfrm>
            <a:off x="198068" y="241966"/>
            <a:ext cx="8736840" cy="855000"/>
          </a:xfrm>
          <a:prstGeom prst="rect">
            <a:avLst/>
          </a:prstGeom>
          <a:solidFill>
            <a:schemeClr val="accent1">
              <a:lumMod val="20000"/>
              <a:lumOff val="80000"/>
            </a:schemeClr>
          </a:solidFill>
          <a:ln w="28575">
            <a:solidFill>
              <a:schemeClr val="accent1"/>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accent1">
                    <a:lumMod val="75000"/>
                  </a:schemeClr>
                </a:solidFill>
                <a:effectLst/>
                <a:uLnTx/>
                <a:uFillTx/>
                <a:latin typeface="Calibri"/>
                <a:ea typeface="+mn-ea"/>
                <a:cs typeface="+mn-cs"/>
              </a:rPr>
              <a:t>Globus: </a:t>
            </a:r>
            <a:r>
              <a:rPr kumimoji="0" lang="en-US" sz="4000" b="1" i="0" u="none" strike="noStrike" kern="1200" cap="none" spc="-1" normalizeH="0" baseline="0" noProof="0" dirty="0">
                <a:ln>
                  <a:noFill/>
                </a:ln>
                <a:solidFill>
                  <a:schemeClr val="accent1">
                    <a:lumMod val="75000"/>
                  </a:schemeClr>
                </a:solidFill>
                <a:effectLst/>
                <a:uLnTx/>
                <a:uFillTx/>
                <a:latin typeface="Calibri"/>
                <a:ea typeface="+mn-lt"/>
                <a:cs typeface="+mn-lt"/>
              </a:rPr>
              <a:t>https://www.globus.org</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A picture containing ball, room&#10;&#10;Description automatically generated">
            <a:extLst>
              <a:ext uri="{FF2B5EF4-FFF2-40B4-BE49-F238E27FC236}">
                <a16:creationId xmlns:a16="http://schemas.microsoft.com/office/drawing/2014/main" id="{65F77759-B08D-4AE3-B92C-DC9221E3F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38" y="253906"/>
            <a:ext cx="1106998" cy="854999"/>
          </a:xfrm>
          <a:prstGeom prst="rect">
            <a:avLst/>
          </a:prstGeom>
        </p:spPr>
      </p:pic>
      <p:pic>
        <p:nvPicPr>
          <p:cNvPr id="4" name="Picture 5" descr="A screenshot of a cell phone&#10;&#10;Description generated with very high confidence">
            <a:extLst>
              <a:ext uri="{FF2B5EF4-FFF2-40B4-BE49-F238E27FC236}">
                <a16:creationId xmlns:a16="http://schemas.microsoft.com/office/drawing/2014/main" id="{BC128780-CA3B-444D-B3BA-FBC5791B2932}"/>
              </a:ext>
            </a:extLst>
          </p:cNvPr>
          <p:cNvPicPr>
            <a:picLocks noChangeAspect="1"/>
          </p:cNvPicPr>
          <p:nvPr/>
        </p:nvPicPr>
        <p:blipFill>
          <a:blip r:embed="rId3"/>
          <a:stretch>
            <a:fillRect/>
          </a:stretch>
        </p:blipFill>
        <p:spPr>
          <a:xfrm>
            <a:off x="1964569" y="1112158"/>
            <a:ext cx="5041556" cy="4074445"/>
          </a:xfrm>
          <a:prstGeom prst="rect">
            <a:avLst/>
          </a:prstGeom>
        </p:spPr>
      </p:pic>
      <p:pic>
        <p:nvPicPr>
          <p:cNvPr id="7" name="Picture 7" descr="A screenshot of a cell phone&#10;&#10;Description generated with very high confidence">
            <a:extLst>
              <a:ext uri="{FF2B5EF4-FFF2-40B4-BE49-F238E27FC236}">
                <a16:creationId xmlns:a16="http://schemas.microsoft.com/office/drawing/2014/main" id="{06F4971E-0321-4932-8E5F-4F5509EF33FC}"/>
              </a:ext>
            </a:extLst>
          </p:cNvPr>
          <p:cNvPicPr>
            <a:picLocks noChangeAspect="1"/>
          </p:cNvPicPr>
          <p:nvPr/>
        </p:nvPicPr>
        <p:blipFill>
          <a:blip r:embed="rId4"/>
          <a:stretch>
            <a:fillRect/>
          </a:stretch>
        </p:blipFill>
        <p:spPr>
          <a:xfrm>
            <a:off x="457200" y="4283071"/>
            <a:ext cx="8229599" cy="1603467"/>
          </a:xfrm>
          <a:prstGeom prst="rect">
            <a:avLst/>
          </a:prstGeom>
        </p:spPr>
      </p:pic>
      <p:sp>
        <p:nvSpPr>
          <p:cNvPr id="11" name="Arrow: Right 10">
            <a:extLst>
              <a:ext uri="{FF2B5EF4-FFF2-40B4-BE49-F238E27FC236}">
                <a16:creationId xmlns:a16="http://schemas.microsoft.com/office/drawing/2014/main" id="{073A86AE-6ABD-4D34-84F2-7A2113E01AF0}"/>
              </a:ext>
            </a:extLst>
          </p:cNvPr>
          <p:cNvSpPr/>
          <p:nvPr/>
        </p:nvSpPr>
        <p:spPr>
          <a:xfrm>
            <a:off x="2702958" y="3586218"/>
            <a:ext cx="716691"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13" name="Arrow: Right 12">
            <a:extLst>
              <a:ext uri="{FF2B5EF4-FFF2-40B4-BE49-F238E27FC236}">
                <a16:creationId xmlns:a16="http://schemas.microsoft.com/office/drawing/2014/main" id="{6D26E74A-9719-4132-A816-CDAB516F02D8}"/>
              </a:ext>
            </a:extLst>
          </p:cNvPr>
          <p:cNvSpPr/>
          <p:nvPr/>
        </p:nvSpPr>
        <p:spPr>
          <a:xfrm>
            <a:off x="2707077" y="2836575"/>
            <a:ext cx="716691"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endParaRPr lang="en-US" dirty="0">
              <a:solidFill>
                <a:schemeClr val="tx1"/>
              </a:solidFill>
            </a:endParaRPr>
          </a:p>
        </p:txBody>
      </p:sp>
      <p:sp>
        <p:nvSpPr>
          <p:cNvPr id="15" name="Arrow: Right 14">
            <a:extLst>
              <a:ext uri="{FF2B5EF4-FFF2-40B4-BE49-F238E27FC236}">
                <a16:creationId xmlns:a16="http://schemas.microsoft.com/office/drawing/2014/main" id="{2EA57D50-3972-405C-8E0E-2E7C40195065}"/>
              </a:ext>
            </a:extLst>
          </p:cNvPr>
          <p:cNvSpPr/>
          <p:nvPr/>
        </p:nvSpPr>
        <p:spPr>
          <a:xfrm>
            <a:off x="1302436" y="253906"/>
            <a:ext cx="679621"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8" name="Arrow: Right 17">
            <a:extLst>
              <a:ext uri="{FF2B5EF4-FFF2-40B4-BE49-F238E27FC236}">
                <a16:creationId xmlns:a16="http://schemas.microsoft.com/office/drawing/2014/main" id="{6FD9700C-5DF5-497A-BB3F-442F7D8F1ECB}"/>
              </a:ext>
            </a:extLst>
          </p:cNvPr>
          <p:cNvSpPr/>
          <p:nvPr/>
        </p:nvSpPr>
        <p:spPr>
          <a:xfrm flipH="1">
            <a:off x="2748265" y="5262618"/>
            <a:ext cx="617838"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6</a:t>
            </a:r>
          </a:p>
        </p:txBody>
      </p:sp>
      <p:sp>
        <p:nvSpPr>
          <p:cNvPr id="19" name="Arrow: Right 18">
            <a:extLst>
              <a:ext uri="{FF2B5EF4-FFF2-40B4-BE49-F238E27FC236}">
                <a16:creationId xmlns:a16="http://schemas.microsoft.com/office/drawing/2014/main" id="{63CBFBBF-0B88-48F5-929F-4259435A4E17}"/>
              </a:ext>
            </a:extLst>
          </p:cNvPr>
          <p:cNvSpPr/>
          <p:nvPr/>
        </p:nvSpPr>
        <p:spPr>
          <a:xfrm rot="-1500000" flipH="1">
            <a:off x="3511929" y="4442834"/>
            <a:ext cx="654908" cy="76611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a:t>
            </a:r>
          </a:p>
        </p:txBody>
      </p:sp>
      <p:sp>
        <p:nvSpPr>
          <p:cNvPr id="20" name="Arrow: Right 19">
            <a:extLst>
              <a:ext uri="{FF2B5EF4-FFF2-40B4-BE49-F238E27FC236}">
                <a16:creationId xmlns:a16="http://schemas.microsoft.com/office/drawing/2014/main" id="{4F3A3B14-201C-480F-AC89-81A9E9527456}"/>
              </a:ext>
            </a:extLst>
          </p:cNvPr>
          <p:cNvSpPr/>
          <p:nvPr/>
        </p:nvSpPr>
        <p:spPr>
          <a:xfrm>
            <a:off x="7555044" y="4212294"/>
            <a:ext cx="679621" cy="7537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sp>
        <p:nvSpPr>
          <p:cNvPr id="21" name="Arrow: Right 20">
            <a:extLst>
              <a:ext uri="{FF2B5EF4-FFF2-40B4-BE49-F238E27FC236}">
                <a16:creationId xmlns:a16="http://schemas.microsoft.com/office/drawing/2014/main" id="{B873EE71-B052-4CAC-9F79-6F9F0AF509A6}"/>
              </a:ext>
            </a:extLst>
          </p:cNvPr>
          <p:cNvSpPr/>
          <p:nvPr/>
        </p:nvSpPr>
        <p:spPr>
          <a:xfrm rot="1800000">
            <a:off x="4811844" y="4422360"/>
            <a:ext cx="667264" cy="77847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a:t>
            </a:r>
          </a:p>
        </p:txBody>
      </p:sp>
    </p:spTree>
    <p:extLst>
      <p:ext uri="{BB962C8B-B14F-4D97-AF65-F5344CB8AC3E}">
        <p14:creationId xmlns:p14="http://schemas.microsoft.com/office/powerpoint/2010/main" val="37440133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a:spLocks noGrp="1"/>
          </p:cNvSpPr>
          <p:nvPr>
            <p:ph type="title" idx="4294967295"/>
          </p:nvPr>
        </p:nvSpPr>
        <p:spPr>
          <a:xfrm>
            <a:off x="482500" y="2548020"/>
            <a:ext cx="8417520" cy="175728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 normalizeH="0" baseline="0" noProof="0" dirty="0">
                <a:ln>
                  <a:noFill/>
                </a:ln>
                <a:solidFill>
                  <a:srgbClr val="6BB1C9"/>
                </a:solidFill>
                <a:effectLst/>
                <a:uLnTx/>
                <a:uFillTx/>
                <a:latin typeface="Calibri"/>
                <a:ea typeface="ヒラギノ角ゴ Pro W3"/>
                <a:cs typeface="+mn-cs"/>
              </a:rPr>
              <a:t>Last Thoughts: </a:t>
            </a:r>
            <a:br>
              <a:rPr kumimoji="0" lang="en-US" sz="4800" b="1" i="0" u="none" strike="noStrike" kern="1200" cap="none" spc="-1" normalizeH="0" baseline="0" noProof="0" dirty="0">
                <a:ln>
                  <a:noFill/>
                </a:ln>
                <a:solidFill>
                  <a:srgbClr val="6BB1C9"/>
                </a:solidFill>
                <a:effectLst/>
                <a:uLnTx/>
                <a:uFillTx/>
                <a:latin typeface="Calibri"/>
                <a:ea typeface="ヒラギノ角ゴ Pro W3"/>
                <a:cs typeface="+mn-cs"/>
              </a:rPr>
            </a:br>
            <a:r>
              <a:rPr kumimoji="0" lang="en-US" sz="4800" b="1" i="0" u="none" strike="noStrike" kern="1200" cap="none" spc="-1" normalizeH="0" baseline="0" noProof="0" dirty="0">
                <a:ln>
                  <a:noFill/>
                </a:ln>
                <a:solidFill>
                  <a:srgbClr val="6BB1C9"/>
                </a:solidFill>
                <a:effectLst/>
                <a:uLnTx/>
                <a:uFillTx/>
                <a:latin typeface="Calibri"/>
                <a:ea typeface="ヒラギノ角ゴ Pro W3"/>
                <a:cs typeface="+mn-cs"/>
              </a:rPr>
              <a:t>Tips, Advice &amp; Checklists</a:t>
            </a:r>
            <a:endParaRPr kumimoji="0" lang="en-US" sz="4800" b="0" i="0" u="none" strike="noStrike" kern="1200" cap="none" spc="-1" normalizeH="0" baseline="0" noProof="0" dirty="0">
              <a:ln>
                <a:noFill/>
              </a:ln>
              <a:solidFill>
                <a:schemeClr val="tx1"/>
              </a:solidFill>
              <a:effectLst/>
              <a:uLnTx/>
              <a:uFillTx/>
              <a:latin typeface="Arial"/>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a:spLocks noGrp="1"/>
          </p:cNvSpPr>
          <p:nvPr>
            <p:ph type="title" idx="4294967295"/>
          </p:nvPr>
        </p:nvSpPr>
        <p:spPr>
          <a:xfrm>
            <a:off x="241200" y="223920"/>
            <a:ext cx="8417520" cy="62748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Workflow Tips/Advice</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79" name="CustomShape 2"/>
          <p:cNvSpPr/>
          <p:nvPr/>
        </p:nvSpPr>
        <p:spPr>
          <a:xfrm>
            <a:off x="241200" y="93096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635">
              <a:spcBef>
                <a:spcPts val="641"/>
              </a:spcBef>
              <a:buClr>
                <a:srgbClr val="000000"/>
              </a:buClr>
            </a:pPr>
            <a:r>
              <a:rPr lang="en-US" sz="2300" spc="-1" dirty="0">
                <a:solidFill>
                  <a:srgbClr val="000000"/>
                </a:solidFill>
                <a:latin typeface="Calibri"/>
                <a:ea typeface="ヒラギノ角ゴ Pro W3"/>
              </a:rPr>
              <a:t>You will need to build up to submitting the job you want to run:</a:t>
            </a:r>
          </a:p>
          <a:p>
            <a:pPr marL="457835" indent="-457200">
              <a:lnSpc>
                <a:spcPct val="100000"/>
              </a:lnSpc>
              <a:spcBef>
                <a:spcPts val="641"/>
              </a:spcBef>
              <a:buClr>
                <a:srgbClr val="000000"/>
              </a:buClr>
              <a:buAutoNum type="arabicPeriod"/>
            </a:pPr>
            <a:r>
              <a:rPr lang="en-US" sz="2300" b="0" strike="noStrike" spc="-1" dirty="0">
                <a:solidFill>
                  <a:srgbClr val="000000"/>
                </a:solidFill>
                <a:latin typeface="Calibri"/>
                <a:ea typeface="ヒラギノ角ゴ Pro W3"/>
              </a:rPr>
              <a:t>Debug </a:t>
            </a:r>
            <a:r>
              <a:rPr lang="en-US" sz="2300" b="1" strike="noStrike" spc="-1" dirty="0">
                <a:solidFill>
                  <a:srgbClr val="000000"/>
                </a:solidFill>
                <a:latin typeface="Calibri"/>
                <a:ea typeface="ヒラギノ角ゴ Pro W3"/>
              </a:rPr>
              <a:t>code</a:t>
            </a:r>
            <a:r>
              <a:rPr lang="en-US" sz="2300" b="0" strike="noStrike" spc="-1" dirty="0">
                <a:solidFill>
                  <a:srgbClr val="000000"/>
                </a:solidFill>
                <a:latin typeface="Calibri"/>
                <a:ea typeface="ヒラギノ角ゴ Pro W3"/>
              </a:rPr>
              <a:t>: </a:t>
            </a:r>
            <a:r>
              <a:rPr lang="en-US" sz="2300" spc="-1" dirty="0">
                <a:solidFill>
                  <a:srgbClr val="000000"/>
                </a:solidFill>
                <a:latin typeface="Calibri"/>
                <a:ea typeface="ヒラギノ角ゴ Pro W3"/>
              </a:rPr>
              <a:t>Confirm </a:t>
            </a:r>
            <a:r>
              <a:rPr lang="en-US" sz="2300" b="0" strike="noStrike" spc="-1" dirty="0">
                <a:solidFill>
                  <a:srgbClr val="000000"/>
                </a:solidFill>
                <a:latin typeface="Calibri"/>
                <a:ea typeface="ヒラギノ角ゴ Pro W3"/>
              </a:rPr>
              <a:t>code runs as desired on </a:t>
            </a:r>
            <a:r>
              <a:rPr lang="en-US" sz="2300" spc="-1" dirty="0">
                <a:solidFill>
                  <a:srgbClr val="000000"/>
                </a:solidFill>
                <a:latin typeface="Calibri"/>
                <a:ea typeface="ヒラギノ角ゴ Pro W3"/>
              </a:rPr>
              <a:t>a </a:t>
            </a:r>
            <a:r>
              <a:rPr lang="en-US" sz="2300" b="0" strike="noStrike" spc="-1" dirty="0">
                <a:solidFill>
                  <a:srgbClr val="000000"/>
                </a:solidFill>
                <a:latin typeface="Calibri"/>
                <a:ea typeface="ヒラギノ角ゴ Pro W3"/>
              </a:rPr>
              <a:t>small data sample</a:t>
            </a:r>
          </a:p>
          <a:p>
            <a:pPr marL="457835" indent="-457200">
              <a:lnSpc>
                <a:spcPct val="100000"/>
              </a:lnSpc>
              <a:spcBef>
                <a:spcPts val="641"/>
              </a:spcBef>
              <a:buClr>
                <a:srgbClr val="000000"/>
              </a:buClr>
              <a:buAutoNum type="arabicPeriod"/>
            </a:pPr>
            <a:r>
              <a:rPr lang="en-US" sz="2300" b="0" strike="noStrike" spc="-1" dirty="0">
                <a:solidFill>
                  <a:srgbClr val="000000"/>
                </a:solidFill>
                <a:latin typeface="Calibri"/>
                <a:ea typeface="ヒラギノ角ゴ Pro W3"/>
              </a:rPr>
              <a:t>Debug </a:t>
            </a:r>
            <a:r>
              <a:rPr lang="en-US" sz="2300" b="1" strike="noStrike" spc="-1" dirty="0">
                <a:solidFill>
                  <a:srgbClr val="000000"/>
                </a:solidFill>
                <a:latin typeface="Calibri"/>
                <a:ea typeface="ヒラギノ角ゴ Pro W3"/>
              </a:rPr>
              <a:t>submission</a:t>
            </a:r>
            <a:r>
              <a:rPr lang="en-US" sz="2300" b="0" strike="noStrike" spc="-1" dirty="0">
                <a:solidFill>
                  <a:srgbClr val="000000"/>
                </a:solidFill>
                <a:latin typeface="Calibri"/>
                <a:ea typeface="ヒラギノ角ゴ Pro W3"/>
              </a:rPr>
              <a:t>: Submit a test job on </a:t>
            </a:r>
            <a:r>
              <a:rPr lang="en-US" sz="2300" b="1" i="1" strike="noStrike" spc="-1" dirty="0">
                <a:solidFill>
                  <a:srgbClr val="000000"/>
                </a:solidFill>
                <a:latin typeface="Calibri"/>
                <a:ea typeface="ヒラギノ角ゴ Pro W3"/>
              </a:rPr>
              <a:t>interact</a:t>
            </a:r>
            <a:r>
              <a:rPr lang="en-US" sz="2300" b="0" strike="noStrike" spc="-1" dirty="0">
                <a:solidFill>
                  <a:srgbClr val="000000"/>
                </a:solidFill>
                <a:latin typeface="Calibri"/>
                <a:ea typeface="ヒラギノ角ゴ Pro W3"/>
              </a:rPr>
              <a:t> partition using the </a:t>
            </a:r>
            <a:r>
              <a:rPr lang="en-US" sz="2300" spc="-1" dirty="0">
                <a:solidFill>
                  <a:srgbClr val="000000"/>
                </a:solidFill>
                <a:latin typeface="Calibri"/>
                <a:ea typeface="ヒラギノ角ゴ Pro W3"/>
              </a:rPr>
              <a:t>submission code with little time (5 </a:t>
            </a:r>
            <a:r>
              <a:rPr lang="en-US" sz="2300" spc="-1" dirty="0" err="1">
                <a:solidFill>
                  <a:srgbClr val="000000"/>
                </a:solidFill>
                <a:latin typeface="Calibri"/>
                <a:ea typeface="ヒラギノ角ゴ Pro W3"/>
              </a:rPr>
              <a:t>min.s</a:t>
            </a:r>
            <a:r>
              <a:rPr lang="en-US" sz="2300" spc="-1" dirty="0">
                <a:solidFill>
                  <a:srgbClr val="000000"/>
                </a:solidFill>
                <a:latin typeface="Calibri"/>
                <a:ea typeface="ヒラギノ角ゴ Pro W3"/>
              </a:rPr>
              <a:t>) to confirm necessary modules &amp; packages are loaded and paths to files are correct.</a:t>
            </a:r>
          </a:p>
          <a:p>
            <a:pPr marL="457835" indent="-457200">
              <a:spcBef>
                <a:spcPts val="641"/>
              </a:spcBef>
              <a:buClr>
                <a:srgbClr val="000000"/>
              </a:buClr>
              <a:buAutoNum type="arabicPeriod"/>
            </a:pPr>
            <a:r>
              <a:rPr lang="en-US" sz="2300" b="0" strike="noStrike" spc="-1" dirty="0">
                <a:solidFill>
                  <a:srgbClr val="000000"/>
                </a:solidFill>
                <a:latin typeface="Calibri"/>
                <a:ea typeface="Noto Sans CJK SC"/>
              </a:rPr>
              <a:t>Add checkpoints to your code</a:t>
            </a:r>
            <a:r>
              <a:rPr lang="en-US" sz="2300" spc="-1" dirty="0">
                <a:solidFill>
                  <a:srgbClr val="000000"/>
                </a:solidFill>
                <a:latin typeface="Calibri"/>
                <a:ea typeface="Noto Sans CJK SC"/>
              </a:rPr>
              <a:t> to see movement while its running.</a:t>
            </a:r>
            <a:endParaRPr lang="en-US" sz="2300" b="0" strike="noStrike" spc="-1" dirty="0">
              <a:latin typeface="Calibri"/>
              <a:ea typeface="Noto Sans CJK SC"/>
            </a:endParaRPr>
          </a:p>
          <a:p>
            <a:pPr marL="457835" indent="-457200">
              <a:lnSpc>
                <a:spcPct val="100000"/>
              </a:lnSpc>
              <a:spcBef>
                <a:spcPts val="641"/>
              </a:spcBef>
              <a:buClr>
                <a:srgbClr val="000000"/>
              </a:buClr>
              <a:buAutoNum type="arabicPeriod"/>
            </a:pPr>
            <a:r>
              <a:rPr lang="en-US" sz="2300" b="0" strike="noStrike" spc="-1" dirty="0">
                <a:solidFill>
                  <a:srgbClr val="000000"/>
                </a:solidFill>
                <a:latin typeface="Calibri"/>
                <a:ea typeface="ヒラギノ角ゴ Pro W3"/>
              </a:rPr>
              <a:t>Check that you reset time &amp; data files after testing back to desired.</a:t>
            </a:r>
            <a:endParaRPr lang="en-US" sz="2300" b="0" strike="noStrike" spc="-1" dirty="0">
              <a:latin typeface="Calibri"/>
              <a:ea typeface="Noto Sans CJK SC"/>
            </a:endParaRPr>
          </a:p>
          <a:p>
            <a:pPr marL="457835" indent="-457200">
              <a:spcBef>
                <a:spcPts val="641"/>
              </a:spcBef>
              <a:buClr>
                <a:srgbClr val="000000"/>
              </a:buClr>
              <a:buAutoNum type="arabicPeriod"/>
            </a:pPr>
            <a:r>
              <a:rPr lang="en-US" sz="2300" spc="-1" dirty="0">
                <a:solidFill>
                  <a:srgbClr val="000000"/>
                </a:solidFill>
                <a:latin typeface="Calibri"/>
                <a:ea typeface="ヒラギノ角ゴ Pro W3"/>
              </a:rPr>
              <a:t>Tailor SLURM for next round of jobs based on what memory/time previously successful jobs </a:t>
            </a:r>
            <a:r>
              <a:rPr lang="en-US" sz="2300" b="1" spc="-1" dirty="0">
                <a:solidFill>
                  <a:srgbClr val="000000"/>
                </a:solidFill>
                <a:latin typeface="Calibri"/>
                <a:ea typeface="ヒラギノ角ゴ Pro W3"/>
              </a:rPr>
              <a:t>actually</a:t>
            </a:r>
            <a:r>
              <a:rPr lang="en-US" sz="2300" spc="-1" dirty="0">
                <a:solidFill>
                  <a:srgbClr val="000000"/>
                </a:solidFill>
                <a:latin typeface="Calibri"/>
                <a:ea typeface="ヒラギノ角ゴ Pro W3"/>
              </a:rPr>
              <a:t> </a:t>
            </a:r>
            <a:r>
              <a:rPr lang="en-US" sz="2300" b="1" spc="-1" dirty="0">
                <a:solidFill>
                  <a:srgbClr val="000000"/>
                </a:solidFill>
                <a:latin typeface="Calibri"/>
                <a:ea typeface="ヒラギノ角ゴ Pro W3"/>
              </a:rPr>
              <a:t>used/needed</a:t>
            </a:r>
            <a:r>
              <a:rPr lang="en-US" sz="2300" spc="-1" dirty="0">
                <a:solidFill>
                  <a:srgbClr val="000000"/>
                </a:solidFill>
                <a:latin typeface="Calibri"/>
                <a:ea typeface="ヒラギノ角ゴ Pro W3"/>
              </a:rPr>
              <a:t>.</a:t>
            </a:r>
          </a:p>
          <a:p>
            <a:pPr marL="635">
              <a:spcBef>
                <a:spcPts val="641"/>
              </a:spcBef>
              <a:buClr>
                <a:srgbClr val="000000"/>
              </a:buClr>
            </a:pPr>
            <a:r>
              <a:rPr lang="en-US" sz="2300" b="0" strike="noStrike" spc="-1" dirty="0">
                <a:solidFill>
                  <a:srgbClr val="000000"/>
                </a:solidFill>
                <a:latin typeface="Calibri"/>
                <a:ea typeface="ヒラギノ角ゴ Pro W3"/>
              </a:rPr>
              <a:t>General tips:</a:t>
            </a:r>
            <a:r>
              <a:rPr lang="en-US" sz="2300" spc="-1" dirty="0">
                <a:solidFill>
                  <a:srgbClr val="000000"/>
                </a:solidFill>
                <a:latin typeface="Calibri"/>
                <a:ea typeface="ヒラギノ角ゴ Pro W3"/>
              </a:rPr>
              <a:t> </a:t>
            </a:r>
          </a:p>
          <a:p>
            <a:pPr marL="800735" lvl="1" indent="-342900">
              <a:spcBef>
                <a:spcPts val="641"/>
              </a:spcBef>
              <a:buClr>
                <a:srgbClr val="000000"/>
              </a:buClr>
              <a:buFont typeface="Courier New"/>
              <a:buChar char="o"/>
            </a:pPr>
            <a:r>
              <a:rPr lang="en-US" sz="2300" b="0" strike="noStrike" spc="-1" dirty="0">
                <a:solidFill>
                  <a:srgbClr val="000000"/>
                </a:solidFill>
                <a:latin typeface="Calibri"/>
                <a:ea typeface="ヒラギノ角ゴ Pro W3"/>
              </a:rPr>
              <a:t>Only ask for resources you need in your SLURM</a:t>
            </a:r>
            <a:r>
              <a:rPr lang="en-US" sz="2300" spc="-1" dirty="0">
                <a:solidFill>
                  <a:srgbClr val="000000"/>
                </a:solidFill>
                <a:latin typeface="Calibri"/>
                <a:ea typeface="ヒラギノ角ゴ Pro W3"/>
              </a:rPr>
              <a:t> </a:t>
            </a:r>
            <a:r>
              <a:rPr lang="en-US" sz="2300" b="0" strike="noStrike" spc="-1" dirty="0">
                <a:solidFill>
                  <a:srgbClr val="000000"/>
                </a:solidFill>
                <a:latin typeface="Calibri"/>
                <a:ea typeface="ヒラギノ角ゴ Pro W3"/>
              </a:rPr>
              <a:t> </a:t>
            </a:r>
            <a:r>
              <a:rPr lang="en-US" sz="2300" b="0" i="1" strike="noStrike" spc="-1" dirty="0">
                <a:solidFill>
                  <a:srgbClr val="000000"/>
                </a:solidFill>
                <a:latin typeface="Calibri"/>
                <a:ea typeface="ヒラギノ角ゴ Pro W3"/>
              </a:rPr>
              <a:t>more resources = longer </a:t>
            </a:r>
            <a:r>
              <a:rPr lang="en-US" sz="2300" i="1" spc="-1" dirty="0">
                <a:solidFill>
                  <a:srgbClr val="000000"/>
                </a:solidFill>
                <a:latin typeface="Calibri"/>
                <a:ea typeface="ヒラギノ角ゴ Pro W3"/>
              </a:rPr>
              <a:t>wait</a:t>
            </a:r>
            <a:endParaRPr lang="en-US" sz="2300" spc="-1" dirty="0">
              <a:solidFill>
                <a:srgbClr val="000000"/>
              </a:solidFill>
              <a:latin typeface="Calibri"/>
              <a:ea typeface="ヒラギノ角ゴ Pro W3"/>
            </a:endParaRPr>
          </a:p>
          <a:p>
            <a:pPr marL="800735" lvl="1" indent="-342900">
              <a:lnSpc>
                <a:spcPct val="100000"/>
              </a:lnSpc>
              <a:spcBef>
                <a:spcPts val="641"/>
              </a:spcBef>
              <a:buClr>
                <a:srgbClr val="000000"/>
              </a:buClr>
              <a:buFont typeface="Courier New"/>
              <a:buChar char="o"/>
            </a:pPr>
            <a:r>
              <a:rPr lang="en-US" sz="2300" spc="-1" dirty="0">
                <a:solidFill>
                  <a:srgbClr val="000000"/>
                </a:solidFill>
                <a:latin typeface="Calibri"/>
                <a:ea typeface="ヒラギノ角ゴ Pro W3"/>
              </a:rPr>
              <a:t>Know</a:t>
            </a:r>
            <a:r>
              <a:rPr lang="en-US" sz="2300" b="0" strike="noStrike" spc="-1" dirty="0">
                <a:solidFill>
                  <a:srgbClr val="000000"/>
                </a:solidFill>
                <a:latin typeface="Calibri"/>
                <a:ea typeface="ヒラギノ角ゴ Pro W3"/>
              </a:rPr>
              <a:t> where </a:t>
            </a:r>
            <a:r>
              <a:rPr lang="en-US" sz="2300" spc="-1" dirty="0">
                <a:solidFill>
                  <a:srgbClr val="000000"/>
                </a:solidFill>
                <a:latin typeface="Calibri"/>
                <a:ea typeface="ヒラギノ角ゴ Pro W3"/>
              </a:rPr>
              <a:t>your</a:t>
            </a:r>
            <a:r>
              <a:rPr lang="en-US" sz="2300" b="0" strike="noStrike" spc="-1" dirty="0">
                <a:solidFill>
                  <a:srgbClr val="000000"/>
                </a:solidFill>
                <a:latin typeface="Calibri"/>
                <a:ea typeface="ヒラギノ角ゴ Pro W3"/>
              </a:rPr>
              <a:t> </a:t>
            </a:r>
            <a:r>
              <a:rPr lang="en-US" sz="2300" spc="-1" dirty="0">
                <a:solidFill>
                  <a:srgbClr val="000000"/>
                </a:solidFill>
                <a:latin typeface="Calibri"/>
                <a:ea typeface="ヒラギノ角ゴ Pro W3"/>
              </a:rPr>
              <a:t>script and SLURM are </a:t>
            </a:r>
            <a:r>
              <a:rPr lang="en-US" sz="2300" b="0" strike="noStrike" spc="-1" dirty="0">
                <a:solidFill>
                  <a:srgbClr val="000000"/>
                </a:solidFill>
                <a:latin typeface="Calibri"/>
                <a:ea typeface="ヒラギノ角ゴ Pro W3"/>
              </a:rPr>
              <a:t>writing files</a:t>
            </a:r>
            <a:endParaRPr lang="en-US" sz="2300" b="0" strike="noStrike" spc="-1" dirty="0">
              <a:latin typeface="Arial"/>
              <a:ea typeface="Noto Sans CJK SC"/>
            </a:endParaRPr>
          </a:p>
        </p:txBody>
      </p:sp>
    </p:spTree>
    <p:extLst>
      <p:ext uri="{BB962C8B-B14F-4D97-AF65-F5344CB8AC3E}">
        <p14:creationId xmlns:p14="http://schemas.microsoft.com/office/powerpoint/2010/main" val="20293829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3282-693E-4A6A-8406-93558CEEC634}"/>
              </a:ext>
            </a:extLst>
          </p:cNvPr>
          <p:cNvSpPr>
            <a:spLocks noGrp="1"/>
          </p:cNvSpPr>
          <p:nvPr>
            <p:ph type="title"/>
          </p:nvPr>
        </p:nvSpPr>
        <p:spPr>
          <a:xfrm>
            <a:off x="457200" y="273600"/>
            <a:ext cx="8229240" cy="712989"/>
          </a:xfrm>
        </p:spPr>
        <p:txBody>
          <a:bodyPr/>
          <a:lstStyle/>
          <a:p>
            <a:pPr marL="635" algn="ctr">
              <a:lnSpc>
                <a:spcPct val="100000"/>
              </a:lnSpc>
              <a:spcBef>
                <a:spcPts val="641"/>
              </a:spcBef>
              <a:buClr>
                <a:srgbClr val="000000"/>
              </a:buClr>
            </a:pPr>
            <a:r>
              <a:rPr lang="en-US" b="1" spc="-1" dirty="0">
                <a:solidFill>
                  <a:srgbClr val="6BB1C9"/>
                </a:solidFill>
                <a:latin typeface="Calibri"/>
                <a:ea typeface="ヒラギノ角ゴ Pro W3"/>
              </a:rPr>
              <a:t>More Advice</a:t>
            </a:r>
            <a:endParaRPr lang="en-US" spc="-1" dirty="0"/>
          </a:p>
        </p:txBody>
      </p:sp>
      <p:sp>
        <p:nvSpPr>
          <p:cNvPr id="3" name="Subtitle 2">
            <a:extLst>
              <a:ext uri="{FF2B5EF4-FFF2-40B4-BE49-F238E27FC236}">
                <a16:creationId xmlns:a16="http://schemas.microsoft.com/office/drawing/2014/main" id="{8A4CD448-D623-4610-90B7-D6749D709B46}"/>
              </a:ext>
            </a:extLst>
          </p:cNvPr>
          <p:cNvSpPr>
            <a:spLocks noGrp="1"/>
          </p:cNvSpPr>
          <p:nvPr>
            <p:ph type="subTitle"/>
          </p:nvPr>
        </p:nvSpPr>
        <p:spPr>
          <a:xfrm>
            <a:off x="132347" y="1088771"/>
            <a:ext cx="8855242" cy="5769229"/>
          </a:xfrm>
        </p:spPr>
        <p:txBody>
          <a:bodyPr/>
          <a:lstStyle/>
          <a:p>
            <a:pPr marL="285750" indent="-285750">
              <a:lnSpc>
                <a:spcPct val="100000"/>
              </a:lnSpc>
              <a:spcBef>
                <a:spcPts val="900"/>
              </a:spcBef>
              <a:buFont typeface="Arial" panose="020B0604020202020204" pitchFamily="34" charset="0"/>
              <a:buChar char="•"/>
            </a:pPr>
            <a:r>
              <a:rPr lang="en-US" sz="2000" dirty="0"/>
              <a:t>Keep each project in its own folder/set of folders.</a:t>
            </a:r>
          </a:p>
          <a:p>
            <a:pPr marL="285750" indent="-285750">
              <a:lnSpc>
                <a:spcPct val="100000"/>
              </a:lnSpc>
              <a:spcBef>
                <a:spcPts val="900"/>
              </a:spcBef>
              <a:buFont typeface="Arial" panose="020B0604020202020204" pitchFamily="34" charset="0"/>
              <a:buChar char="•"/>
            </a:pPr>
            <a:r>
              <a:rPr lang="en-US" sz="2000" dirty="0"/>
              <a:t>In </a:t>
            </a:r>
            <a:r>
              <a:rPr lang="en-US" sz="2000" dirty="0" err="1"/>
              <a:t>linux</a:t>
            </a:r>
            <a:r>
              <a:rPr lang="en-US" sz="2000" dirty="0"/>
              <a:t>, it’s easier if your file names don’t contain a space, dot or ().</a:t>
            </a:r>
          </a:p>
          <a:p>
            <a:pPr marL="285750" indent="-285750">
              <a:lnSpc>
                <a:spcPct val="100000"/>
              </a:lnSpc>
              <a:spcBef>
                <a:spcPts val="900"/>
              </a:spcBef>
              <a:buFont typeface="Arial" panose="020B0604020202020204" pitchFamily="34" charset="0"/>
              <a:buChar char="•"/>
            </a:pPr>
            <a:r>
              <a:rPr lang="en-US" sz="2000" dirty="0"/>
              <a:t>Do not put big data files your home directory; put those on /work/ or /</a:t>
            </a:r>
            <a:r>
              <a:rPr lang="en-US" sz="2000" dirty="0" err="1"/>
              <a:t>proj</a:t>
            </a:r>
            <a:r>
              <a:rPr lang="en-US" sz="2000" dirty="0"/>
              <a:t>/.</a:t>
            </a:r>
          </a:p>
          <a:p>
            <a:pPr marL="285750" indent="-285750">
              <a:lnSpc>
                <a:spcPct val="100000"/>
              </a:lnSpc>
              <a:spcBef>
                <a:spcPts val="900"/>
              </a:spcBef>
              <a:buFont typeface="Arial" panose="020B0604020202020204" pitchFamily="34" charset="0"/>
              <a:buChar char="•"/>
            </a:pPr>
            <a:r>
              <a:rPr lang="en-US" sz="2000" dirty="0"/>
              <a:t>Manually back up your changes to /</a:t>
            </a:r>
            <a:r>
              <a:rPr lang="en-US" sz="2000" dirty="0" err="1"/>
              <a:t>proj</a:t>
            </a:r>
            <a:r>
              <a:rPr lang="en-US" sz="2000" dirty="0"/>
              <a:t>/ &amp; /work/ data and scripts regularly; at least 2/year.</a:t>
            </a:r>
          </a:p>
          <a:p>
            <a:pPr marL="285750" indent="-285750">
              <a:lnSpc>
                <a:spcPct val="100000"/>
              </a:lnSpc>
              <a:spcBef>
                <a:spcPts val="900"/>
              </a:spcBef>
              <a:buFont typeface="Arial" panose="020B0604020202020204" pitchFamily="34" charset="0"/>
              <a:buChar char="•"/>
            </a:pPr>
            <a:r>
              <a:rPr lang="en-US" sz="2000" dirty="0"/>
              <a:t>Be able to perfectly replicate all you did to create the results you got; document a final list of steps!  [More challenging in interactive apps.]</a:t>
            </a:r>
          </a:p>
          <a:p>
            <a:pPr marL="285750" indent="-285750">
              <a:lnSpc>
                <a:spcPct val="100000"/>
              </a:lnSpc>
              <a:spcBef>
                <a:spcPts val="900"/>
              </a:spcBef>
              <a:buFont typeface="Arial" panose="020B0604020202020204" pitchFamily="34" charset="0"/>
              <a:buChar char="•"/>
            </a:pPr>
            <a:r>
              <a:rPr lang="en-US" sz="2000" dirty="0"/>
              <a:t>If you are updating files, instead make new copies when there are big changes and make the file name descriptive of the change (version numbers, dates or “</a:t>
            </a:r>
            <a:r>
              <a:rPr lang="en-US" sz="2000" dirty="0" err="1"/>
              <a:t>withX</a:t>
            </a:r>
            <a:r>
              <a:rPr lang="en-US" sz="2000" dirty="0"/>
              <a:t>” in name). That way, if you need to, you can go back a few steps without having to completely start over.</a:t>
            </a:r>
          </a:p>
          <a:p>
            <a:pPr marL="285750" indent="-285750">
              <a:lnSpc>
                <a:spcPct val="100000"/>
              </a:lnSpc>
              <a:spcBef>
                <a:spcPts val="900"/>
              </a:spcBef>
              <a:buFont typeface="Arial" panose="020B0604020202020204" pitchFamily="34" charset="0"/>
              <a:buChar char="•"/>
            </a:pPr>
            <a:r>
              <a:rPr lang="en-US" sz="2000" dirty="0"/>
              <a:t>Keep notes about different jobs in a file/app; include job id(s) and paths (if you’ve got many). That way you can answer: Did I ever run a job with X and without Y?  What happened?</a:t>
            </a:r>
          </a:p>
          <a:p>
            <a:pPr marL="285750" indent="-285750">
              <a:lnSpc>
                <a:spcPct val="100000"/>
              </a:lnSpc>
              <a:spcBef>
                <a:spcPts val="900"/>
              </a:spcBef>
              <a:buFont typeface="Arial" panose="020B0604020202020204" pitchFamily="34" charset="0"/>
              <a:buChar char="•"/>
            </a:pPr>
            <a:r>
              <a:rPr lang="en-US" sz="2000" dirty="0"/>
              <a:t>If you think you’ll want to share files with a </a:t>
            </a:r>
            <a:r>
              <a:rPr lang="en-US" sz="2000" dirty="0" err="1"/>
              <a:t>labmate</a:t>
            </a:r>
            <a:r>
              <a:rPr lang="en-US" sz="2000" dirty="0"/>
              <a:t>, keep all files for  that work in your PI’s /</a:t>
            </a:r>
            <a:r>
              <a:rPr lang="en-US" sz="2000" dirty="0" err="1"/>
              <a:t>proj</a:t>
            </a:r>
            <a:r>
              <a:rPr lang="en-US" sz="2000" dirty="0"/>
              <a:t>/ space where all </a:t>
            </a:r>
            <a:r>
              <a:rPr lang="en-US" sz="2000" dirty="0" err="1"/>
              <a:t>labmates</a:t>
            </a:r>
            <a:r>
              <a:rPr lang="en-US" sz="2000" dirty="0"/>
              <a:t> </a:t>
            </a:r>
          </a:p>
          <a:p>
            <a:pPr>
              <a:lnSpc>
                <a:spcPct val="100000"/>
              </a:lnSpc>
              <a:spcBef>
                <a:spcPts val="900"/>
              </a:spcBef>
            </a:pPr>
            <a:r>
              <a:rPr lang="en-US" sz="2000" dirty="0"/>
              <a:t>    can see each other’s files.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3343449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3282-693E-4A6A-8406-93558CEEC634}"/>
              </a:ext>
            </a:extLst>
          </p:cNvPr>
          <p:cNvSpPr>
            <a:spLocks noGrp="1"/>
          </p:cNvSpPr>
          <p:nvPr>
            <p:ph type="title"/>
          </p:nvPr>
        </p:nvSpPr>
        <p:spPr>
          <a:xfrm>
            <a:off x="457200" y="273600"/>
            <a:ext cx="8229240" cy="700958"/>
          </a:xfrm>
        </p:spPr>
        <p:txBody>
          <a:bodyPr/>
          <a:lstStyle/>
          <a:p>
            <a:pPr marL="635">
              <a:lnSpc>
                <a:spcPct val="100000"/>
              </a:lnSpc>
              <a:spcBef>
                <a:spcPts val="641"/>
              </a:spcBef>
              <a:buClr>
                <a:srgbClr val="000000"/>
              </a:buClr>
            </a:pPr>
            <a:r>
              <a:rPr lang="en-US" b="1" spc="-1" dirty="0">
                <a:solidFill>
                  <a:srgbClr val="6BB1C9"/>
                </a:solidFill>
                <a:latin typeface="Calibri"/>
                <a:ea typeface="ヒラギノ角ゴ Pro W3"/>
              </a:rPr>
              <a:t>OOD Interactive Apps: You Ready?</a:t>
            </a:r>
            <a:endParaRPr lang="en-US" spc="-1" dirty="0"/>
          </a:p>
        </p:txBody>
      </p:sp>
      <p:sp>
        <p:nvSpPr>
          <p:cNvPr id="3" name="Subtitle 2">
            <a:extLst>
              <a:ext uri="{FF2B5EF4-FFF2-40B4-BE49-F238E27FC236}">
                <a16:creationId xmlns:a16="http://schemas.microsoft.com/office/drawing/2014/main" id="{8A4CD448-D623-4610-90B7-D6749D709B46}"/>
              </a:ext>
            </a:extLst>
          </p:cNvPr>
          <p:cNvSpPr>
            <a:spLocks noGrp="1"/>
          </p:cNvSpPr>
          <p:nvPr>
            <p:ph type="subTitle"/>
          </p:nvPr>
        </p:nvSpPr>
        <p:spPr>
          <a:xfrm>
            <a:off x="457199" y="1612232"/>
            <a:ext cx="8324193" cy="4872788"/>
          </a:xfrm>
        </p:spPr>
        <p:txBody>
          <a:bodyPr/>
          <a:lstStyle/>
          <a:p>
            <a:pPr marL="342900" indent="-342900">
              <a:lnSpc>
                <a:spcPct val="100000"/>
              </a:lnSpc>
              <a:spcBef>
                <a:spcPts val="900"/>
              </a:spcBef>
              <a:buFont typeface="Wingdings" panose="05000000000000000000" pitchFamily="2" charset="2"/>
              <a:buChar char="q"/>
            </a:pPr>
            <a:r>
              <a:rPr lang="en-US" sz="2400" dirty="0"/>
              <a:t>Where on Longleaf are your data files (name and paths).</a:t>
            </a:r>
          </a:p>
          <a:p>
            <a:pPr>
              <a:lnSpc>
                <a:spcPct val="100000"/>
              </a:lnSpc>
              <a:spcBef>
                <a:spcPts val="900"/>
              </a:spcBef>
            </a:pPr>
            <a:r>
              <a:rPr lang="en-US" sz="2400" dirty="0"/>
              <a:t>      </a:t>
            </a:r>
            <a:r>
              <a:rPr lang="en-US" sz="2400" i="1" dirty="0"/>
              <a:t>Use OOD’s Files tab to check and copy locations</a:t>
            </a:r>
          </a:p>
          <a:p>
            <a:pPr marL="342900" indent="-342900">
              <a:lnSpc>
                <a:spcPct val="100000"/>
              </a:lnSpc>
              <a:spcBef>
                <a:spcPts val="900"/>
              </a:spcBef>
              <a:buFont typeface="Wingdings" panose="05000000000000000000" pitchFamily="2" charset="2"/>
              <a:buChar char="q"/>
            </a:pPr>
            <a:r>
              <a:rPr lang="en-US" sz="2400" dirty="0"/>
              <a:t>Before LAUNCH, have you selected the right time and added any SLURM extra settings (e.g. –mem=…)</a:t>
            </a:r>
          </a:p>
          <a:p>
            <a:pPr marL="342900" indent="-342900">
              <a:lnSpc>
                <a:spcPct val="100000"/>
              </a:lnSpc>
              <a:spcBef>
                <a:spcPts val="900"/>
              </a:spcBef>
              <a:buFont typeface="Wingdings" panose="05000000000000000000" pitchFamily="2" charset="2"/>
              <a:buChar char="q"/>
            </a:pPr>
            <a:r>
              <a:rPr lang="en-US" sz="2400" dirty="0"/>
              <a:t>Before Launch &lt;app&gt;, screenshot or copy down job id, host id and session id (you will need them later).</a:t>
            </a:r>
          </a:p>
          <a:p>
            <a:pPr marL="342900" indent="-342900">
              <a:lnSpc>
                <a:spcPct val="100000"/>
              </a:lnSpc>
              <a:spcBef>
                <a:spcPts val="900"/>
              </a:spcBef>
              <a:buFont typeface="Wingdings" panose="05000000000000000000" pitchFamily="2" charset="2"/>
              <a:buChar char="q"/>
            </a:pPr>
            <a:r>
              <a:rPr lang="en-US" sz="2400" dirty="0"/>
              <a:t>When you are done with your session, save any files or script files </a:t>
            </a:r>
            <a:r>
              <a:rPr lang="en-US" sz="2400" b="1" dirty="0">
                <a:highlight>
                  <a:srgbClr val="FFFF00"/>
                </a:highlight>
              </a:rPr>
              <a:t>and make sure you EXIT/END your job</a:t>
            </a:r>
            <a:r>
              <a:rPr lang="en-US" sz="2400" dirty="0"/>
              <a:t>.</a:t>
            </a:r>
          </a:p>
          <a:p>
            <a:pPr>
              <a:lnSpc>
                <a:spcPct val="100000"/>
              </a:lnSpc>
              <a:spcBef>
                <a:spcPts val="900"/>
              </a:spcBef>
            </a:pPr>
            <a:r>
              <a:rPr lang="en-US" sz="2400" dirty="0"/>
              <a:t>       </a:t>
            </a:r>
            <a:r>
              <a:rPr lang="en-US" sz="2400" i="1" dirty="0"/>
              <a:t>Use OOD’s Jobs tab to make sure it is not still running.</a:t>
            </a:r>
            <a:endParaRPr lang="en-US" sz="2400" dirty="0"/>
          </a:p>
          <a:p>
            <a:pPr marL="342900" indent="-342900">
              <a:lnSpc>
                <a:spcPct val="100000"/>
              </a:lnSpc>
              <a:spcBef>
                <a:spcPts val="900"/>
              </a:spcBef>
              <a:buFont typeface="Wingdings" panose="05000000000000000000" pitchFamily="2" charset="2"/>
              <a:buChar char="q"/>
            </a:pPr>
            <a:r>
              <a:rPr lang="en-US" sz="2400" dirty="0"/>
              <a:t>Last step:  Use OOD’s Cluster access to see how efficient your time and memory use was; to inform next job.  Type:</a:t>
            </a:r>
          </a:p>
          <a:p>
            <a:pPr>
              <a:lnSpc>
                <a:spcPct val="100000"/>
              </a:lnSpc>
              <a:spcBef>
                <a:spcPts val="900"/>
              </a:spcBef>
            </a:pPr>
            <a:r>
              <a:rPr lang="en-US" sz="2400" dirty="0"/>
              <a:t>         </a:t>
            </a:r>
            <a:r>
              <a:rPr lang="en-US" sz="2400" i="1" dirty="0" err="1"/>
              <a:t>seff</a:t>
            </a:r>
            <a:r>
              <a:rPr lang="en-US" sz="2400" i="1" dirty="0"/>
              <a:t> &lt;job id&gt;</a:t>
            </a:r>
            <a:r>
              <a:rPr lang="en-US" sz="2400" dirty="0"/>
              <a:t>  </a:t>
            </a:r>
          </a:p>
          <a:p>
            <a:pPr marL="342900" lvl="1" indent="-342900">
              <a:spcBef>
                <a:spcPts val="900"/>
              </a:spcBef>
              <a:buFont typeface="Wingdings" panose="05000000000000000000" pitchFamily="2" charset="2"/>
              <a:buChar char="q"/>
            </a:pPr>
            <a:endParaRPr lang="en-US" sz="100" dirty="0"/>
          </a:p>
          <a:p>
            <a:endParaRPr lang="en-US" sz="2400" dirty="0"/>
          </a:p>
        </p:txBody>
      </p:sp>
    </p:spTree>
    <p:extLst>
      <p:ext uri="{BB962C8B-B14F-4D97-AF65-F5344CB8AC3E}">
        <p14:creationId xmlns:p14="http://schemas.microsoft.com/office/powerpoint/2010/main" val="8822815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3282-693E-4A6A-8406-93558CEEC634}"/>
              </a:ext>
            </a:extLst>
          </p:cNvPr>
          <p:cNvSpPr>
            <a:spLocks noGrp="1"/>
          </p:cNvSpPr>
          <p:nvPr>
            <p:ph type="title"/>
          </p:nvPr>
        </p:nvSpPr>
        <p:spPr>
          <a:xfrm>
            <a:off x="457200" y="273600"/>
            <a:ext cx="8229240" cy="700958"/>
          </a:xfrm>
        </p:spPr>
        <p:txBody>
          <a:bodyPr/>
          <a:lstStyle/>
          <a:p>
            <a:pPr marL="635">
              <a:lnSpc>
                <a:spcPct val="100000"/>
              </a:lnSpc>
              <a:spcBef>
                <a:spcPts val="641"/>
              </a:spcBef>
              <a:buClr>
                <a:srgbClr val="000000"/>
              </a:buClr>
            </a:pPr>
            <a:r>
              <a:rPr lang="en-US" b="1" spc="-1" dirty="0">
                <a:solidFill>
                  <a:srgbClr val="6BB1C9"/>
                </a:solidFill>
                <a:latin typeface="Calibri"/>
                <a:ea typeface="ヒラギノ角ゴ Pro W3"/>
              </a:rPr>
              <a:t>SSH SBATCH Jobs: Are You Ready?</a:t>
            </a:r>
            <a:endParaRPr lang="en-US" spc="-1" dirty="0"/>
          </a:p>
        </p:txBody>
      </p:sp>
      <p:sp>
        <p:nvSpPr>
          <p:cNvPr id="3" name="Subtitle 2">
            <a:extLst>
              <a:ext uri="{FF2B5EF4-FFF2-40B4-BE49-F238E27FC236}">
                <a16:creationId xmlns:a16="http://schemas.microsoft.com/office/drawing/2014/main" id="{8A4CD448-D623-4610-90B7-D6749D709B46}"/>
              </a:ext>
            </a:extLst>
          </p:cNvPr>
          <p:cNvSpPr>
            <a:spLocks noGrp="1"/>
          </p:cNvSpPr>
          <p:nvPr>
            <p:ph type="subTitle"/>
          </p:nvPr>
        </p:nvSpPr>
        <p:spPr>
          <a:xfrm>
            <a:off x="457199" y="1203158"/>
            <a:ext cx="8324193" cy="5546558"/>
          </a:xfrm>
        </p:spPr>
        <p:txBody>
          <a:bodyPr/>
          <a:lstStyle/>
          <a:p>
            <a:pPr marL="342900" indent="-342900">
              <a:lnSpc>
                <a:spcPct val="100000"/>
              </a:lnSpc>
              <a:spcBef>
                <a:spcPts val="900"/>
              </a:spcBef>
              <a:buFont typeface="Wingdings" panose="05000000000000000000" pitchFamily="2" charset="2"/>
              <a:buChar char="q"/>
            </a:pPr>
            <a:r>
              <a:rPr lang="en-US" sz="2200" dirty="0"/>
              <a:t>Where on Longleaf are your data files (name and paths)? </a:t>
            </a:r>
          </a:p>
          <a:p>
            <a:pPr marL="342900" indent="-342900">
              <a:lnSpc>
                <a:spcPct val="100000"/>
              </a:lnSpc>
              <a:spcBef>
                <a:spcPts val="900"/>
              </a:spcBef>
              <a:buFont typeface="Wingdings" panose="05000000000000000000" pitchFamily="2" charset="2"/>
              <a:buChar char="q"/>
            </a:pPr>
            <a:r>
              <a:rPr lang="en-US" sz="2200" dirty="0"/>
              <a:t>Where on Longleaf is your app’s script (name and path)?</a:t>
            </a:r>
          </a:p>
          <a:p>
            <a:pPr marL="342900" indent="-342900">
              <a:lnSpc>
                <a:spcPct val="100000"/>
              </a:lnSpc>
              <a:spcBef>
                <a:spcPts val="900"/>
              </a:spcBef>
              <a:buFont typeface="Wingdings" panose="05000000000000000000" pitchFamily="2" charset="2"/>
              <a:buChar char="q"/>
            </a:pPr>
            <a:r>
              <a:rPr lang="en-US" sz="2200" dirty="0"/>
              <a:t>Test that you have correct modules loaded:</a:t>
            </a:r>
          </a:p>
          <a:p>
            <a:pPr>
              <a:lnSpc>
                <a:spcPct val="100000"/>
              </a:lnSpc>
              <a:spcBef>
                <a:spcPts val="900"/>
              </a:spcBef>
            </a:pPr>
            <a:r>
              <a:rPr lang="en-US" sz="2200" dirty="0"/>
              <a:t>     Open a new </a:t>
            </a:r>
            <a:r>
              <a:rPr lang="en-US" sz="2200" dirty="0" err="1"/>
              <a:t>ssh</a:t>
            </a:r>
            <a:r>
              <a:rPr lang="en-US" sz="2200" dirty="0"/>
              <a:t> connection &amp; type: </a:t>
            </a:r>
            <a:r>
              <a:rPr lang="en-US" sz="2200" b="1" dirty="0"/>
              <a:t>module list</a:t>
            </a:r>
          </a:p>
          <a:p>
            <a:pPr marL="342900" indent="-342900">
              <a:lnSpc>
                <a:spcPct val="100000"/>
              </a:lnSpc>
              <a:spcBef>
                <a:spcPts val="900"/>
              </a:spcBef>
              <a:buFont typeface="Wingdings" panose="05000000000000000000" pitchFamily="2" charset="2"/>
              <a:buChar char="q"/>
            </a:pPr>
            <a:r>
              <a:rPr lang="en-US" sz="2200" dirty="0"/>
              <a:t>Test your app’s command by typing it and hitting </a:t>
            </a:r>
            <a:r>
              <a:rPr lang="en-US" sz="2200" dirty="0" err="1"/>
              <a:t>Cntl^C</a:t>
            </a:r>
            <a:r>
              <a:rPr lang="en-US" sz="2200" dirty="0"/>
              <a:t> a few SECONDS later.  Fix typos and not found errors.</a:t>
            </a:r>
          </a:p>
          <a:p>
            <a:pPr marL="342900" indent="-342900">
              <a:lnSpc>
                <a:spcPct val="100000"/>
              </a:lnSpc>
              <a:spcBef>
                <a:spcPts val="900"/>
              </a:spcBef>
              <a:buFont typeface="Wingdings" panose="05000000000000000000" pitchFamily="2" charset="2"/>
              <a:buChar char="q"/>
            </a:pPr>
            <a:r>
              <a:rPr lang="en-US" sz="2200" dirty="0"/>
              <a:t>Include full path references to files and scripts in your SLURM (e.g.: /</a:t>
            </a:r>
            <a:r>
              <a:rPr lang="en-US" sz="2200" dirty="0" err="1"/>
              <a:t>nas</a:t>
            </a:r>
            <a:r>
              <a:rPr lang="en-US" sz="2200" dirty="0"/>
              <a:t>/longleaf/home/</a:t>
            </a:r>
            <a:r>
              <a:rPr lang="en-US" sz="2200" dirty="0" err="1"/>
              <a:t>myonyen</a:t>
            </a:r>
            <a:r>
              <a:rPr lang="en-US" sz="2200" dirty="0"/>
              <a:t>/scripts/abc.py)</a:t>
            </a:r>
          </a:p>
          <a:p>
            <a:pPr marL="342900" indent="-342900">
              <a:lnSpc>
                <a:spcPct val="100000"/>
              </a:lnSpc>
              <a:spcBef>
                <a:spcPts val="900"/>
              </a:spcBef>
              <a:buFont typeface="Wingdings" panose="05000000000000000000" pitchFamily="2" charset="2"/>
              <a:buChar char="q"/>
            </a:pPr>
            <a:r>
              <a:rPr lang="en-US" sz="2200" dirty="0"/>
              <a:t>Use </a:t>
            </a:r>
            <a:r>
              <a:rPr lang="en-US" sz="2200" dirty="0" err="1"/>
              <a:t>seff</a:t>
            </a:r>
            <a:r>
              <a:rPr lang="en-US" sz="2200" dirty="0"/>
              <a:t> &lt;</a:t>
            </a:r>
            <a:r>
              <a:rPr lang="en-US" sz="2200" dirty="0" err="1"/>
              <a:t>job_id</a:t>
            </a:r>
            <a:r>
              <a:rPr lang="en-US" sz="2200" dirty="0"/>
              <a:t>&gt; command on an old jobs (yours or </a:t>
            </a:r>
            <a:r>
              <a:rPr lang="en-US" sz="2200" dirty="0" err="1"/>
              <a:t>labmate’s</a:t>
            </a:r>
            <a:r>
              <a:rPr lang="en-US" sz="2200" dirty="0"/>
              <a:t>) to find best memory and time settings.</a:t>
            </a:r>
          </a:p>
          <a:p>
            <a:pPr marL="342900" indent="-342900">
              <a:lnSpc>
                <a:spcPct val="100000"/>
              </a:lnSpc>
              <a:spcBef>
                <a:spcPts val="900"/>
              </a:spcBef>
              <a:buFont typeface="Wingdings" panose="05000000000000000000" pitchFamily="2" charset="2"/>
              <a:buChar char="q"/>
            </a:pPr>
            <a:r>
              <a:rPr lang="en-US" sz="2200" dirty="0"/>
              <a:t>Include email notifications in your SLURM (5 slides ago).</a:t>
            </a:r>
          </a:p>
          <a:p>
            <a:pPr marL="342900" indent="-342900">
              <a:lnSpc>
                <a:spcPct val="100000"/>
              </a:lnSpc>
              <a:spcBef>
                <a:spcPts val="900"/>
              </a:spcBef>
              <a:buFont typeface="Wingdings" panose="05000000000000000000" pitchFamily="2" charset="2"/>
              <a:buChar char="q"/>
            </a:pPr>
            <a:r>
              <a:rPr lang="en-US" sz="2200" dirty="0"/>
              <a:t>Once you type </a:t>
            </a:r>
            <a:r>
              <a:rPr lang="en-US" sz="2200" dirty="0" err="1"/>
              <a:t>sbatch</a:t>
            </a:r>
            <a:r>
              <a:rPr lang="en-US" sz="2200" dirty="0"/>
              <a:t> …  Make a note of job id and description of what it is doing (vs your other jobs).</a:t>
            </a:r>
          </a:p>
          <a:p>
            <a:pPr marL="342900" indent="-342900">
              <a:lnSpc>
                <a:spcPct val="100000"/>
              </a:lnSpc>
              <a:spcBef>
                <a:spcPts val="900"/>
              </a:spcBef>
              <a:buFont typeface="Wingdings" panose="05000000000000000000" pitchFamily="2" charset="2"/>
              <a:buChar char="q"/>
            </a:pPr>
            <a:r>
              <a:rPr lang="en-US" sz="2200" dirty="0"/>
              <a:t>Last step, efficiency! Type:          </a:t>
            </a:r>
            <a:r>
              <a:rPr lang="en-US" sz="2200" i="1" dirty="0" err="1"/>
              <a:t>seff</a:t>
            </a:r>
            <a:r>
              <a:rPr lang="en-US" sz="2200" i="1" dirty="0"/>
              <a:t> &lt;job id&gt;</a:t>
            </a:r>
            <a:r>
              <a:rPr lang="en-US" sz="2200" dirty="0"/>
              <a:t>  </a:t>
            </a:r>
          </a:p>
          <a:p>
            <a:pPr marL="342900" lvl="1" indent="-342900">
              <a:spcBef>
                <a:spcPts val="900"/>
              </a:spcBef>
              <a:buFont typeface="Wingdings" panose="05000000000000000000" pitchFamily="2" charset="2"/>
              <a:buChar char="q"/>
            </a:pPr>
            <a:endParaRPr lang="en-US" sz="100" dirty="0"/>
          </a:p>
          <a:p>
            <a:endParaRPr lang="en-US" sz="2400" dirty="0"/>
          </a:p>
        </p:txBody>
      </p:sp>
    </p:spTree>
    <p:extLst>
      <p:ext uri="{BB962C8B-B14F-4D97-AF65-F5344CB8AC3E}">
        <p14:creationId xmlns:p14="http://schemas.microsoft.com/office/powerpoint/2010/main" val="340948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3282-693E-4A6A-8406-93558CEEC634}"/>
              </a:ext>
            </a:extLst>
          </p:cNvPr>
          <p:cNvSpPr>
            <a:spLocks noGrp="1"/>
          </p:cNvSpPr>
          <p:nvPr>
            <p:ph type="title"/>
          </p:nvPr>
        </p:nvSpPr>
        <p:spPr/>
        <p:txBody>
          <a:bodyPr/>
          <a:lstStyle/>
          <a:p>
            <a:pPr marL="635">
              <a:lnSpc>
                <a:spcPct val="100000"/>
              </a:lnSpc>
              <a:spcBef>
                <a:spcPts val="641"/>
              </a:spcBef>
              <a:buClr>
                <a:srgbClr val="000000"/>
              </a:buClr>
            </a:pPr>
            <a:r>
              <a:rPr lang="en-US" b="1" spc="-1" dirty="0">
                <a:solidFill>
                  <a:srgbClr val="6BB1C9"/>
                </a:solidFill>
                <a:latin typeface="Calibri"/>
                <a:ea typeface="ヒラギノ角ゴ Pro W3"/>
              </a:rPr>
              <a:t>When/Why an HPC Like Longleaf?</a:t>
            </a:r>
            <a:endParaRPr lang="en-US" spc="-1" dirty="0"/>
          </a:p>
        </p:txBody>
      </p:sp>
      <p:sp>
        <p:nvSpPr>
          <p:cNvPr id="3" name="Subtitle 2">
            <a:extLst>
              <a:ext uri="{FF2B5EF4-FFF2-40B4-BE49-F238E27FC236}">
                <a16:creationId xmlns:a16="http://schemas.microsoft.com/office/drawing/2014/main" id="{8A4CD448-D623-4610-90B7-D6749D709B46}"/>
              </a:ext>
            </a:extLst>
          </p:cNvPr>
          <p:cNvSpPr>
            <a:spLocks noGrp="1"/>
          </p:cNvSpPr>
          <p:nvPr>
            <p:ph type="subTitle"/>
          </p:nvPr>
        </p:nvSpPr>
        <p:spPr>
          <a:xfrm>
            <a:off x="457199" y="1305339"/>
            <a:ext cx="8324193" cy="4851095"/>
          </a:xfrm>
        </p:spPr>
        <p:txBody>
          <a:bodyPr lIns="0" tIns="0" rIns="0" bIns="0" anchor="t">
            <a:noAutofit/>
          </a:bodyPr>
          <a:lstStyle/>
          <a:p>
            <a:pPr marL="342900" indent="-342900">
              <a:lnSpc>
                <a:spcPct val="140000"/>
              </a:lnSpc>
              <a:spcBef>
                <a:spcPts val="1000"/>
              </a:spcBef>
              <a:buFont typeface="Arial" panose="020B0604020202020204" pitchFamily="34" charset="0"/>
              <a:buChar char="•"/>
            </a:pPr>
            <a:r>
              <a:rPr lang="en-US" sz="2800" dirty="0"/>
              <a:t>Powerful Computing </a:t>
            </a:r>
            <a:endParaRPr lang="en-US" dirty="0"/>
          </a:p>
          <a:p>
            <a:pPr marL="342900" indent="-342900">
              <a:lnSpc>
                <a:spcPct val="140000"/>
              </a:lnSpc>
              <a:spcBef>
                <a:spcPts val="1000"/>
              </a:spcBef>
              <a:buFont typeface="Arial" panose="020B0604020202020204" pitchFamily="34" charset="0"/>
              <a:buChar char="•"/>
            </a:pPr>
            <a:r>
              <a:rPr lang="en-US" sz="2800" dirty="0"/>
              <a:t>Huge Data/Memory Size </a:t>
            </a:r>
          </a:p>
          <a:p>
            <a:pPr marL="342900" indent="-342900">
              <a:lnSpc>
                <a:spcPct val="140000"/>
              </a:lnSpc>
              <a:spcBef>
                <a:spcPts val="1000"/>
              </a:spcBef>
              <a:buFont typeface="Arial" panose="020B0604020202020204" pitchFamily="34" charset="0"/>
              <a:buChar char="•"/>
            </a:pPr>
            <a:r>
              <a:rPr lang="en-US" sz="2800" dirty="0"/>
              <a:t>Fast Run Time </a:t>
            </a:r>
          </a:p>
          <a:p>
            <a:pPr marL="342900" indent="-342900">
              <a:lnSpc>
                <a:spcPct val="140000"/>
              </a:lnSpc>
              <a:spcBef>
                <a:spcPts val="1000"/>
              </a:spcBef>
              <a:buFont typeface="Arial" panose="020B0604020202020204" pitchFamily="34" charset="0"/>
              <a:buChar char="•"/>
            </a:pPr>
            <a:r>
              <a:rPr lang="en-US" sz="2800" dirty="0"/>
              <a:t>Best Value </a:t>
            </a:r>
          </a:p>
          <a:p>
            <a:pPr>
              <a:lnSpc>
                <a:spcPct val="140000"/>
              </a:lnSpc>
              <a:spcBef>
                <a:spcPts val="1000"/>
              </a:spcBef>
            </a:pPr>
            <a:r>
              <a:rPr lang="en-US" sz="2800" i="1" dirty="0">
                <a:highlight>
                  <a:srgbClr val="FFFF00"/>
                </a:highlight>
              </a:rPr>
              <a:t>…And you agree to share it with 3,000+ others, play fair &amp; follow the rules.</a:t>
            </a:r>
          </a:p>
        </p:txBody>
      </p:sp>
    </p:spTree>
    <p:extLst>
      <p:ext uri="{BB962C8B-B14F-4D97-AF65-F5344CB8AC3E}">
        <p14:creationId xmlns:p14="http://schemas.microsoft.com/office/powerpoint/2010/main" val="169486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3282-693E-4A6A-8406-93558CEEC634}"/>
              </a:ext>
            </a:extLst>
          </p:cNvPr>
          <p:cNvSpPr>
            <a:spLocks noGrp="1"/>
          </p:cNvSpPr>
          <p:nvPr>
            <p:ph type="title"/>
          </p:nvPr>
        </p:nvSpPr>
        <p:spPr/>
        <p:txBody>
          <a:bodyPr/>
          <a:lstStyle/>
          <a:p>
            <a:pPr marL="635">
              <a:lnSpc>
                <a:spcPct val="100000"/>
              </a:lnSpc>
              <a:spcBef>
                <a:spcPts val="641"/>
              </a:spcBef>
              <a:buClr>
                <a:srgbClr val="000000"/>
              </a:buClr>
            </a:pPr>
            <a:r>
              <a:rPr lang="en-US" b="1" spc="-1" dirty="0">
                <a:solidFill>
                  <a:srgbClr val="6BB1C9"/>
                </a:solidFill>
                <a:latin typeface="Calibri"/>
              </a:rPr>
              <a:t>Today You Practiced:</a:t>
            </a:r>
            <a:endParaRPr lang="en-US" spc="-1" dirty="0"/>
          </a:p>
        </p:txBody>
      </p:sp>
      <p:sp>
        <p:nvSpPr>
          <p:cNvPr id="3" name="Subtitle 2">
            <a:extLst>
              <a:ext uri="{FF2B5EF4-FFF2-40B4-BE49-F238E27FC236}">
                <a16:creationId xmlns:a16="http://schemas.microsoft.com/office/drawing/2014/main" id="{8A4CD448-D623-4610-90B7-D6749D709B46}"/>
              </a:ext>
            </a:extLst>
          </p:cNvPr>
          <p:cNvSpPr>
            <a:spLocks noGrp="1"/>
          </p:cNvSpPr>
          <p:nvPr>
            <p:ph type="subTitle"/>
          </p:nvPr>
        </p:nvSpPr>
        <p:spPr>
          <a:xfrm>
            <a:off x="457199" y="1305339"/>
            <a:ext cx="8324193" cy="4851095"/>
          </a:xfrm>
        </p:spPr>
        <p:txBody>
          <a:bodyPr lIns="0" tIns="0" rIns="0" bIns="0" anchor="t">
            <a:noAutofit/>
          </a:bodyPr>
          <a:lstStyle/>
          <a:p>
            <a:pPr marL="342900" indent="-342900">
              <a:lnSpc>
                <a:spcPct val="150000"/>
              </a:lnSpc>
              <a:buFont typeface="Wingdings"/>
              <a:buChar char="ü"/>
            </a:pPr>
            <a:r>
              <a:rPr lang="en-US" sz="2400" b="1" dirty="0"/>
              <a:t>Connecting</a:t>
            </a:r>
            <a:r>
              <a:rPr lang="en-US" sz="2400" dirty="0"/>
              <a:t> to Longleaf (log on)</a:t>
            </a:r>
            <a:endParaRPr lang="en-US" sz="2400" i="1" dirty="0"/>
          </a:p>
          <a:p>
            <a:pPr marL="342900" indent="-342900">
              <a:lnSpc>
                <a:spcPct val="150000"/>
              </a:lnSpc>
              <a:spcBef>
                <a:spcPts val="900"/>
              </a:spcBef>
              <a:buFont typeface="Wingdings" panose="020B0604020202020204" pitchFamily="34" charset="0"/>
              <a:buChar char="ü"/>
            </a:pPr>
            <a:r>
              <a:rPr lang="en-US" sz="2400" b="1" dirty="0">
                <a:ea typeface="+mj-lt"/>
                <a:cs typeface="+mj-lt"/>
              </a:rPr>
              <a:t>Moving</a:t>
            </a:r>
            <a:r>
              <a:rPr lang="en-US" sz="2400" dirty="0">
                <a:ea typeface="+mj-lt"/>
                <a:cs typeface="+mj-lt"/>
              </a:rPr>
              <a:t> files to/from longleaf</a:t>
            </a:r>
            <a:endParaRPr lang="en-US" sz="2400" i="1" dirty="0">
              <a:ea typeface="+mj-lt"/>
              <a:cs typeface="+mj-lt"/>
            </a:endParaRPr>
          </a:p>
          <a:p>
            <a:pPr marL="342900" indent="-342900">
              <a:lnSpc>
                <a:spcPct val="150000"/>
              </a:lnSpc>
              <a:spcBef>
                <a:spcPts val="900"/>
              </a:spcBef>
              <a:buFont typeface="Wingdings" panose="020B0604020202020204" pitchFamily="34" charset="0"/>
              <a:buChar char="ü"/>
            </a:pPr>
            <a:r>
              <a:rPr lang="en-US" sz="2400" dirty="0"/>
              <a:t>Picking and </a:t>
            </a:r>
            <a:r>
              <a:rPr lang="en-US" sz="2400" b="1" dirty="0"/>
              <a:t>managing</a:t>
            </a:r>
            <a:r>
              <a:rPr lang="en-US" sz="2400" dirty="0"/>
              <a:t> your software “modules”</a:t>
            </a:r>
            <a:endParaRPr lang="en-US" sz="2400" i="1" dirty="0"/>
          </a:p>
          <a:p>
            <a:pPr marL="342900" indent="-342900">
              <a:lnSpc>
                <a:spcPct val="150000"/>
              </a:lnSpc>
              <a:spcBef>
                <a:spcPts val="900"/>
              </a:spcBef>
              <a:buFont typeface="Wingdings" panose="020B0604020202020204" pitchFamily="34" charset="0"/>
              <a:buChar char="ü"/>
            </a:pPr>
            <a:r>
              <a:rPr lang="en-US" sz="2400" b="1" dirty="0"/>
              <a:t>Scheduling</a:t>
            </a:r>
            <a:r>
              <a:rPr lang="en-US" sz="2400" dirty="0"/>
              <a:t> “a job” to run on </a:t>
            </a:r>
            <a:r>
              <a:rPr lang="en-US" sz="2400" dirty="0" err="1"/>
              <a:t>longleaf’s</a:t>
            </a:r>
            <a:r>
              <a:rPr lang="en-US" sz="2400" dirty="0"/>
              <a:t> compute node</a:t>
            </a:r>
            <a:endParaRPr lang="en-US" sz="2400" i="1" dirty="0"/>
          </a:p>
          <a:p>
            <a:pPr marL="342900" indent="-342900">
              <a:lnSpc>
                <a:spcPct val="150000"/>
              </a:lnSpc>
              <a:spcBef>
                <a:spcPts val="900"/>
              </a:spcBef>
              <a:buFont typeface="Wingdings" panose="020B0604020202020204" pitchFamily="34" charset="0"/>
              <a:buChar char="ü"/>
            </a:pPr>
            <a:r>
              <a:rPr lang="en-US" sz="2400" b="1" dirty="0"/>
              <a:t>Monitoring</a:t>
            </a:r>
            <a:r>
              <a:rPr lang="en-US" sz="2400" dirty="0"/>
              <a:t> the status of the job, output and results</a:t>
            </a:r>
          </a:p>
          <a:p>
            <a:pPr marL="342900" indent="-342900">
              <a:lnSpc>
                <a:spcPct val="100000"/>
              </a:lnSpc>
              <a:spcBef>
                <a:spcPts val="900"/>
              </a:spcBef>
              <a:buFont typeface="Wingdings" panose="020B0604020202020204" pitchFamily="34" charset="0"/>
              <a:buChar char="ü"/>
            </a:pPr>
            <a:endParaRPr lang="en-US" sz="2400" i="1"/>
          </a:p>
        </p:txBody>
      </p:sp>
    </p:spTree>
    <p:extLst>
      <p:ext uri="{BB962C8B-B14F-4D97-AF65-F5344CB8AC3E}">
        <p14:creationId xmlns:p14="http://schemas.microsoft.com/office/powerpoint/2010/main" val="25410573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518030" y="143071"/>
            <a:ext cx="742239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ea"/>
                <a:cs typeface="Arial"/>
              </a:rPr>
              <a:t>SLURM: Exercise 1 (Together)</a:t>
            </a: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168674" y="1418421"/>
            <a:ext cx="8806652" cy="43165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835" indent="-457200">
              <a:spcBef>
                <a:spcPts val="600"/>
              </a:spcBef>
              <a:buFont typeface="+mj-lt"/>
              <a:buAutoNum type="arabicPeriod"/>
            </a:pPr>
            <a:r>
              <a:rPr lang="en-US" sz="2400" dirty="0">
                <a:cs typeface="Arial"/>
              </a:rPr>
              <a:t>Use OOD to start an interactive session of </a:t>
            </a:r>
            <a:r>
              <a:rPr lang="en-US" sz="2400" dirty="0" err="1">
                <a:cs typeface="Arial"/>
              </a:rPr>
              <a:t>Pymol</a:t>
            </a:r>
            <a:r>
              <a:rPr lang="en-US" sz="2400" dirty="0">
                <a:cs typeface="Arial"/>
              </a:rPr>
              <a:t>.  Paste or type in:</a:t>
            </a:r>
          </a:p>
          <a:p>
            <a:pPr marL="457835" lvl="1">
              <a:spcBef>
                <a:spcPts val="600"/>
              </a:spcBef>
            </a:pPr>
            <a:r>
              <a:rPr lang="en-US" sz="2400" dirty="0">
                <a:latin typeface="Courier New" panose="02070309020205020404" pitchFamily="49" charset="0"/>
                <a:cs typeface="Courier New" panose="02070309020205020404" pitchFamily="49" charset="0"/>
              </a:rPr>
              <a:t>print('Hello, world!’); </a:t>
            </a:r>
          </a:p>
          <a:p>
            <a:pPr marL="457835" lvl="1">
              <a:spcBef>
                <a:spcPts val="600"/>
              </a:spcBef>
            </a:pPr>
            <a:endParaRPr lang="en-US" sz="2400" dirty="0">
              <a:cs typeface="Arial"/>
            </a:endParaRPr>
          </a:p>
          <a:p>
            <a:pPr marL="457835" lvl="1">
              <a:spcBef>
                <a:spcPts val="600"/>
              </a:spcBef>
            </a:pPr>
            <a:r>
              <a:rPr lang="en-US" sz="2400" dirty="0">
                <a:cs typeface="Arial"/>
              </a:rPr>
              <a:t>Exit job when it is done, </a:t>
            </a:r>
          </a:p>
          <a:p>
            <a:pPr marL="457835" lvl="1">
              <a:spcBef>
                <a:spcPts val="600"/>
              </a:spcBef>
            </a:pPr>
            <a:endParaRPr lang="en-US" sz="2400" dirty="0">
              <a:cs typeface="Arial"/>
            </a:endParaRPr>
          </a:p>
          <a:p>
            <a:pPr marL="457835" lvl="1">
              <a:spcBef>
                <a:spcPts val="600"/>
              </a:spcBef>
            </a:pPr>
            <a:r>
              <a:rPr lang="en-US" sz="2400" dirty="0">
                <a:cs typeface="Arial"/>
              </a:rPr>
              <a:t>Check OOD Jobs tab to make sure it’s not running </a:t>
            </a:r>
          </a:p>
          <a:p>
            <a:pPr marL="457835" lvl="1">
              <a:spcBef>
                <a:spcPts val="600"/>
              </a:spcBef>
            </a:pPr>
            <a:endParaRPr lang="en-US" sz="2400" dirty="0">
              <a:cs typeface="Arial"/>
            </a:endParaRPr>
          </a:p>
          <a:p>
            <a:pPr marL="457835" lvl="1">
              <a:spcBef>
                <a:spcPts val="600"/>
              </a:spcBef>
            </a:pPr>
            <a:r>
              <a:rPr lang="en-US" sz="2400" dirty="0">
                <a:cs typeface="Arial"/>
              </a:rPr>
              <a:t>and check </a:t>
            </a:r>
            <a:r>
              <a:rPr lang="en-US" sz="2400" dirty="0" err="1">
                <a:cs typeface="Arial"/>
              </a:rPr>
              <a:t>seff</a:t>
            </a:r>
            <a:r>
              <a:rPr lang="en-US" sz="2400" dirty="0">
                <a:cs typeface="Arial"/>
              </a:rPr>
              <a:t> for the job id.</a:t>
            </a:r>
          </a:p>
          <a:p>
            <a:pPr marL="457835" indent="-457200">
              <a:spcBef>
                <a:spcPts val="900"/>
              </a:spcBef>
              <a:buFont typeface="+mj-lt"/>
              <a:buAutoNum type="arabicPeriod"/>
            </a:pPr>
            <a:endParaRPr lang="en-US" sz="1600" dirty="0">
              <a:cs typeface="Arial"/>
            </a:endParaRP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4838071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518030" y="143071"/>
            <a:ext cx="742239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ea"/>
                <a:cs typeface="Arial"/>
              </a:rPr>
              <a:t>SLURM: Exercise 2 (Together)</a:t>
            </a: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276434" y="1180998"/>
            <a:ext cx="8591132" cy="5093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spcBef>
                <a:spcPts val="600"/>
              </a:spcBef>
            </a:pPr>
            <a:r>
              <a:rPr lang="en-US" sz="1600" dirty="0">
                <a:cs typeface="Arial"/>
              </a:rPr>
              <a:t>2. </a:t>
            </a:r>
            <a:r>
              <a:rPr lang="en-US" sz="2000" dirty="0">
                <a:cs typeface="Arial"/>
              </a:rPr>
              <a:t>Use OOD, Clusters…to submit </a:t>
            </a:r>
            <a:r>
              <a:rPr lang="en-US" sz="2000" dirty="0" err="1">
                <a:cs typeface="Arial"/>
              </a:rPr>
              <a:t>sbatch</a:t>
            </a:r>
            <a:r>
              <a:rPr lang="en-US" sz="2000" dirty="0">
                <a:cs typeface="Arial"/>
              </a:rPr>
              <a:t> job for hello.py in a command - all on one line:</a:t>
            </a:r>
          </a:p>
          <a:p>
            <a:pPr marL="457835" lvl="1">
              <a:spcBef>
                <a:spcPts val="600"/>
              </a:spcBef>
            </a:pPr>
            <a:r>
              <a:rPr lang="en-US" sz="2000" dirty="0">
                <a:latin typeface="Courier New" panose="02070309020205020404" pitchFamily="49" charset="0"/>
                <a:cs typeface="Courier New" panose="02070309020205020404" pitchFamily="49" charset="0"/>
              </a:rPr>
              <a:t>cd class</a:t>
            </a:r>
          </a:p>
          <a:p>
            <a:pPr marL="457835" lvl="1">
              <a:spcBef>
                <a:spcPts val="600"/>
              </a:spcBef>
            </a:pPr>
            <a:r>
              <a:rPr lang="en-US" sz="2000" dirty="0">
                <a:latin typeface="Courier New" panose="02070309020205020404" pitchFamily="49" charset="0"/>
                <a:cs typeface="Courier New" panose="02070309020205020404" pitchFamily="49" charset="0"/>
              </a:rPr>
              <a:t>module add python</a:t>
            </a:r>
          </a:p>
          <a:p>
            <a:pPr marL="457835" lvl="1">
              <a:spcBef>
                <a:spcPts val="600"/>
              </a:spcBef>
            </a:pPr>
            <a:r>
              <a:rPr lang="en-US" sz="2000" dirty="0" err="1">
                <a:latin typeface="Courier New" panose="02070309020205020404" pitchFamily="49" charset="0"/>
                <a:cs typeface="Courier New" panose="02070309020205020404" pitchFamily="49" charset="0"/>
              </a:rPr>
              <a:t>sbatch</a:t>
            </a:r>
            <a:r>
              <a:rPr lang="en-US" sz="2000" dirty="0">
                <a:latin typeface="Courier New" panose="02070309020205020404" pitchFamily="49" charset="0"/>
                <a:cs typeface="Courier New" panose="02070309020205020404" pitchFamily="49" charset="0"/>
              </a:rPr>
              <a:t> -t 0-01:00:00 --mem=1g --wrap="python3 hello.py"</a:t>
            </a:r>
          </a:p>
          <a:p>
            <a:pPr marL="635">
              <a:spcBef>
                <a:spcPts val="600"/>
              </a:spcBef>
            </a:pPr>
            <a:r>
              <a:rPr lang="en-US" sz="2000" dirty="0">
                <a:cs typeface="Arial"/>
              </a:rPr>
              <a:t>Check the job with </a:t>
            </a:r>
            <a:r>
              <a:rPr lang="en-US" sz="2000" dirty="0" err="1">
                <a:latin typeface="Courier New" panose="02070309020205020404" pitchFamily="49" charset="0"/>
                <a:cs typeface="Courier New" panose="02070309020205020404" pitchFamily="49" charset="0"/>
              </a:rPr>
              <a:t>squeue</a:t>
            </a:r>
            <a:r>
              <a:rPr lang="en-US" sz="2000" dirty="0">
                <a:latin typeface="Courier New" panose="02070309020205020404" pitchFamily="49" charset="0"/>
                <a:cs typeface="Courier New" panose="02070309020205020404" pitchFamily="49" charset="0"/>
              </a:rPr>
              <a:t> –j &lt;job id&gt; </a:t>
            </a:r>
            <a:r>
              <a:rPr lang="en-US" sz="2000" dirty="0">
                <a:cs typeface="Arial"/>
              </a:rPr>
              <a:t>and </a:t>
            </a:r>
            <a:r>
              <a:rPr lang="en-US" sz="2000" dirty="0" err="1">
                <a:latin typeface="Courier New" panose="02070309020205020404" pitchFamily="49" charset="0"/>
                <a:cs typeface="Courier New" panose="02070309020205020404" pitchFamily="49" charset="0"/>
              </a:rPr>
              <a:t>sacct</a:t>
            </a:r>
            <a:r>
              <a:rPr lang="en-US" sz="2000" dirty="0">
                <a:latin typeface="Courier New" panose="02070309020205020404" pitchFamily="49" charset="0"/>
                <a:cs typeface="Courier New" panose="02070309020205020404" pitchFamily="49" charset="0"/>
              </a:rPr>
              <a:t> –j &lt;job id&gt;</a:t>
            </a:r>
            <a:r>
              <a:rPr lang="en-US" sz="2000" dirty="0">
                <a:cs typeface="Arial"/>
              </a:rPr>
              <a:t> commands. </a:t>
            </a:r>
          </a:p>
          <a:p>
            <a:pPr marL="635">
              <a:spcBef>
                <a:spcPts val="600"/>
              </a:spcBef>
            </a:pPr>
            <a:r>
              <a:rPr lang="en-US" sz="2000" dirty="0">
                <a:cs typeface="Arial"/>
              </a:rPr>
              <a:t>	</a:t>
            </a:r>
            <a:r>
              <a:rPr lang="en-US" sz="2000" i="1" dirty="0">
                <a:cs typeface="Arial"/>
              </a:rPr>
              <a:t>What’s the difference between </a:t>
            </a:r>
            <a:r>
              <a:rPr lang="en-US" sz="2000" i="1" dirty="0" err="1">
                <a:cs typeface="Arial"/>
              </a:rPr>
              <a:t>squeue</a:t>
            </a:r>
            <a:r>
              <a:rPr lang="en-US" sz="2000" i="1" dirty="0">
                <a:cs typeface="Arial"/>
              </a:rPr>
              <a:t> and </a:t>
            </a:r>
            <a:r>
              <a:rPr lang="en-US" sz="2000" i="1" dirty="0" err="1">
                <a:cs typeface="Arial"/>
              </a:rPr>
              <a:t>sacct</a:t>
            </a:r>
            <a:r>
              <a:rPr lang="en-US" sz="2000" i="1" dirty="0">
                <a:cs typeface="Arial"/>
              </a:rPr>
              <a:t>?</a:t>
            </a:r>
          </a:p>
          <a:p>
            <a:pPr marL="635">
              <a:spcBef>
                <a:spcPts val="600"/>
              </a:spcBef>
            </a:pPr>
            <a:r>
              <a:rPr lang="en-US" sz="2000" dirty="0">
                <a:cs typeface="Arial"/>
              </a:rPr>
              <a:t>When its done:</a:t>
            </a:r>
          </a:p>
          <a:p>
            <a:pPr marL="343535" indent="-342900">
              <a:spcBef>
                <a:spcPts val="600"/>
              </a:spcBef>
              <a:buFontTx/>
              <a:buChar char="-"/>
            </a:pPr>
            <a:r>
              <a:rPr lang="en-US" sz="2000" dirty="0">
                <a:cs typeface="Arial"/>
              </a:rPr>
              <a:t>Find </a:t>
            </a:r>
            <a:r>
              <a:rPr lang="en-US" sz="2000" dirty="0" err="1">
                <a:cs typeface="Arial"/>
              </a:rPr>
              <a:t>slurm’s</a:t>
            </a:r>
            <a:r>
              <a:rPr lang="en-US" sz="2000" dirty="0">
                <a:cs typeface="Arial"/>
              </a:rPr>
              <a:t> job output file and look at contents. </a:t>
            </a:r>
            <a:r>
              <a:rPr lang="en-US" sz="2000" i="1" dirty="0">
                <a:cs typeface="Arial"/>
              </a:rPr>
              <a:t>What determines which folder this file is in?</a:t>
            </a:r>
          </a:p>
          <a:p>
            <a:pPr marL="343535" indent="-342900">
              <a:spcBef>
                <a:spcPts val="600"/>
              </a:spcBef>
              <a:buFontTx/>
              <a:buChar char="-"/>
            </a:pPr>
            <a:r>
              <a:rPr lang="en-US" sz="2000" dirty="0">
                <a:cs typeface="Arial"/>
              </a:rPr>
              <a:t>Check </a:t>
            </a:r>
            <a:r>
              <a:rPr lang="en-US" sz="2000" dirty="0" err="1">
                <a:cs typeface="Arial"/>
              </a:rPr>
              <a:t>seff</a:t>
            </a:r>
            <a:r>
              <a:rPr lang="en-US" sz="2000" dirty="0">
                <a:cs typeface="Arial"/>
              </a:rPr>
              <a:t>.  </a:t>
            </a:r>
            <a:r>
              <a:rPr lang="en-US" sz="2000" i="1" dirty="0">
                <a:cs typeface="Arial"/>
              </a:rPr>
              <a:t>How does this efficiency compare with previous job?</a:t>
            </a:r>
          </a:p>
          <a:p>
            <a:pPr marL="635">
              <a:spcBef>
                <a:spcPts val="600"/>
              </a:spcBef>
            </a:pPr>
            <a:r>
              <a:rPr lang="en-US" sz="2000" i="1" dirty="0">
                <a:cs typeface="Arial"/>
              </a:rPr>
              <a:t>How is this not “running a job on the login node”?</a:t>
            </a: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Tree>
    <p:extLst>
      <p:ext uri="{BB962C8B-B14F-4D97-AF65-F5344CB8AC3E}">
        <p14:creationId xmlns:p14="http://schemas.microsoft.com/office/powerpoint/2010/main" val="7693411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a:spLocks noGrp="1"/>
          </p:cNvSpPr>
          <p:nvPr>
            <p:ph type="title" idx="4294967295"/>
          </p:nvPr>
        </p:nvSpPr>
        <p:spPr>
          <a:xfrm>
            <a:off x="1518030" y="143071"/>
            <a:ext cx="7422390" cy="866430"/>
          </a:xfrm>
          <a:prstGeom prst="rect">
            <a:avLst/>
          </a:prstGeom>
          <a:solidFill>
            <a:schemeClr val="accent4">
              <a:lumMod val="40000"/>
              <a:lumOff val="60000"/>
            </a:schemeClr>
          </a:solidFill>
          <a:ln w="25400">
            <a:solidFill>
              <a:schemeClr val="accent4">
                <a:lumMod val="50000"/>
              </a:schemeClr>
            </a:solid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chemeClr val="tx1"/>
                </a:solidFill>
                <a:effectLst/>
                <a:uLnTx/>
                <a:uFillTx/>
                <a:latin typeface="+mn-lt"/>
                <a:ea typeface="+mn-ea"/>
                <a:cs typeface="Arial"/>
              </a:rPr>
              <a:t>SLURM: Exercise 3 (Together)</a:t>
            </a:r>
          </a:p>
        </p:txBody>
      </p:sp>
      <p:sp>
        <p:nvSpPr>
          <p:cNvPr id="174" name="CustomShape 2"/>
          <p:cNvSpPr/>
          <p:nvPr/>
        </p:nvSpPr>
        <p:spPr>
          <a:xfrm>
            <a:off x="6555960" y="6073200"/>
            <a:ext cx="2539440" cy="697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 name="TextBox 1">
            <a:extLst>
              <a:ext uri="{FF2B5EF4-FFF2-40B4-BE49-F238E27FC236}">
                <a16:creationId xmlns:a16="http://schemas.microsoft.com/office/drawing/2014/main" id="{D20F0484-B662-480F-8FAD-62E53CC7804E}"/>
              </a:ext>
            </a:extLst>
          </p:cNvPr>
          <p:cNvSpPr txBox="1"/>
          <p:nvPr/>
        </p:nvSpPr>
        <p:spPr>
          <a:xfrm>
            <a:off x="168674" y="1075521"/>
            <a:ext cx="8806652"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spcBef>
                <a:spcPts val="900"/>
              </a:spcBef>
            </a:pPr>
            <a:r>
              <a:rPr lang="en-US" dirty="0">
                <a:cs typeface="Arial"/>
              </a:rPr>
              <a:t>3. Use OnDemand Files to create a </a:t>
            </a:r>
            <a:r>
              <a:rPr lang="en-US" dirty="0" err="1">
                <a:cs typeface="Arial"/>
              </a:rPr>
              <a:t>slurm</a:t>
            </a:r>
            <a:r>
              <a:rPr lang="en-US" dirty="0">
                <a:cs typeface="Arial"/>
              </a:rPr>
              <a:t> submission file for hello.py called </a:t>
            </a:r>
            <a:r>
              <a:rPr lang="en-US" dirty="0">
                <a:highlight>
                  <a:srgbClr val="FFFF00"/>
                </a:highlight>
                <a:cs typeface="Arial"/>
              </a:rPr>
              <a:t>slurm_hello.sl</a:t>
            </a:r>
            <a:r>
              <a:rPr lang="en-US" dirty="0">
                <a:cs typeface="Arial"/>
              </a:rPr>
              <a:t>:</a:t>
            </a:r>
          </a:p>
          <a:p>
            <a:pPr marL="635">
              <a:spcBef>
                <a:spcPts val="900"/>
              </a:spcBef>
            </a:pPr>
            <a:endParaRPr lang="en-US" dirty="0">
              <a:cs typeface="Arial"/>
            </a:endParaRPr>
          </a:p>
          <a:p>
            <a:pPr marL="635">
              <a:spcBef>
                <a:spcPts val="900"/>
              </a:spcBef>
            </a:pPr>
            <a:endParaRPr lang="en-US" dirty="0">
              <a:cs typeface="Arial"/>
            </a:endParaRPr>
          </a:p>
          <a:p>
            <a:pPr marL="635">
              <a:spcBef>
                <a:spcPts val="900"/>
              </a:spcBef>
            </a:pPr>
            <a:endParaRPr lang="en-US" dirty="0">
              <a:cs typeface="Arial"/>
            </a:endParaRPr>
          </a:p>
          <a:p>
            <a:pPr marL="635">
              <a:spcBef>
                <a:spcPts val="900"/>
              </a:spcBef>
            </a:pPr>
            <a:endParaRPr lang="en-US" dirty="0">
              <a:cs typeface="Arial"/>
            </a:endParaRPr>
          </a:p>
          <a:p>
            <a:pPr marL="635">
              <a:spcBef>
                <a:spcPts val="900"/>
              </a:spcBef>
            </a:pPr>
            <a:endParaRPr lang="en-US" dirty="0">
              <a:cs typeface="Arial"/>
            </a:endParaRPr>
          </a:p>
          <a:p>
            <a:pPr marL="635">
              <a:spcBef>
                <a:spcPts val="900"/>
              </a:spcBef>
            </a:pPr>
            <a:endParaRPr lang="en-US" dirty="0">
              <a:cs typeface="Arial"/>
            </a:endParaRPr>
          </a:p>
          <a:p>
            <a:pPr marL="635">
              <a:spcBef>
                <a:spcPts val="2400"/>
              </a:spcBef>
            </a:pPr>
            <a:r>
              <a:rPr lang="en-US" dirty="0">
                <a:cs typeface="Arial"/>
              </a:rPr>
              <a:t>Use OOD, Clusters, Longleaf Cluster Shell Access and type:  </a:t>
            </a:r>
          </a:p>
          <a:p>
            <a:pPr marL="457835" lvl="1">
              <a:spcBef>
                <a:spcPts val="600"/>
              </a:spcBef>
            </a:pPr>
            <a:r>
              <a:rPr lang="en-US" dirty="0" err="1">
                <a:latin typeface="Courier New" panose="02070309020205020404" pitchFamily="49" charset="0"/>
                <a:cs typeface="Courier New" panose="02070309020205020404" pitchFamily="49" charset="0"/>
              </a:rPr>
              <a:t>sbatch</a:t>
            </a:r>
            <a:r>
              <a:rPr lang="en-US" dirty="0">
                <a:latin typeface="Courier New" panose="02070309020205020404" pitchFamily="49" charset="0"/>
                <a:cs typeface="Courier New" panose="02070309020205020404" pitchFamily="49" charset="0"/>
              </a:rPr>
              <a:t> ~/class/slurm_hello.sl </a:t>
            </a:r>
          </a:p>
          <a:p>
            <a:pPr marL="635">
              <a:spcBef>
                <a:spcPts val="600"/>
              </a:spcBef>
            </a:pPr>
            <a:r>
              <a:rPr lang="en-US" dirty="0">
                <a:cs typeface="Arial"/>
              </a:rPr>
              <a:t>Check the job with </a:t>
            </a:r>
            <a:r>
              <a:rPr lang="en-US" dirty="0" err="1">
                <a:latin typeface="Courier New" panose="02070309020205020404" pitchFamily="49" charset="0"/>
                <a:cs typeface="Courier New" panose="02070309020205020404" pitchFamily="49" charset="0"/>
              </a:rPr>
              <a:t>squeue</a:t>
            </a:r>
            <a:r>
              <a:rPr lang="en-US" dirty="0">
                <a:cs typeface="Arial"/>
              </a:rPr>
              <a:t> and </a:t>
            </a:r>
            <a:r>
              <a:rPr lang="en-US" dirty="0" err="1">
                <a:latin typeface="Courier New" panose="02070309020205020404" pitchFamily="49" charset="0"/>
                <a:cs typeface="Courier New" panose="02070309020205020404" pitchFamily="49" charset="0"/>
              </a:rPr>
              <a:t>sacct</a:t>
            </a:r>
            <a:r>
              <a:rPr lang="en-US" dirty="0">
                <a:cs typeface="Arial"/>
              </a:rPr>
              <a:t> commands. </a:t>
            </a:r>
          </a:p>
          <a:p>
            <a:pPr marL="635">
              <a:spcBef>
                <a:spcPts val="600"/>
              </a:spcBef>
            </a:pPr>
            <a:r>
              <a:rPr lang="en-US" dirty="0">
                <a:cs typeface="Arial"/>
              </a:rPr>
              <a:t>When its done:</a:t>
            </a:r>
          </a:p>
          <a:p>
            <a:pPr marL="343535" indent="-342900">
              <a:spcBef>
                <a:spcPts val="100"/>
              </a:spcBef>
              <a:buFontTx/>
              <a:buChar char="-"/>
            </a:pPr>
            <a:r>
              <a:rPr lang="en-US" dirty="0">
                <a:cs typeface="Arial"/>
              </a:rPr>
              <a:t>Find </a:t>
            </a:r>
            <a:r>
              <a:rPr lang="en-US" dirty="0" err="1">
                <a:cs typeface="Arial"/>
              </a:rPr>
              <a:t>slurm’s</a:t>
            </a:r>
            <a:r>
              <a:rPr lang="en-US" dirty="0">
                <a:cs typeface="Arial"/>
              </a:rPr>
              <a:t> job output file and look at contents. </a:t>
            </a:r>
            <a:r>
              <a:rPr lang="en-US" i="1" dirty="0">
                <a:cs typeface="Arial"/>
              </a:rPr>
              <a:t>Where is file? Why?</a:t>
            </a:r>
          </a:p>
          <a:p>
            <a:pPr marL="343535" indent="-342900">
              <a:spcBef>
                <a:spcPts val="100"/>
              </a:spcBef>
              <a:buFontTx/>
              <a:buChar char="-"/>
            </a:pPr>
            <a:r>
              <a:rPr lang="en-US" dirty="0">
                <a:cs typeface="Arial"/>
              </a:rPr>
              <a:t>Check </a:t>
            </a:r>
            <a:r>
              <a:rPr lang="en-US" dirty="0" err="1">
                <a:cs typeface="Arial"/>
              </a:rPr>
              <a:t>seff</a:t>
            </a:r>
            <a:r>
              <a:rPr lang="en-US" dirty="0">
                <a:cs typeface="Arial"/>
              </a:rPr>
              <a:t>.  </a:t>
            </a:r>
            <a:r>
              <a:rPr lang="en-US" i="1" dirty="0">
                <a:cs typeface="Arial"/>
              </a:rPr>
              <a:t>How does this efficiency compare with previous job?</a:t>
            </a:r>
          </a:p>
        </p:txBody>
      </p:sp>
      <p:sp>
        <p:nvSpPr>
          <p:cNvPr id="3" name="Rectangle 2">
            <a:extLst>
              <a:ext uri="{FF2B5EF4-FFF2-40B4-BE49-F238E27FC236}">
                <a16:creationId xmlns:a16="http://schemas.microsoft.com/office/drawing/2014/main" id="{A476FDE2-7277-4F78-A709-BCEB3F097A39}"/>
              </a:ext>
            </a:extLst>
          </p:cNvPr>
          <p:cNvSpPr/>
          <p:nvPr/>
        </p:nvSpPr>
        <p:spPr>
          <a:xfrm>
            <a:off x="202928" y="141805"/>
            <a:ext cx="1308031" cy="86183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mn-lt"/>
                <a:cs typeface="+mn-lt"/>
              </a:rPr>
              <a:t>Scheduler:</a:t>
            </a:r>
            <a:r>
              <a:rPr lang="en-US" dirty="0" err="1"/>
              <a:t>SLURM</a:t>
            </a:r>
          </a:p>
        </p:txBody>
      </p:sp>
      <p:sp>
        <p:nvSpPr>
          <p:cNvPr id="4" name="CustomShape 2">
            <a:extLst>
              <a:ext uri="{FF2B5EF4-FFF2-40B4-BE49-F238E27FC236}">
                <a16:creationId xmlns:a16="http://schemas.microsoft.com/office/drawing/2014/main" id="{58549BB1-707A-4B04-0E5B-52F0E7D64147}"/>
              </a:ext>
            </a:extLst>
          </p:cNvPr>
          <p:cNvSpPr/>
          <p:nvPr/>
        </p:nvSpPr>
        <p:spPr>
          <a:xfrm>
            <a:off x="529020" y="1719986"/>
            <a:ext cx="7296660" cy="2598014"/>
          </a:xfrm>
          <a:prstGeom prst="rect">
            <a:avLst/>
          </a:prstGeom>
          <a:ln/>
        </p:spPr>
        <p:style>
          <a:lnRef idx="2">
            <a:schemeClr val="dk1"/>
          </a:lnRef>
          <a:fillRef idx="1">
            <a:schemeClr val="lt1"/>
          </a:fillRef>
          <a:effectRef idx="0">
            <a:schemeClr val="dk1"/>
          </a:effectRef>
          <a:fontRef idx="minor">
            <a:schemeClr val="dk1"/>
          </a:fontRef>
        </p:style>
        <p:txBody>
          <a:bodyPr lIns="90000" tIns="45000" rIns="90000" bIns="45000" anchor="t">
            <a:noAutofit/>
          </a:bodyPr>
          <a:lstStyle/>
          <a:p>
            <a:pPr>
              <a:lnSpc>
                <a:spcPct val="100000"/>
              </a:lnSpc>
              <a:spcBef>
                <a:spcPts val="320"/>
              </a:spcBef>
            </a:pPr>
            <a:r>
              <a:rPr lang="en-US" b="0" strike="noStrike" spc="-1" dirty="0">
                <a:solidFill>
                  <a:srgbClr val="000000"/>
                </a:solidFill>
                <a:latin typeface="Courier New"/>
                <a:ea typeface="ヒラギノ角ゴ Pro W3"/>
              </a:rPr>
              <a:t>#!/bin/bash</a:t>
            </a:r>
            <a:endParaRPr lang="en-US" b="0" strike="noStrike" spc="-1" dirty="0">
              <a:latin typeface="Courier New"/>
            </a:endParaRPr>
          </a:p>
          <a:p>
            <a:pPr>
              <a:lnSpc>
                <a:spcPct val="100000"/>
              </a:lnSpc>
              <a:spcBef>
                <a:spcPts val="320"/>
              </a:spcBef>
            </a:pPr>
            <a:endParaRPr lang="en-US" b="0" strike="noStrike" spc="-1" dirty="0">
              <a:latin typeface="Courier New"/>
            </a:endParaRPr>
          </a:p>
          <a:p>
            <a:pPr>
              <a:lnSpc>
                <a:spcPct val="100000"/>
              </a:lnSpc>
              <a:spcBef>
                <a:spcPts val="320"/>
              </a:spcBef>
            </a:pPr>
            <a:r>
              <a:rPr lang="en-US" b="0" strike="noStrike" spc="-1" dirty="0">
                <a:solidFill>
                  <a:srgbClr val="000000"/>
                </a:solidFill>
                <a:latin typeface="Courier New"/>
                <a:ea typeface="ヒラギノ角ゴ Pro W3"/>
              </a:rPr>
              <a:t>#SBATCH -t 00-01:00:00</a:t>
            </a:r>
            <a:endParaRPr lang="en-US" b="0" strike="noStrike" spc="-1" dirty="0">
              <a:latin typeface="Courier New"/>
            </a:endParaRPr>
          </a:p>
          <a:p>
            <a:pPr>
              <a:lnSpc>
                <a:spcPct val="100000"/>
              </a:lnSpc>
              <a:spcBef>
                <a:spcPts val="320"/>
              </a:spcBef>
            </a:pPr>
            <a:r>
              <a:rPr lang="en-US" b="0" strike="noStrike" spc="-1" dirty="0">
                <a:solidFill>
                  <a:srgbClr val="000000"/>
                </a:solidFill>
                <a:latin typeface="Courier New"/>
                <a:ea typeface="ヒラギノ角ゴ Pro W3"/>
              </a:rPr>
              <a:t>#SBATCH --mem=1g</a:t>
            </a:r>
            <a:endParaRPr lang="en-US" b="0" strike="noStrike" spc="-1" dirty="0">
              <a:latin typeface="Courier New"/>
            </a:endParaRPr>
          </a:p>
          <a:p>
            <a:pPr>
              <a:lnSpc>
                <a:spcPct val="100000"/>
              </a:lnSpc>
              <a:spcBef>
                <a:spcPts val="320"/>
              </a:spcBef>
            </a:pPr>
            <a:endParaRPr lang="en-US" b="0" strike="noStrike" spc="-1" dirty="0">
              <a:latin typeface="Courier New"/>
            </a:endParaRPr>
          </a:p>
          <a:p>
            <a:pPr>
              <a:lnSpc>
                <a:spcPct val="100000"/>
              </a:lnSpc>
              <a:spcBef>
                <a:spcPts val="320"/>
              </a:spcBef>
            </a:pPr>
            <a:r>
              <a:rPr lang="en-US" spc="-1" dirty="0">
                <a:latin typeface="Courier New"/>
              </a:rPr>
              <a:t>module add python</a:t>
            </a:r>
          </a:p>
          <a:p>
            <a:pPr>
              <a:lnSpc>
                <a:spcPct val="100000"/>
              </a:lnSpc>
              <a:spcBef>
                <a:spcPts val="320"/>
              </a:spcBef>
            </a:pPr>
            <a:r>
              <a:rPr lang="en-US" spc="-1" dirty="0">
                <a:latin typeface="Courier New"/>
              </a:rPr>
              <a:t>cd ~/class</a:t>
            </a:r>
          </a:p>
          <a:p>
            <a:pPr>
              <a:lnSpc>
                <a:spcPct val="100000"/>
              </a:lnSpc>
              <a:spcBef>
                <a:spcPts val="320"/>
              </a:spcBef>
            </a:pPr>
            <a:r>
              <a:rPr lang="en-US" b="0" strike="noStrike" spc="-1" dirty="0">
                <a:latin typeface="Courier New"/>
              </a:rPr>
              <a:t>python3 hello.py</a:t>
            </a:r>
          </a:p>
        </p:txBody>
      </p:sp>
    </p:spTree>
    <p:extLst>
      <p:ext uri="{BB962C8B-B14F-4D97-AF65-F5344CB8AC3E}">
        <p14:creationId xmlns:p14="http://schemas.microsoft.com/office/powerpoint/2010/main" val="29733596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a:spLocks noGrp="1"/>
          </p:cNvSpPr>
          <p:nvPr>
            <p:ph type="title" idx="4294967295"/>
          </p:nvPr>
        </p:nvSpPr>
        <p:spPr>
          <a:xfrm>
            <a:off x="240030" y="2602268"/>
            <a:ext cx="8697510" cy="31836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1" normalizeH="0" baseline="0" noProof="0" dirty="0">
                <a:ln>
                  <a:noFill/>
                </a:ln>
                <a:solidFill>
                  <a:srgbClr val="FF9933"/>
                </a:solidFill>
                <a:effectLst/>
                <a:uLnTx/>
                <a:uFillTx/>
                <a:latin typeface="Arial"/>
                <a:ea typeface="+mn-ea"/>
                <a:cs typeface="+mn-cs"/>
              </a:rPr>
              <a:t>Thank you for your attention today</a:t>
            </a:r>
            <a:endParaRPr kumimoji="0" lang="en-US" sz="6000" b="1" i="0" u="none" strike="noStrike" kern="1200" cap="none" spc="-1"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 normalizeH="0" baseline="0" noProof="0" dirty="0">
                <a:ln>
                  <a:noFill/>
                </a:ln>
                <a:solidFill>
                  <a:srgbClr val="FF9933"/>
                </a:solidFill>
                <a:effectLst/>
                <a:uLnTx/>
                <a:uFillTx/>
                <a:latin typeface="Arial"/>
                <a:ea typeface="+mn-ea"/>
                <a:cs typeface="+mn-cs"/>
              </a:rPr>
              <a:t>Remaining slides are SLURM examples &amp; other reference materials</a:t>
            </a:r>
            <a:br>
              <a:rPr kumimoji="0" lang="en-US" sz="1800" b="0" i="0" u="none" strike="noStrike" kern="1200" cap="none" spc="0" normalizeH="0" baseline="0" noProof="0" dirty="0">
                <a:ln>
                  <a:noFill/>
                </a:ln>
                <a:solidFill>
                  <a:schemeClr val="tx1"/>
                </a:solidFill>
                <a:effectLst/>
                <a:uLnTx/>
                <a:uFillTx/>
                <a:latin typeface="+mn-lt"/>
                <a:ea typeface="+mn-ea"/>
                <a:cs typeface="+mn-cs"/>
              </a:rPr>
            </a:br>
            <a:endParaRPr kumimoji="0" lang="en-US" sz="4800" b="0" i="0" u="none" strike="noStrike" kern="1200" cap="none" spc="-1" normalizeH="0" baseline="0" noProof="0" dirty="0">
              <a:ln>
                <a:noFill/>
              </a:ln>
              <a:solidFill>
                <a:schemeClr val="tx1"/>
              </a:solidFill>
              <a:effectLst/>
              <a:uLnTx/>
              <a:uFillTx/>
              <a:latin typeface="Arial"/>
              <a:ea typeface="+mn-ea"/>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a:spLocks noGrp="1"/>
          </p:cNvSpPr>
          <p:nvPr>
            <p:ph type="title" idx="4294967295"/>
          </p:nvPr>
        </p:nvSpPr>
        <p:spPr>
          <a:xfrm>
            <a:off x="0" y="4316768"/>
            <a:ext cx="9143280" cy="146916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 normalizeH="0" baseline="0" noProof="0" dirty="0">
                <a:ln>
                  <a:noFill/>
                </a:ln>
                <a:solidFill>
                  <a:srgbClr val="FF9933"/>
                </a:solidFill>
                <a:effectLst/>
                <a:uLnTx/>
                <a:uFillTx/>
                <a:latin typeface="Arial"/>
                <a:ea typeface="+mn-ea"/>
                <a:cs typeface="+mn-cs"/>
              </a:rPr>
              <a:t>Examples</a:t>
            </a:r>
            <a:br>
              <a:rPr kumimoji="0" lang="en-US" sz="1800" b="0" i="0" u="none" strike="noStrike" kern="1200" cap="none" spc="0" normalizeH="0" baseline="0" noProof="0" dirty="0">
                <a:ln>
                  <a:noFill/>
                </a:ln>
                <a:solidFill>
                  <a:schemeClr val="tx1"/>
                </a:solidFill>
                <a:effectLst/>
                <a:uLnTx/>
                <a:uFillTx/>
                <a:latin typeface="+mn-lt"/>
                <a:ea typeface="+mn-ea"/>
                <a:cs typeface="+mn-cs"/>
              </a:rPr>
            </a:br>
            <a:endParaRPr kumimoji="0" lang="en-US" sz="4800" b="0" i="0" u="none" strike="noStrike" kern="1200" cap="none" spc="-1" normalizeH="0" baseline="0" noProof="0" dirty="0">
              <a:ln>
                <a:noFill/>
              </a:ln>
              <a:solidFill>
                <a:schemeClr val="tx1"/>
              </a:solidFill>
              <a:effectLst/>
              <a:uLnTx/>
              <a:uFillTx/>
              <a:latin typeface="Arial"/>
              <a:ea typeface="+mn-ea"/>
              <a:cs typeface="+mn-cs"/>
            </a:endParaRPr>
          </a:p>
        </p:txBody>
      </p:sp>
      <p:sp>
        <p:nvSpPr>
          <p:cNvPr id="207" name="CustomShape 2"/>
          <p:cNvSpPr/>
          <p:nvPr/>
        </p:nvSpPr>
        <p:spPr>
          <a:xfrm>
            <a:off x="1951740" y="3252248"/>
            <a:ext cx="5239800" cy="1064520"/>
          </a:xfrm>
          <a:custGeom>
            <a:avLst/>
            <a:gdLst/>
            <a:ahLst/>
            <a:cxnLst/>
            <a:rect l="0" t="0" r="r" b="b"/>
            <a:pathLst>
              <a:path w="14557" h="2959">
                <a:moveTo>
                  <a:pt x="0" y="0"/>
                </a:moveTo>
                <a:lnTo>
                  <a:pt x="14556" y="0"/>
                </a:lnTo>
                <a:moveTo>
                  <a:pt x="0" y="2958"/>
                </a:moveTo>
                <a:lnTo>
                  <a:pt x="14556" y="2958"/>
                </a:lnTo>
              </a:path>
            </a:pathLst>
          </a:custGeom>
          <a:ln>
            <a:noFill/>
          </a:ln>
        </p:spPr>
        <p:style>
          <a:lnRef idx="0">
            <a:scrgbClr r="0" g="0" b="0"/>
          </a:lnRef>
          <a:fillRef idx="0">
            <a:scrgbClr r="0" g="0" b="0"/>
          </a:fillRef>
          <a:effectRef idx="0">
            <a:scrgbClr r="0" g="0" b="0"/>
          </a:effectRef>
          <a:fontRef idx="minor"/>
        </p:style>
        <p:txBody>
          <a:bodyPr wrap="none" lIns="90000" tIns="45000" rIns="90000" bIns="45000">
            <a:prstTxWarp prst="textPlain">
              <a:avLst/>
            </a:prstTxWarp>
            <a:noAutofit/>
          </a:bodyPr>
          <a:lstStyle/>
          <a:p>
            <a:pPr>
              <a:lnSpc>
                <a:spcPct val="100000"/>
              </a:lnSpc>
            </a:pPr>
            <a:r>
              <a:rPr lang="en-US" sz="1800" b="0" strike="noStrike" spc="-1" dirty="0">
                <a:solidFill>
                  <a:srgbClr val="FF9933"/>
                </a:solidFill>
                <a:latin typeface="Arial Black"/>
                <a:ea typeface="ヒラギノ角ゴ Pro W3"/>
              </a:rPr>
              <a:t>SLURM</a:t>
            </a:r>
            <a:endParaRPr lang="en-US" sz="1800" b="0" strike="noStrike" spc="-1" dirty="0">
              <a:latin typeface="Arial"/>
            </a:endParaRPr>
          </a:p>
        </p:txBody>
      </p:sp>
    </p:spTree>
    <p:extLst>
      <p:ext uri="{BB962C8B-B14F-4D97-AF65-F5344CB8AC3E}">
        <p14:creationId xmlns:p14="http://schemas.microsoft.com/office/powerpoint/2010/main" val="11038841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Interactive job submissions</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42"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To bring up the </a:t>
            </a:r>
            <a:r>
              <a:rPr lang="en-US" sz="3200" b="0" strike="noStrike" spc="-1" dirty="0" err="1">
                <a:solidFill>
                  <a:srgbClr val="000000"/>
                </a:solidFill>
                <a:latin typeface="Calibri"/>
                <a:ea typeface="ヒラギノ角ゴ Pro W3"/>
              </a:rPr>
              <a:t>Matlab</a:t>
            </a:r>
            <a:r>
              <a:rPr lang="en-US" sz="3200" b="0" strike="noStrike" spc="-1" dirty="0">
                <a:solidFill>
                  <a:srgbClr val="000000"/>
                </a:solidFill>
                <a:latin typeface="Calibri"/>
                <a:ea typeface="ヒラギノ角ゴ Pro W3"/>
              </a:rPr>
              <a:t> GUI:</a:t>
            </a:r>
            <a:endParaRPr lang="en-US" sz="3200" b="0" strike="noStrike" spc="-1" dirty="0">
              <a:latin typeface="Arial"/>
            </a:endParaRPr>
          </a:p>
          <a:p>
            <a:pPr>
              <a:lnSpc>
                <a:spcPct val="100000"/>
              </a:lnSpc>
              <a:spcBef>
                <a:spcPts val="641"/>
              </a:spcBef>
            </a:pPr>
            <a:r>
              <a:rPr lang="en-US" sz="3200" b="0" strike="noStrike" spc="-1" dirty="0">
                <a:solidFill>
                  <a:srgbClr val="000000"/>
                </a:solidFill>
                <a:latin typeface="Calibri"/>
                <a:ea typeface="ヒラギノ角ゴ Pro W3"/>
              </a:rPr>
              <a:t>	</a:t>
            </a:r>
            <a:r>
              <a:rPr lang="en-US" sz="3200" b="0" strike="noStrike" spc="-1" dirty="0" err="1">
                <a:solidFill>
                  <a:srgbClr val="000000"/>
                </a:solidFill>
                <a:latin typeface="Calibri"/>
                <a:ea typeface="ヒラギノ角ゴ Pro W3"/>
              </a:rPr>
              <a:t>srun</a:t>
            </a:r>
            <a:r>
              <a:rPr lang="en-US" sz="3200" b="0" strike="noStrike" spc="-1" dirty="0">
                <a:solidFill>
                  <a:srgbClr val="000000"/>
                </a:solidFill>
                <a:latin typeface="Calibri"/>
                <a:ea typeface="ヒラギノ角ゴ Pro W3"/>
              </a:rPr>
              <a:t> -n1 -p interact --x11=first </a:t>
            </a:r>
            <a:r>
              <a:rPr lang="en-US" sz="3200" b="0" strike="noStrike" spc="-1" dirty="0" err="1">
                <a:solidFill>
                  <a:srgbClr val="000000"/>
                </a:solidFill>
                <a:latin typeface="Calibri"/>
                <a:ea typeface="ヒラギノ角ゴ Pro W3"/>
              </a:rPr>
              <a:t>matlab</a:t>
            </a:r>
            <a:r>
              <a:rPr lang="en-US" sz="3200" b="0" strike="noStrike" spc="-1" dirty="0">
                <a:solidFill>
                  <a:srgbClr val="000000"/>
                </a:solidFill>
                <a:latin typeface="Calibri"/>
                <a:ea typeface="ヒラギノ角ゴ Pro W3"/>
              </a:rPr>
              <a:t> </a:t>
            </a:r>
            <a:endParaRPr lang="en-US" sz="3200" b="0" strike="noStrike" spc="-1" dirty="0">
              <a:latin typeface="Arial"/>
            </a:endParaRPr>
          </a:p>
          <a:p>
            <a:pPr>
              <a:lnSpc>
                <a:spcPct val="100000"/>
              </a:lnSpc>
              <a:spcBef>
                <a:spcPts val="641"/>
              </a:spcBef>
            </a:pPr>
            <a:r>
              <a:rPr lang="en-US" sz="3200" b="0" strike="noStrike" spc="-1" dirty="0">
                <a:solidFill>
                  <a:srgbClr val="000000"/>
                </a:solidFill>
                <a:latin typeface="Calibri"/>
                <a:ea typeface="ヒラギノ角ゴ Pro W3"/>
              </a:rPr>
              <a:t>          -</a:t>
            </a:r>
            <a:r>
              <a:rPr lang="en-US" sz="3200" b="0" strike="noStrike" spc="-1" dirty="0" err="1">
                <a:solidFill>
                  <a:srgbClr val="000000"/>
                </a:solidFill>
                <a:latin typeface="Calibri"/>
                <a:ea typeface="ヒラギノ角ゴ Pro W3"/>
              </a:rPr>
              <a:t>singleCompThread</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To bring up the Stata GUI:</a:t>
            </a:r>
            <a:endParaRPr lang="en-US" sz="3200" b="0" strike="noStrike" spc="-1" dirty="0">
              <a:latin typeface="Arial"/>
            </a:endParaRPr>
          </a:p>
          <a:p>
            <a:pPr>
              <a:lnSpc>
                <a:spcPct val="100000"/>
              </a:lnSpc>
              <a:spcBef>
                <a:spcPts val="641"/>
              </a:spcBef>
            </a:pPr>
            <a:r>
              <a:rPr lang="en-US" sz="3200" b="0" strike="noStrike" spc="-1" dirty="0">
                <a:solidFill>
                  <a:srgbClr val="000000"/>
                </a:solidFill>
                <a:latin typeface="Calibri"/>
                <a:ea typeface="ヒラギノ角ゴ Pro W3"/>
              </a:rPr>
              <a:t>	</a:t>
            </a:r>
            <a:r>
              <a:rPr lang="en-US" sz="3200" b="0" strike="noStrike" spc="-1" dirty="0" err="1">
                <a:solidFill>
                  <a:srgbClr val="000000"/>
                </a:solidFill>
                <a:latin typeface="Calibri"/>
                <a:ea typeface="ヒラギノ角ゴ Pro W3"/>
              </a:rPr>
              <a:t>salloc</a:t>
            </a:r>
            <a:r>
              <a:rPr lang="en-US" sz="3200" b="0" strike="noStrike" spc="-1" dirty="0">
                <a:solidFill>
                  <a:srgbClr val="000000"/>
                </a:solidFill>
                <a:latin typeface="Calibri"/>
                <a:ea typeface="ヒラギノ角ゴ Pro W3"/>
              </a:rPr>
              <a:t> -n1 -p interact --x11=first </a:t>
            </a:r>
            <a:r>
              <a:rPr lang="en-US" sz="3200" b="0" strike="noStrike" spc="-1" dirty="0" err="1">
                <a:solidFill>
                  <a:srgbClr val="000000"/>
                </a:solidFill>
                <a:latin typeface="Calibri"/>
                <a:ea typeface="ヒラギノ角ゴ Pro W3"/>
              </a:rPr>
              <a:t>xstata</a:t>
            </a:r>
            <a:r>
              <a:rPr lang="en-US" sz="3200" b="0" strike="noStrike" spc="-1" dirty="0">
                <a:solidFill>
                  <a:srgbClr val="000000"/>
                </a:solidFill>
                <a:latin typeface="Calibri"/>
                <a:ea typeface="ヒラギノ角ゴ Pro W3"/>
              </a:rPr>
              <a:t>-se</a:t>
            </a:r>
            <a:endParaRPr lang="en-US" sz="3200" b="0" strike="noStrike" spc="-1" dirty="0">
              <a:latin typeface="Arial"/>
            </a:endParaRPr>
          </a:p>
          <a:p>
            <a:pPr marL="343080" indent="-342360">
              <a:lnSpc>
                <a:spcPct val="100000"/>
              </a:lnSpc>
              <a:spcBef>
                <a:spcPts val="641"/>
              </a:spcBef>
              <a:buClr>
                <a:srgbClr val="000000"/>
              </a:buClr>
              <a:buFont typeface="Arial"/>
              <a:buChar char="•"/>
            </a:pPr>
            <a:r>
              <a:rPr lang="en-US" sz="3200" b="0" strike="noStrike" spc="-1" dirty="0">
                <a:solidFill>
                  <a:srgbClr val="000000"/>
                </a:solidFill>
                <a:latin typeface="Calibri"/>
                <a:ea typeface="ヒラギノ角ゴ Pro W3"/>
              </a:rPr>
              <a:t>To bring up a bash session:</a:t>
            </a:r>
            <a:endParaRPr lang="en-US" sz="3200" b="0" strike="noStrike" spc="-1" dirty="0">
              <a:latin typeface="Arial"/>
            </a:endParaRPr>
          </a:p>
          <a:p>
            <a:pPr>
              <a:lnSpc>
                <a:spcPct val="100000"/>
              </a:lnSpc>
              <a:spcBef>
                <a:spcPts val="641"/>
              </a:spcBef>
            </a:pPr>
            <a:r>
              <a:rPr lang="en-US" sz="3200" b="0" strike="noStrike" spc="-1" dirty="0">
                <a:solidFill>
                  <a:srgbClr val="000000"/>
                </a:solidFill>
                <a:latin typeface="Calibri"/>
                <a:ea typeface="ヒラギノ角ゴ Pro W3"/>
              </a:rPr>
              <a:t>    </a:t>
            </a:r>
            <a:r>
              <a:rPr lang="en-US" sz="3200" b="0" strike="noStrike" spc="-1" dirty="0" err="1">
                <a:solidFill>
                  <a:srgbClr val="000000"/>
                </a:solidFill>
                <a:latin typeface="Calibri"/>
                <a:ea typeface="ヒラギノ角ゴ Pro W3"/>
              </a:rPr>
              <a:t>srun</a:t>
            </a:r>
            <a:r>
              <a:rPr lang="en-US" sz="3200" b="0" strike="noStrike" spc="-1" dirty="0">
                <a:solidFill>
                  <a:srgbClr val="000000"/>
                </a:solidFill>
                <a:latin typeface="Calibri"/>
                <a:ea typeface="ヒラギノ角ゴ Pro W3"/>
              </a:rPr>
              <a:t> -n1 -p interact --</a:t>
            </a:r>
            <a:r>
              <a:rPr lang="en-US" sz="3200" b="0" strike="noStrike" spc="-1" dirty="0" err="1">
                <a:solidFill>
                  <a:srgbClr val="000000"/>
                </a:solidFill>
                <a:latin typeface="Calibri"/>
                <a:ea typeface="ヒラギノ角ゴ Pro W3"/>
              </a:rPr>
              <a:t>pty</a:t>
            </a:r>
            <a:r>
              <a:rPr lang="en-US" sz="3200" b="0" strike="noStrike" spc="-1" dirty="0">
                <a:solidFill>
                  <a:srgbClr val="000000"/>
                </a:solidFill>
                <a:latin typeface="Calibri"/>
                <a:ea typeface="ヒラギノ角ゴ Pro W3"/>
              </a:rPr>
              <a:t> /bin/bash</a:t>
            </a:r>
            <a:endParaRPr lang="en-US" sz="3200" b="0" strike="noStrike" spc="-1" dirty="0">
              <a:latin typeface="Arial"/>
            </a:endParaRPr>
          </a:p>
          <a:p>
            <a:pPr>
              <a:lnSpc>
                <a:spcPct val="100000"/>
              </a:lnSpc>
              <a:spcBef>
                <a:spcPts val="641"/>
              </a:spcBef>
            </a:pPr>
            <a:r>
              <a:rPr lang="en-US" sz="3200" b="0" strike="noStrike" spc="-1" dirty="0">
                <a:solidFill>
                  <a:srgbClr val="000000"/>
                </a:solidFill>
                <a:latin typeface="Calibri"/>
                <a:ea typeface="ヒラギノ角ゴ Pro W3"/>
              </a:rPr>
              <a:t>Note. For the GUI to display locally you will need a X connection to the cluster (</a:t>
            </a:r>
            <a:r>
              <a:rPr lang="en-US" sz="3200" b="0" strike="noStrike" spc="-1" dirty="0" err="1">
                <a:solidFill>
                  <a:srgbClr val="000000"/>
                </a:solidFill>
                <a:latin typeface="Calibri"/>
                <a:ea typeface="ヒラギノ角ゴ Pro W3"/>
              </a:rPr>
              <a:t>ssh</a:t>
            </a:r>
            <a:r>
              <a:rPr lang="en-US" sz="3200" b="0" strike="noStrike" spc="-1" dirty="0">
                <a:solidFill>
                  <a:srgbClr val="000000"/>
                </a:solidFill>
                <a:latin typeface="Calibri"/>
                <a:ea typeface="ヒラギノ角ゴ Pro W3"/>
              </a:rPr>
              <a:t> -X)</a:t>
            </a:r>
            <a:endParaRPr lang="en-US" sz="3200" b="0" strike="noStrike" spc="-1" dirty="0">
              <a:latin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a:spLocks noGrp="1"/>
          </p:cNvSpPr>
          <p:nvPr>
            <p:ph type="title" idx="4294967295"/>
          </p:nvPr>
        </p:nvSpPr>
        <p:spPr>
          <a:xfrm>
            <a:off x="241200" y="223920"/>
            <a:ext cx="8736840" cy="888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err="1">
                <a:ln>
                  <a:noFill/>
                </a:ln>
                <a:solidFill>
                  <a:srgbClr val="6BB1C9"/>
                </a:solidFill>
                <a:effectLst/>
                <a:uLnTx/>
                <a:uFillTx/>
                <a:latin typeface="Calibri"/>
                <a:ea typeface="ヒラギノ角ゴ Pro W3"/>
                <a:cs typeface="+mn-cs"/>
              </a:rPr>
              <a:t>Matlab</a:t>
            </a: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 sample job submission script #1</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44"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a:solidFill>
                  <a:srgbClr val="000000"/>
                </a:solidFill>
                <a:latin typeface="Calibri"/>
                <a:ea typeface="ヒラギノ角ゴ Pro W3"/>
              </a:rPr>
              <a:t>#!/bin/bash</a:t>
            </a:r>
            <a:endParaRPr lang="en-US" sz="1600" b="0" strike="noStrike" spc="-1">
              <a:latin typeface="Arial"/>
            </a:endParaRPr>
          </a:p>
          <a:p>
            <a:pPr>
              <a:lnSpc>
                <a:spcPct val="100000"/>
              </a:lnSpc>
              <a:spcBef>
                <a:spcPts val="320"/>
              </a:spcBef>
            </a:pP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-p general</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-N 1</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-t 07-00:00:00</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--mem=10g</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-n 1</a:t>
            </a:r>
            <a:endParaRPr lang="en-US" sz="1600" b="0" strike="noStrike" spc="-1">
              <a:latin typeface="Arial"/>
            </a:endParaRPr>
          </a:p>
          <a:p>
            <a:pPr>
              <a:lnSpc>
                <a:spcPct val="100000"/>
              </a:lnSpc>
              <a:spcBef>
                <a:spcPts val="320"/>
              </a:spcBef>
            </a:pP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matlab -nodesktop -nosplash -singleCompThread -r mycode -logfile mycode.out</a:t>
            </a:r>
            <a:endParaRPr lang="en-US" sz="16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Single CPU Matlab job</a:t>
            </a:r>
            <a:endParaRPr lang="en-US" sz="28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General partition, 7-day runtime limit, 10 GB memory limit</a:t>
            </a:r>
            <a:endParaRPr lang="en-US" sz="28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Don’t need to specify partition for general</a:t>
            </a:r>
            <a:endParaRPr lang="en-US" sz="2800" b="0" strike="noStrike" spc="-1">
              <a:latin typeface="Arial"/>
            </a:endParaRPr>
          </a:p>
        </p:txBody>
      </p:sp>
    </p:spTree>
    <p:extLst>
      <p:ext uri="{BB962C8B-B14F-4D97-AF65-F5344CB8AC3E}">
        <p14:creationId xmlns:p14="http://schemas.microsoft.com/office/powerpoint/2010/main" val="3183423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err="1">
                <a:ln>
                  <a:noFill/>
                </a:ln>
                <a:solidFill>
                  <a:srgbClr val="6BB1C9"/>
                </a:solidFill>
                <a:effectLst/>
                <a:uLnTx/>
                <a:uFillTx/>
                <a:latin typeface="Calibri"/>
                <a:ea typeface="ヒラギノ角ゴ Pro W3"/>
                <a:cs typeface="+mn-cs"/>
              </a:rPr>
              <a:t>Matlab</a:t>
            </a: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 sample job submission script #2</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46"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a:solidFill>
                  <a:srgbClr val="000000"/>
                </a:solidFill>
                <a:latin typeface="Calibri"/>
                <a:ea typeface="ヒラギノ角ゴ Pro W3"/>
              </a:rPr>
              <a:t>#!/bin/bash</a:t>
            </a:r>
            <a:endParaRPr lang="en-US" sz="1600" b="0" strike="noStrike" spc="-1">
              <a:latin typeface="Arial"/>
            </a:endParaRPr>
          </a:p>
          <a:p>
            <a:pPr>
              <a:lnSpc>
                <a:spcPct val="100000"/>
              </a:lnSpc>
              <a:spcBef>
                <a:spcPts val="320"/>
              </a:spcBef>
            </a:pP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-p general</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-N 1</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-t 02:00:00</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--mem=3g</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-n 24</a:t>
            </a:r>
            <a:endParaRPr lang="en-US" sz="1600" b="0" strike="noStrike" spc="-1">
              <a:latin typeface="Arial"/>
            </a:endParaRPr>
          </a:p>
          <a:p>
            <a:pPr>
              <a:lnSpc>
                <a:spcPct val="100000"/>
              </a:lnSpc>
              <a:spcBef>
                <a:spcPts val="320"/>
              </a:spcBef>
            </a:pP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matlab -nodesktop -nosplash -singleCompThread -r mycode -logfile mycode.out</a:t>
            </a:r>
            <a:endParaRPr lang="en-US" sz="16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Submits a 24-core, single node Matlab job</a:t>
            </a:r>
            <a:endParaRPr lang="en-US" sz="28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General partition, 2-hour runtime limit, 3 GB memory limit</a:t>
            </a:r>
            <a:endParaRPr lang="en-US" sz="2800" b="0" strike="noStrike" spc="-1">
              <a:latin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err="1">
                <a:ln>
                  <a:noFill/>
                </a:ln>
                <a:solidFill>
                  <a:srgbClr val="6BB1C9"/>
                </a:solidFill>
                <a:effectLst/>
                <a:uLnTx/>
                <a:uFillTx/>
                <a:latin typeface="Calibri"/>
                <a:ea typeface="ヒラギノ角ゴ Pro W3"/>
                <a:cs typeface="+mn-cs"/>
              </a:rPr>
              <a:t>Matlab</a:t>
            </a: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 sample job submission script #3</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48"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dirty="0">
                <a:solidFill>
                  <a:srgbClr val="000000"/>
                </a:solidFill>
                <a:latin typeface="Calibri"/>
                <a:ea typeface="ヒラギノ角ゴ Pro W3"/>
              </a:rPr>
              <a:t>#!/bin/bash</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a:solidFill>
                  <a:srgbClr val="000000"/>
                </a:solidFill>
                <a:highlight>
                  <a:srgbClr val="FFFF00"/>
                </a:highlight>
                <a:latin typeface="Calibri"/>
                <a:ea typeface="ヒラギノ角ゴ Pro W3"/>
              </a:rPr>
              <a:t>#SBATCH -p </a:t>
            </a:r>
            <a:r>
              <a:rPr lang="en-US" sz="1600" b="0" strike="noStrike" spc="-1" dirty="0" err="1">
                <a:solidFill>
                  <a:srgbClr val="000000"/>
                </a:solidFill>
                <a:highlight>
                  <a:srgbClr val="FFFF00"/>
                </a:highlight>
                <a:latin typeface="Calibri"/>
                <a:ea typeface="ヒラギノ角ゴ Pro W3"/>
              </a:rPr>
              <a:t>gpu</a:t>
            </a:r>
            <a:endParaRPr lang="en-US" sz="1600" b="0" strike="noStrike" spc="-1" dirty="0">
              <a:highlight>
                <a:srgbClr val="FFFF00"/>
              </a:highlight>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-t 30</a:t>
            </a:r>
            <a:endParaRPr lang="en-US" sz="1600" b="0" strike="noStrike" spc="-1" dirty="0">
              <a:latin typeface="Arial"/>
            </a:endParaRPr>
          </a:p>
          <a:p>
            <a:pPr>
              <a:lnSpc>
                <a:spcPct val="100000"/>
              </a:lnSpc>
              <a:spcBef>
                <a:spcPts val="320"/>
              </a:spcBef>
            </a:pPr>
            <a:r>
              <a:rPr lang="en-US" sz="1600" b="0" strike="noStrike" spc="-1" dirty="0">
                <a:solidFill>
                  <a:srgbClr val="000000"/>
                </a:solidFill>
                <a:highlight>
                  <a:srgbClr val="FFFF00"/>
                </a:highlight>
                <a:latin typeface="Calibri"/>
                <a:ea typeface="ヒラギノ角ゴ Pro W3"/>
              </a:rPr>
              <a:t>#SBATCH  --</a:t>
            </a:r>
            <a:r>
              <a:rPr lang="en-US" sz="1600" b="0" strike="noStrike" spc="-1" dirty="0" err="1">
                <a:solidFill>
                  <a:srgbClr val="000000"/>
                </a:solidFill>
                <a:highlight>
                  <a:srgbClr val="FFFF00"/>
                </a:highlight>
                <a:latin typeface="Calibri"/>
                <a:ea typeface="ヒラギノ角ゴ Pro W3"/>
              </a:rPr>
              <a:t>qos</a:t>
            </a:r>
            <a:r>
              <a:rPr lang="en-US" sz="1600" spc="-1" dirty="0">
                <a:solidFill>
                  <a:srgbClr val="000000"/>
                </a:solidFill>
                <a:highlight>
                  <a:srgbClr val="FFFF00"/>
                </a:highlight>
                <a:latin typeface="Calibri"/>
                <a:ea typeface="ヒラギノ角ゴ Pro W3"/>
              </a:rPr>
              <a:t>=</a:t>
            </a:r>
            <a:r>
              <a:rPr lang="en-US" sz="1600" b="0" strike="noStrike" spc="-1" dirty="0" err="1">
                <a:solidFill>
                  <a:srgbClr val="000000"/>
                </a:solidFill>
                <a:highlight>
                  <a:srgbClr val="FFFF00"/>
                </a:highlight>
                <a:latin typeface="Calibri"/>
                <a:ea typeface="ヒラギノ角ゴ Pro W3"/>
              </a:rPr>
              <a:t>gpu_access</a:t>
            </a:r>
            <a:r>
              <a:rPr lang="en-US" sz="1600" b="0" strike="noStrike" spc="-1" dirty="0">
                <a:solidFill>
                  <a:srgbClr val="000000"/>
                </a:solidFill>
                <a:highlight>
                  <a:srgbClr val="FFFF00"/>
                </a:highlight>
                <a:latin typeface="Calibri"/>
                <a:ea typeface="ヒラギノ角ゴ Pro W3"/>
              </a:rPr>
              <a:t> </a:t>
            </a:r>
            <a:endParaRPr lang="en-US" sz="1600" b="0" strike="noStrike" spc="-1" dirty="0">
              <a:highlight>
                <a:srgbClr val="FFFF00"/>
              </a:highlight>
              <a:latin typeface="Arial"/>
            </a:endParaRPr>
          </a:p>
          <a:p>
            <a:pPr>
              <a:lnSpc>
                <a:spcPct val="100000"/>
              </a:lnSpc>
              <a:spcBef>
                <a:spcPts val="320"/>
              </a:spcBef>
            </a:pPr>
            <a:r>
              <a:rPr lang="en-US" sz="1600" b="0" strike="noStrike" spc="-1" dirty="0">
                <a:solidFill>
                  <a:srgbClr val="000000"/>
                </a:solidFill>
                <a:highlight>
                  <a:srgbClr val="FFFF00"/>
                </a:highlight>
                <a:latin typeface="Calibri"/>
                <a:ea typeface="ヒラギノ角ゴ Pro W3"/>
              </a:rPr>
              <a:t>#SBATCH --</a:t>
            </a:r>
            <a:r>
              <a:rPr lang="en-US" sz="1600" b="0" strike="noStrike" spc="-1" dirty="0" err="1">
                <a:solidFill>
                  <a:srgbClr val="000000"/>
                </a:solidFill>
                <a:highlight>
                  <a:srgbClr val="FFFF00"/>
                </a:highlight>
                <a:latin typeface="Calibri"/>
                <a:ea typeface="ヒラギノ角ゴ Pro W3"/>
              </a:rPr>
              <a:t>gres</a:t>
            </a:r>
            <a:r>
              <a:rPr lang="en-US" sz="1600" b="0" strike="noStrike" spc="-1" dirty="0">
                <a:solidFill>
                  <a:srgbClr val="000000"/>
                </a:solidFill>
                <a:highlight>
                  <a:srgbClr val="FFFF00"/>
                </a:highlight>
                <a:latin typeface="Calibri"/>
                <a:ea typeface="ヒラギノ角ゴ Pro W3"/>
              </a:rPr>
              <a:t>=gpu:1</a:t>
            </a:r>
            <a:endParaRPr lang="en-US" sz="1600" b="0" strike="noStrike" spc="-1" dirty="0">
              <a:highlight>
                <a:srgbClr val="FFFF00"/>
              </a:highlight>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err="1">
                <a:solidFill>
                  <a:srgbClr val="000000"/>
                </a:solidFill>
                <a:latin typeface="Calibri"/>
                <a:ea typeface="ヒラギノ角ゴ Pro W3"/>
              </a:rPr>
              <a:t>matlab</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nodesktop</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nosplash</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singleCompThread</a:t>
            </a:r>
            <a:r>
              <a:rPr lang="en-US" sz="1600" b="0" strike="noStrike" spc="-1" dirty="0">
                <a:solidFill>
                  <a:srgbClr val="000000"/>
                </a:solidFill>
                <a:latin typeface="Calibri"/>
                <a:ea typeface="ヒラギノ角ゴ Pro W3"/>
              </a:rPr>
              <a:t> -r </a:t>
            </a:r>
            <a:r>
              <a:rPr lang="en-US" sz="1600" b="0" strike="noStrike" spc="-1" dirty="0" err="1">
                <a:solidFill>
                  <a:srgbClr val="000000"/>
                </a:solidFill>
                <a:latin typeface="Calibri"/>
                <a:ea typeface="ヒラギノ角ゴ Pro W3"/>
              </a:rPr>
              <a:t>mycode</a:t>
            </a:r>
            <a:r>
              <a:rPr lang="en-US" sz="1600" b="0" strike="noStrike" spc="-1" dirty="0">
                <a:solidFill>
                  <a:srgbClr val="000000"/>
                </a:solidFill>
                <a:latin typeface="Calibri"/>
                <a:ea typeface="ヒラギノ角ゴ Pro W3"/>
              </a:rPr>
              <a:t> -logfile </a:t>
            </a:r>
            <a:r>
              <a:rPr lang="en-US" sz="1600" b="0" strike="noStrike" spc="-1" dirty="0" err="1">
                <a:solidFill>
                  <a:srgbClr val="000000"/>
                </a:solidFill>
                <a:latin typeface="Calibri"/>
                <a:ea typeface="ヒラギノ角ゴ Pro W3"/>
              </a:rPr>
              <a:t>mycode.out</a:t>
            </a:r>
            <a:endParaRPr lang="en-US" sz="16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a:solidFill>
                  <a:srgbClr val="000000"/>
                </a:solidFill>
                <a:latin typeface="Calibri"/>
                <a:ea typeface="ヒラギノ角ゴ Pro W3"/>
              </a:rPr>
              <a:t>Submits a single-GPU </a:t>
            </a:r>
            <a:r>
              <a:rPr lang="en-US" sz="2800" b="0" strike="noStrike" spc="-1" dirty="0" err="1">
                <a:solidFill>
                  <a:srgbClr val="000000"/>
                </a:solidFill>
                <a:latin typeface="Calibri"/>
                <a:ea typeface="ヒラギノ角ゴ Pro W3"/>
              </a:rPr>
              <a:t>Matlab</a:t>
            </a:r>
            <a:r>
              <a:rPr lang="en-US" sz="2800" b="0" strike="noStrike" spc="-1" dirty="0">
                <a:solidFill>
                  <a:srgbClr val="000000"/>
                </a:solidFill>
                <a:latin typeface="Calibri"/>
                <a:ea typeface="ヒラギノ角ゴ Pro W3"/>
              </a:rPr>
              <a:t> job</a:t>
            </a:r>
            <a:endParaRPr lang="en-US" sz="28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a:solidFill>
                  <a:srgbClr val="000000"/>
                </a:solidFill>
                <a:latin typeface="Calibri"/>
                <a:ea typeface="ヒラギノ角ゴ Pro W3"/>
              </a:rPr>
              <a:t>GPU partition, 30 minute runtime limit.</a:t>
            </a:r>
            <a:endParaRPr lang="en-US" sz="28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a:solidFill>
                  <a:srgbClr val="000000"/>
                </a:solidFill>
                <a:latin typeface="Calibri"/>
                <a:ea typeface="ヒラギノ角ゴ Pro W3"/>
              </a:rPr>
              <a:t>--</a:t>
            </a:r>
            <a:r>
              <a:rPr lang="en-US" sz="2800" b="0" strike="noStrike" spc="-1" dirty="0" err="1">
                <a:solidFill>
                  <a:srgbClr val="000000"/>
                </a:solidFill>
                <a:latin typeface="Calibri"/>
                <a:ea typeface="ヒラギノ角ゴ Pro W3"/>
              </a:rPr>
              <a:t>qos</a:t>
            </a:r>
            <a:r>
              <a:rPr lang="en-US" sz="2800" b="0" strike="noStrike" spc="-1" dirty="0">
                <a:solidFill>
                  <a:srgbClr val="000000"/>
                </a:solidFill>
                <a:latin typeface="Calibri"/>
                <a:ea typeface="ヒラギノ角ゴ Pro W3"/>
              </a:rPr>
              <a:t> checks you against list of permitted users</a:t>
            </a:r>
            <a:endParaRPr lang="en-US" sz="28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a:solidFill>
                  <a:srgbClr val="000000"/>
                </a:solidFill>
                <a:latin typeface="Calibri"/>
                <a:ea typeface="ヒラギノ角ゴ Pro W3"/>
              </a:rPr>
              <a:t>--</a:t>
            </a:r>
            <a:r>
              <a:rPr lang="en-US" sz="2800" b="0" strike="noStrike" spc="-1" dirty="0" err="1">
                <a:solidFill>
                  <a:srgbClr val="000000"/>
                </a:solidFill>
                <a:latin typeface="Calibri"/>
                <a:ea typeface="ヒラギノ角ゴ Pro W3"/>
              </a:rPr>
              <a:t>gres</a:t>
            </a:r>
            <a:r>
              <a:rPr lang="en-US" sz="2800" b="0" strike="noStrike" spc="-1" dirty="0">
                <a:solidFill>
                  <a:srgbClr val="000000"/>
                </a:solidFill>
                <a:latin typeface="Calibri"/>
                <a:ea typeface="ヒラギノ角ゴ Pro W3"/>
              </a:rPr>
              <a:t> requests special resources</a:t>
            </a:r>
            <a:endParaRPr lang="en-US" sz="28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a:spLocks noGrp="1"/>
          </p:cNvSpPr>
          <p:nvPr>
            <p:ph type="title" idx="4294967295"/>
          </p:nvPr>
        </p:nvSpPr>
        <p:spPr>
          <a:xfrm>
            <a:off x="241200" y="7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General computing concepts</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181" name="CustomShape 2"/>
          <p:cNvSpPr/>
          <p:nvPr/>
        </p:nvSpPr>
        <p:spPr>
          <a:xfrm>
            <a:off x="114480" y="778182"/>
            <a:ext cx="8488935" cy="570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rmAutofit fontScale="91000"/>
          </a:bodyPr>
          <a:lstStyle/>
          <a:p>
            <a:pPr marL="342900" indent="-342265">
              <a:lnSpc>
                <a:spcPct val="100000"/>
              </a:lnSpc>
              <a:spcBef>
                <a:spcPts val="641"/>
              </a:spcBef>
              <a:buClr>
                <a:srgbClr val="000000"/>
              </a:buClr>
              <a:buFont typeface="Arial"/>
              <a:buChar char="•"/>
            </a:pPr>
            <a:r>
              <a:rPr lang="en-US" sz="3200" b="1" strike="noStrike" spc="-1" dirty="0">
                <a:solidFill>
                  <a:srgbClr val="000000"/>
                </a:solidFill>
                <a:latin typeface="Calibri"/>
                <a:ea typeface="ヒラギノ角ゴ Pro W3"/>
              </a:rPr>
              <a:t>Serial computing:</a:t>
            </a:r>
            <a:r>
              <a:rPr lang="en-US" sz="3200" b="0" strike="noStrike" spc="-1" dirty="0">
                <a:solidFill>
                  <a:srgbClr val="000000"/>
                </a:solidFill>
                <a:latin typeface="Calibri"/>
                <a:ea typeface="ヒラギノ角ゴ Pro W3"/>
              </a:rPr>
              <a:t> code that uses </a:t>
            </a:r>
            <a:r>
              <a:rPr lang="en-US" sz="3200" b="1" strike="noStrike" spc="-1" dirty="0">
                <a:solidFill>
                  <a:srgbClr val="000000"/>
                </a:solidFill>
                <a:latin typeface="Calibri"/>
                <a:ea typeface="ヒラギノ角ゴ Pro W3"/>
              </a:rPr>
              <a:t>one </a:t>
            </a:r>
            <a:r>
              <a:rPr lang="en-US" sz="3200" b="0" strike="noStrike" spc="-1" dirty="0">
                <a:solidFill>
                  <a:srgbClr val="000000"/>
                </a:solidFill>
                <a:latin typeface="Calibri"/>
                <a:ea typeface="ヒラギノ角ゴ Pro W3"/>
              </a:rPr>
              <a:t>compute core.</a:t>
            </a:r>
            <a:endParaRPr lang="en-US" sz="3200" b="0" strike="noStrike" spc="-1" dirty="0">
              <a:latin typeface="Arial"/>
            </a:endParaRPr>
          </a:p>
          <a:p>
            <a:pPr marL="342900" indent="-342265">
              <a:lnSpc>
                <a:spcPct val="100000"/>
              </a:lnSpc>
              <a:spcBef>
                <a:spcPts val="641"/>
              </a:spcBef>
              <a:buClr>
                <a:srgbClr val="000000"/>
              </a:buClr>
              <a:buFont typeface="Arial"/>
              <a:buChar char="•"/>
            </a:pPr>
            <a:r>
              <a:rPr lang="en-US" sz="3100" b="1" strike="noStrike" spc="-1" dirty="0">
                <a:solidFill>
                  <a:srgbClr val="000000"/>
                </a:solidFill>
                <a:latin typeface="Calibri"/>
                <a:ea typeface="ヒラギノ角ゴ Pro W3"/>
              </a:rPr>
              <a:t>Multi-core computing: </a:t>
            </a:r>
            <a:r>
              <a:rPr lang="en-US" sz="3200" b="0" strike="noStrike" spc="-1" dirty="0">
                <a:solidFill>
                  <a:srgbClr val="000000"/>
                </a:solidFill>
                <a:latin typeface="Calibri"/>
                <a:ea typeface="ヒラギノ角ゴ Pro W3"/>
              </a:rPr>
              <a:t>code that uses </a:t>
            </a:r>
            <a:r>
              <a:rPr lang="en-US" sz="3200" b="1" strike="noStrike" spc="-1" dirty="0">
                <a:solidFill>
                  <a:srgbClr val="000000"/>
                </a:solidFill>
                <a:latin typeface="Calibri"/>
                <a:ea typeface="ヒラギノ角ゴ Pro W3"/>
              </a:rPr>
              <a:t>multiple cores on a </a:t>
            </a:r>
            <a:r>
              <a:rPr lang="en-US" sz="3200" b="1" strike="noStrike" spc="-1" dirty="0">
                <a:solidFill>
                  <a:srgbClr val="FFC000"/>
                </a:solidFill>
                <a:latin typeface="Calibri"/>
                <a:ea typeface="ヒラギノ角ゴ Pro W3"/>
              </a:rPr>
              <a:t>single machine</a:t>
            </a:r>
            <a:r>
              <a:rPr lang="en-US" sz="3200" b="1" strike="noStrike" spc="-1" dirty="0">
                <a:solidFill>
                  <a:srgbClr val="000000"/>
                </a:solidFill>
                <a:latin typeface="Calibri"/>
                <a:ea typeface="ヒラギノ角ゴ Pro W3"/>
              </a:rPr>
              <a:t>.</a:t>
            </a:r>
            <a:endParaRPr lang="en-US" sz="3200" b="1" strike="noStrike" spc="-1" dirty="0">
              <a:latin typeface="Arial"/>
            </a:endParaRPr>
          </a:p>
          <a:p>
            <a:pPr marL="742950" lvl="1" indent="-285115">
              <a:lnSpc>
                <a:spcPct val="100000"/>
              </a:lnSpc>
              <a:spcBef>
                <a:spcPts val="561"/>
              </a:spcBef>
              <a:buClr>
                <a:srgbClr val="000000"/>
              </a:buClr>
              <a:buSzPct val="75000"/>
              <a:buFont typeface="Wingdings" charset="2"/>
              <a:buChar char=""/>
            </a:pPr>
            <a:r>
              <a:rPr lang="en-US" sz="2800" b="0" strike="noStrike" spc="-1" dirty="0">
                <a:solidFill>
                  <a:srgbClr val="000000"/>
                </a:solidFill>
                <a:latin typeface="Calibri"/>
                <a:ea typeface="ヒラギノ角ゴ Pro W3"/>
              </a:rPr>
              <a:t>Also referred to as “threaded” or “shared-memory”</a:t>
            </a:r>
            <a:endParaRPr lang="en-US" sz="2800" b="0" strike="noStrike" spc="-1" dirty="0">
              <a:latin typeface="Arial"/>
            </a:endParaRPr>
          </a:p>
          <a:p>
            <a:pPr marL="742950" lvl="1" indent="-285115">
              <a:lnSpc>
                <a:spcPct val="100000"/>
              </a:lnSpc>
              <a:spcBef>
                <a:spcPts val="561"/>
              </a:spcBef>
              <a:buClr>
                <a:srgbClr val="000000"/>
              </a:buClr>
              <a:buSzPct val="75000"/>
              <a:buFont typeface="Wingdings" charset="2"/>
              <a:buChar char=""/>
            </a:pPr>
            <a:r>
              <a:rPr lang="en-US" sz="2800" b="0" strike="noStrike" spc="-1" dirty="0">
                <a:solidFill>
                  <a:srgbClr val="000000"/>
                </a:solidFill>
                <a:latin typeface="Calibri"/>
                <a:ea typeface="ヒラギノ角ゴ Pro W3"/>
              </a:rPr>
              <a:t>Due to heat issues, clock speeds have plateaued, you get more cores instead.</a:t>
            </a:r>
            <a:endParaRPr lang="en-US" sz="2800" b="0" strike="noStrike" spc="-1" dirty="0">
              <a:latin typeface="Arial"/>
            </a:endParaRPr>
          </a:p>
          <a:p>
            <a:pPr marL="342900" indent="-342265">
              <a:spcBef>
                <a:spcPts val="641"/>
              </a:spcBef>
              <a:buClr>
                <a:srgbClr val="000000"/>
              </a:buClr>
              <a:buFont typeface="Arial"/>
              <a:buChar char="•"/>
            </a:pPr>
            <a:r>
              <a:rPr lang="en-US" sz="3200" b="1" strike="noStrike" spc="-1" dirty="0">
                <a:solidFill>
                  <a:srgbClr val="000000"/>
                </a:solidFill>
                <a:latin typeface="Calibri"/>
                <a:ea typeface="ヒラギノ角ゴ Pro W3"/>
              </a:rPr>
              <a:t>Parallel computing: </a:t>
            </a:r>
            <a:r>
              <a:rPr lang="en-US" sz="3200" b="0" strike="noStrike" spc="-1" dirty="0">
                <a:solidFill>
                  <a:srgbClr val="000000"/>
                </a:solidFill>
                <a:latin typeface="Calibri"/>
                <a:ea typeface="ヒラギノ角ゴ Pro W3"/>
              </a:rPr>
              <a:t>code that uses</a:t>
            </a:r>
            <a:r>
              <a:rPr lang="en-US" sz="3200" spc="-1" dirty="0">
                <a:solidFill>
                  <a:srgbClr val="000000"/>
                </a:solidFill>
                <a:latin typeface="Calibri"/>
                <a:ea typeface="ヒラギノ角ゴ Pro W3"/>
              </a:rPr>
              <a:t> </a:t>
            </a:r>
            <a:r>
              <a:rPr lang="en-US" sz="3200" b="1" spc="-1" dirty="0">
                <a:solidFill>
                  <a:srgbClr val="000000"/>
                </a:solidFill>
                <a:latin typeface="Calibri"/>
                <a:ea typeface="ヒラギノ角ゴ Pro W3"/>
                <a:cs typeface="Calibri"/>
              </a:rPr>
              <a:t>multiple cores</a:t>
            </a:r>
            <a:endParaRPr lang="en-US" sz="3200" b="0" strike="noStrike" spc="-1" dirty="0">
              <a:latin typeface="Arial"/>
            </a:endParaRPr>
          </a:p>
          <a:p>
            <a:pPr marL="742950" lvl="1" indent="-285115">
              <a:lnSpc>
                <a:spcPct val="100000"/>
              </a:lnSpc>
              <a:spcBef>
                <a:spcPts val="561"/>
              </a:spcBef>
              <a:buClr>
                <a:srgbClr val="000000"/>
              </a:buClr>
              <a:buSzPct val="75000"/>
              <a:buFont typeface="Wingdings" charset="2"/>
              <a:buChar char=""/>
            </a:pPr>
            <a:r>
              <a:rPr lang="en-US" sz="2800" b="0" strike="noStrike" spc="-1" dirty="0">
                <a:solidFill>
                  <a:srgbClr val="000000"/>
                </a:solidFill>
                <a:latin typeface="Calibri"/>
                <a:ea typeface="ヒラギノ角ゴ Pro W3"/>
              </a:rPr>
              <a:t>Shared – cores all on the same host (machine)</a:t>
            </a:r>
            <a:endParaRPr lang="en-US" sz="2800" b="0" strike="noStrike" spc="-1" dirty="0">
              <a:latin typeface="Arial"/>
            </a:endParaRPr>
          </a:p>
          <a:p>
            <a:pPr marL="742950" lvl="1" indent="-285115">
              <a:spcBef>
                <a:spcPts val="561"/>
              </a:spcBef>
              <a:buClr>
                <a:srgbClr val="000000"/>
              </a:buClr>
              <a:buSzPct val="75000"/>
              <a:buFont typeface="Wingdings" charset="2"/>
              <a:buChar char=""/>
            </a:pPr>
            <a:r>
              <a:rPr lang="en-US" sz="2800" b="0" strike="noStrike" spc="-1" dirty="0">
                <a:solidFill>
                  <a:srgbClr val="000000"/>
                </a:solidFill>
                <a:latin typeface="Calibri"/>
                <a:ea typeface="ヒラギノ角ゴ Pro W3"/>
              </a:rPr>
              <a:t>Distributed – cores can be spread across different </a:t>
            </a:r>
            <a:r>
              <a:rPr lang="en-US" sz="2800" spc="-1" dirty="0">
                <a:solidFill>
                  <a:srgbClr val="000000"/>
                </a:solidFill>
                <a:latin typeface="Calibri"/>
                <a:ea typeface="ヒラギノ角ゴ Pro W3"/>
              </a:rPr>
              <a:t>hosts (machines);     </a:t>
            </a:r>
            <a:r>
              <a:rPr lang="en-US" sz="2800" i="1" spc="-1" dirty="0" err="1">
                <a:solidFill>
                  <a:srgbClr val="000000"/>
                </a:solidFill>
                <a:latin typeface="Calibri"/>
                <a:ea typeface="ヒラギノ角ゴ Pro W3"/>
              </a:rPr>
              <a:t>eg</a:t>
            </a:r>
            <a:r>
              <a:rPr lang="en-US" sz="2800" i="1" spc="-1" dirty="0">
                <a:solidFill>
                  <a:srgbClr val="000000"/>
                </a:solidFill>
                <a:latin typeface="Calibri"/>
                <a:ea typeface="ヒラギノ角ゴ Pro W3"/>
              </a:rPr>
              <a:t>: cloud computing</a:t>
            </a:r>
            <a:r>
              <a:rPr lang="en-US" sz="2800" spc="-1" dirty="0">
                <a:solidFill>
                  <a:srgbClr val="000000"/>
                </a:solidFill>
                <a:latin typeface="Calibri"/>
                <a:ea typeface="ヒラギノ角ゴ Pro W3"/>
              </a:rPr>
              <a:t> </a:t>
            </a:r>
            <a:endParaRPr lang="en-US" sz="2800" b="0" strike="noStrike" spc="-1" dirty="0">
              <a:latin typeface="Arial"/>
            </a:endParaRPr>
          </a:p>
          <a:p>
            <a:pPr marL="342900" indent="-342265">
              <a:spcBef>
                <a:spcPts val="641"/>
              </a:spcBef>
              <a:buClr>
                <a:srgbClr val="000000"/>
              </a:buClr>
              <a:buFont typeface="Arial"/>
              <a:buChar char="•"/>
            </a:pPr>
            <a:r>
              <a:rPr lang="en-US" sz="3200" b="1" strike="noStrike" spc="-1" dirty="0">
                <a:solidFill>
                  <a:srgbClr val="000000"/>
                </a:solidFill>
                <a:latin typeface="Calibri"/>
                <a:ea typeface="ヒラギノ角ゴ Pro W3"/>
              </a:rPr>
              <a:t>Massively parallel:</a:t>
            </a:r>
            <a:r>
              <a:rPr lang="en-US" sz="3200" b="0" strike="noStrike" spc="-1" dirty="0">
                <a:solidFill>
                  <a:srgbClr val="000000"/>
                </a:solidFill>
                <a:latin typeface="Calibri"/>
                <a:ea typeface="ヒラギノ角ゴ Pro W3"/>
              </a:rPr>
              <a:t> </a:t>
            </a:r>
            <a:r>
              <a:rPr lang="en-US" sz="3200" spc="-1" dirty="0">
                <a:solidFill>
                  <a:srgbClr val="000000"/>
                </a:solidFill>
                <a:latin typeface="Calibri"/>
                <a:ea typeface="ヒラギノ角ゴ Pro W3"/>
                <a:cs typeface="Calibri"/>
              </a:rPr>
              <a:t>code that uses </a:t>
            </a:r>
            <a:r>
              <a:rPr lang="en-US" sz="3200" spc="-1" dirty="0">
                <a:solidFill>
                  <a:srgbClr val="000000"/>
                </a:solidFill>
                <a:latin typeface="Calibri"/>
                <a:ea typeface="ヒラギノ角ゴ Pro W3"/>
              </a:rPr>
              <a:t>thousands</a:t>
            </a:r>
            <a:r>
              <a:rPr lang="en-US" sz="3200" b="0" strike="noStrike" spc="-1" dirty="0">
                <a:solidFill>
                  <a:srgbClr val="000000"/>
                </a:solidFill>
                <a:latin typeface="Calibri"/>
                <a:ea typeface="ヒラギノ角ゴ Pro W3"/>
              </a:rPr>
              <a:t> or more cores</a:t>
            </a:r>
            <a:endParaRPr lang="en-US" sz="3200" b="0" strike="noStrike" spc="-1" dirty="0">
              <a:latin typeface="Arial"/>
            </a:endParaRPr>
          </a:p>
        </p:txBody>
      </p:sp>
      <p:pic>
        <p:nvPicPr>
          <p:cNvPr id="2" name="Graphic 2" descr="Fir tree">
            <a:extLst>
              <a:ext uri="{FF2B5EF4-FFF2-40B4-BE49-F238E27FC236}">
                <a16:creationId xmlns:a16="http://schemas.microsoft.com/office/drawing/2014/main" id="{03DF1460-18A8-4721-AEC1-83B80DD191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4968" y="1358782"/>
            <a:ext cx="615298" cy="604615"/>
          </a:xfrm>
          <a:prstGeom prst="rect">
            <a:avLst/>
          </a:prstGeom>
        </p:spPr>
      </p:pic>
      <p:pic>
        <p:nvPicPr>
          <p:cNvPr id="5" name="Graphic 2" descr="Fir tree">
            <a:extLst>
              <a:ext uri="{FF2B5EF4-FFF2-40B4-BE49-F238E27FC236}">
                <a16:creationId xmlns:a16="http://schemas.microsoft.com/office/drawing/2014/main" id="{99747FA1-9233-47C7-92AC-235FA7EFF8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44968" y="675118"/>
            <a:ext cx="615298" cy="604615"/>
          </a:xfrm>
          <a:prstGeom prst="rect">
            <a:avLst/>
          </a:prstGeom>
        </p:spPr>
      </p:pic>
      <p:pic>
        <p:nvPicPr>
          <p:cNvPr id="3" name="Graphic 4" descr="Leaf">
            <a:extLst>
              <a:ext uri="{FF2B5EF4-FFF2-40B4-BE49-F238E27FC236}">
                <a16:creationId xmlns:a16="http://schemas.microsoft.com/office/drawing/2014/main" id="{6E04C5D8-8844-4317-AF59-F2FC1CE839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48556" y="3740922"/>
            <a:ext cx="497793" cy="508475"/>
          </a:xfrm>
          <a:prstGeom prst="rect">
            <a:avLst/>
          </a:prstGeom>
        </p:spPr>
      </p:pic>
      <p:pic>
        <p:nvPicPr>
          <p:cNvPr id="9" name="Graphic 4" descr="Leaf">
            <a:extLst>
              <a:ext uri="{FF2B5EF4-FFF2-40B4-BE49-F238E27FC236}">
                <a16:creationId xmlns:a16="http://schemas.microsoft.com/office/drawing/2014/main" id="{7E29F6BA-F858-489A-9775-85EA98A11C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09061" y="4958697"/>
            <a:ext cx="497793" cy="508475"/>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err="1">
                <a:ln>
                  <a:noFill/>
                </a:ln>
                <a:solidFill>
                  <a:srgbClr val="6BB1C9"/>
                </a:solidFill>
                <a:effectLst/>
                <a:uLnTx/>
                <a:uFillTx/>
                <a:latin typeface="Calibri"/>
                <a:ea typeface="ヒラギノ角ゴ Pro W3"/>
                <a:cs typeface="+mn-cs"/>
              </a:rPr>
              <a:t>Matlab</a:t>
            </a: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 sample job submission script #4</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50"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dirty="0">
                <a:solidFill>
                  <a:srgbClr val="000000"/>
                </a:solidFill>
                <a:latin typeface="Calibri"/>
                <a:ea typeface="ヒラギノ角ゴ Pro W3"/>
              </a:rPr>
              <a:t>#!/bin/bash</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-p </a:t>
            </a:r>
            <a:r>
              <a:rPr lang="en-US" sz="1600" b="0" strike="noStrike" spc="-1" dirty="0" err="1">
                <a:solidFill>
                  <a:srgbClr val="000000"/>
                </a:solidFill>
                <a:latin typeface="Calibri"/>
                <a:ea typeface="ヒラギノ角ゴ Pro W3"/>
              </a:rPr>
              <a:t>bigmem</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-t 7-</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a:t>
            </a:r>
            <a:r>
              <a:rPr lang="en-US" sz="1600" b="0" strike="noStrike" spc="-1" dirty="0" err="1">
                <a:solidFill>
                  <a:srgbClr val="000000"/>
                </a:solidFill>
                <a:latin typeface="Calibri"/>
                <a:ea typeface="ヒラギノ角ゴ Pro W3"/>
              </a:rPr>
              <a:t>qos</a:t>
            </a:r>
            <a:r>
              <a:rPr lang="en-US" sz="1600" spc="-1" dirty="0">
                <a:solidFill>
                  <a:srgbClr val="000000"/>
                </a:solidFill>
                <a:latin typeface="Calibri"/>
                <a:ea typeface="ヒラギノ角ゴ Pro W3"/>
              </a:rPr>
              <a:t>=</a:t>
            </a:r>
            <a:r>
              <a:rPr lang="en-US" sz="1600" b="0" strike="noStrike" spc="-1" dirty="0" err="1">
                <a:solidFill>
                  <a:srgbClr val="000000"/>
                </a:solidFill>
                <a:latin typeface="Calibri"/>
                <a:ea typeface="ヒラギノ角ゴ Pro W3"/>
              </a:rPr>
              <a:t>bigmem_access</a:t>
            </a:r>
            <a:r>
              <a:rPr lang="en-US" sz="1600" b="0" strike="noStrike" spc="-1" dirty="0">
                <a:solidFill>
                  <a:srgbClr val="000000"/>
                </a:solidFill>
                <a:latin typeface="Calibri"/>
                <a:ea typeface="ヒラギノ角ゴ Pro W3"/>
              </a:rPr>
              <a:t> </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--mem=500g</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err="1">
                <a:solidFill>
                  <a:srgbClr val="000000"/>
                </a:solidFill>
                <a:latin typeface="Calibri"/>
                <a:ea typeface="ヒラギノ角ゴ Pro W3"/>
              </a:rPr>
              <a:t>matlab</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nodesktop</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nosplash</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singleCompThread</a:t>
            </a:r>
            <a:r>
              <a:rPr lang="en-US" sz="1600" b="0" strike="noStrike" spc="-1" dirty="0">
                <a:solidFill>
                  <a:srgbClr val="000000"/>
                </a:solidFill>
                <a:latin typeface="Calibri"/>
                <a:ea typeface="ヒラギノ角ゴ Pro W3"/>
              </a:rPr>
              <a:t> -r </a:t>
            </a:r>
            <a:r>
              <a:rPr lang="en-US" sz="1600" b="0" strike="noStrike" spc="-1" dirty="0" err="1">
                <a:solidFill>
                  <a:srgbClr val="000000"/>
                </a:solidFill>
                <a:latin typeface="Calibri"/>
                <a:ea typeface="ヒラギノ角ゴ Pro W3"/>
              </a:rPr>
              <a:t>mycode</a:t>
            </a:r>
            <a:r>
              <a:rPr lang="en-US" sz="1600" b="0" strike="noStrike" spc="-1" dirty="0">
                <a:solidFill>
                  <a:srgbClr val="000000"/>
                </a:solidFill>
                <a:latin typeface="Calibri"/>
                <a:ea typeface="ヒラギノ角ゴ Pro W3"/>
              </a:rPr>
              <a:t> -logfile </a:t>
            </a:r>
            <a:r>
              <a:rPr lang="en-US" sz="1600" b="0" strike="noStrike" spc="-1" dirty="0" err="1">
                <a:solidFill>
                  <a:srgbClr val="000000"/>
                </a:solidFill>
                <a:latin typeface="Calibri"/>
                <a:ea typeface="ヒラギノ角ゴ Pro W3"/>
              </a:rPr>
              <a:t>mycode.out</a:t>
            </a:r>
            <a:endParaRPr lang="en-US" sz="16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a:solidFill>
                  <a:srgbClr val="000000"/>
                </a:solidFill>
                <a:latin typeface="Calibri"/>
                <a:ea typeface="ヒラギノ角ゴ Pro W3"/>
              </a:rPr>
              <a:t>Submits a single-</a:t>
            </a:r>
            <a:r>
              <a:rPr lang="en-US" sz="2800" b="0" strike="noStrike" spc="-1" dirty="0" err="1">
                <a:solidFill>
                  <a:srgbClr val="000000"/>
                </a:solidFill>
                <a:latin typeface="Calibri"/>
                <a:ea typeface="ヒラギノ角ゴ Pro W3"/>
              </a:rPr>
              <a:t>cpu</a:t>
            </a:r>
            <a:r>
              <a:rPr lang="en-US" sz="2800" b="0" strike="noStrike" spc="-1" dirty="0">
                <a:solidFill>
                  <a:srgbClr val="000000"/>
                </a:solidFill>
                <a:latin typeface="Calibri"/>
                <a:ea typeface="ヒラギノ角ゴ Pro W3"/>
              </a:rPr>
              <a:t>, single node large memory </a:t>
            </a:r>
            <a:r>
              <a:rPr lang="en-US" sz="2800" b="0" strike="noStrike" spc="-1" dirty="0" err="1">
                <a:solidFill>
                  <a:srgbClr val="000000"/>
                </a:solidFill>
                <a:latin typeface="Calibri"/>
                <a:ea typeface="ヒラギノ角ゴ Pro W3"/>
              </a:rPr>
              <a:t>Matlab</a:t>
            </a:r>
            <a:r>
              <a:rPr lang="en-US" sz="2800" b="0" strike="noStrike" spc="-1" dirty="0">
                <a:solidFill>
                  <a:srgbClr val="000000"/>
                </a:solidFill>
                <a:latin typeface="Calibri"/>
                <a:ea typeface="ヒラギノ角ゴ Pro W3"/>
              </a:rPr>
              <a:t> job.</a:t>
            </a:r>
            <a:endParaRPr lang="en-US" sz="28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err="1">
                <a:solidFill>
                  <a:srgbClr val="000000"/>
                </a:solidFill>
                <a:latin typeface="Calibri"/>
                <a:ea typeface="ヒラギノ角ゴ Pro W3"/>
              </a:rPr>
              <a:t>bigmem</a:t>
            </a:r>
            <a:r>
              <a:rPr lang="en-US" sz="2800" b="0" strike="noStrike" spc="-1" dirty="0">
                <a:solidFill>
                  <a:srgbClr val="000000"/>
                </a:solidFill>
                <a:latin typeface="Calibri"/>
                <a:ea typeface="ヒラギノ角ゴ Pro W3"/>
              </a:rPr>
              <a:t> partition, 7-day runtime limit, 500 GB memory limit </a:t>
            </a:r>
            <a:endParaRPr lang="en-US" sz="2800" b="0" strike="noStrike" spc="-1" dirty="0">
              <a:latin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R sample job submission script #1</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52" name="CustomShape 2"/>
          <p:cNvSpPr/>
          <p:nvPr/>
        </p:nvSpPr>
        <p:spPr>
          <a:xfrm>
            <a:off x="277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dirty="0">
                <a:solidFill>
                  <a:srgbClr val="000000"/>
                </a:solidFill>
                <a:latin typeface="Calibri"/>
                <a:ea typeface="ヒラギノ角ゴ Pro W3"/>
              </a:rPr>
              <a:t>#!/bin/bash</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-p general</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-t 07-00:00:00</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--mem=10g</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err="1">
                <a:solidFill>
                  <a:srgbClr val="000000"/>
                </a:solidFill>
                <a:latin typeface="Calibri"/>
                <a:ea typeface="ヒラギノ角ゴ Pro W3"/>
              </a:rPr>
              <a:t>Rscript</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mycode.R</a:t>
            </a:r>
            <a:endParaRPr lang="en-US" sz="16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a:solidFill>
                  <a:srgbClr val="000000"/>
                </a:solidFill>
                <a:latin typeface="Calibri"/>
                <a:ea typeface="ヒラギノ角ゴ Pro W3"/>
              </a:rPr>
              <a:t>Submits a single </a:t>
            </a:r>
            <a:r>
              <a:rPr lang="en-US" sz="2800" b="0" strike="noStrike" spc="-1" dirty="0" err="1">
                <a:solidFill>
                  <a:srgbClr val="000000"/>
                </a:solidFill>
                <a:latin typeface="Calibri"/>
                <a:ea typeface="ヒラギノ角ゴ Pro W3"/>
              </a:rPr>
              <a:t>cpu</a:t>
            </a:r>
            <a:r>
              <a:rPr lang="en-US" sz="2800" b="0" strike="noStrike" spc="-1" dirty="0">
                <a:solidFill>
                  <a:srgbClr val="000000"/>
                </a:solidFill>
                <a:latin typeface="Calibri"/>
                <a:ea typeface="ヒラギノ角ゴ Pro W3"/>
              </a:rPr>
              <a:t> R job.</a:t>
            </a:r>
            <a:endParaRPr lang="en-US" sz="28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a:solidFill>
                  <a:srgbClr val="000000"/>
                </a:solidFill>
                <a:latin typeface="Calibri"/>
                <a:ea typeface="ヒラギノ角ゴ Pro W3"/>
              </a:rPr>
              <a:t>general partition, 7-day runtime limit, 10 GB memory limit</a:t>
            </a:r>
            <a:endParaRPr lang="en-US" sz="28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err="1">
                <a:solidFill>
                  <a:srgbClr val="000000"/>
                </a:solidFill>
                <a:latin typeface="Calibri"/>
                <a:ea typeface="ヒラギノ角ゴ Pro W3"/>
              </a:rPr>
              <a:t>Rscript</a:t>
            </a:r>
            <a:r>
              <a:rPr lang="en-US" sz="2800" b="0" strike="noStrike" spc="-1" dirty="0">
                <a:solidFill>
                  <a:srgbClr val="000000"/>
                </a:solidFill>
                <a:latin typeface="Calibri"/>
                <a:ea typeface="ヒラギノ角ゴ Pro W3"/>
              </a:rPr>
              <a:t> generally used to execute, but can use older R CMD BATCH as well</a:t>
            </a:r>
            <a:endParaRPr lang="en-US" sz="2800" b="0" strike="noStrike" spc="-1" dirty="0">
              <a:latin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R sample job submission script #2</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54"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dirty="0">
                <a:solidFill>
                  <a:srgbClr val="000000"/>
                </a:solidFill>
                <a:latin typeface="Calibri"/>
                <a:ea typeface="ヒラギノ角ゴ Pro W3"/>
              </a:rPr>
              <a:t>#!/bin/bash</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-p general</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-t 02:00:00</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--mem=3g</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24</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err="1">
                <a:solidFill>
                  <a:srgbClr val="000000"/>
                </a:solidFill>
                <a:latin typeface="Calibri"/>
                <a:ea typeface="ヒラギノ角ゴ Pro W3"/>
              </a:rPr>
              <a:t>Rscript</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mycode.R</a:t>
            </a:r>
            <a:endParaRPr lang="en-US" sz="16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a:solidFill>
                  <a:srgbClr val="000000"/>
                </a:solidFill>
                <a:latin typeface="Calibri"/>
                <a:ea typeface="ヒラギノ角ゴ Pro W3"/>
              </a:rPr>
              <a:t>Submits a 24-core, single node R job (i.e. using one of R’s parallel libraries).</a:t>
            </a:r>
            <a:endParaRPr lang="en-US" sz="28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a:solidFill>
                  <a:srgbClr val="000000"/>
                </a:solidFill>
                <a:latin typeface="Calibri"/>
                <a:ea typeface="ヒラギノ角ゴ Pro W3"/>
              </a:rPr>
              <a:t>general partition, 2-hour runtime limit, 3 GB memory limit.</a:t>
            </a:r>
            <a:endParaRPr lang="en-US" sz="2800" b="0" strike="noStrike" spc="-1" dirty="0">
              <a:latin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R sample job submission script #3</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56"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dirty="0">
                <a:solidFill>
                  <a:srgbClr val="000000"/>
                </a:solidFill>
                <a:latin typeface="Calibri"/>
                <a:ea typeface="ヒラギノ角ゴ Pro W3"/>
              </a:rPr>
              <a:t>#!/bin/bash</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-p </a:t>
            </a:r>
            <a:r>
              <a:rPr lang="en-US" sz="1600" b="0" strike="noStrike" spc="-1" dirty="0" err="1">
                <a:solidFill>
                  <a:srgbClr val="000000"/>
                </a:solidFill>
                <a:latin typeface="Calibri"/>
                <a:ea typeface="ヒラギノ角ゴ Pro W3"/>
              </a:rPr>
              <a:t>bigmem</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-t 7-</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a:t>
            </a:r>
            <a:r>
              <a:rPr lang="en-US" sz="1600" b="0" strike="noStrike" spc="-1" dirty="0" err="1">
                <a:solidFill>
                  <a:srgbClr val="000000"/>
                </a:solidFill>
                <a:latin typeface="Calibri"/>
                <a:ea typeface="ヒラギノ角ゴ Pro W3"/>
              </a:rPr>
              <a:t>qos</a:t>
            </a:r>
            <a:r>
              <a:rPr lang="en-US" sz="1600" spc="-1" dirty="0">
                <a:solidFill>
                  <a:srgbClr val="000000"/>
                </a:solidFill>
                <a:latin typeface="Calibri"/>
                <a:ea typeface="ヒラギノ角ゴ Pro W3"/>
              </a:rPr>
              <a:t>=</a:t>
            </a:r>
            <a:r>
              <a:rPr lang="en-US" sz="1600" b="0" strike="noStrike" spc="-1" dirty="0" err="1">
                <a:solidFill>
                  <a:srgbClr val="000000"/>
                </a:solidFill>
                <a:latin typeface="Calibri"/>
                <a:ea typeface="ヒラギノ角ゴ Pro W3"/>
              </a:rPr>
              <a:t>bigmem_access</a:t>
            </a:r>
            <a:r>
              <a:rPr lang="en-US" sz="1600" b="0" strike="noStrike" spc="-1" dirty="0">
                <a:solidFill>
                  <a:srgbClr val="000000"/>
                </a:solidFill>
                <a:latin typeface="Calibri"/>
                <a:ea typeface="ヒラギノ角ゴ Pro W3"/>
              </a:rPr>
              <a:t> </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--mem=500g</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err="1">
                <a:solidFill>
                  <a:srgbClr val="000000"/>
                </a:solidFill>
                <a:latin typeface="Calibri"/>
                <a:ea typeface="ヒラギノ角ゴ Pro W3"/>
              </a:rPr>
              <a:t>Rscript</a:t>
            </a:r>
            <a:r>
              <a:rPr lang="en-US" sz="1600" b="0" strike="noStrike" spc="-1" dirty="0">
                <a:solidFill>
                  <a:srgbClr val="000000"/>
                </a:solidFill>
                <a:latin typeface="Calibri"/>
                <a:ea typeface="ヒラギノ角ゴ Pro W3"/>
              </a:rPr>
              <a:t> </a:t>
            </a:r>
            <a:r>
              <a:rPr lang="en-US" sz="1600" b="0" strike="noStrike" spc="-1" dirty="0" err="1">
                <a:solidFill>
                  <a:srgbClr val="000000"/>
                </a:solidFill>
                <a:latin typeface="Calibri"/>
                <a:ea typeface="ヒラギノ角ゴ Pro W3"/>
              </a:rPr>
              <a:t>mycode.R</a:t>
            </a:r>
            <a:endParaRPr lang="en-US" sz="16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a:solidFill>
                  <a:srgbClr val="000000"/>
                </a:solidFill>
                <a:latin typeface="Calibri"/>
                <a:ea typeface="ヒラギノ角ゴ Pro W3"/>
              </a:rPr>
              <a:t>Submits a single-</a:t>
            </a:r>
            <a:r>
              <a:rPr lang="en-US" sz="2800" b="0" strike="noStrike" spc="-1" dirty="0" err="1">
                <a:solidFill>
                  <a:srgbClr val="000000"/>
                </a:solidFill>
                <a:latin typeface="Calibri"/>
                <a:ea typeface="ヒラギノ角ゴ Pro W3"/>
              </a:rPr>
              <a:t>cpu</a:t>
            </a:r>
            <a:r>
              <a:rPr lang="en-US" sz="2800" b="0" strike="noStrike" spc="-1" dirty="0">
                <a:solidFill>
                  <a:srgbClr val="000000"/>
                </a:solidFill>
                <a:latin typeface="Calibri"/>
                <a:ea typeface="ヒラギノ角ゴ Pro W3"/>
              </a:rPr>
              <a:t>, single node large R memory job.</a:t>
            </a:r>
            <a:endParaRPr lang="en-US" sz="28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err="1">
                <a:solidFill>
                  <a:srgbClr val="000000"/>
                </a:solidFill>
                <a:latin typeface="Calibri"/>
                <a:ea typeface="ヒラギノ角ゴ Pro W3"/>
              </a:rPr>
              <a:t>bigmem</a:t>
            </a:r>
            <a:r>
              <a:rPr lang="en-US" sz="2800" b="0" strike="noStrike" spc="-1" dirty="0">
                <a:solidFill>
                  <a:srgbClr val="000000"/>
                </a:solidFill>
                <a:latin typeface="Calibri"/>
                <a:ea typeface="ヒラギノ角ゴ Pro W3"/>
              </a:rPr>
              <a:t> partition, 7-day runtime limit, 500 GB memory limit </a:t>
            </a:r>
            <a:endParaRPr lang="en-US" sz="2800" b="0" strike="noStrike" spc="-1" dirty="0">
              <a:latin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Python sample job submission script #1</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58"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a:solidFill>
                  <a:srgbClr val="000000"/>
                </a:solidFill>
                <a:latin typeface="Calibri"/>
                <a:ea typeface="ヒラギノ角ゴ Pro W3"/>
              </a:rPr>
              <a:t>#!/bin/bash</a:t>
            </a:r>
            <a:endParaRPr lang="en-US" sz="1600" b="0" strike="noStrike" spc="-1">
              <a:latin typeface="Arial"/>
            </a:endParaRPr>
          </a:p>
          <a:p>
            <a:pPr>
              <a:lnSpc>
                <a:spcPct val="100000"/>
              </a:lnSpc>
              <a:spcBef>
                <a:spcPts val="320"/>
              </a:spcBef>
            </a:pP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-p general</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-N 1</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-t 07-00:00:00</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--mem=10g</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-n 1</a:t>
            </a:r>
            <a:endParaRPr lang="en-US" sz="1600" b="0" strike="noStrike" spc="-1">
              <a:latin typeface="Arial"/>
            </a:endParaRPr>
          </a:p>
          <a:p>
            <a:pPr>
              <a:lnSpc>
                <a:spcPct val="100000"/>
              </a:lnSpc>
              <a:spcBef>
                <a:spcPts val="320"/>
              </a:spcBef>
            </a:pP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python mycode.py</a:t>
            </a:r>
            <a:endParaRPr lang="en-US" sz="16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Submits a single cpu Python job.</a:t>
            </a:r>
            <a:endParaRPr lang="en-US" sz="28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General partition, 7-day runtime limit, 10 GB memory limit</a:t>
            </a:r>
            <a:endParaRPr lang="en-US" sz="28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If you want to use Python 3.x module, safer to use “python3” - 2.x built into OS</a:t>
            </a:r>
            <a:endParaRPr lang="en-US" sz="2800" b="0" strike="noStrike" spc="-1">
              <a:latin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Python sample job submission script #2</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60"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a:solidFill>
                  <a:srgbClr val="000000"/>
                </a:solidFill>
                <a:latin typeface="Calibri"/>
                <a:ea typeface="ヒラギノ角ゴ Pro W3"/>
              </a:rPr>
              <a:t>#!/bin/bash</a:t>
            </a:r>
            <a:endParaRPr lang="en-US" sz="1600" b="0" strike="noStrike" spc="-1">
              <a:latin typeface="Arial"/>
            </a:endParaRPr>
          </a:p>
          <a:p>
            <a:pPr>
              <a:lnSpc>
                <a:spcPct val="100000"/>
              </a:lnSpc>
              <a:spcBef>
                <a:spcPts val="320"/>
              </a:spcBef>
            </a:pP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-p general</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-N 1</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-t 02:00:00</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--mem=3g</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-n 24</a:t>
            </a:r>
            <a:endParaRPr lang="en-US" sz="1600" b="0" strike="noStrike" spc="-1">
              <a:latin typeface="Arial"/>
            </a:endParaRPr>
          </a:p>
          <a:p>
            <a:pPr>
              <a:lnSpc>
                <a:spcPct val="100000"/>
              </a:lnSpc>
              <a:spcBef>
                <a:spcPts val="320"/>
              </a:spcBef>
            </a:pP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python mycode.py</a:t>
            </a:r>
            <a:endParaRPr lang="en-US" sz="16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Submits a 24-core, single node Python job (i.e. using one of python’s parallel packages).</a:t>
            </a:r>
            <a:endParaRPr lang="en-US" sz="28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general partition, 2-hour runtime limit, 3 GB memory limit.</a:t>
            </a:r>
            <a:endParaRPr lang="en-US" sz="2800" b="0" strike="noStrike" spc="-1">
              <a:latin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Python sample job submission script #3</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62"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dirty="0">
                <a:solidFill>
                  <a:srgbClr val="000000"/>
                </a:solidFill>
                <a:latin typeface="Calibri"/>
                <a:ea typeface="ヒラギノ角ゴ Pro W3"/>
              </a:rPr>
              <a:t>#!/bin/bash</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-p </a:t>
            </a:r>
            <a:r>
              <a:rPr lang="en-US" sz="1600" b="0" strike="noStrike" spc="-1" dirty="0" err="1">
                <a:solidFill>
                  <a:srgbClr val="000000"/>
                </a:solidFill>
                <a:latin typeface="Calibri"/>
                <a:ea typeface="ヒラギノ角ゴ Pro W3"/>
              </a:rPr>
              <a:t>bigmem</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-t 7-</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a:t>
            </a:r>
            <a:r>
              <a:rPr lang="en-US" sz="1600" b="0" strike="noStrike" spc="-1" dirty="0" err="1">
                <a:solidFill>
                  <a:srgbClr val="000000"/>
                </a:solidFill>
                <a:latin typeface="Calibri"/>
                <a:ea typeface="ヒラギノ角ゴ Pro W3"/>
              </a:rPr>
              <a:t>qos</a:t>
            </a:r>
            <a:r>
              <a:rPr lang="en-US" sz="1600" spc="-1" dirty="0">
                <a:solidFill>
                  <a:srgbClr val="000000"/>
                </a:solidFill>
                <a:latin typeface="Calibri"/>
                <a:ea typeface="ヒラギノ角ゴ Pro W3"/>
              </a:rPr>
              <a:t>=</a:t>
            </a:r>
            <a:r>
              <a:rPr lang="en-US" sz="1600" b="0" strike="noStrike" spc="-1" dirty="0" err="1">
                <a:solidFill>
                  <a:srgbClr val="000000"/>
                </a:solidFill>
                <a:latin typeface="Calibri"/>
                <a:ea typeface="ヒラギノ角ゴ Pro W3"/>
              </a:rPr>
              <a:t>bigmem_access</a:t>
            </a:r>
            <a:r>
              <a:rPr lang="en-US" sz="1600" b="0" strike="noStrike" spc="-1" dirty="0">
                <a:solidFill>
                  <a:srgbClr val="000000"/>
                </a:solidFill>
                <a:latin typeface="Calibri"/>
                <a:ea typeface="ヒラギノ角ゴ Pro W3"/>
              </a:rPr>
              <a:t> </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--mem=500g</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python mycode.py</a:t>
            </a:r>
            <a:endParaRPr lang="en-US" sz="16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a:solidFill>
                  <a:srgbClr val="000000"/>
                </a:solidFill>
                <a:latin typeface="Calibri"/>
                <a:ea typeface="ヒラギノ角ゴ Pro W3"/>
              </a:rPr>
              <a:t>Submits a single-</a:t>
            </a:r>
            <a:r>
              <a:rPr lang="en-US" sz="2800" b="0" strike="noStrike" spc="-1" dirty="0" err="1">
                <a:solidFill>
                  <a:srgbClr val="000000"/>
                </a:solidFill>
                <a:latin typeface="Calibri"/>
                <a:ea typeface="ヒラギノ角ゴ Pro W3"/>
              </a:rPr>
              <a:t>cpu</a:t>
            </a:r>
            <a:r>
              <a:rPr lang="en-US" sz="2800" b="0" strike="noStrike" spc="-1" dirty="0">
                <a:solidFill>
                  <a:srgbClr val="000000"/>
                </a:solidFill>
                <a:latin typeface="Calibri"/>
                <a:ea typeface="ヒラギノ角ゴ Pro W3"/>
              </a:rPr>
              <a:t>, single node large Python memory job.</a:t>
            </a:r>
            <a:endParaRPr lang="en-US" sz="28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err="1">
                <a:solidFill>
                  <a:srgbClr val="000000"/>
                </a:solidFill>
                <a:latin typeface="Calibri"/>
                <a:ea typeface="ヒラギノ角ゴ Pro W3"/>
              </a:rPr>
              <a:t>bigmem</a:t>
            </a:r>
            <a:r>
              <a:rPr lang="en-US" sz="2800" b="0" strike="noStrike" spc="-1" dirty="0">
                <a:solidFill>
                  <a:srgbClr val="000000"/>
                </a:solidFill>
                <a:latin typeface="Calibri"/>
                <a:ea typeface="ヒラギノ角ゴ Pro W3"/>
              </a:rPr>
              <a:t> partition, 7-day runtime limit, 500 GB memory limit </a:t>
            </a:r>
            <a:endParaRPr lang="en-US" sz="2800" b="0" strike="noStrike" spc="-1" dirty="0">
              <a:latin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Stata sample job submission script #1</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64"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a:solidFill>
                  <a:srgbClr val="000000"/>
                </a:solidFill>
                <a:latin typeface="Calibri"/>
                <a:ea typeface="ヒラギノ角ゴ Pro W3"/>
              </a:rPr>
              <a:t>#!/bin/bash</a:t>
            </a:r>
            <a:endParaRPr lang="en-US" sz="1600" b="0" strike="noStrike" spc="-1">
              <a:latin typeface="Arial"/>
            </a:endParaRPr>
          </a:p>
          <a:p>
            <a:pPr>
              <a:lnSpc>
                <a:spcPct val="100000"/>
              </a:lnSpc>
              <a:spcBef>
                <a:spcPts val="320"/>
              </a:spcBef>
            </a:pP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-p general</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-N 1</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-t 07-00:00:00</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--mem=10g</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-n 1</a:t>
            </a:r>
            <a:endParaRPr lang="en-US" sz="1600" b="0" strike="noStrike" spc="-1">
              <a:latin typeface="Arial"/>
            </a:endParaRPr>
          </a:p>
          <a:p>
            <a:pPr>
              <a:lnSpc>
                <a:spcPct val="100000"/>
              </a:lnSpc>
              <a:spcBef>
                <a:spcPts val="320"/>
              </a:spcBef>
            </a:pP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stata-se -b do mycode.do</a:t>
            </a:r>
            <a:endParaRPr lang="en-US" sz="16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Submits a single cpu Stata job.</a:t>
            </a:r>
            <a:endParaRPr lang="en-US" sz="28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General partition, 7-day runtime limit, 10 GB memory limit</a:t>
            </a:r>
            <a:endParaRPr lang="en-US" sz="2800" b="0" strike="noStrike" spc="-1">
              <a:latin typeface="Arial"/>
            </a:endParaRPr>
          </a:p>
          <a:p>
            <a:pPr marL="343080" indent="-342360">
              <a:lnSpc>
                <a:spcPct val="100000"/>
              </a:lnSpc>
              <a:spcBef>
                <a:spcPts val="561"/>
              </a:spcBef>
              <a:buClr>
                <a:srgbClr val="000000"/>
              </a:buClr>
              <a:buFont typeface="Arial"/>
              <a:buChar char="•"/>
            </a:pPr>
            <a:endParaRPr lang="en-US" sz="2800" b="0" strike="noStrike" spc="-1">
              <a:latin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Stata sample job submission script #2</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66"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a:solidFill>
                  <a:srgbClr val="000000"/>
                </a:solidFill>
                <a:latin typeface="Calibri"/>
                <a:ea typeface="ヒラギノ角ゴ Pro W3"/>
              </a:rPr>
              <a:t>#!/bin/bash</a:t>
            </a:r>
            <a:endParaRPr lang="en-US" sz="1600" b="0" strike="noStrike" spc="-1">
              <a:latin typeface="Arial"/>
            </a:endParaRPr>
          </a:p>
          <a:p>
            <a:pPr>
              <a:lnSpc>
                <a:spcPct val="100000"/>
              </a:lnSpc>
              <a:spcBef>
                <a:spcPts val="320"/>
              </a:spcBef>
            </a:pP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-p general</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-N 1</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-t 02:00:00</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--mem=3g</a:t>
            </a: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#SBATCH -n 8</a:t>
            </a:r>
            <a:endParaRPr lang="en-US" sz="1600" b="0" strike="noStrike" spc="-1">
              <a:latin typeface="Arial"/>
            </a:endParaRPr>
          </a:p>
          <a:p>
            <a:pPr>
              <a:lnSpc>
                <a:spcPct val="100000"/>
              </a:lnSpc>
              <a:spcBef>
                <a:spcPts val="320"/>
              </a:spcBef>
            </a:pPr>
            <a:endParaRPr lang="en-US" sz="1600" b="0" strike="noStrike" spc="-1">
              <a:latin typeface="Arial"/>
            </a:endParaRPr>
          </a:p>
          <a:p>
            <a:pPr>
              <a:lnSpc>
                <a:spcPct val="100000"/>
              </a:lnSpc>
              <a:spcBef>
                <a:spcPts val="320"/>
              </a:spcBef>
            </a:pPr>
            <a:r>
              <a:rPr lang="en-US" sz="1600" b="0" strike="noStrike" spc="-1">
                <a:solidFill>
                  <a:srgbClr val="000000"/>
                </a:solidFill>
                <a:latin typeface="Calibri"/>
                <a:ea typeface="ヒラギノ角ゴ Pro W3"/>
              </a:rPr>
              <a:t>stata-mp -b do mycode.do</a:t>
            </a:r>
            <a:endParaRPr lang="en-US" sz="16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Submits a 8-core, single node Stata/MP job.</a:t>
            </a:r>
            <a:endParaRPr lang="en-US" sz="28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General partition, 2-hour runtime limit, 3 GB memory limit</a:t>
            </a:r>
            <a:endParaRPr lang="en-US" sz="2800" b="0" strike="noStrike" spc="-1">
              <a:latin typeface="Arial"/>
            </a:endParaRPr>
          </a:p>
          <a:p>
            <a:pPr marL="343080" indent="-342360">
              <a:lnSpc>
                <a:spcPct val="100000"/>
              </a:lnSpc>
              <a:spcBef>
                <a:spcPts val="561"/>
              </a:spcBef>
              <a:buClr>
                <a:srgbClr val="000000"/>
              </a:buClr>
              <a:buFont typeface="Arial"/>
              <a:buChar char="•"/>
            </a:pPr>
            <a:r>
              <a:rPr lang="en-US" sz="2800" b="0" strike="noStrike" spc="-1">
                <a:solidFill>
                  <a:srgbClr val="000000"/>
                </a:solidFill>
                <a:latin typeface="Calibri"/>
                <a:ea typeface="ヒラギノ角ゴ Pro W3"/>
              </a:rPr>
              <a:t># of possible cores limited by our Stata license – check with us for details</a:t>
            </a:r>
            <a:endParaRPr lang="en-US" sz="2800" b="0" strike="noStrike" spc="-1">
              <a:latin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a:spLocks noGrp="1"/>
          </p:cNvSpPr>
          <p:nvPr>
            <p:ph type="title" idx="4294967295"/>
          </p:nvPr>
        </p:nvSpPr>
        <p:spPr>
          <a:xfrm>
            <a:off x="241200" y="223920"/>
            <a:ext cx="8736840" cy="8550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6BB1C9"/>
                </a:solidFill>
                <a:effectLst/>
                <a:uLnTx/>
                <a:uFillTx/>
                <a:latin typeface="Calibri"/>
                <a:ea typeface="ヒラギノ角ゴ Pro W3"/>
                <a:cs typeface="+mn-cs"/>
              </a:rPr>
              <a:t>Stata sample job submission script #3</a:t>
            </a:r>
            <a:endParaRPr kumimoji="0" lang="en-US" sz="4000" b="0" i="0" u="none" strike="noStrike" kern="1200" cap="none" spc="-1" normalizeH="0" baseline="0" noProof="0" dirty="0">
              <a:ln>
                <a:noFill/>
              </a:ln>
              <a:solidFill>
                <a:schemeClr val="tx1"/>
              </a:solidFill>
              <a:effectLst/>
              <a:uLnTx/>
              <a:uFillTx/>
              <a:latin typeface="Arial"/>
              <a:ea typeface="+mn-ea"/>
              <a:cs typeface="+mn-cs"/>
            </a:endParaRPr>
          </a:p>
        </p:txBody>
      </p:sp>
      <p:sp>
        <p:nvSpPr>
          <p:cNvPr id="268" name="CustomShape 2"/>
          <p:cNvSpPr/>
          <p:nvPr/>
        </p:nvSpPr>
        <p:spPr>
          <a:xfrm>
            <a:off x="241200" y="1282680"/>
            <a:ext cx="8736840" cy="48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pPr>
            <a:r>
              <a:rPr lang="en-US" sz="1600" b="0" strike="noStrike" spc="-1" dirty="0">
                <a:solidFill>
                  <a:srgbClr val="000000"/>
                </a:solidFill>
                <a:latin typeface="Calibri"/>
                <a:ea typeface="ヒラギノ角ゴ Pro W3"/>
              </a:rPr>
              <a:t>#!/bin/bash</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-p </a:t>
            </a:r>
            <a:r>
              <a:rPr lang="en-US" sz="1600" b="0" strike="noStrike" spc="-1" dirty="0" err="1">
                <a:solidFill>
                  <a:srgbClr val="000000"/>
                </a:solidFill>
                <a:latin typeface="Calibri"/>
                <a:ea typeface="ヒラギノ角ゴ Pro W3"/>
              </a:rPr>
              <a:t>bigmem</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-t 7-</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a:t>
            </a:r>
            <a:r>
              <a:rPr lang="en-US" sz="1600" b="0" strike="noStrike" spc="-1" dirty="0" err="1">
                <a:solidFill>
                  <a:srgbClr val="000000"/>
                </a:solidFill>
                <a:latin typeface="Calibri"/>
                <a:ea typeface="ヒラギノ角ゴ Pro W3"/>
              </a:rPr>
              <a:t>qos</a:t>
            </a:r>
            <a:r>
              <a:rPr lang="en-US" sz="1600" spc="-1" dirty="0">
                <a:solidFill>
                  <a:srgbClr val="000000"/>
                </a:solidFill>
                <a:latin typeface="Calibri"/>
                <a:ea typeface="ヒラギノ角ゴ Pro W3"/>
              </a:rPr>
              <a:t>=</a:t>
            </a:r>
            <a:r>
              <a:rPr lang="en-US" sz="1600" b="0" strike="noStrike" spc="-1" dirty="0" err="1">
                <a:solidFill>
                  <a:srgbClr val="000000"/>
                </a:solidFill>
                <a:latin typeface="Calibri"/>
                <a:ea typeface="ヒラギノ角ゴ Pro W3"/>
              </a:rPr>
              <a:t>bigmem_access</a:t>
            </a:r>
            <a:r>
              <a:rPr lang="en-US" sz="1600" b="0" strike="noStrike" spc="-1" dirty="0">
                <a:solidFill>
                  <a:srgbClr val="000000"/>
                </a:solidFill>
                <a:latin typeface="Calibri"/>
                <a:ea typeface="ヒラギノ角ゴ Pro W3"/>
              </a:rPr>
              <a:t> </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-n 1</a:t>
            </a:r>
            <a:endParaRPr lang="en-US" sz="1600" b="0" strike="noStrike" spc="-1" dirty="0">
              <a:latin typeface="Arial"/>
            </a:endParaRPr>
          </a:p>
          <a:p>
            <a:pPr>
              <a:lnSpc>
                <a:spcPct val="100000"/>
              </a:lnSpc>
              <a:spcBef>
                <a:spcPts val="320"/>
              </a:spcBef>
            </a:pPr>
            <a:r>
              <a:rPr lang="en-US" sz="1600" b="0" strike="noStrike" spc="-1" dirty="0">
                <a:solidFill>
                  <a:srgbClr val="000000"/>
                </a:solidFill>
                <a:latin typeface="Calibri"/>
                <a:ea typeface="ヒラギノ角ゴ Pro W3"/>
              </a:rPr>
              <a:t>#SBATCH --mem=500g</a:t>
            </a:r>
            <a:endParaRPr lang="en-US" sz="1600" b="0" strike="noStrike" spc="-1" dirty="0">
              <a:latin typeface="Arial"/>
            </a:endParaRPr>
          </a:p>
          <a:p>
            <a:pPr>
              <a:lnSpc>
                <a:spcPct val="100000"/>
              </a:lnSpc>
              <a:spcBef>
                <a:spcPts val="320"/>
              </a:spcBef>
            </a:pPr>
            <a:endParaRPr lang="en-US" sz="1600" b="0" strike="noStrike" spc="-1" dirty="0">
              <a:latin typeface="Arial"/>
            </a:endParaRPr>
          </a:p>
          <a:p>
            <a:pPr>
              <a:lnSpc>
                <a:spcPct val="100000"/>
              </a:lnSpc>
              <a:spcBef>
                <a:spcPts val="320"/>
              </a:spcBef>
            </a:pPr>
            <a:r>
              <a:rPr lang="en-US" sz="1600" b="0" strike="noStrike" spc="-1" dirty="0" err="1">
                <a:solidFill>
                  <a:srgbClr val="000000"/>
                </a:solidFill>
                <a:latin typeface="Calibri"/>
                <a:ea typeface="ヒラギノ角ゴ Pro W3"/>
              </a:rPr>
              <a:t>stata</a:t>
            </a:r>
            <a:r>
              <a:rPr lang="en-US" sz="1600" b="0" strike="noStrike" spc="-1" dirty="0">
                <a:solidFill>
                  <a:srgbClr val="000000"/>
                </a:solidFill>
                <a:latin typeface="Calibri"/>
                <a:ea typeface="ヒラギノ角ゴ Pro W3"/>
              </a:rPr>
              <a:t>-se -b do mycode.do</a:t>
            </a:r>
            <a:endParaRPr lang="en-US" sz="16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a:solidFill>
                  <a:srgbClr val="000000"/>
                </a:solidFill>
                <a:latin typeface="Calibri"/>
                <a:ea typeface="ヒラギノ角ゴ Pro W3"/>
              </a:rPr>
              <a:t>Submits a single-</a:t>
            </a:r>
            <a:r>
              <a:rPr lang="en-US" sz="2800" b="0" strike="noStrike" spc="-1" dirty="0" err="1">
                <a:solidFill>
                  <a:srgbClr val="000000"/>
                </a:solidFill>
                <a:latin typeface="Calibri"/>
                <a:ea typeface="ヒラギノ角ゴ Pro W3"/>
              </a:rPr>
              <a:t>cpu</a:t>
            </a:r>
            <a:r>
              <a:rPr lang="en-US" sz="2800" b="0" strike="noStrike" spc="-1" dirty="0">
                <a:solidFill>
                  <a:srgbClr val="000000"/>
                </a:solidFill>
                <a:latin typeface="Calibri"/>
                <a:ea typeface="ヒラギノ角ゴ Pro W3"/>
              </a:rPr>
              <a:t>, single node large Stata memory job.</a:t>
            </a:r>
            <a:endParaRPr lang="en-US" sz="2800" b="0" strike="noStrike" spc="-1" dirty="0">
              <a:latin typeface="Arial"/>
            </a:endParaRPr>
          </a:p>
          <a:p>
            <a:pPr marL="343080" indent="-342360">
              <a:lnSpc>
                <a:spcPct val="100000"/>
              </a:lnSpc>
              <a:spcBef>
                <a:spcPts val="561"/>
              </a:spcBef>
              <a:buClr>
                <a:srgbClr val="000000"/>
              </a:buClr>
              <a:buFont typeface="Arial"/>
              <a:buChar char="•"/>
            </a:pPr>
            <a:r>
              <a:rPr lang="en-US" sz="2800" b="0" strike="noStrike" spc="-1" dirty="0" err="1">
                <a:solidFill>
                  <a:srgbClr val="000000"/>
                </a:solidFill>
                <a:latin typeface="Calibri"/>
                <a:ea typeface="ヒラギノ角ゴ Pro W3"/>
              </a:rPr>
              <a:t>bigmem</a:t>
            </a:r>
            <a:r>
              <a:rPr lang="en-US" sz="2800" b="0" strike="noStrike" spc="-1" dirty="0">
                <a:solidFill>
                  <a:srgbClr val="000000"/>
                </a:solidFill>
                <a:latin typeface="Calibri"/>
                <a:ea typeface="ヒラギノ角ゴ Pro W3"/>
              </a:rPr>
              <a:t> partition, 7-day runtime limit, 500 GB memory limit </a:t>
            </a:r>
            <a:endParaRPr lang="en-US" sz="28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30C71E4C66E4FA45AEE7C764313A4" ma:contentTypeVersion="9" ma:contentTypeDescription="Create a new document." ma:contentTypeScope="" ma:versionID="cfa36e982896437217fdd6d7117b7f72">
  <xsd:schema xmlns:xsd="http://www.w3.org/2001/XMLSchema" xmlns:xs="http://www.w3.org/2001/XMLSchema" xmlns:p="http://schemas.microsoft.com/office/2006/metadata/properties" xmlns:ns3="9c2d3dc0-7dac-49fe-8c29-a2d5e27adcef" xmlns:ns4="d1a85678-ce06-468d-a624-e4bc92c242e7" targetNamespace="http://schemas.microsoft.com/office/2006/metadata/properties" ma:root="true" ma:fieldsID="217ec85b3c10c2f799f3cc2f1d8c204b" ns3:_="" ns4:_="">
    <xsd:import namespace="9c2d3dc0-7dac-49fe-8c29-a2d5e27adcef"/>
    <xsd:import namespace="d1a85678-ce06-468d-a624-e4bc92c242e7"/>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2d3dc0-7dac-49fe-8c29-a2d5e27ad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a85678-ce06-468d-a624-e4bc92c242e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36C780-98C6-4300-92BB-E0F302218A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2d3dc0-7dac-49fe-8c29-a2d5e27adcef"/>
    <ds:schemaRef ds:uri="d1a85678-ce06-468d-a624-e4bc92c242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DB5535-75B8-4E98-A5D3-02242E84C611}">
  <ds:schemaRefs>
    <ds:schemaRef ds:uri="http://schemas.microsoft.com/sharepoint/v3/contenttype/forms"/>
  </ds:schemaRefs>
</ds:datastoreItem>
</file>

<file path=customXml/itemProps3.xml><?xml version="1.0" encoding="utf-8"?>
<ds:datastoreItem xmlns:ds="http://schemas.openxmlformats.org/officeDocument/2006/customXml" ds:itemID="{4D6614F5-A83E-44CB-912F-F03593B2E464}">
  <ds:schemaRefs>
    <ds:schemaRef ds:uri="http://purl.org/dc/elements/1.1/"/>
    <ds:schemaRef ds:uri="http://schemas.microsoft.com/office/2006/metadata/properties"/>
    <ds:schemaRef ds:uri="9c2d3dc0-7dac-49fe-8c29-a2d5e27adcef"/>
    <ds:schemaRef ds:uri="http://purl.org/dc/terms/"/>
    <ds:schemaRef ds:uri="http://schemas.microsoft.com/office/2006/documentManagement/types"/>
    <ds:schemaRef ds:uri="http://purl.org/dc/dcmitype/"/>
    <ds:schemaRef ds:uri="http://schemas.microsoft.com/office/infopath/2007/PartnerControls"/>
    <ds:schemaRef ds:uri="d1a85678-ce06-468d-a624-e4bc92c242e7"/>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powerpointUNC2.potx</Template>
  <TotalTime>61689</TotalTime>
  <Words>9582</Words>
  <Application>Microsoft Office PowerPoint</Application>
  <PresentationFormat>On-screen Show (4:3)</PresentationFormat>
  <Paragraphs>1145</Paragraphs>
  <Slides>107</Slides>
  <Notes>25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107</vt:i4>
      </vt:variant>
    </vt:vector>
  </HeadingPairs>
  <TitlesOfParts>
    <vt:vector size="123" baseType="lpstr">
      <vt:lpstr>Arial</vt:lpstr>
      <vt:lpstr>Arial Black</vt:lpstr>
      <vt:lpstr>Arial,Sans-Serif</vt:lpstr>
      <vt:lpstr>Calibri</vt:lpstr>
      <vt:lpstr>Cordia New</vt:lpstr>
      <vt:lpstr>Courier New</vt:lpstr>
      <vt:lpstr>Courier New, serif</vt:lpstr>
      <vt:lpstr>Open Sans</vt:lpstr>
      <vt:lpstr>Symbol</vt:lpstr>
      <vt:lpstr>Times New Roman</vt:lpstr>
      <vt:lpstr>Wingdings</vt:lpstr>
      <vt:lpstr>Wingdings,Sans-Serif</vt:lpstr>
      <vt:lpstr>ヒラギノ角ゴ Pro W3</vt:lpstr>
      <vt:lpstr>Office Theme</vt:lpstr>
      <vt:lpstr>Office Theme</vt:lpstr>
      <vt:lpstr>Office Theme</vt:lpstr>
      <vt:lpstr>Using Longleaf: Jump to References</vt:lpstr>
      <vt:lpstr>Using Longleaf: ITS Research Computing</vt:lpstr>
      <vt:lpstr>Using Longleaf</vt:lpstr>
      <vt:lpstr>Course Outline</vt:lpstr>
      <vt:lpstr>Take Poll</vt:lpstr>
      <vt:lpstr>I Have A Job I Want Done!</vt:lpstr>
      <vt:lpstr>ITS Research Computing: Complete Jobs!</vt:lpstr>
      <vt:lpstr>When/Why an HPC Like Longleaf?</vt:lpstr>
      <vt:lpstr>General computing concepts</vt:lpstr>
      <vt:lpstr>Longleaf Cluster (vs Dogwood vs VCL)</vt:lpstr>
      <vt:lpstr>Before Computing on Longleaf...</vt:lpstr>
      <vt:lpstr>Longleaf (LL) Components</vt:lpstr>
      <vt:lpstr>Access Longleaf; Not to Move Data</vt:lpstr>
      <vt:lpstr>PowerPoint Presentation</vt:lpstr>
      <vt:lpstr>OOD or SSH: Which to Use?</vt:lpstr>
      <vt:lpstr>OOD Has SSH-like Access Too</vt:lpstr>
      <vt:lpstr>OOD: Quick Tour</vt:lpstr>
      <vt:lpstr>OOD: Files</vt:lpstr>
      <vt:lpstr>Exercise:  Open On Demand (OOD)</vt:lpstr>
      <vt:lpstr>OOD: Jobs</vt:lpstr>
      <vt:lpstr>OOD: Clusters</vt:lpstr>
      <vt:lpstr>OOD: Interactive Apps</vt:lpstr>
      <vt:lpstr>OOD: MY Interactive Apps</vt:lpstr>
      <vt:lpstr>OOD: Connectivity Error: Restart</vt:lpstr>
      <vt:lpstr>Available Apps/Modules</vt:lpstr>
      <vt:lpstr>Take Poll</vt:lpstr>
      <vt:lpstr>LL Apps/Modules/Software</vt:lpstr>
      <vt:lpstr>Module Commands</vt:lpstr>
      <vt:lpstr>Exercise: Modules </vt:lpstr>
      <vt:lpstr>Types of LL Compute Nodes</vt:lpstr>
      <vt:lpstr>Types of LL Compute Nodes</vt:lpstr>
      <vt:lpstr>General Compute Nodes</vt:lpstr>
      <vt:lpstr>Big Data Nodes</vt:lpstr>
      <vt:lpstr>Extreme Memory Nodes</vt:lpstr>
      <vt:lpstr>GPU Nodes, Compute Host</vt:lpstr>
      <vt:lpstr>GPU Nodes, Device</vt:lpstr>
      <vt:lpstr>Exercise: Compute Nodes</vt:lpstr>
      <vt:lpstr>Scheduling a Job: SLURM</vt:lpstr>
      <vt:lpstr>Scheduling a Job: SLURM</vt:lpstr>
      <vt:lpstr>What is SLURM?</vt:lpstr>
      <vt:lpstr>How SLURM Prioritizes Jobs</vt:lpstr>
      <vt:lpstr>How SLURM Prioritizes Jobs</vt:lpstr>
      <vt:lpstr>Common SLURM Commands</vt:lpstr>
      <vt:lpstr>Submit Job: sbatch or srun</vt:lpstr>
      <vt:lpstr>Submit Job: sbatch or srun</vt:lpstr>
      <vt:lpstr>Common sbatch/srun Options</vt:lpstr>
      <vt:lpstr>SLURM Partitions (Queues)</vt:lpstr>
      <vt:lpstr>SLURM Partitions (Queues)</vt:lpstr>
      <vt:lpstr>SLURM Job’s Memory Usage</vt:lpstr>
      <vt:lpstr>Ex: Your Efficiency Trends</vt:lpstr>
      <vt:lpstr>SLURM: Guessing Time/Mem</vt:lpstr>
      <vt:lpstr>SLURM Partition Limits</vt:lpstr>
      <vt:lpstr>SLURM Commands Exercise</vt:lpstr>
      <vt:lpstr>SLURM Commands Exercise</vt:lpstr>
      <vt:lpstr>SLURM Examples (ssh)</vt:lpstr>
      <vt:lpstr>Examples: R SLURM script</vt:lpstr>
      <vt:lpstr>Common SLURM Mistakes</vt:lpstr>
      <vt:lpstr>Files: Your Data, Scripts &amp; Programs</vt:lpstr>
      <vt:lpstr>Take Poll</vt:lpstr>
      <vt:lpstr>File Storage Areas: For Jobs to Use</vt:lpstr>
      <vt:lpstr>Checking Quota: Any Space Left?</vt:lpstr>
      <vt:lpstr>Folder Exercises</vt:lpstr>
      <vt:lpstr>Backups and Power Outages</vt:lpstr>
      <vt:lpstr>SLURM &amp; Power Outages</vt:lpstr>
      <vt:lpstr>Archival for Old Data</vt:lpstr>
      <vt:lpstr>Common Data Available</vt:lpstr>
      <vt:lpstr>My  Data is Very Sensitive</vt:lpstr>
      <vt:lpstr>Take Poll</vt:lpstr>
      <vt:lpstr>Copying Files</vt:lpstr>
      <vt:lpstr>Copying Files On/Off Longleaf</vt:lpstr>
      <vt:lpstr>     FTP site to rc-dm.its.unc.edu</vt:lpstr>
      <vt:lpstr>     SSH to SFTP to rc-dm.its.unc.edu</vt:lpstr>
      <vt:lpstr>Globus for Transferring Files!</vt:lpstr>
      <vt:lpstr>Globus: https://www.globus.org</vt:lpstr>
      <vt:lpstr>Last Thoughts:  Tips, Advice &amp; Checklists</vt:lpstr>
      <vt:lpstr>Workflow Tips/Advice</vt:lpstr>
      <vt:lpstr>More Advice</vt:lpstr>
      <vt:lpstr>OOD Interactive Apps: You Ready?</vt:lpstr>
      <vt:lpstr>SSH SBATCH Jobs: Are You Ready?</vt:lpstr>
      <vt:lpstr>Today You Practiced:</vt:lpstr>
      <vt:lpstr>SLURM: Exercise 1 (Together)</vt:lpstr>
      <vt:lpstr>SLURM: Exercise 2 (Together)</vt:lpstr>
      <vt:lpstr>SLURM: Exercise 3 (Together)</vt:lpstr>
      <vt:lpstr>Thank you for your attention today Remaining slides are SLURM examples &amp; other reference materials </vt:lpstr>
      <vt:lpstr>Examples </vt:lpstr>
      <vt:lpstr>Interactive job submissions</vt:lpstr>
      <vt:lpstr>Matlab sample job submission script #1</vt:lpstr>
      <vt:lpstr>Matlab sample job submission script #2</vt:lpstr>
      <vt:lpstr>Matlab sample job submission script #3</vt:lpstr>
      <vt:lpstr>Matlab sample job submission script #4</vt:lpstr>
      <vt:lpstr>R sample job submission script #1</vt:lpstr>
      <vt:lpstr>R sample job submission script #2</vt:lpstr>
      <vt:lpstr>R sample job submission script #3</vt:lpstr>
      <vt:lpstr>Python sample job submission script #1</vt:lpstr>
      <vt:lpstr>Python sample job submission script #2</vt:lpstr>
      <vt:lpstr>Python sample job submission script #3</vt:lpstr>
      <vt:lpstr>Stata sample job submission script #1</vt:lpstr>
      <vt:lpstr>Stata sample job submission script #2</vt:lpstr>
      <vt:lpstr>Stata sample job submission script #3</vt:lpstr>
      <vt:lpstr>Printing Job Info at end (using Matlab script #1)</vt:lpstr>
      <vt:lpstr>Email example</vt:lpstr>
      <vt:lpstr>Dependencies</vt:lpstr>
      <vt:lpstr>Scaling up workflow</vt:lpstr>
      <vt:lpstr>Supplemental Material</vt:lpstr>
      <vt:lpstr>Tiered storage on Longleaf</vt:lpstr>
      <vt:lpstr>Getting an account:</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Mark Reed</dc:creator>
  <dc:description/>
  <cp:lastModifiedBy>Sarah Broome</cp:lastModifiedBy>
  <cp:revision>3986</cp:revision>
  <cp:lastPrinted>2023-08-02T20:23:46Z</cp:lastPrinted>
  <dcterms:created xsi:type="dcterms:W3CDTF">2011-09-27T12:28:06Z</dcterms:created>
  <dcterms:modified xsi:type="dcterms:W3CDTF">2024-03-25T19:26:31Z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62</vt:i4>
  </property>
  <property fmtid="{D5CDD505-2E9C-101B-9397-08002B2CF9AE}" pid="12" name="ContentTypeId">
    <vt:lpwstr>0x0101001D130C71E4C66E4FA45AEE7C764313A4</vt:lpwstr>
  </property>
</Properties>
</file>