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94" r:id="rId3"/>
    <p:sldId id="258" r:id="rId4"/>
    <p:sldId id="295" r:id="rId5"/>
    <p:sldId id="296" r:id="rId6"/>
    <p:sldId id="304" r:id="rId7"/>
    <p:sldId id="277" r:id="rId8"/>
    <p:sldId id="331" r:id="rId9"/>
    <p:sldId id="355" r:id="rId10"/>
    <p:sldId id="356" r:id="rId11"/>
    <p:sldId id="357" r:id="rId12"/>
    <p:sldId id="358" r:id="rId13"/>
    <p:sldId id="354" r:id="rId14"/>
    <p:sldId id="293" r:id="rId15"/>
    <p:sldId id="359" r:id="rId16"/>
    <p:sldId id="287" r:id="rId17"/>
    <p:sldId id="288" r:id="rId18"/>
    <p:sldId id="312" r:id="rId19"/>
    <p:sldId id="281" r:id="rId20"/>
    <p:sldId id="342" r:id="rId21"/>
    <p:sldId id="361" r:id="rId22"/>
    <p:sldId id="267" r:id="rId23"/>
    <p:sldId id="290" r:id="rId24"/>
    <p:sldId id="273" r:id="rId25"/>
    <p:sldId id="333" r:id="rId26"/>
    <p:sldId id="305" r:id="rId27"/>
    <p:sldId id="268" r:id="rId28"/>
    <p:sldId id="266" r:id="rId29"/>
    <p:sldId id="283" r:id="rId30"/>
    <p:sldId id="334" r:id="rId31"/>
    <p:sldId id="336" r:id="rId32"/>
    <p:sldId id="335" r:id="rId33"/>
    <p:sldId id="271" r:id="rId34"/>
    <p:sldId id="272" r:id="rId35"/>
    <p:sldId id="269" r:id="rId36"/>
    <p:sldId id="360" r:id="rId37"/>
    <p:sldId id="306" r:id="rId38"/>
    <p:sldId id="340" r:id="rId39"/>
    <p:sldId id="341" r:id="rId40"/>
    <p:sldId id="344" r:id="rId41"/>
    <p:sldId id="343" r:id="rId42"/>
    <p:sldId id="338" r:id="rId43"/>
    <p:sldId id="339" r:id="rId44"/>
    <p:sldId id="310" r:id="rId45"/>
    <p:sldId id="311" r:id="rId46"/>
    <p:sldId id="323" r:id="rId47"/>
    <p:sldId id="326" r:id="rId48"/>
    <p:sldId id="328" r:id="rId49"/>
    <p:sldId id="345" r:id="rId50"/>
    <p:sldId id="320" r:id="rId51"/>
    <p:sldId id="289" r:id="rId5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4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3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97158-620E-488B-BBC5-239A1D68552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807A6-B3E8-4023-A347-2ABC6F8F89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9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15DD0F-D4B3-47CD-BB5B-DF349F7A268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53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236013-90E1-4DE0-A9FB-8EA4BD71C61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22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Shell ScriptingITS Research ComputingShell Scripting</a:t>
            </a: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10/30/20089/25/20089/11/2008</a:t>
            </a: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Research Computing, ITS, UNC-CHShell ScriptingResearch Computing Center, UNC-CH</a:t>
            </a:r>
          </a:p>
        </p:txBody>
      </p:sp>
    </p:spTree>
    <p:extLst>
      <p:ext uri="{BB962C8B-B14F-4D97-AF65-F5344CB8AC3E}">
        <p14:creationId xmlns:p14="http://schemas.microsoft.com/office/powerpoint/2010/main" val="33037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737600" cy="855662"/>
          </a:xfrm>
          <a:prstGeom prst="rect">
            <a:avLst/>
          </a:prstGeom>
        </p:spPr>
        <p:txBody>
          <a:bodyPr/>
          <a:lstStyle>
            <a:lvl1pPr algn="ctr">
              <a:defRPr sz="4000" b="1" u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82700"/>
            <a:ext cx="8737600" cy="4952999"/>
          </a:xfrm>
          <a:prstGeom prst="rect">
            <a:avLst/>
          </a:prstGeom>
        </p:spPr>
        <p:txBody>
          <a:bodyPr/>
          <a:lstStyle>
            <a:lvl2pPr>
              <a:buSzPct val="75000"/>
              <a:buFont typeface="Wingdings" pitchFamily="2" charset="2"/>
              <a:buChar char="Ø"/>
              <a:defRPr/>
            </a:lvl2pPr>
            <a:lvl3pPr>
              <a:buSzPct val="75000"/>
              <a:buFont typeface="Wingdings" pitchFamily="2" charset="2"/>
              <a:buChar char="q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5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231F4-80DE-4D8C-B2C1-4BC748B7602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A4A06-2DB3-4024-AB84-0551422600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992DE1-BF58-4BAA-B8F4-266859FFFB32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8F9E1-470B-4BFB-9374-B4BFE7D1D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0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F170A-E71E-4F34-BDC4-785749ABF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03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b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small_blue_tran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92800"/>
            <a:ext cx="2540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nyen.unc.ed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search@unc.edu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cl.unc.edu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lp.unc.edu/CCM3_00768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help.unc.edu/CCM3_008194" TargetMode="External"/><Relationship Id="rId7" Type="http://schemas.openxmlformats.org/officeDocument/2006/relationships/image" Target="../media/image45.jpeg"/><Relationship Id="rId2" Type="http://schemas.openxmlformats.org/officeDocument/2006/relationships/hyperlink" Target="http://learnit.unc.edu/workshop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4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@un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hyperlink" Target="http://tarheellinux.un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nc.edu/help/getting-started-with-globus-connect/" TargetMode="External"/><Relationship Id="rId2" Type="http://schemas.openxmlformats.org/officeDocument/2006/relationships/hyperlink" Target="http://help.unc.edu/?s=glob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s://www.globus.org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hyperlink" Target="http://help.unc.edu" TargetMode="External"/><Relationship Id="rId7" Type="http://schemas.openxmlformats.org/officeDocument/2006/relationships/image" Target="../media/image79.jpeg"/><Relationship Id="rId2" Type="http://schemas.openxmlformats.org/officeDocument/2006/relationships/hyperlink" Target="mailto:research@un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3295" y="4822576"/>
            <a:ext cx="80972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Overview of Research Computing </a:t>
            </a:r>
            <a:br>
              <a:rPr lang="en-US" sz="4000" b="1" dirty="0">
                <a:solidFill>
                  <a:srgbClr val="66CCFF"/>
                </a:solidFill>
              </a:rPr>
            </a:br>
            <a:r>
              <a:rPr lang="en-US" sz="4000" b="1" dirty="0">
                <a:solidFill>
                  <a:srgbClr val="66CCFF"/>
                </a:solidFill>
              </a:rPr>
              <a:t>ITS Research Computing</a:t>
            </a:r>
          </a:p>
          <a:p>
            <a:pPr algn="ctr"/>
            <a:r>
              <a:rPr lang="en-US" sz="4000" b="1" dirty="0">
                <a:solidFill>
                  <a:srgbClr val="66CCFF"/>
                </a:solidFill>
              </a:rPr>
              <a:t>Sandeep Sarangi and Mark Reed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1125"/>
            <a:ext cx="8737600" cy="855662"/>
          </a:xfrm>
        </p:spPr>
        <p:txBody>
          <a:bodyPr/>
          <a:lstStyle/>
          <a:p>
            <a:r>
              <a:rPr lang="en-US"/>
              <a:t>Longleaf Nodes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965464"/>
            <a:ext cx="7250881" cy="5464833"/>
          </a:xfrm>
        </p:spPr>
        <p:txBody>
          <a:bodyPr>
            <a:normAutofit/>
          </a:bodyPr>
          <a:lstStyle/>
          <a:p>
            <a:r>
              <a:rPr lang="en-US" sz="2400" dirty="0"/>
              <a:t>190 </a:t>
            </a:r>
            <a:r>
              <a:rPr lang="en-US" sz="2400" dirty="0">
                <a:solidFill>
                  <a:srgbClr val="FFC000"/>
                </a:solidFill>
              </a:rPr>
              <a:t>general purpose </a:t>
            </a:r>
            <a:r>
              <a:rPr lang="en-US" sz="2400" dirty="0"/>
              <a:t>nodes</a:t>
            </a:r>
          </a:p>
          <a:p>
            <a:pPr lvl="1">
              <a:buFontTx/>
              <a:buChar char="-"/>
            </a:pPr>
            <a:r>
              <a:rPr lang="en-US" sz="2400" dirty="0"/>
              <a:t>Xeon E5-2680 2.50 GHz</a:t>
            </a:r>
          </a:p>
          <a:p>
            <a:pPr lvl="1">
              <a:buFontTx/>
              <a:buChar char="-"/>
            </a:pPr>
            <a:r>
              <a:rPr lang="en-US" sz="2400" dirty="0"/>
              <a:t>Dual Socket, 24 physical cores (48 logical cores)</a:t>
            </a:r>
          </a:p>
          <a:p>
            <a:pPr lvl="1">
              <a:buFontTx/>
              <a:buChar char="-"/>
            </a:pPr>
            <a:r>
              <a:rPr lang="en-US" sz="2400" dirty="0"/>
              <a:t>256 GB RAM</a:t>
            </a:r>
            <a:endParaRPr lang="en-US" dirty="0"/>
          </a:p>
          <a:p>
            <a:r>
              <a:rPr lang="en-US" sz="2400" dirty="0"/>
              <a:t>30 </a:t>
            </a:r>
            <a:r>
              <a:rPr lang="en-US" sz="2400" dirty="0">
                <a:solidFill>
                  <a:srgbClr val="FFC000"/>
                </a:solidFill>
              </a:rPr>
              <a:t>big data </a:t>
            </a:r>
            <a:r>
              <a:rPr lang="en-US" sz="2400" dirty="0"/>
              <a:t>nodes </a:t>
            </a:r>
          </a:p>
          <a:p>
            <a:pPr lvl="1">
              <a:buFontTx/>
              <a:buChar char="-"/>
            </a:pPr>
            <a:r>
              <a:rPr lang="en-US" sz="2400" dirty="0"/>
              <a:t>Xeon E5-2643 3.40GHz</a:t>
            </a:r>
          </a:p>
          <a:p>
            <a:pPr lvl="1">
              <a:buFontTx/>
              <a:buChar char="-"/>
            </a:pPr>
            <a:r>
              <a:rPr lang="en-US" sz="2400" dirty="0"/>
              <a:t>Dual Socket, 12 physical cores (24 logical cores)</a:t>
            </a:r>
          </a:p>
          <a:p>
            <a:pPr lvl="1">
              <a:buFontTx/>
              <a:buChar char="-"/>
            </a:pPr>
            <a:r>
              <a:rPr lang="en-US" sz="2400" dirty="0"/>
              <a:t>256 GB RAM</a:t>
            </a:r>
            <a:endParaRPr lang="en-US" dirty="0"/>
          </a:p>
          <a:p>
            <a:r>
              <a:rPr lang="en-US" sz="2400" dirty="0"/>
              <a:t>5 </a:t>
            </a:r>
            <a:r>
              <a:rPr lang="en-US" sz="2400" dirty="0">
                <a:solidFill>
                  <a:srgbClr val="FFC000"/>
                </a:solidFill>
              </a:rPr>
              <a:t>extreme memory </a:t>
            </a:r>
            <a:r>
              <a:rPr lang="en-US" sz="2400" dirty="0"/>
              <a:t>nodes</a:t>
            </a:r>
          </a:p>
          <a:p>
            <a:pPr lvl="1">
              <a:buFontTx/>
              <a:buChar char="-"/>
            </a:pPr>
            <a:r>
              <a:rPr lang="en-US" sz="2400" dirty="0"/>
              <a:t>Xeon E7-8867 2.50GHz, 64 physical cores (128 logical cores)</a:t>
            </a:r>
          </a:p>
          <a:p>
            <a:pPr lvl="1">
              <a:buFontTx/>
              <a:buChar char="-"/>
            </a:pPr>
            <a:r>
              <a:rPr lang="en-US" sz="2400" dirty="0"/>
              <a:t>3 TB RAM</a:t>
            </a:r>
          </a:p>
        </p:txBody>
      </p:sp>
    </p:spTree>
    <p:extLst>
      <p:ext uri="{BB962C8B-B14F-4D97-AF65-F5344CB8AC3E}">
        <p14:creationId xmlns:p14="http://schemas.microsoft.com/office/powerpoint/2010/main" val="42775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1125"/>
            <a:ext cx="8737600" cy="855662"/>
          </a:xfrm>
        </p:spPr>
        <p:txBody>
          <a:bodyPr/>
          <a:lstStyle/>
          <a:p>
            <a:r>
              <a:rPr lang="en-US" dirty="0"/>
              <a:t>Longleaf Nodes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965464"/>
            <a:ext cx="7250881" cy="5464833"/>
          </a:xfrm>
        </p:spPr>
        <p:txBody>
          <a:bodyPr>
            <a:normAutofit/>
          </a:bodyPr>
          <a:lstStyle/>
          <a:p>
            <a:r>
              <a:rPr lang="en-US" sz="2400" dirty="0"/>
              <a:t>5 </a:t>
            </a:r>
            <a:r>
              <a:rPr lang="en-US" sz="2400" dirty="0">
                <a:solidFill>
                  <a:srgbClr val="FFC000"/>
                </a:solidFill>
              </a:rPr>
              <a:t>GPU</a:t>
            </a:r>
            <a:r>
              <a:rPr lang="en-US" sz="2400" dirty="0"/>
              <a:t> nodes, each node has 8 </a:t>
            </a:r>
            <a:r>
              <a:rPr lang="en-US" sz="2400" dirty="0" err="1"/>
              <a:t>gpus</a:t>
            </a:r>
            <a:r>
              <a:rPr lang="en-US" sz="2400" dirty="0"/>
              <a:t> (Nvidia GeForce GTX 1080)</a:t>
            </a:r>
          </a:p>
          <a:p>
            <a:pPr lvl="2">
              <a:buFontTx/>
              <a:buChar char="-"/>
            </a:pPr>
            <a:r>
              <a:rPr lang="en-US" dirty="0"/>
              <a:t>Pascal GPU architecture </a:t>
            </a:r>
          </a:p>
          <a:p>
            <a:pPr lvl="2">
              <a:buFontTx/>
              <a:buChar char="-"/>
            </a:pPr>
            <a:r>
              <a:rPr lang="en-US" dirty="0"/>
              <a:t>2560 CUDA Cores</a:t>
            </a:r>
          </a:p>
          <a:p>
            <a:r>
              <a:rPr lang="en-US" sz="2400" dirty="0"/>
              <a:t>14 Volta nodes, each has 4 </a:t>
            </a:r>
            <a:r>
              <a:rPr lang="en-US" sz="2400" dirty="0" err="1"/>
              <a:t>gpus</a:t>
            </a:r>
            <a:endParaRPr lang="en-US" sz="2400" dirty="0"/>
          </a:p>
          <a:p>
            <a:pPr lvl="1"/>
            <a:r>
              <a:rPr lang="en-US" sz="2000" dirty="0"/>
              <a:t>Volta GPU architecture (Pascal successor)</a:t>
            </a:r>
          </a:p>
          <a:p>
            <a:pPr lvl="1"/>
            <a:r>
              <a:rPr lang="en-US" sz="2000" dirty="0"/>
              <a:t>5120 CUDA Cores</a:t>
            </a:r>
          </a:p>
          <a:p>
            <a:pPr lvl="1"/>
            <a:r>
              <a:rPr lang="en-US" sz="2000" dirty="0"/>
              <a:t>Now with 8 Tensor Cores (for DL/ML)</a:t>
            </a:r>
          </a:p>
          <a:p>
            <a:pPr marL="571500" indent="-457200"/>
            <a:endParaRPr lang="en-US" sz="2400" dirty="0"/>
          </a:p>
          <a:p>
            <a:pPr marL="571500" indent="-457200"/>
            <a:r>
              <a:rPr lang="en-US" sz="2400" dirty="0"/>
              <a:t>Everyone by default can access the general purpose nodes, but access to the bigdata, </a:t>
            </a:r>
            <a:r>
              <a:rPr lang="en-US" sz="2400" dirty="0" err="1"/>
              <a:t>bigmem</a:t>
            </a:r>
            <a:r>
              <a:rPr lang="en-US" sz="2400" dirty="0"/>
              <a:t>, and </a:t>
            </a:r>
            <a:r>
              <a:rPr lang="en-US" sz="2400" dirty="0" err="1"/>
              <a:t>gpu</a:t>
            </a:r>
            <a:r>
              <a:rPr lang="en-US" sz="2400" dirty="0"/>
              <a:t> nodes needs to be </a:t>
            </a:r>
            <a:r>
              <a:rPr lang="en-US" sz="2400" dirty="0">
                <a:solidFill>
                  <a:srgbClr val="FFC000"/>
                </a:solidFill>
              </a:rPr>
              <a:t>requested</a:t>
            </a:r>
            <a:r>
              <a:rPr lang="en-US" sz="2400" dirty="0"/>
              <a:t> (send an email to </a:t>
            </a:r>
            <a:r>
              <a:rPr lang="en-US" sz="2400" b="1" dirty="0"/>
              <a:t>research@unc.edu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9983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9768"/>
            <a:ext cx="8737600" cy="855662"/>
          </a:xfrm>
        </p:spPr>
        <p:txBody>
          <a:bodyPr/>
          <a:lstStyle/>
          <a:p>
            <a:r>
              <a:rPr lang="en-US" dirty="0"/>
              <a:t>Longleaf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888046"/>
            <a:ext cx="8737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Your home directory: /</a:t>
            </a:r>
            <a:r>
              <a:rPr lang="en-US" dirty="0" err="1"/>
              <a:t>nas</a:t>
            </a:r>
            <a:r>
              <a:rPr lang="en-US" dirty="0"/>
              <a:t>/longleaf/home/&lt;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50 GB soft, 75 GB hard</a:t>
            </a:r>
          </a:p>
          <a:p>
            <a:r>
              <a:rPr lang="en-US" dirty="0"/>
              <a:t>Your /scratch space: /pine/</a:t>
            </a:r>
            <a:r>
              <a:rPr lang="en-US" dirty="0" err="1"/>
              <a:t>scr</a:t>
            </a:r>
            <a:r>
              <a:rPr lang="en-US" dirty="0"/>
              <a:t>/&lt;o&gt;/&lt;n&gt;/&lt;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30 TB soft, 40 TB hard</a:t>
            </a:r>
          </a:p>
          <a:p>
            <a:pPr lvl="1"/>
            <a:r>
              <a:rPr lang="en-US" dirty="0"/>
              <a:t>36-day file deletion policy</a:t>
            </a:r>
          </a:p>
          <a:p>
            <a:r>
              <a:rPr lang="en-US" dirty="0"/>
              <a:t>Pine is a high-performance and high-throughput parallel filesystem (GPFS; a.k.a., “IBM </a:t>
            </a:r>
            <a:r>
              <a:rPr lang="en-US" dirty="0" err="1"/>
              <a:t>SpectrumScale</a:t>
            </a:r>
            <a:r>
              <a:rPr lang="en-US" dirty="0"/>
              <a:t>”).</a:t>
            </a:r>
          </a:p>
          <a:p>
            <a:r>
              <a:rPr lang="en-US" dirty="0"/>
              <a:t>The Longleaf compute nodes include local SSD disks for a GPFS Local Read-Only Cache (“</a:t>
            </a:r>
            <a:r>
              <a:rPr lang="en-US" dirty="0" err="1"/>
              <a:t>LRoC</a:t>
            </a:r>
            <a:r>
              <a:rPr lang="en-US" dirty="0"/>
              <a:t>”) that optimizes the most frequent metadata data/file requests to the node itself, thus eliminating traversals of the network fabric and disk subsystem. </a:t>
            </a:r>
          </a:p>
        </p:txBody>
      </p:sp>
    </p:spTree>
    <p:extLst>
      <p:ext uri="{BB962C8B-B14F-4D97-AF65-F5344CB8AC3E}">
        <p14:creationId xmlns:p14="http://schemas.microsoft.com/office/powerpoint/2010/main" val="360580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23838"/>
            <a:ext cx="8989060" cy="855662"/>
          </a:xfrm>
        </p:spPr>
        <p:txBody>
          <a:bodyPr/>
          <a:lstStyle/>
          <a:p>
            <a:r>
              <a:rPr lang="en-US" dirty="0"/>
              <a:t>Dogwood - HPC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52500"/>
            <a:ext cx="5638800" cy="5829300"/>
          </a:xfrm>
        </p:spPr>
        <p:txBody>
          <a:bodyPr>
            <a:normAutofit fontScale="92500"/>
          </a:bodyPr>
          <a:lstStyle/>
          <a:p>
            <a:r>
              <a:rPr lang="en-US" dirty="0"/>
              <a:t>High Performance Computing</a:t>
            </a:r>
          </a:p>
          <a:p>
            <a:pPr lvl="1"/>
            <a:r>
              <a:rPr lang="en-US" dirty="0"/>
              <a:t>Large parallel jobs, </a:t>
            </a:r>
            <a:br>
              <a:rPr lang="en-US" dirty="0"/>
            </a:br>
            <a:r>
              <a:rPr lang="en-US" dirty="0"/>
              <a:t>high bandwidth/low latency  fabric</a:t>
            </a:r>
          </a:p>
          <a:p>
            <a:r>
              <a:rPr lang="en-US" dirty="0"/>
              <a:t>183 Nodes originally</a:t>
            </a:r>
          </a:p>
          <a:p>
            <a:pPr lvl="1"/>
            <a:r>
              <a:rPr lang="en-US" dirty="0"/>
              <a:t>50 Skylake nodes added</a:t>
            </a:r>
          </a:p>
          <a:p>
            <a:r>
              <a:rPr lang="en-US" dirty="0"/>
              <a:t>512 GB Memory</a:t>
            </a:r>
          </a:p>
          <a:p>
            <a:r>
              <a:rPr lang="en-US" dirty="0"/>
              <a:t>Intel E5-2699Av4 chips</a:t>
            </a:r>
          </a:p>
          <a:p>
            <a:pPr lvl="1"/>
            <a:r>
              <a:rPr lang="en-US" dirty="0"/>
              <a:t>Dual socket, 22 cores/socket</a:t>
            </a:r>
          </a:p>
          <a:p>
            <a:pPr lvl="1"/>
            <a:r>
              <a:rPr lang="en-US" dirty="0"/>
              <a:t>2.4 GHz</a:t>
            </a:r>
          </a:p>
          <a:p>
            <a:r>
              <a:rPr lang="en-US" dirty="0"/>
              <a:t>Infiniband EDR fabric</a:t>
            </a:r>
          </a:p>
          <a:p>
            <a:r>
              <a:rPr lang="en-US" dirty="0"/>
              <a:t>Dedicated scratch file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06" y="1346200"/>
            <a:ext cx="3199354" cy="4439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an account:</a:t>
            </a:r>
          </a:p>
        </p:txBody>
      </p:sp>
      <p:pic>
        <p:nvPicPr>
          <p:cNvPr id="5" name="Picture 4" descr="LargeCoolOny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7528" y="1866398"/>
            <a:ext cx="3025525" cy="142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88473"/>
            <a:ext cx="6588991" cy="494722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/>
              <a:t>For Longleaf and Dogwood</a:t>
            </a:r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i="1" dirty="0">
                <a:hlinkClick r:id="rId3"/>
              </a:rPr>
              <a:t>http://onyen.unc.edu</a:t>
            </a:r>
            <a:r>
              <a:rPr lang="en-US" i="1" dirty="0"/>
              <a:t>  </a:t>
            </a:r>
          </a:p>
          <a:p>
            <a:pPr>
              <a:lnSpc>
                <a:spcPct val="80000"/>
              </a:lnSpc>
            </a:pPr>
            <a:r>
              <a:rPr lang="en-US" dirty="0"/>
              <a:t>Subscribe to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20" y="3503893"/>
            <a:ext cx="3576922" cy="2836869"/>
          </a:xfrm>
          <a:prstGeom prst="rect">
            <a:avLst/>
          </a:prstGeom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79A617A2-9937-40AA-A53C-CF40F5CC83B2}"/>
              </a:ext>
            </a:extLst>
          </p:cNvPr>
          <p:cNvSpPr/>
          <p:nvPr/>
        </p:nvSpPr>
        <p:spPr>
          <a:xfrm>
            <a:off x="3091930" y="1905086"/>
            <a:ext cx="3008332" cy="3047827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2EBD5-8619-4C16-ACBB-14D08EB8FEAE}"/>
              </a:ext>
            </a:extLst>
          </p:cNvPr>
          <p:cNvSpPr txBox="1"/>
          <p:nvPr/>
        </p:nvSpPr>
        <p:spPr>
          <a:xfrm>
            <a:off x="9318" y="4074851"/>
            <a:ext cx="4705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now, email </a:t>
            </a:r>
            <a:r>
              <a:rPr lang="en-US" sz="2800" dirty="0">
                <a:hlinkClick r:id="rId5"/>
              </a:rPr>
              <a:t>research@unc.edu</a:t>
            </a:r>
            <a:endParaRPr lang="en-US" sz="2800" dirty="0"/>
          </a:p>
          <a:p>
            <a:r>
              <a:rPr lang="en-US" sz="2800" dirty="0"/>
              <a:t>Coming soon (next week?) a new solution from Service Now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Investigating suitability of cloud computing for special projects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34" y="2100190"/>
            <a:ext cx="3049003" cy="1910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27" y="4513842"/>
            <a:ext cx="4057338" cy="1321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2" y="2716880"/>
            <a:ext cx="2372478" cy="23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Available Software</a:t>
            </a:r>
          </a:p>
        </p:txBody>
      </p:sp>
      <p:pic>
        <p:nvPicPr>
          <p:cNvPr id="4" name="Picture 3" descr="D:\reed\bizSchool\Software_J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55" y="1966757"/>
            <a:ext cx="2153843" cy="1148716"/>
          </a:xfrm>
          <a:prstGeom prst="rect">
            <a:avLst/>
          </a:prstGeom>
          <a:noFill/>
        </p:spPr>
      </p:pic>
      <p:pic>
        <p:nvPicPr>
          <p:cNvPr id="5" name="Picture 4" descr="gaussian"/>
          <p:cNvPicPr>
            <a:picLocks noChangeAspect="1" noChangeArrowheads="1"/>
          </p:cNvPicPr>
          <p:nvPr/>
        </p:nvPicPr>
        <p:blipFill>
          <a:blip r:embed="rId3"/>
          <a:srcRect l="21333" r="12436"/>
          <a:stretch>
            <a:fillRect/>
          </a:stretch>
        </p:blipFill>
        <p:spPr bwMode="auto">
          <a:xfrm>
            <a:off x="2873284" y="1076154"/>
            <a:ext cx="3006406" cy="1434447"/>
          </a:xfrm>
          <a:prstGeom prst="rect">
            <a:avLst/>
          </a:prstGeom>
          <a:noFill/>
        </p:spPr>
      </p:pic>
      <p:pic>
        <p:nvPicPr>
          <p:cNvPr id="6" name="Picture 5" descr="bl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8733" y="1100016"/>
            <a:ext cx="911909" cy="69478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descr="D:\reed\bizSchool\mathemat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7955" y="3033556"/>
            <a:ext cx="1667491" cy="1667491"/>
          </a:xfrm>
          <a:prstGeom prst="rect">
            <a:avLst/>
          </a:prstGeom>
          <a:noFill/>
        </p:spPr>
      </p:pic>
      <p:pic>
        <p:nvPicPr>
          <p:cNvPr id="8" name="Picture 7" descr="sas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9756" y="5014756"/>
            <a:ext cx="2507028" cy="696236"/>
          </a:xfrm>
          <a:prstGeom prst="rect">
            <a:avLst/>
          </a:prstGeom>
          <a:noFill/>
        </p:spPr>
      </p:pic>
      <p:pic>
        <p:nvPicPr>
          <p:cNvPr id="9" name="Picture 8" descr="mathworks"/>
          <p:cNvPicPr>
            <a:picLocks noChangeAspect="1" noChangeArrowheads="1"/>
          </p:cNvPicPr>
          <p:nvPr/>
        </p:nvPicPr>
        <p:blipFill>
          <a:blip r:embed="rId7"/>
          <a:srcRect r="61124" b="-5556"/>
          <a:stretch>
            <a:fillRect/>
          </a:stretch>
        </p:blipFill>
        <p:spPr bwMode="auto">
          <a:xfrm>
            <a:off x="4108555" y="5929157"/>
            <a:ext cx="3863311" cy="807692"/>
          </a:xfrm>
          <a:prstGeom prst="rect">
            <a:avLst/>
          </a:prstGeom>
          <a:noFill/>
        </p:spPr>
      </p:pic>
      <p:pic>
        <p:nvPicPr>
          <p:cNvPr id="10" name="Picture 9" descr="mpilogogre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4356" y="5852956"/>
            <a:ext cx="2014884" cy="7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at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56" y="5090956"/>
            <a:ext cx="4446646" cy="529776"/>
          </a:xfrm>
          <a:prstGeom prst="rect">
            <a:avLst/>
          </a:prstGeom>
          <a:noFill/>
        </p:spPr>
      </p:pic>
      <p:pic>
        <p:nvPicPr>
          <p:cNvPr id="12" name="Picture 11" descr="D:\reed\bizSchool\esri.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326" y="3246918"/>
            <a:ext cx="1404884" cy="1715438"/>
          </a:xfrm>
          <a:prstGeom prst="rect">
            <a:avLst/>
          </a:prstGeom>
          <a:noFill/>
        </p:spPr>
      </p:pic>
      <p:pic>
        <p:nvPicPr>
          <p:cNvPr id="13" name="Picture 12" descr="pgi"/>
          <p:cNvPicPr>
            <a:picLocks noChangeAspect="1" noChangeArrowheads="1"/>
          </p:cNvPicPr>
          <p:nvPr/>
        </p:nvPicPr>
        <p:blipFill>
          <a:blip r:embed="rId11"/>
          <a:srcRect l="11238" t="3133" r="1537" b="29102"/>
          <a:stretch>
            <a:fillRect/>
          </a:stretch>
        </p:blipFill>
        <p:spPr bwMode="auto">
          <a:xfrm>
            <a:off x="2051155" y="3414556"/>
            <a:ext cx="1561824" cy="1189823"/>
          </a:xfrm>
          <a:prstGeom prst="rect">
            <a:avLst/>
          </a:prstGeom>
          <a:noFill/>
        </p:spPr>
      </p:pic>
      <p:pic>
        <p:nvPicPr>
          <p:cNvPr id="14" name="Picture 13" descr="int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019" y="4040032"/>
            <a:ext cx="1705125" cy="68465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45" y="2046301"/>
            <a:ext cx="3041886" cy="7570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20 licensed software applications (some are site or volume licensed, others restricted)</a:t>
            </a:r>
          </a:p>
          <a:p>
            <a:pPr lvl="1"/>
            <a:r>
              <a:rPr lang="en-US" dirty="0"/>
              <a:t>SAS, Matlab, Maple, Mathematica, Gaussian, Accelrys Materials Studio and Discovery Studio modules, Sybyl, Schrodinger, Stata, </a:t>
            </a:r>
            <a:r>
              <a:rPr lang="en-US" dirty="0" err="1"/>
              <a:t>Esri</a:t>
            </a:r>
            <a:r>
              <a:rPr lang="en-US" dirty="0"/>
              <a:t> ArcGIS, IMSL, Totalview, Envi/IDL, JMP, and JMP Genomics, COMSOL</a:t>
            </a:r>
          </a:p>
          <a:p>
            <a:r>
              <a:rPr lang="en-US" dirty="0"/>
              <a:t>compilers (licensed and otherwise)</a:t>
            </a:r>
          </a:p>
          <a:p>
            <a:pPr lvl="1"/>
            <a:r>
              <a:rPr lang="en-US" dirty="0"/>
              <a:t>intel, PGI, gnu, CUDA compiler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Installed Software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Numerous other packages provided for research and technical computing</a:t>
            </a:r>
          </a:p>
          <a:p>
            <a:pPr lvl="1"/>
            <a:r>
              <a:rPr lang="en-US" dirty="0"/>
              <a:t>including BLAST, PyMol, SOAP, PLINK,  NWChem, R, Cambridge Structural Database, Amber, Gromacs, Petsc, Scalapack, Netcdf, Babel, Qt, Ferret, Gnuplot, Grace, iRODS, XCrySDen, galaxy, gamess and many more.</a:t>
            </a:r>
          </a:p>
          <a:p>
            <a:r>
              <a:rPr lang="en-US" dirty="0">
                <a:solidFill>
                  <a:srgbClr val="C00000"/>
                </a:solidFill>
              </a:rPr>
              <a:t>Over 300 </a:t>
            </a:r>
            <a:r>
              <a:rPr lang="en-US" dirty="0"/>
              <a:t>distinct packages installed on Longleaf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bu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1670050"/>
            <a:ext cx="3654425" cy="2740025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Storage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282700"/>
            <a:ext cx="5110163" cy="4952999"/>
          </a:xfrm>
        </p:spPr>
        <p:txBody>
          <a:bodyPr/>
          <a:lstStyle/>
          <a:p>
            <a:r>
              <a:rPr lang="en-US" dirty="0"/>
              <a:t>long term archival storage</a:t>
            </a:r>
          </a:p>
          <a:p>
            <a:r>
              <a:rPr lang="en-US" dirty="0"/>
              <a:t>easy to access and use</a:t>
            </a:r>
          </a:p>
          <a:p>
            <a:r>
              <a:rPr lang="en-US" dirty="0"/>
              <a:t>“limitless” capacity	</a:t>
            </a:r>
          </a:p>
          <a:p>
            <a:pPr lvl="1"/>
            <a:r>
              <a:rPr lang="en-US" dirty="0"/>
              <a:t>2 TB free</a:t>
            </a:r>
          </a:p>
          <a:p>
            <a:r>
              <a:rPr lang="en-US" dirty="0"/>
              <a:t>looks like ordinary disk file system – data is actually stored on tape</a:t>
            </a:r>
          </a:p>
          <a:p>
            <a:r>
              <a:rPr lang="en-US" dirty="0"/>
              <a:t>data is backed up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164263" y="4748213"/>
            <a:ext cx="262413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267325" y="4556125"/>
            <a:ext cx="3819525" cy="830997"/>
          </a:xfrm>
          <a:prstGeom prst="rect">
            <a:avLst/>
          </a:prstGeom>
          <a:noFill/>
          <a:ln w="317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/>
              <a:t>“To infinity … and beyond”  	     - Buzz Lightyear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4052754" y="2622780"/>
            <a:ext cx="962025" cy="368300"/>
          </a:xfrm>
          <a:prstGeom prst="rightArrow">
            <a:avLst>
              <a:gd name="adj1" fmla="val 43006"/>
              <a:gd name="adj2" fmla="val 65302"/>
            </a:avLst>
          </a:prstGeom>
          <a:solidFill>
            <a:srgbClr val="66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34" y="4425335"/>
            <a:ext cx="3998766" cy="230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Research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Resources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Services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Projects</a:t>
            </a:r>
          </a:p>
        </p:txBody>
      </p:sp>
      <p:pic>
        <p:nvPicPr>
          <p:cNvPr id="2050" name="Picture 2" descr="D:\reed\RC_courses\killdevil-kure\20111012_KillDevil\DSC_0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9322" y="1079500"/>
            <a:ext cx="3121152" cy="2078736"/>
          </a:xfrm>
          <a:prstGeom prst="rect">
            <a:avLst/>
          </a:prstGeom>
          <a:noFill/>
        </p:spPr>
      </p:pic>
      <p:pic>
        <p:nvPicPr>
          <p:cNvPr id="4" name="Picture 3" descr="D:\reed\bizSchool\BigTu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632" y="1908645"/>
            <a:ext cx="2516690" cy="2516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(Big)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81" y="1079500"/>
            <a:ext cx="8737600" cy="4952999"/>
          </a:xfrm>
        </p:spPr>
        <p:txBody>
          <a:bodyPr/>
          <a:lstStyle/>
          <a:p>
            <a:r>
              <a:rPr lang="en-US" dirty="0"/>
              <a:t>Near Line Isilon Storage</a:t>
            </a:r>
          </a:p>
          <a:p>
            <a:r>
              <a:rPr lang="en-US" dirty="0"/>
              <a:t>5.1 </a:t>
            </a:r>
            <a:r>
              <a:rPr lang="en-US" i="1" dirty="0">
                <a:solidFill>
                  <a:srgbClr val="FF0000"/>
                </a:solidFill>
              </a:rPr>
              <a:t>Petabytes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storage</a:t>
            </a:r>
          </a:p>
          <a:p>
            <a:pPr lvl="1"/>
            <a:r>
              <a:rPr lang="en-US" dirty="0"/>
              <a:t>Largest data store in UNC system</a:t>
            </a:r>
          </a:p>
          <a:p>
            <a:pPr lvl="1"/>
            <a:r>
              <a:rPr lang="en-US" dirty="0"/>
              <a:t>Mostly dedicated to genomics/life sciences</a:t>
            </a:r>
          </a:p>
          <a:p>
            <a:r>
              <a:rPr lang="en-US" dirty="0"/>
              <a:t>Updated in 2016</a:t>
            </a:r>
          </a:p>
          <a:p>
            <a:pPr lvl="1"/>
            <a:r>
              <a:rPr lang="en-US" dirty="0"/>
              <a:t>Same capacity initially</a:t>
            </a:r>
          </a:p>
          <a:p>
            <a:pPr lvl="1"/>
            <a:r>
              <a:rPr lang="en-US" dirty="0"/>
              <a:t>6X increase in bandwidth</a:t>
            </a:r>
          </a:p>
          <a:p>
            <a:pPr lvl="1"/>
            <a:r>
              <a:rPr lang="en-US" dirty="0"/>
              <a:t>5-21X increase in memory on</a:t>
            </a:r>
            <a:br>
              <a:rPr lang="en-US" dirty="0"/>
            </a:br>
            <a:r>
              <a:rPr lang="en-US" dirty="0"/>
              <a:t> data nodes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159" y="3338205"/>
            <a:ext cx="3912841" cy="33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CIFS Shares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866274"/>
            <a:ext cx="8737600" cy="5558589"/>
          </a:xfrm>
        </p:spPr>
        <p:txBody>
          <a:bodyPr/>
          <a:lstStyle/>
          <a:p>
            <a:r>
              <a:rPr lang="en-US" dirty="0"/>
              <a:t>RC is bringing online CIFS (Windows) data storage to present to the campus. </a:t>
            </a:r>
          </a:p>
          <a:p>
            <a:r>
              <a:rPr lang="en-US" dirty="0"/>
              <a:t>Intended to support </a:t>
            </a:r>
            <a:r>
              <a:rPr lang="en-US" b="1" dirty="0">
                <a:solidFill>
                  <a:srgbClr val="FFC000"/>
                </a:solidFill>
              </a:rPr>
              <a:t>research projects </a:t>
            </a:r>
            <a:r>
              <a:rPr lang="en-US" dirty="0"/>
              <a:t>that are fairly broad in scope and require resources beyond the normal extent of department or organizational abilities</a:t>
            </a:r>
          </a:p>
          <a:p>
            <a:r>
              <a:rPr lang="en-US" dirty="0"/>
              <a:t>Administrative support would be provided by the department or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46307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578"/>
            <a:ext cx="8229600" cy="1143000"/>
          </a:xfrm>
        </p:spPr>
        <p:txBody>
          <a:bodyPr/>
          <a:lstStyle/>
          <a:p>
            <a:r>
              <a:rPr lang="en-US" dirty="0"/>
              <a:t>Virtual Computing Lab (VCL)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03090"/>
            <a:ext cx="8958214" cy="4082066"/>
          </a:xfrm>
        </p:spPr>
        <p:txBody>
          <a:bodyPr/>
          <a:lstStyle/>
          <a:p>
            <a:pPr lvl="1">
              <a:lnSpc>
                <a:spcPct val="70000"/>
              </a:lnSpc>
            </a:pPr>
            <a:r>
              <a:rPr lang="en-US" sz="2400" dirty="0"/>
              <a:t>Collaboration with NC State to establish VCL infrastructure for UNC.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VCL provides </a:t>
            </a:r>
            <a:r>
              <a:rPr lang="en-US" sz="2400" dirty="0">
                <a:solidFill>
                  <a:srgbClr val="FF0000"/>
                </a:solidFill>
              </a:rPr>
              <a:t>on-demand</a:t>
            </a:r>
            <a:r>
              <a:rPr lang="en-US" sz="2400" dirty="0"/>
              <a:t> access to high-end computing resources, via </a:t>
            </a:r>
            <a:r>
              <a:rPr lang="en-US" sz="2400" dirty="0">
                <a:solidFill>
                  <a:srgbClr val="FF0000"/>
                </a:solidFill>
              </a:rPr>
              <a:t>highly customized</a:t>
            </a:r>
            <a:r>
              <a:rPr lang="en-US" sz="2400" dirty="0"/>
              <a:t>, virtual Windows and Linux machines.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397" y="2409000"/>
            <a:ext cx="6161306" cy="3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eed\RC_courses\ReCo_Overview\vcl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782" y="1461634"/>
            <a:ext cx="2258291" cy="22582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Computing Lab (VCL)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79501"/>
            <a:ext cx="8737600" cy="51688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Users can log on from anywhere at any time to make a reservation to use a machine</a:t>
            </a:r>
          </a:p>
          <a:p>
            <a:r>
              <a:rPr lang="en-US" dirty="0"/>
              <a:t>Lots of software available!</a:t>
            </a:r>
          </a:p>
          <a:p>
            <a:pPr lvl="1"/>
            <a:r>
              <a:rPr lang="en-US" dirty="0"/>
              <a:t>ArcGIS</a:t>
            </a:r>
          </a:p>
          <a:p>
            <a:pPr lvl="1"/>
            <a:r>
              <a:rPr lang="en-US" dirty="0"/>
              <a:t>SAS</a:t>
            </a:r>
          </a:p>
          <a:p>
            <a:pPr lvl="1"/>
            <a:r>
              <a:rPr lang="en-US" dirty="0"/>
              <a:t>MATLAB</a:t>
            </a:r>
          </a:p>
          <a:p>
            <a:pPr lvl="1"/>
            <a:r>
              <a:rPr lang="en-US" dirty="0"/>
              <a:t>Adobe</a:t>
            </a:r>
          </a:p>
          <a:p>
            <a:pPr lvl="1"/>
            <a:r>
              <a:rPr lang="en-US" dirty="0"/>
              <a:t>MS Office</a:t>
            </a:r>
          </a:p>
          <a:p>
            <a:pPr lvl="1"/>
            <a:r>
              <a:rPr lang="en-US" dirty="0"/>
              <a:t>LaTEX</a:t>
            </a:r>
          </a:p>
          <a:p>
            <a:pPr lvl="1"/>
            <a:r>
              <a:rPr lang="en-US" dirty="0"/>
              <a:t>SigmaPlot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MUCH MORE!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4437" y="4613564"/>
            <a:ext cx="29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534062" y="3813345"/>
            <a:ext cx="5444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Go to </a:t>
            </a:r>
            <a:r>
              <a:rPr lang="en-US" sz="2800" dirty="0">
                <a:hlinkClick r:id="rId3"/>
              </a:rPr>
              <a:t>http://vcl.unc.edu</a:t>
            </a:r>
            <a:r>
              <a:rPr lang="en-US" sz="2800" dirty="0"/>
              <a:t>  to sign on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/>
              <a:t>For help, see </a:t>
            </a:r>
            <a:br>
              <a:rPr lang="en-US" sz="2800" dirty="0"/>
            </a:br>
            <a:r>
              <a:rPr lang="en-US" sz="2800" dirty="0"/>
              <a:t>“Getting Started on VCL” webpage </a:t>
            </a:r>
            <a:r>
              <a:rPr lang="en-US" sz="2800" dirty="0">
                <a:hlinkClick r:id="rId4"/>
              </a:rPr>
              <a:t>http://help.unc.edu/CCM3_007680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reed\RC_courses\ReCo_Overview\osg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982" y="3745741"/>
            <a:ext cx="3315750" cy="16824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National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4613564" cy="4961082"/>
          </a:xfrm>
        </p:spPr>
        <p:txBody>
          <a:bodyPr/>
          <a:lstStyle/>
          <a:p>
            <a:r>
              <a:rPr lang="en-US" dirty="0"/>
              <a:t>XSEDE – NSF funded </a:t>
            </a:r>
            <a:r>
              <a:rPr lang="en-US" dirty="0">
                <a:solidFill>
                  <a:srgbClr val="FF0000"/>
                </a:solidFill>
              </a:rPr>
              <a:t>leadership class </a:t>
            </a:r>
            <a:r>
              <a:rPr lang="en-US" dirty="0"/>
              <a:t>infrastructure at 11 partner sites. </a:t>
            </a:r>
          </a:p>
          <a:p>
            <a:r>
              <a:rPr lang="en-US" dirty="0"/>
              <a:t>Open Science Grid – national shared computing and storage resources in a common grid infrastructure</a:t>
            </a:r>
          </a:p>
        </p:txBody>
      </p:sp>
      <p:pic>
        <p:nvPicPr>
          <p:cNvPr id="2050" name="Picture 2" descr="D:\reed\RC_courses\ReCo_Overview\xse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0982" y="994323"/>
            <a:ext cx="3338941" cy="2502028"/>
          </a:xfrm>
          <a:prstGeom prst="rect">
            <a:avLst/>
          </a:prstGeom>
          <a:noFill/>
        </p:spPr>
      </p:pic>
      <p:pic>
        <p:nvPicPr>
          <p:cNvPr id="2052" name="Picture 4" descr="D:\reed\RC_courses\ReCo_Overview\ns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123" y="5529696"/>
            <a:ext cx="1015900" cy="102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949183"/>
            <a:ext cx="8737600" cy="5265584"/>
          </a:xfrm>
        </p:spPr>
        <p:txBody>
          <a:bodyPr/>
          <a:lstStyle/>
          <a:p>
            <a:r>
              <a:rPr lang="en-US" dirty="0"/>
              <a:t>Led by the University of Illinois' National Center for Supercomputing Applications (NCSA) along with 19 partner institutions</a:t>
            </a:r>
          </a:p>
          <a:p>
            <a:r>
              <a:rPr lang="en-US" dirty="0"/>
              <a:t>HPC, HTC, Visualization, Data Intensive computing, Clouds</a:t>
            </a:r>
          </a:p>
          <a:p>
            <a:r>
              <a:rPr lang="en-US" dirty="0"/>
              <a:t>New Services:</a:t>
            </a:r>
          </a:p>
          <a:p>
            <a:pPr lvl="1"/>
            <a:r>
              <a:rPr lang="en-US" dirty="0"/>
              <a:t>Comet  </a:t>
            </a:r>
          </a:p>
          <a:p>
            <a:pPr lvl="1"/>
            <a:r>
              <a:rPr lang="en-US" dirty="0"/>
              <a:t>Bridges</a:t>
            </a:r>
          </a:p>
          <a:p>
            <a:pPr lvl="1"/>
            <a:r>
              <a:rPr lang="en-US" dirty="0"/>
              <a:t>Jetstream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2" y="4686926"/>
            <a:ext cx="2245786" cy="1223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68" y="5909107"/>
            <a:ext cx="2205632" cy="76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1" y="3936531"/>
            <a:ext cx="1383122" cy="9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22" y="3422061"/>
            <a:ext cx="694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Services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Engagement, Support and Collaboration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79" y="1047165"/>
            <a:ext cx="7108706" cy="5363363"/>
          </a:xfrm>
        </p:spPr>
        <p:txBody>
          <a:bodyPr>
            <a:normAutofit/>
          </a:bodyPr>
          <a:lstStyle/>
          <a:p>
            <a:r>
              <a:rPr lang="en-US" dirty="0"/>
              <a:t>Research scientists with experience in computational chemistry, physics, grid computing, environmental modeling, mathematics, parallel computing, statistics and the life sciences are available for consultation and collaboration.</a:t>
            </a:r>
          </a:p>
          <a:p>
            <a:r>
              <a:rPr lang="en-US" dirty="0"/>
              <a:t>Programming and development support for projects with well defined scope</a:t>
            </a:r>
          </a:p>
          <a:p>
            <a:endParaRPr lang="en-US" dirty="0"/>
          </a:p>
        </p:txBody>
      </p:sp>
      <p:pic>
        <p:nvPicPr>
          <p:cNvPr id="5" name="Picture 4" descr="benzene64_dy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55" t="20033" r="22636" b="20438"/>
          <a:stretch>
            <a:fillRect/>
          </a:stretch>
        </p:blipFill>
        <p:spPr bwMode="auto">
          <a:xfrm>
            <a:off x="7350006" y="4486176"/>
            <a:ext cx="1628894" cy="15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p4r3b3c3h2l1_30min"/>
          <p:cNvPicPr>
            <a:picLocks noChangeAspect="1" noChangeArrowheads="1"/>
          </p:cNvPicPr>
          <p:nvPr/>
        </p:nvPicPr>
        <p:blipFill>
          <a:blip r:embed="rId3"/>
          <a:srcRect l="9377" r="8376" b="11156"/>
          <a:stretch>
            <a:fillRect/>
          </a:stretch>
        </p:blipFill>
        <p:spPr bwMode="auto">
          <a:xfrm>
            <a:off x="7064870" y="2789770"/>
            <a:ext cx="1914030" cy="1552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image1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7134026" y="835321"/>
            <a:ext cx="1844874" cy="152994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12998"/>
            <a:ext cx="8737600" cy="855662"/>
          </a:xfrm>
        </p:spPr>
        <p:txBody>
          <a:bodyPr/>
          <a:lstStyle/>
          <a:p>
            <a:r>
              <a:rPr lang="en-US" dirty="0"/>
              <a:t>Services: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5" y="789707"/>
            <a:ext cx="7503395" cy="53490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Courses are offered in the following areas:</a:t>
            </a:r>
          </a:p>
          <a:p>
            <a:pPr lvl="1"/>
            <a:r>
              <a:rPr lang="en-US" dirty="0"/>
              <a:t>Introductions to HPC resources</a:t>
            </a:r>
          </a:p>
          <a:p>
            <a:pPr lvl="1"/>
            <a:r>
              <a:rPr lang="en-US" dirty="0"/>
              <a:t>Research Applications </a:t>
            </a:r>
          </a:p>
          <a:p>
            <a:pPr lvl="1"/>
            <a:r>
              <a:rPr lang="en-US" dirty="0"/>
              <a:t>Linux </a:t>
            </a:r>
          </a:p>
          <a:p>
            <a:pPr lvl="1"/>
            <a:r>
              <a:rPr lang="en-US" dirty="0"/>
              <a:t>General Computing </a:t>
            </a:r>
          </a:p>
          <a:p>
            <a:pPr lvl="1"/>
            <a:r>
              <a:rPr lang="en-US" dirty="0"/>
              <a:t>Parallel Programming </a:t>
            </a:r>
          </a:p>
          <a:p>
            <a:r>
              <a:rPr lang="en-US" dirty="0"/>
              <a:t>Courses are taught throughout year by Research Computing, for listings and details, go to: </a:t>
            </a:r>
          </a:p>
          <a:p>
            <a:pPr lvl="1"/>
            <a:r>
              <a:rPr lang="en-US" sz="2400" dirty="0">
                <a:hlinkClick r:id="rId2"/>
              </a:rPr>
              <a:t>http://learnit.unc.edu/workshops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http://help.unc.edu/CCM3_008194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4" descr="mpilogog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5047" y="3455060"/>
            <a:ext cx="1823853" cy="7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c0010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0771" y="4398055"/>
            <a:ext cx="1851368" cy="11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athworks"/>
          <p:cNvPicPr>
            <a:picLocks noChangeAspect="1" noChangeArrowheads="1"/>
          </p:cNvPicPr>
          <p:nvPr/>
        </p:nvPicPr>
        <p:blipFill>
          <a:blip r:embed="rId6"/>
          <a:srcRect r="61124" b="-5556"/>
          <a:stretch>
            <a:fillRect/>
          </a:stretch>
        </p:blipFill>
        <p:spPr bwMode="auto">
          <a:xfrm>
            <a:off x="6114506" y="5674884"/>
            <a:ext cx="2857633" cy="59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er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111" y="1814945"/>
            <a:ext cx="1111028" cy="146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reed\RC_courses\ReCo_Overview\129333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90162" y="1814945"/>
            <a:ext cx="1461218" cy="1461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Services: Technical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88730"/>
            <a:ext cx="8737600" cy="5321902"/>
          </a:xfrm>
        </p:spPr>
        <p:txBody>
          <a:bodyPr>
            <a:normAutofit/>
          </a:bodyPr>
          <a:lstStyle/>
          <a:p>
            <a:r>
              <a:rPr lang="en-US" dirty="0"/>
              <a:t>Technical support in using RC resources is available</a:t>
            </a:r>
          </a:p>
          <a:p>
            <a:pPr lvl="1"/>
            <a:r>
              <a:rPr lang="en-US" dirty="0"/>
              <a:t>Support in compiling, porting, using tools, submitting jobs, using software packages, storage and data management, …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research@unc.edu</a:t>
            </a:r>
            <a:r>
              <a:rPr lang="en-US" dirty="0"/>
              <a:t> </a:t>
            </a:r>
          </a:p>
          <a:p>
            <a:r>
              <a:rPr lang="en-US" dirty="0"/>
              <a:t>personal consultation</a:t>
            </a:r>
          </a:p>
          <a:p>
            <a:r>
              <a:rPr lang="en-US" dirty="0"/>
              <a:t>online web forms</a:t>
            </a:r>
          </a:p>
          <a:p>
            <a:r>
              <a:rPr lang="en-US" dirty="0"/>
              <a:t>962-HELP (962-4357) (this is general ITS support)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902485"/>
            <a:ext cx="8737600" cy="52640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Computational Resources</a:t>
            </a:r>
          </a:p>
          <a:p>
            <a:pPr lvl="1"/>
            <a:r>
              <a:rPr lang="en-US" dirty="0"/>
              <a:t>compute clusters: Longleaf, Dogwood (Killdevil)</a:t>
            </a:r>
          </a:p>
          <a:p>
            <a:pPr lvl="1"/>
            <a:r>
              <a:rPr lang="en-US" dirty="0"/>
              <a:t>Special purpose servers: </a:t>
            </a:r>
          </a:p>
          <a:p>
            <a:pPr lvl="2"/>
            <a:r>
              <a:rPr lang="en-US" dirty="0"/>
              <a:t>galaxy, bioapps, </a:t>
            </a:r>
            <a:r>
              <a:rPr lang="en-US" dirty="0" err="1"/>
              <a:t>zorro</a:t>
            </a:r>
            <a:r>
              <a:rPr lang="en-US" dirty="0"/>
              <a:t>, ICISS, …</a:t>
            </a:r>
          </a:p>
          <a:p>
            <a:pPr lvl="1"/>
            <a:r>
              <a:rPr lang="en-US" dirty="0"/>
              <a:t>Cloud Computing</a:t>
            </a:r>
          </a:p>
          <a:p>
            <a:pPr lvl="1"/>
            <a:r>
              <a:rPr lang="en-US" dirty="0"/>
              <a:t>VM’s, SRW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licensed</a:t>
            </a:r>
          </a:p>
          <a:p>
            <a:pPr lvl="1"/>
            <a:r>
              <a:rPr lang="en-US" dirty="0"/>
              <a:t>open source</a:t>
            </a:r>
          </a:p>
          <a:p>
            <a:r>
              <a:rPr lang="en-US" dirty="0"/>
              <a:t>Data Storage</a:t>
            </a:r>
          </a:p>
          <a:p>
            <a:r>
              <a:rPr lang="en-US" dirty="0"/>
              <a:t>Virtual Computing Lab (VCL)</a:t>
            </a:r>
          </a:p>
          <a:p>
            <a:r>
              <a:rPr lang="en-US" dirty="0"/>
              <a:t>Access to National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Research Workspace (SRW)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Problem:</a:t>
            </a:r>
          </a:p>
          <a:p>
            <a:pPr lvl="1"/>
            <a:r>
              <a:rPr lang="en-US" dirty="0"/>
              <a:t>Enabling access to protected data/information (whether by statute, data-use agreement, or other, e.g. PHI, HIPAA)</a:t>
            </a:r>
          </a:p>
          <a:p>
            <a:pPr lvl="1"/>
            <a:r>
              <a:rPr lang="en-US" dirty="0"/>
              <a:t>Preventing data/information from being transferred to external systems</a:t>
            </a:r>
          </a:p>
          <a:p>
            <a:pPr lvl="1"/>
            <a:r>
              <a:rPr lang="en-US" dirty="0"/>
              <a:t>Facilitating desktop-class analyses on those data</a:t>
            </a:r>
          </a:p>
        </p:txBody>
      </p:sp>
    </p:spTree>
    <p:extLst>
      <p:ext uri="{BB962C8B-B14F-4D97-AF65-F5344CB8AC3E}">
        <p14:creationId xmlns:p14="http://schemas.microsoft.com/office/powerpoint/2010/main" val="198282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SRW -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711631"/>
            <a:ext cx="8737600" cy="54643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Solution:</a:t>
            </a:r>
          </a:p>
          <a:p>
            <a:pPr lvl="1"/>
            <a:r>
              <a:rPr lang="en-US" dirty="0"/>
              <a:t>Build virtual desktop environment</a:t>
            </a:r>
          </a:p>
          <a:p>
            <a:pPr lvl="1"/>
            <a:r>
              <a:rPr lang="en-US" dirty="0"/>
              <a:t>Dedicated, and isolated, file/data storage</a:t>
            </a:r>
          </a:p>
          <a:p>
            <a:pPr lvl="1"/>
            <a:r>
              <a:rPr lang="en-US" dirty="0"/>
              <a:t>Tight Controls:</a:t>
            </a:r>
          </a:p>
          <a:p>
            <a:pPr lvl="2"/>
            <a:r>
              <a:rPr lang="en-US" dirty="0"/>
              <a:t>User authentication and authorization, 2 factor ID with Duo</a:t>
            </a:r>
          </a:p>
          <a:p>
            <a:pPr lvl="2"/>
            <a:r>
              <a:rPr lang="en-US" dirty="0"/>
              <a:t>Network Segmentation</a:t>
            </a:r>
          </a:p>
          <a:p>
            <a:pPr lvl="2"/>
            <a:r>
              <a:rPr lang="en-US" dirty="0"/>
              <a:t>Incoming/Outgoing firewall rules</a:t>
            </a:r>
          </a:p>
          <a:p>
            <a:pPr lvl="2"/>
            <a:r>
              <a:rPr lang="en-US" dirty="0"/>
              <a:t>Operating System patching</a:t>
            </a:r>
          </a:p>
          <a:p>
            <a:pPr lvl="2"/>
            <a:r>
              <a:rPr lang="en-US" dirty="0"/>
              <a:t>Software installed and applications</a:t>
            </a:r>
          </a:p>
          <a:p>
            <a:pPr lvl="1"/>
            <a:r>
              <a:rPr lang="en-US" dirty="0"/>
              <a:t>Splunk monitoring to audit and track users and data</a:t>
            </a:r>
          </a:p>
          <a:p>
            <a:pPr lvl="1"/>
            <a:r>
              <a:rPr lang="en-US" dirty="0"/>
              <a:t>Maximize usability</a:t>
            </a:r>
          </a:p>
        </p:txBody>
      </p:sp>
    </p:spTree>
    <p:extLst>
      <p:ext uri="{BB962C8B-B14F-4D97-AF65-F5344CB8AC3E}">
        <p14:creationId xmlns:p14="http://schemas.microsoft.com/office/powerpoint/2010/main" val="1872189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Research Workspace (SRW)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70" y="1282700"/>
            <a:ext cx="852026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9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Computing –TarHeel Linux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59641" y="2816818"/>
            <a:ext cx="4419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Desktop/Laptop Campus Machines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Build desktop machines tailored for the RC environment with additional customization by user.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Based on CentOS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Security Approved Build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nightly  updates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Onyen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OpenAFS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Customized Applications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Firewall</a:t>
            </a:r>
          </a:p>
          <a:p>
            <a:pPr>
              <a:buFontTx/>
              <a:buChar char="•"/>
            </a:pPr>
            <a:r>
              <a:rPr lang="en-US" i="1" dirty="0">
                <a:solidFill>
                  <a:schemeClr val="folHlink"/>
                </a:solidFill>
                <a:hlinkClick r:id="rId2"/>
              </a:rPr>
              <a:t>http://tarheellinux.unc.edu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7" name="Picture 6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495" y="983255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reed\bizSchool\BigTu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8517" y="3750187"/>
            <a:ext cx="2285714" cy="2285714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2048" y="3292193"/>
            <a:ext cx="27447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Kickstart Server for Linux Distribution in ITS Manning Machine Room</a:t>
            </a:r>
          </a:p>
        </p:txBody>
      </p:sp>
      <p:pic>
        <p:nvPicPr>
          <p:cNvPr id="10" name="Picture 9" descr="MCj042479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4442" y="1377749"/>
            <a:ext cx="17081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57436" y="1716681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Linux Image Pull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157436" y="2465326"/>
            <a:ext cx="22193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Services: Research Database Support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111169"/>
            <a:ext cx="6105516" cy="5374409"/>
          </a:xfrm>
        </p:spPr>
        <p:txBody>
          <a:bodyPr/>
          <a:lstStyle/>
          <a:p>
            <a:r>
              <a:rPr lang="en-US" dirty="0"/>
              <a:t>Full time DB admin to support UNC research databases</a:t>
            </a:r>
          </a:p>
          <a:p>
            <a:r>
              <a:rPr lang="en-US" sz="2800" dirty="0"/>
              <a:t>over 20 UNC Research Databases for research production, training and development</a:t>
            </a:r>
          </a:p>
          <a:p>
            <a:pPr lvl="1"/>
            <a:r>
              <a:rPr lang="en-US" sz="2400" dirty="0"/>
              <a:t>clients include School of Pharmacy, Lineberger Comprehensive Cancer Center (LCCC), Computer Science, SILS, Renci, Bioinformatics, Institute for the Environment, …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 descr="lc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6149" y="1959202"/>
            <a:ext cx="11407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nci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948" y="4920827"/>
            <a:ext cx="2283358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662" y="2919980"/>
            <a:ext cx="292454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io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064" y="5910618"/>
            <a:ext cx="484659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i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4606" y="1056408"/>
            <a:ext cx="27779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ncsop_eshelman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8164" y="3970442"/>
            <a:ext cx="2591183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82273"/>
            <a:ext cx="8737600" cy="855662"/>
          </a:xfrm>
        </p:spPr>
        <p:txBody>
          <a:bodyPr/>
          <a:lstStyle/>
          <a:p>
            <a:r>
              <a:rPr lang="en-US" dirty="0"/>
              <a:t>Services: Secure Data Exchange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845125"/>
            <a:ext cx="8737600" cy="5417127"/>
          </a:xfrm>
        </p:spPr>
        <p:txBody>
          <a:bodyPr/>
          <a:lstStyle/>
          <a:p>
            <a:r>
              <a:rPr lang="en-US" dirty="0"/>
              <a:t>Capability to share secure and sensitive data using a secure “drop box” mechanism for anonymous or non-Onyen users or full FTP access for trusted Onyen accounts</a:t>
            </a:r>
          </a:p>
          <a:p>
            <a:r>
              <a:rPr lang="en-US" dirty="0"/>
              <a:t>Computing  - challenges of flexibility needed for research and realities of cyber attacks</a:t>
            </a:r>
          </a:p>
          <a:p>
            <a:r>
              <a:rPr lang="en-US" dirty="0"/>
              <a:t>Networking – maximizing bandwidth for research endeavors vs. IPS/IDS inspection</a:t>
            </a:r>
          </a:p>
          <a:p>
            <a:r>
              <a:rPr lang="en-US" dirty="0"/>
              <a:t>Data – compliance requirements, 						data sharing, privacy, etc.</a:t>
            </a:r>
          </a:p>
          <a:p>
            <a:endParaRPr lang="en-US" dirty="0"/>
          </a:p>
        </p:txBody>
      </p:sp>
      <p:pic>
        <p:nvPicPr>
          <p:cNvPr id="6" name="Picture 5" descr="spy-vs-spy_tofu_prv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599" y="4475018"/>
            <a:ext cx="2344401" cy="23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Globus– good for transferring large files or large numbers of files. A client is available for Linux, Mac, and Windows.</a:t>
            </a:r>
          </a:p>
          <a:p>
            <a:pPr lvl="1"/>
            <a:r>
              <a:rPr lang="en-US" dirty="0">
                <a:hlinkClick r:id="rId2"/>
              </a:rPr>
              <a:t>http://help.unc.edu/?s=globus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https://help.unc.edu/help/getting-started-with-globus-connect/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https://www.globus.org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45" y="5079999"/>
            <a:ext cx="4565055" cy="13589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98211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651" y="3325091"/>
            <a:ext cx="694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Projects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786" y="1025295"/>
            <a:ext cx="6483635" cy="5597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020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Force Field Parameterization of Condensed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310" y="4768644"/>
            <a:ext cx="3991510" cy="19471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200" dirty="0" err="1"/>
              <a:t>Samulski</a:t>
            </a:r>
            <a:r>
              <a:rPr lang="en-US" sz="1200" dirty="0"/>
              <a:t>, E. T., Poon, C.-D., Heist, L. M. &amp; </a:t>
            </a:r>
            <a:r>
              <a:rPr lang="en-US" sz="1200" dirty="0" err="1"/>
              <a:t>Photinos</a:t>
            </a:r>
            <a:r>
              <a:rPr lang="en-US" sz="1200" dirty="0"/>
              <a:t>, D. J. Liquid-State Structure via Very High-Field Nuclear Magnetic Resonance Discriminates among Force Fields. </a:t>
            </a:r>
            <a:r>
              <a:rPr lang="en-US" sz="1200" i="1" dirty="0"/>
              <a:t>J. Phys. Chem. Lett.</a:t>
            </a:r>
            <a:r>
              <a:rPr lang="en-US" sz="1200" dirty="0"/>
              <a:t> 3626–3631 (2015).</a:t>
            </a:r>
          </a:p>
          <a:p>
            <a:pPr marL="0" indent="0">
              <a:buNone/>
            </a:pPr>
            <a:r>
              <a:rPr lang="en-US" sz="1200" dirty="0"/>
              <a:t>Heist, L. M., Poon, C.-D., </a:t>
            </a:r>
            <a:r>
              <a:rPr lang="en-US" sz="1200" dirty="0" err="1"/>
              <a:t>Samulski</a:t>
            </a:r>
            <a:r>
              <a:rPr lang="en-US" sz="1200" dirty="0"/>
              <a:t>, E. T., </a:t>
            </a:r>
            <a:r>
              <a:rPr lang="en-US" sz="1200" dirty="0" err="1"/>
              <a:t>Photinos</a:t>
            </a:r>
            <a:r>
              <a:rPr lang="en-US" sz="1200" dirty="0"/>
              <a:t>, D. J., </a:t>
            </a:r>
            <a:r>
              <a:rPr lang="en-US" sz="1200" dirty="0" err="1"/>
              <a:t>Kokisaari</a:t>
            </a:r>
            <a:r>
              <a:rPr lang="en-US" sz="1200" dirty="0"/>
              <a:t>, J., </a:t>
            </a:r>
            <a:r>
              <a:rPr lang="en-US" sz="1200" dirty="0" err="1"/>
              <a:t>Vaara</a:t>
            </a:r>
            <a:r>
              <a:rPr lang="en-US" sz="1200" dirty="0"/>
              <a:t>, J., Emsley, J. W., </a:t>
            </a:r>
            <a:r>
              <a:rPr lang="en-US" sz="1200" dirty="0" err="1"/>
              <a:t>Mamone</a:t>
            </a:r>
            <a:r>
              <a:rPr lang="en-US" sz="1200" dirty="0"/>
              <a:t>, S. &amp; </a:t>
            </a:r>
            <a:r>
              <a:rPr lang="en-US" sz="1200" dirty="0" err="1"/>
              <a:t>Lelli</a:t>
            </a:r>
            <a:r>
              <a:rPr lang="en-US" sz="1200" dirty="0"/>
              <a:t>, M. Benzene at 1GHz. Magnetic field-induced fine structure. </a:t>
            </a:r>
            <a:r>
              <a:rPr lang="en-US" sz="1200" i="1" dirty="0"/>
              <a:t>J. </a:t>
            </a:r>
            <a:r>
              <a:rPr lang="en-US" sz="1200" i="1" dirty="0" err="1"/>
              <a:t>Magn</a:t>
            </a:r>
            <a:r>
              <a:rPr lang="en-US" sz="1200" i="1" dirty="0"/>
              <a:t>. </a:t>
            </a:r>
            <a:r>
              <a:rPr lang="en-US" sz="1200" i="1" dirty="0" err="1"/>
              <a:t>Reson</a:t>
            </a:r>
            <a:r>
              <a:rPr lang="en-US" sz="1200" i="1" dirty="0"/>
              <a:t>.</a:t>
            </a:r>
            <a:r>
              <a:rPr lang="en-US" sz="1200" dirty="0"/>
              <a:t> </a:t>
            </a:r>
            <a:r>
              <a:rPr lang="en-US" sz="1200" b="1" dirty="0"/>
              <a:t>258,</a:t>
            </a:r>
            <a:r>
              <a:rPr lang="en-US" sz="1200" dirty="0"/>
              <a:t> 17–24 (2015).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1227" y="1391652"/>
            <a:ext cx="5034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Amoeba Force Field </a:t>
            </a:r>
            <a:r>
              <a:rPr lang="en-US" sz="2400" dirty="0">
                <a:solidFill>
                  <a:srgbClr val="FF0000"/>
                </a:solidFill>
              </a:rPr>
              <a:t>with Polarization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Reproducing physical properties, such as density, heat of vaporization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Computing radial and spatial distribution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Computing Pair Correlation Function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741" y="5506065"/>
            <a:ext cx="293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 simulation of Benzene</a:t>
            </a:r>
          </a:p>
        </p:txBody>
      </p:sp>
    </p:spTree>
    <p:extLst>
      <p:ext uri="{BB962C8B-B14F-4D97-AF65-F5344CB8AC3E}">
        <p14:creationId xmlns:p14="http://schemas.microsoft.com/office/powerpoint/2010/main" val="3838689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576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Molecular Dynamics of Protein–Polymer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3" y="3791292"/>
            <a:ext cx="8328537" cy="2307165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Modeling drug delivery with School of Pharmacy</a:t>
            </a:r>
          </a:p>
          <a:p>
            <a:r>
              <a:rPr lang="en-US" sz="3600" dirty="0"/>
              <a:t>Using OPLSAA Force Field in </a:t>
            </a:r>
            <a:r>
              <a:rPr lang="en-US" sz="3600" dirty="0" err="1"/>
              <a:t>Gromacs</a:t>
            </a:r>
            <a:endParaRPr lang="en-US" sz="3600" dirty="0"/>
          </a:p>
          <a:p>
            <a:r>
              <a:rPr lang="en-US" sz="3600" dirty="0"/>
              <a:t>Protein-Polymer bonded or non-bonded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100" dirty="0"/>
              <a:t>Yi, X., Yuan, D., Farr, S. A., Banks, W. A., Poon, C.-D. &amp; </a:t>
            </a:r>
            <a:r>
              <a:rPr lang="en-US" sz="2100" dirty="0" err="1"/>
              <a:t>Kabanov</a:t>
            </a:r>
            <a:r>
              <a:rPr lang="en-US" sz="2100" dirty="0"/>
              <a:t>, A. V. </a:t>
            </a:r>
            <a:r>
              <a:rPr lang="en-US" sz="2100" dirty="0" err="1"/>
              <a:t>Pluronic</a:t>
            </a:r>
            <a:r>
              <a:rPr lang="en-US" sz="2100" dirty="0"/>
              <a:t> modified leptin with increased systemic circulation, brain uptake and efficacy for treatment of obesity. </a:t>
            </a:r>
            <a:r>
              <a:rPr lang="en-US" sz="2100" i="1" dirty="0"/>
              <a:t>J. Control. Release</a:t>
            </a:r>
            <a:r>
              <a:rPr lang="en-US" sz="2100" dirty="0"/>
              <a:t> </a:t>
            </a:r>
            <a:r>
              <a:rPr lang="en-US" sz="2100" b="1" dirty="0"/>
              <a:t>191,</a:t>
            </a:r>
            <a:r>
              <a:rPr lang="en-US" sz="2100" dirty="0"/>
              <a:t> 34–46 (2014).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348435"/>
            <a:ext cx="3069404" cy="230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46" y="1374579"/>
            <a:ext cx="3069404" cy="230205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044165" y="2248096"/>
            <a:ext cx="1055670" cy="357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91755" y="193545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100ns</a:t>
            </a:r>
          </a:p>
        </p:txBody>
      </p:sp>
    </p:spTree>
    <p:extLst>
      <p:ext uri="{BB962C8B-B14F-4D97-AF65-F5344CB8AC3E}">
        <p14:creationId xmlns:p14="http://schemas.microsoft.com/office/powerpoint/2010/main" val="182507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79500"/>
            <a:ext cx="8737600" cy="4952999"/>
          </a:xfrm>
        </p:spPr>
        <p:txBody>
          <a:bodyPr/>
          <a:lstStyle/>
          <a:p>
            <a:r>
              <a:rPr lang="en-US" dirty="0"/>
              <a:t>Technical Support</a:t>
            </a:r>
          </a:p>
          <a:p>
            <a:r>
              <a:rPr lang="en-US" dirty="0"/>
              <a:t>Training and Development</a:t>
            </a:r>
          </a:p>
          <a:p>
            <a:r>
              <a:rPr lang="en-US" dirty="0"/>
              <a:t>Engagement and Collaboration</a:t>
            </a:r>
          </a:p>
          <a:p>
            <a:r>
              <a:rPr lang="en-US" dirty="0"/>
              <a:t>Secure Research Workspaces</a:t>
            </a:r>
          </a:p>
          <a:p>
            <a:r>
              <a:rPr lang="en-US" dirty="0"/>
              <a:t>Research Database Support</a:t>
            </a:r>
          </a:p>
          <a:p>
            <a:r>
              <a:rPr lang="en-US" dirty="0"/>
              <a:t>Secure Data Exchange </a:t>
            </a:r>
          </a:p>
          <a:p>
            <a:r>
              <a:rPr lang="en-US" dirty="0"/>
              <a:t>Desktop Support – THL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8761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b="1" dirty="0">
                <a:solidFill>
                  <a:schemeClr val="accent3"/>
                </a:solidFill>
              </a:rPr>
              <a:t>Next Generation Sequencing Bioinformatics Support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1" y="1604521"/>
            <a:ext cx="3535200" cy="452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801" y="1604521"/>
            <a:ext cx="401472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Isilon file storage for over 130 labs on campus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Applications and pipelines: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 err="1"/>
              <a:t>RNASeq</a:t>
            </a:r>
            <a:r>
              <a:rPr lang="en-US" altLang="en-US" dirty="0"/>
              <a:t>, </a:t>
            </a:r>
            <a:r>
              <a:rPr lang="en-US" altLang="en-US" dirty="0" err="1"/>
              <a:t>DNASeq</a:t>
            </a:r>
            <a:r>
              <a:rPr lang="en-US" altLang="en-US" dirty="0"/>
              <a:t>, </a:t>
            </a:r>
            <a:r>
              <a:rPr lang="en-US" altLang="en-US" dirty="0" err="1"/>
              <a:t>ChIP</a:t>
            </a:r>
            <a:r>
              <a:rPr lang="en-US" altLang="en-US" dirty="0"/>
              <a:t>, FAIRE, ATAK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 err="1"/>
              <a:t>MiRNASeq</a:t>
            </a:r>
            <a:endParaRPr lang="en-US" altLang="en-US" dirty="0"/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16S </a:t>
            </a:r>
            <a:r>
              <a:rPr lang="en-US" altLang="en-US" dirty="0" err="1"/>
              <a:t>rRNA</a:t>
            </a:r>
            <a:r>
              <a:rPr lang="en-US" altLang="en-US" dirty="0"/>
              <a:t> Microbiome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7921" y="6238441"/>
            <a:ext cx="7594560" cy="51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/>
              <a:t> </a:t>
            </a:r>
            <a:r>
              <a:rPr lang="en-US" altLang="en-US" sz="1451" b="1"/>
              <a:t>Source</a:t>
            </a:r>
            <a:r>
              <a:rPr lang="en-US" altLang="en-US" sz="1451"/>
              <a:t>: The Cancer Genome Atlas Research Network.  Comprehensive Molecular</a:t>
            </a:r>
          </a:p>
          <a:p>
            <a:r>
              <a:rPr lang="en-US" altLang="en-US" sz="1451"/>
              <a:t> Characterization of Papillary Renal-Cell Carcinoma.  </a:t>
            </a:r>
            <a:r>
              <a:rPr lang="en-US" altLang="en-US" sz="1451" i="1"/>
              <a:t>New England J. Medicine</a:t>
            </a:r>
            <a:r>
              <a:rPr lang="en-US" altLang="en-US" sz="1451"/>
              <a:t>. Nov 2015.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8658" y="0"/>
            <a:ext cx="9037983" cy="1418761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b="1" dirty="0">
                <a:solidFill>
                  <a:schemeClr val="accent3"/>
                </a:solidFill>
              </a:rPr>
              <a:t>Next Generation Sequencing Bioinformatics Support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41" y="1493641"/>
            <a:ext cx="5630400" cy="34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241" y="5806441"/>
            <a:ext cx="8228160" cy="995040"/>
          </a:xfrm>
          <a:ln/>
        </p:spPr>
        <p:txBody>
          <a:bodyPr tIns="22401"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540"/>
              <a:t>Additional consulting support: Genetics, Epidemiology, Marine Sciences, Biostatistics ...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8240" y="1824841"/>
            <a:ext cx="2764800" cy="34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401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128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540" dirty="0"/>
              <a:t>Full integration with UNC High Throughput Sequencing Facility</a:t>
            </a:r>
          </a:p>
          <a:p>
            <a:pPr>
              <a:spcAft>
                <a:spcPts val="128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540" dirty="0"/>
              <a:t>Bioinformatics Support of Microbiome Core Facility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4241" y="4977001"/>
            <a:ext cx="5882400" cy="6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3620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451" b="1"/>
              <a:t>Source</a:t>
            </a:r>
            <a:r>
              <a:rPr lang="en-US" altLang="en-US" sz="1451"/>
              <a:t>: The Cancer Genome Atlas Research Network.</a:t>
            </a:r>
          </a:p>
          <a:p>
            <a:r>
              <a:rPr lang="en-US" altLang="en-US" sz="1451"/>
              <a:t>Comprehensive, Integrative Genomic Analysis of Diffuse Lower-Grade</a:t>
            </a:r>
          </a:p>
          <a:p>
            <a:r>
              <a:rPr lang="en-US" altLang="en-US" sz="1451"/>
              <a:t>Gliomas. </a:t>
            </a:r>
            <a:r>
              <a:rPr lang="en-US" altLang="en-US" sz="1451" i="1"/>
              <a:t>New England J. Medicine.</a:t>
            </a:r>
            <a:r>
              <a:rPr lang="en-US" altLang="en-US" sz="1451"/>
              <a:t> Jun 2015.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5257800" cy="303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20" y="5080"/>
            <a:ext cx="39547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024068"/>
            <a:ext cx="837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Dehydration of ions in voltage-gated carbon </a:t>
            </a:r>
            <a:r>
              <a:rPr lang="en-US" sz="1600" dirty="0" err="1"/>
              <a:t>nanopores</a:t>
            </a:r>
            <a:r>
              <a:rPr lang="en-US" sz="1600" dirty="0"/>
              <a:t> observed by </a:t>
            </a:r>
            <a:r>
              <a:rPr lang="en-US" sz="1600" i="1" dirty="0"/>
              <a:t>in situ </a:t>
            </a:r>
            <a:r>
              <a:rPr lang="en-US" sz="1600" dirty="0"/>
              <a:t>NMR,</a:t>
            </a:r>
          </a:p>
          <a:p>
            <a:r>
              <a:rPr lang="en-US" sz="1600" dirty="0"/>
              <a:t>With Yue Wu, UNC-CH physics, </a:t>
            </a:r>
            <a:r>
              <a:rPr lang="de-DE" sz="1600" i="1" dirty="0"/>
              <a:t>J. Phys. Chem. Lett</a:t>
            </a:r>
            <a:r>
              <a:rPr lang="de-DE" sz="1600" dirty="0"/>
              <a:t>. 6(24), 5022 - 5026 (</a:t>
            </a:r>
            <a:r>
              <a:rPr lang="de-DE" sz="1600" b="1" dirty="0"/>
              <a:t>2015</a:t>
            </a:r>
            <a:r>
              <a:rPr lang="de-DE" sz="1600" dirty="0"/>
              <a:t>).</a:t>
            </a:r>
            <a:endParaRPr lang="en-US" sz="1600" dirty="0"/>
          </a:p>
        </p:txBody>
      </p:sp>
      <p:pic>
        <p:nvPicPr>
          <p:cNvPr id="1026" name="Picture 2" descr="image of FIG. 3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1" y="3608843"/>
            <a:ext cx="4179242" cy="27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FIG. 5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84" y="3608843"/>
            <a:ext cx="4248756" cy="288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211669"/>
            <a:ext cx="650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Origin of molecular conformational stability,</a:t>
            </a:r>
          </a:p>
          <a:p>
            <a:r>
              <a:rPr lang="en-US" sz="1600" dirty="0"/>
              <a:t>With Cindy K. UNC-CH </a:t>
            </a:r>
            <a:r>
              <a:rPr lang="en-US" sz="1600" dirty="0" err="1"/>
              <a:t>Schauer</a:t>
            </a:r>
            <a:r>
              <a:rPr lang="en-US" sz="1600" dirty="0"/>
              <a:t>, chemistry, </a:t>
            </a:r>
            <a:r>
              <a:rPr lang="de-DE" sz="1600" i="1" dirty="0"/>
              <a:t>J. Chem. Phys</a:t>
            </a:r>
            <a:r>
              <a:rPr lang="de-DE" sz="1600" dirty="0"/>
              <a:t>. 142, 054107 (</a:t>
            </a:r>
            <a:r>
              <a:rPr lang="de-DE" sz="1600" b="1" dirty="0"/>
              <a:t>2015</a:t>
            </a:r>
            <a:r>
              <a:rPr lang="de-DE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2426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-1"/>
            <a:ext cx="4658139" cy="250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2" y="-1"/>
            <a:ext cx="4449418" cy="279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50714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Asymmetric Synthesis of </a:t>
            </a:r>
            <a:r>
              <a:rPr lang="en-US" sz="1400" dirty="0" err="1"/>
              <a:t>Hydroxy</a:t>
            </a:r>
            <a:r>
              <a:rPr lang="en-US" sz="1400" dirty="0"/>
              <a:t> Esters with Multiple </a:t>
            </a:r>
            <a:r>
              <a:rPr lang="en-US" sz="1400" dirty="0" err="1"/>
              <a:t>Stereocenters</a:t>
            </a:r>
            <a:r>
              <a:rPr lang="en-US" sz="1400" dirty="0"/>
              <a:t> via a Chiral Phosphoric Acid Catalyzed Kinetic Resolution, with Kimberly S. Petersen, UNC chemistry, </a:t>
            </a:r>
            <a:r>
              <a:rPr lang="en-US" sz="1400" i="1" dirty="0"/>
              <a:t>J. Org. Chem.</a:t>
            </a:r>
            <a:r>
              <a:rPr lang="en-US" sz="1400" dirty="0"/>
              <a:t>, </a:t>
            </a:r>
            <a:r>
              <a:rPr lang="en-US" sz="1400" b="1" dirty="0"/>
              <a:t>2015</a:t>
            </a:r>
            <a:r>
              <a:rPr lang="en-US" sz="1400" dirty="0"/>
              <a:t>, 80 (1), pp 133–140.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" y="3030365"/>
            <a:ext cx="4836924" cy="19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84" y="3091920"/>
            <a:ext cx="4224251" cy="22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4934753"/>
            <a:ext cx="361308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9408" y="5549347"/>
            <a:ext cx="5487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Roles of Interfacial Modifiers in Hybrid Solar Cells: Inorganic/Polymer Bilayer vs Inorganic/</a:t>
            </a:r>
            <a:r>
              <a:rPr lang="en-US" sz="1400" dirty="0" err="1"/>
              <a:t>Polymer:Fullerene</a:t>
            </a:r>
            <a:r>
              <a:rPr lang="en-US" sz="1400" dirty="0"/>
              <a:t> Bulk Heterojunction, with Wei You, UNC chemistry, </a:t>
            </a:r>
            <a:r>
              <a:rPr lang="en-US" sz="1400" i="1" dirty="0"/>
              <a:t>ACS Appl. Mater. Interfaces</a:t>
            </a:r>
            <a:r>
              <a:rPr lang="en-US" sz="1400" dirty="0"/>
              <a:t>, </a:t>
            </a:r>
            <a:r>
              <a:rPr lang="en-US" sz="1400" b="1" dirty="0"/>
              <a:t>2014</a:t>
            </a:r>
            <a:r>
              <a:rPr lang="en-US" sz="1400" dirty="0"/>
              <a:t>, 6 (2), pp 803–810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6008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er.doe.gov/bes/EFRC/images/about/efrc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1284288"/>
            <a:ext cx="69215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221673"/>
            <a:ext cx="9144000" cy="968951"/>
          </a:xfrm>
        </p:spPr>
        <p:txBody>
          <a:bodyPr/>
          <a:lstStyle/>
          <a:p>
            <a:r>
              <a:rPr lang="en-US" sz="4000" b="1" dirty="0">
                <a:solidFill>
                  <a:schemeClr val="accent3"/>
                </a:solidFill>
              </a:rPr>
              <a:t>Energy Frontier Research Centers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435350" y="6488113"/>
            <a:ext cx="463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http://www.er.doe.gov/bes/EFRC/index.html</a:t>
            </a:r>
          </a:p>
        </p:txBody>
      </p:sp>
      <p:pic>
        <p:nvPicPr>
          <p:cNvPr id="13317" name="Picture 124" descr="doe_funding_logo.jpg"/>
          <p:cNvPicPr>
            <a:picLocks noChangeAspect="1"/>
          </p:cNvPicPr>
          <p:nvPr/>
        </p:nvPicPr>
        <p:blipFill>
          <a:blip r:embed="rId4"/>
          <a:srcRect l="12778" t="11111" r="10555" b="22221"/>
          <a:stretch>
            <a:fillRect/>
          </a:stretch>
        </p:blipFill>
        <p:spPr bwMode="auto">
          <a:xfrm>
            <a:off x="7659688" y="5132388"/>
            <a:ext cx="148431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9688"/>
            <a:ext cx="9144000" cy="11430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Chemical Approaches to Artificial Photosynthesis. Modular Approach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60217" y="1153385"/>
            <a:ext cx="841824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 Light absorption, sensitization  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 Electron transfer quenching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 Vectorial electron/proton transfer, redox splitting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 Catalysis of water oxidation and reduction</a:t>
            </a:r>
          </a:p>
        </p:txBody>
      </p:sp>
      <p:sp>
        <p:nvSpPr>
          <p:cNvPr id="12292" name="Rectangle 106"/>
          <p:cNvSpPr>
            <a:spLocks noChangeArrowheads="1"/>
          </p:cNvSpPr>
          <p:nvPr/>
        </p:nvSpPr>
        <p:spPr bwMode="auto">
          <a:xfrm>
            <a:off x="6203950" y="4655410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Meyer, </a:t>
            </a:r>
            <a:r>
              <a:rPr lang="en-US" sz="1600" i="1" dirty="0"/>
              <a:t>Accounts of Chemical Research</a:t>
            </a:r>
            <a:r>
              <a:rPr lang="en-US" sz="1600" dirty="0"/>
              <a:t> </a:t>
            </a:r>
            <a:r>
              <a:rPr lang="en-US" sz="1600" b="1" dirty="0"/>
              <a:t>1989</a:t>
            </a:r>
            <a:r>
              <a:rPr lang="en-US" sz="1600" dirty="0"/>
              <a:t>, </a:t>
            </a:r>
            <a:r>
              <a:rPr lang="en-US" sz="1600" i="1" dirty="0"/>
              <a:t>22</a:t>
            </a:r>
            <a:r>
              <a:rPr lang="en-US" sz="1600" dirty="0"/>
              <a:t>, 163.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3123473"/>
            <a:ext cx="47513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08"/>
          <p:cNvSpPr txBox="1">
            <a:spLocks noChangeArrowheads="1"/>
          </p:cNvSpPr>
          <p:nvPr/>
        </p:nvSpPr>
        <p:spPr bwMode="auto">
          <a:xfrm>
            <a:off x="5618163" y="2723423"/>
            <a:ext cx="200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Photosystem II</a:t>
            </a:r>
          </a:p>
        </p:txBody>
      </p:sp>
      <p:pic>
        <p:nvPicPr>
          <p:cNvPr id="12295" name="Picture 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2923448"/>
            <a:ext cx="45243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5129518" y="6079403"/>
            <a:ext cx="36489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Meyer, et. al. </a:t>
            </a:r>
            <a:r>
              <a:rPr lang="en-US" sz="1600" i="1" dirty="0"/>
              <a:t>Inorg. Chem.</a:t>
            </a:r>
            <a:r>
              <a:rPr lang="en-US" sz="1600" dirty="0"/>
              <a:t> </a:t>
            </a:r>
            <a:r>
              <a:rPr lang="en-US" sz="1600" b="1" dirty="0"/>
              <a:t>2005</a:t>
            </a:r>
            <a:r>
              <a:rPr lang="en-US" sz="1600" dirty="0"/>
              <a:t>, 6802; </a:t>
            </a:r>
            <a:r>
              <a:rPr lang="en-US" sz="1600" i="1" dirty="0"/>
              <a:t>Acc. Chem Res </a:t>
            </a:r>
            <a:r>
              <a:rPr lang="en-US" sz="1600" b="1" dirty="0"/>
              <a:t>1989</a:t>
            </a:r>
            <a:r>
              <a:rPr lang="en-US" sz="1600" dirty="0"/>
              <a:t>, 163.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Throughput Deep Sequencing Infrastructure</a:t>
            </a:r>
          </a:p>
        </p:txBody>
      </p:sp>
      <p:pic>
        <p:nvPicPr>
          <p:cNvPr id="4" name="Content Placeholder 3" descr="Illumina_(company)_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34" y="2220154"/>
            <a:ext cx="1356565" cy="73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 descr="Illumina_(company)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4" y="2372554"/>
            <a:ext cx="1356565" cy="73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3" descr="Illumina_(company)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34" y="2524954"/>
            <a:ext cx="1356565" cy="73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3" descr="Illumina_(company)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34" y="2677354"/>
            <a:ext cx="1356565" cy="73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3" descr="Illumina_(company)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4" y="2829754"/>
            <a:ext cx="1356565" cy="73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ight Brace 8"/>
          <p:cNvSpPr/>
          <p:nvPr/>
        </p:nvSpPr>
        <p:spPr>
          <a:xfrm>
            <a:off x="2584175" y="2220154"/>
            <a:ext cx="212035" cy="13477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A7EB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5321" y="2524954"/>
            <a:ext cx="1444487" cy="73818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Aggregation Server</a:t>
            </a:r>
          </a:p>
        </p:txBody>
      </p:sp>
      <p:sp>
        <p:nvSpPr>
          <p:cNvPr id="11" name="Can 10"/>
          <p:cNvSpPr/>
          <p:nvPr/>
        </p:nvSpPr>
        <p:spPr>
          <a:xfrm>
            <a:off x="5691799" y="2372554"/>
            <a:ext cx="848139" cy="1042988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Isilon</a:t>
            </a:r>
          </a:p>
          <a:p>
            <a:pPr algn="ctr"/>
            <a:r>
              <a:rPr lang="en-US" dirty="0"/>
              <a:t>1.7 PB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4713" y="4721706"/>
            <a:ext cx="1444487" cy="7381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Pipeline</a:t>
            </a:r>
          </a:p>
          <a:p>
            <a:pPr algn="ctr"/>
            <a:r>
              <a:rPr lang="en-US" dirty="0"/>
              <a:t>Manager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9260" y="529889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61660" y="545129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414060" y="560369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66460" y="575609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18860" y="590849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36373" y="43361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88773" y="44885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41173" y="46409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493573" y="47933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45973" y="49457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798373" y="50981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50773" y="52505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103173" y="54029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255573" y="55553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07973" y="57077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560373" y="5860147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123028" y="439112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275428" y="454352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427828" y="469592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580228" y="484832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732628" y="500072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885028" y="515312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037428" y="530552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964541" y="434277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116941" y="4495175"/>
            <a:ext cx="463826" cy="4014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432312" y="3909390"/>
            <a:ext cx="5526157" cy="2809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A7EBB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82821" y="6321291"/>
            <a:ext cx="257942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Processing Pipeline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61641" y="3955811"/>
            <a:ext cx="1863459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Compute Nodes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875722" y="2882758"/>
            <a:ext cx="5565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82821" y="2905334"/>
            <a:ext cx="5963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Left Brace 73"/>
          <p:cNvSpPr/>
          <p:nvPr/>
        </p:nvSpPr>
        <p:spPr>
          <a:xfrm>
            <a:off x="5691799" y="4161183"/>
            <a:ext cx="417461" cy="21004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A7EBB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082208" y="5194846"/>
            <a:ext cx="5499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11" idx="3"/>
          </p:cNvCxnSpPr>
          <p:nvPr/>
        </p:nvCxnSpPr>
        <p:spPr>
          <a:xfrm rot="5400000">
            <a:off x="4552117" y="2004190"/>
            <a:ext cx="152400" cy="29751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endCxn id="15" idx="1"/>
          </p:cNvCxnSpPr>
          <p:nvPr/>
        </p:nvCxnSpPr>
        <p:spPr>
          <a:xfrm rot="16200000" flipH="1">
            <a:off x="2601312" y="4107399"/>
            <a:ext cx="1522856" cy="44394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25287" y="1868557"/>
            <a:ext cx="6652599" cy="18884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A7EBB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75722" y="1910889"/>
            <a:ext cx="387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Collection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61" y="4667789"/>
            <a:ext cx="277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99FF"/>
                </a:solidFill>
              </a:rPr>
              <a:t>MaPSeq meta scheduler running multiple pipelines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300" y="1034716"/>
            <a:ext cx="8737600" cy="5552897"/>
          </a:xfrm>
        </p:spPr>
        <p:txBody>
          <a:bodyPr/>
          <a:lstStyle/>
          <a:p>
            <a:r>
              <a:rPr lang="en-US" dirty="0"/>
              <a:t>TCGA was a 5 year project to catalog genetic mutations responsible for cancer. UNC is one of twelve national centers</a:t>
            </a:r>
          </a:p>
          <a:p>
            <a:r>
              <a:rPr lang="en-US" dirty="0"/>
              <a:t>Processed over 10,000 tumor samples in support of TCGA </a:t>
            </a:r>
          </a:p>
          <a:p>
            <a:r>
              <a:rPr lang="en-US" dirty="0"/>
              <a:t>At the high point the Bioinformatics pipeline  processed </a:t>
            </a:r>
            <a:r>
              <a:rPr lang="en-US" dirty="0">
                <a:solidFill>
                  <a:srgbClr val="FFC000"/>
                </a:solidFill>
              </a:rPr>
              <a:t>over 700 </a:t>
            </a:r>
            <a:r>
              <a:rPr lang="en-US" dirty="0"/>
              <a:t>sequencing runs in a </a:t>
            </a:r>
            <a:r>
              <a:rPr lang="en-US" dirty="0">
                <a:solidFill>
                  <a:srgbClr val="FFC000"/>
                </a:solidFill>
              </a:rPr>
              <a:t>week</a:t>
            </a:r>
          </a:p>
          <a:p>
            <a:r>
              <a:rPr lang="en-US" dirty="0"/>
              <a:t>Information has all been  uploaded several national data repositories. </a:t>
            </a:r>
          </a:p>
          <a:p>
            <a:r>
              <a:rPr lang="en-US" dirty="0"/>
              <a:t>Project successfully completed in 2015</a:t>
            </a:r>
          </a:p>
          <a:p>
            <a:endParaRPr lang="en-US" dirty="0"/>
          </a:p>
        </p:txBody>
      </p:sp>
      <p:pic>
        <p:nvPicPr>
          <p:cNvPr id="8194" name="Picture 2" descr="C:\Users\reed\Presentations\SuperComputing\image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6" y="107531"/>
            <a:ext cx="5476448" cy="79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03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40" y="1143303"/>
            <a:ext cx="1809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Prof. Karen Hagemann, </a:t>
            </a:r>
            <a:br>
              <a:rPr lang="en-US" sz="1600" b="1" i="1" dirty="0">
                <a:solidFill>
                  <a:srgbClr val="C00000"/>
                </a:solidFill>
              </a:rPr>
            </a:br>
            <a:r>
              <a:rPr lang="en-US" sz="1600" b="1" i="1" dirty="0">
                <a:solidFill>
                  <a:srgbClr val="C00000"/>
                </a:solidFill>
              </a:rPr>
              <a:t>UNC-CH, History</a:t>
            </a:r>
          </a:p>
          <a:p>
            <a:endParaRPr lang="en-US" sz="1600" b="1" i="1" dirty="0">
              <a:solidFill>
                <a:srgbClr val="C00000"/>
              </a:solidFill>
            </a:endParaRPr>
          </a:p>
          <a:p>
            <a:r>
              <a:rPr lang="en-US" sz="1600" b="1" i="1" dirty="0">
                <a:solidFill>
                  <a:srgbClr val="C00000"/>
                </a:solidFill>
              </a:rPr>
              <a:t>Prof. Stefan Dudink, </a:t>
            </a:r>
            <a:br>
              <a:rPr lang="en-US" sz="1600" b="1" i="1" dirty="0">
                <a:solidFill>
                  <a:srgbClr val="C00000"/>
                </a:solidFill>
              </a:rPr>
            </a:br>
            <a:r>
              <a:rPr lang="en-US" sz="1600" b="1" i="1" dirty="0">
                <a:solidFill>
                  <a:srgbClr val="C00000"/>
                </a:solidFill>
              </a:rPr>
              <a:t>Radboud Univ., Netherlands, Gender Studies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6955"/>
            <a:ext cx="9242323" cy="855662"/>
          </a:xfrm>
        </p:spPr>
        <p:txBody>
          <a:bodyPr>
            <a:normAutofit fontScale="90000"/>
          </a:bodyPr>
          <a:lstStyle/>
          <a:p>
            <a:r>
              <a:rPr lang="en-US" dirty="0"/>
              <a:t>Gender, War and the Western World since 1600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94" y="3672985"/>
            <a:ext cx="1445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online companion to The Oxford Handbook on Gender, War and the Western World since 1600.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04" y="861673"/>
            <a:ext cx="7588596" cy="54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2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Blake Archive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22" y="873022"/>
            <a:ext cx="5716678" cy="4953000"/>
          </a:xfrm>
        </p:spPr>
      </p:pic>
      <p:sp>
        <p:nvSpPr>
          <p:cNvPr id="5" name="TextBox 4"/>
          <p:cNvSpPr txBox="1"/>
          <p:nvPr/>
        </p:nvSpPr>
        <p:spPr>
          <a:xfrm>
            <a:off x="144186" y="3891322"/>
            <a:ext cx="2975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Editors:</a:t>
            </a:r>
          </a:p>
          <a:p>
            <a:r>
              <a:rPr lang="en-US" dirty="0">
                <a:solidFill>
                  <a:srgbClr val="C00000"/>
                </a:solidFill>
              </a:rPr>
              <a:t>Morris Eaves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	U. of Rochester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Robert </a:t>
            </a:r>
            <a:r>
              <a:rPr lang="en-US" dirty="0" err="1">
                <a:solidFill>
                  <a:srgbClr val="C00000"/>
                </a:solidFill>
              </a:rPr>
              <a:t>Essick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	U. of California, Riverside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Joseph </a:t>
            </a:r>
            <a:r>
              <a:rPr lang="en-US" dirty="0" err="1">
                <a:solidFill>
                  <a:srgbClr val="C00000"/>
                </a:solidFill>
              </a:rPr>
              <a:t>Viscomi</a:t>
            </a:r>
            <a:r>
              <a:rPr lang="en-US" dirty="0">
                <a:solidFill>
                  <a:srgbClr val="C00000"/>
                </a:solidFill>
              </a:rPr>
              <a:t>	</a:t>
            </a:r>
          </a:p>
          <a:p>
            <a:r>
              <a:rPr lang="en-US" dirty="0">
                <a:solidFill>
                  <a:srgbClr val="C00000"/>
                </a:solidFill>
              </a:rPr>
              <a:t>	UNC at Chapel Hill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54250"/>
            <a:ext cx="3516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DH</a:t>
            </a:r>
            <a:r>
              <a:rPr lang="en-US" b="1" dirty="0"/>
              <a:t> </a:t>
            </a:r>
            <a:r>
              <a:rPr lang="en-US" dirty="0"/>
              <a:t>project sustained since 1996.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high resolution digital reproductions of the various works of Blake, alongside annotation, commentary and related scholarly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specialized search, compare and virtual light box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 major re-working and updating of the web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Chemistry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Genomics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Digital Humanities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27" y="981289"/>
            <a:ext cx="3069404" cy="230205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49" y="4049713"/>
            <a:ext cx="2934878" cy="254281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74" y="3842208"/>
            <a:ext cx="3668486" cy="22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371600"/>
          </a:xfrm>
        </p:spPr>
        <p:txBody>
          <a:bodyPr/>
          <a:lstStyle/>
          <a:p>
            <a:pPr eaLnBrk="1" hangingPunct="1">
              <a:buFont typeface="+mj-lt"/>
              <a:buNone/>
              <a:defRPr/>
            </a:pPr>
            <a:r>
              <a:rPr lang="en-US" cap="none" dirty="0">
                <a:latin typeface="Helvetica"/>
                <a:cs typeface="Helvetica"/>
              </a:rPr>
              <a:t>Ancient World Mapping Application</a:t>
            </a:r>
          </a:p>
        </p:txBody>
      </p:sp>
      <p:pic>
        <p:nvPicPr>
          <p:cNvPr id="18434" name="Picture 2" descr="awm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296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3309"/>
            <a:ext cx="8229600" cy="3454592"/>
          </a:xfrm>
        </p:spPr>
        <p:txBody>
          <a:bodyPr/>
          <a:lstStyle/>
          <a:p>
            <a:r>
              <a:rPr lang="en-US" dirty="0"/>
              <a:t>For assistance with any of our services, please contact Research Computing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research@unc.edu</a:t>
            </a:r>
            <a:endParaRPr lang="en-US" dirty="0"/>
          </a:p>
          <a:p>
            <a:pPr lvl="1"/>
            <a:r>
              <a:rPr lang="en-US" dirty="0"/>
              <a:t>Phone: 919-962-HELP</a:t>
            </a:r>
          </a:p>
          <a:p>
            <a:pPr lvl="1"/>
            <a:r>
              <a:rPr lang="en-US" dirty="0"/>
              <a:t>Submit help ticket at </a:t>
            </a:r>
            <a:r>
              <a:rPr lang="en-US" dirty="0">
                <a:hlinkClick r:id="rId3"/>
              </a:rPr>
              <a:t>http://help.unc.edu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:\reed\matlab\DogQuestio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547"/>
            <a:ext cx="1356545" cy="1539450"/>
          </a:xfrm>
          <a:prstGeom prst="rect">
            <a:avLst/>
          </a:prstGeom>
          <a:noFill/>
        </p:spPr>
      </p:pic>
      <p:pic>
        <p:nvPicPr>
          <p:cNvPr id="5" name="Picture 4" descr="D:\reed\matlab\3976522351_c9aec91c83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1701" y="1319272"/>
            <a:ext cx="1604635" cy="1604635"/>
          </a:xfrm>
          <a:prstGeom prst="rect">
            <a:avLst/>
          </a:prstGeom>
          <a:noFill/>
        </p:spPr>
      </p:pic>
      <p:pic>
        <p:nvPicPr>
          <p:cNvPr id="6" name="Picture 5" descr="D:\reed\matlab\2159529314_46639041cc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6336" y="1072422"/>
            <a:ext cx="2333327" cy="1879878"/>
          </a:xfrm>
          <a:prstGeom prst="rect">
            <a:avLst/>
          </a:prstGeom>
          <a:noFill/>
        </p:spPr>
      </p:pic>
      <p:pic>
        <p:nvPicPr>
          <p:cNvPr id="7" name="Picture 6" descr="D:\reed\matlab\iStock_000006879631Small curious do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9663" y="1007514"/>
            <a:ext cx="1970869" cy="1311591"/>
          </a:xfrm>
          <a:prstGeom prst="rect">
            <a:avLst/>
          </a:prstGeom>
          <a:noFill/>
        </p:spPr>
      </p:pic>
      <p:pic>
        <p:nvPicPr>
          <p:cNvPr id="8" name="Picture 7" descr="D:\reed\matlab\Pug-5-pictu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2186" y="1614900"/>
            <a:ext cx="1074953" cy="1608409"/>
          </a:xfrm>
          <a:prstGeom prst="rect">
            <a:avLst/>
          </a:prstGeom>
          <a:noFill/>
        </p:spPr>
      </p:pic>
      <p:pic>
        <p:nvPicPr>
          <p:cNvPr id="9" name="Picture 8" descr="D:\reed\matlab\2459461_f5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6658" y="1611222"/>
            <a:ext cx="1927342" cy="1545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3" y="3435926"/>
            <a:ext cx="694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Resources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ed\RC_courses\killdevil-kure\20111012_KillDevil\DSC_0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102" y="1501409"/>
            <a:ext cx="4303768" cy="28705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Cluster Advantages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41300" y="856387"/>
            <a:ext cx="8737600" cy="5253461"/>
          </a:xfrm>
        </p:spPr>
        <p:txBody>
          <a:bodyPr>
            <a:normAutofit/>
          </a:bodyPr>
          <a:lstStyle/>
          <a:p>
            <a:r>
              <a:rPr lang="en-US" dirty="0"/>
              <a:t>fast interconnect, tightly coupled</a:t>
            </a:r>
          </a:p>
          <a:p>
            <a:r>
              <a:rPr lang="en-US" dirty="0"/>
              <a:t>aggregated resources</a:t>
            </a:r>
          </a:p>
          <a:p>
            <a:pPr lvl="1"/>
            <a:r>
              <a:rPr lang="en-US" dirty="0"/>
              <a:t>compute cores</a:t>
            </a:r>
          </a:p>
          <a:p>
            <a:pPr lvl="1"/>
            <a:r>
              <a:rPr lang="en-US" dirty="0"/>
              <a:t>memory</a:t>
            </a:r>
          </a:p>
          <a:p>
            <a:r>
              <a:rPr lang="en-US" dirty="0"/>
              <a:t>installed software base</a:t>
            </a:r>
          </a:p>
          <a:p>
            <a:r>
              <a:rPr lang="en-US" dirty="0"/>
              <a:t>high availability</a:t>
            </a:r>
          </a:p>
          <a:p>
            <a:r>
              <a:rPr lang="en-US" dirty="0"/>
              <a:t>large (scratch) file spaces</a:t>
            </a:r>
          </a:p>
          <a:p>
            <a:r>
              <a:rPr lang="en-US" dirty="0"/>
              <a:t>scheduling and job management</a:t>
            </a:r>
          </a:p>
          <a:p>
            <a:r>
              <a:rPr lang="en-US" dirty="0"/>
              <a:t>data backup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957517"/>
            <a:ext cx="4259416" cy="2835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1125"/>
            <a:ext cx="8737600" cy="855662"/>
          </a:xfrm>
        </p:spPr>
        <p:txBody>
          <a:bodyPr/>
          <a:lstStyle/>
          <a:p>
            <a:r>
              <a:rPr lang="en-US" dirty="0"/>
              <a:t>Longleaf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965464"/>
            <a:ext cx="7250881" cy="54648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Geared towards HTC</a:t>
            </a:r>
          </a:p>
          <a:p>
            <a:pPr lvl="1"/>
            <a:r>
              <a:rPr lang="en-US" dirty="0"/>
              <a:t>Focus on large numbers </a:t>
            </a:r>
            <a:br>
              <a:rPr lang="en-US" dirty="0"/>
            </a:br>
            <a:r>
              <a:rPr lang="en-US" dirty="0"/>
              <a:t>of serial and single node</a:t>
            </a:r>
            <a:br>
              <a:rPr lang="en-US" dirty="0"/>
            </a:br>
            <a:r>
              <a:rPr lang="en-US" dirty="0"/>
              <a:t> jobs</a:t>
            </a:r>
          </a:p>
          <a:p>
            <a:pPr lvl="1"/>
            <a:r>
              <a:rPr lang="en-US" dirty="0"/>
              <a:t>Data Intensive Science</a:t>
            </a:r>
          </a:p>
          <a:p>
            <a:r>
              <a:rPr lang="en-US" dirty="0"/>
              <a:t>Large Memory </a:t>
            </a:r>
          </a:p>
          <a:p>
            <a:r>
              <a:rPr lang="en-US" dirty="0"/>
              <a:t>High I/O requirements</a:t>
            </a:r>
          </a:p>
          <a:p>
            <a:r>
              <a:rPr lang="en-US" dirty="0">
                <a:solidFill>
                  <a:srgbClr val="FF0000"/>
                </a:solidFill>
              </a:rPr>
              <a:t>What’s in a name?</a:t>
            </a:r>
          </a:p>
          <a:p>
            <a:pPr lvl="1"/>
            <a:r>
              <a:rPr lang="en-US" dirty="0"/>
              <a:t>The pine tree is the official state tree and 8 species of pine are native to NC including the longleaf pine. </a:t>
            </a:r>
          </a:p>
        </p:txBody>
      </p:sp>
    </p:spTree>
    <p:extLst>
      <p:ext uri="{BB962C8B-B14F-4D97-AF65-F5344CB8AC3E}">
        <p14:creationId xmlns:p14="http://schemas.microsoft.com/office/powerpoint/2010/main" val="397756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Longleaf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79500"/>
            <a:ext cx="6221845" cy="5435600"/>
          </a:xfrm>
        </p:spPr>
        <p:txBody>
          <a:bodyPr/>
          <a:lstStyle/>
          <a:p>
            <a:r>
              <a:rPr lang="en-US" dirty="0"/>
              <a:t>Four types of nodes:</a:t>
            </a:r>
          </a:p>
          <a:p>
            <a:pPr lvl="1"/>
            <a:r>
              <a:rPr lang="en-US" dirty="0"/>
              <a:t>General compute nodes</a:t>
            </a:r>
          </a:p>
          <a:p>
            <a:pPr lvl="1"/>
            <a:r>
              <a:rPr lang="en-US" dirty="0"/>
              <a:t>Big Data, High I/O </a:t>
            </a:r>
          </a:p>
          <a:p>
            <a:pPr lvl="1"/>
            <a:r>
              <a:rPr lang="en-US" dirty="0"/>
              <a:t>Very large memory nodes</a:t>
            </a:r>
          </a:p>
          <a:p>
            <a:pPr lvl="1"/>
            <a:r>
              <a:rPr lang="en-US" dirty="0"/>
              <a:t>GPGPU nodes</a:t>
            </a:r>
          </a:p>
          <a:p>
            <a:pPr lvl="1"/>
            <a:r>
              <a:rPr lang="en-US" dirty="0"/>
              <a:t>…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20" y="3552723"/>
            <a:ext cx="4825380" cy="31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341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UNC2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powerpointUNC2.potx</Template>
  <TotalTime>39644</TotalTime>
  <Words>2242</Words>
  <Application>Microsoft Office PowerPoint</Application>
  <PresentationFormat>On-screen Show (4:3)</PresentationFormat>
  <Paragraphs>319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Helvetica</vt:lpstr>
      <vt:lpstr>Symbol</vt:lpstr>
      <vt:lpstr>Wingdings</vt:lpstr>
      <vt:lpstr>powerpointUNC2</vt:lpstr>
      <vt:lpstr>PowerPoint Presentation</vt:lpstr>
      <vt:lpstr>Overview – Research Computing</vt:lpstr>
      <vt:lpstr>ReCo Resources</vt:lpstr>
      <vt:lpstr>ReCo Services</vt:lpstr>
      <vt:lpstr>ReCo Projects</vt:lpstr>
      <vt:lpstr>PowerPoint Presentation</vt:lpstr>
      <vt:lpstr>Compute Cluster Advantages</vt:lpstr>
      <vt:lpstr>Longleaf</vt:lpstr>
      <vt:lpstr>Longleaf Nodes</vt:lpstr>
      <vt:lpstr>Longleaf Nodes</vt:lpstr>
      <vt:lpstr>Longleaf Nodes</vt:lpstr>
      <vt:lpstr>Longleaf Storage</vt:lpstr>
      <vt:lpstr>Dogwood - HPC Cluster</vt:lpstr>
      <vt:lpstr>Getting an account:</vt:lpstr>
      <vt:lpstr>Exploring Cloud Computing</vt:lpstr>
      <vt:lpstr>Resources: Available Software</vt:lpstr>
      <vt:lpstr>Licensed Software</vt:lpstr>
      <vt:lpstr>Large Installed Software Base</vt:lpstr>
      <vt:lpstr>Mass Storage</vt:lpstr>
      <vt:lpstr>(Big) Data Storage</vt:lpstr>
      <vt:lpstr>CIFS Shares</vt:lpstr>
      <vt:lpstr>Virtual Computing Lab (VCL)</vt:lpstr>
      <vt:lpstr>Virtual Computing Lab (VCL)</vt:lpstr>
      <vt:lpstr>Access to National Resources </vt:lpstr>
      <vt:lpstr>XSEDE</vt:lpstr>
      <vt:lpstr>PowerPoint Presentation</vt:lpstr>
      <vt:lpstr>Engagement, Support and Collaboration </vt:lpstr>
      <vt:lpstr>Services: Training</vt:lpstr>
      <vt:lpstr>Services: Technical Support</vt:lpstr>
      <vt:lpstr>Secure Research Workspace (SRW)</vt:lpstr>
      <vt:lpstr>SRW - cont</vt:lpstr>
      <vt:lpstr>Secure Research Workspace (SRW)</vt:lpstr>
      <vt:lpstr>Desktop Computing –TarHeel Linux </vt:lpstr>
      <vt:lpstr>Services: Research Database Support </vt:lpstr>
      <vt:lpstr>Services: Secure Data Exchange </vt:lpstr>
      <vt:lpstr>Globus</vt:lpstr>
      <vt:lpstr>PowerPoint Presentation</vt:lpstr>
      <vt:lpstr>Force Field Parameterization of Condensed Phase</vt:lpstr>
      <vt:lpstr>Molecular Dynamics of Protein–Polymer Interaction</vt:lpstr>
      <vt:lpstr>Next Generation Sequencing Bioinformatics Support</vt:lpstr>
      <vt:lpstr>Next Generation Sequencing Bioinformatics Support</vt:lpstr>
      <vt:lpstr>PowerPoint Presentation</vt:lpstr>
      <vt:lpstr>PowerPoint Presentation</vt:lpstr>
      <vt:lpstr>Energy Frontier Research Centers</vt:lpstr>
      <vt:lpstr> Chemical Approaches to Artificial Photosynthesis. Modular Approach</vt:lpstr>
      <vt:lpstr>High Throughput Deep Sequencing Infrastructure</vt:lpstr>
      <vt:lpstr>PowerPoint Presentation</vt:lpstr>
      <vt:lpstr>Gender, War and the Western World since 1600 </vt:lpstr>
      <vt:lpstr>William Blake Archive</vt:lpstr>
      <vt:lpstr>Ancient World Mapping Application</vt:lpstr>
      <vt:lpstr>Questions and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Reed</dc:creator>
  <cp:lastModifiedBy>Reed, Mark S.C.</cp:lastModifiedBy>
  <cp:revision>177</cp:revision>
  <dcterms:created xsi:type="dcterms:W3CDTF">2011-09-27T12:28:06Z</dcterms:created>
  <dcterms:modified xsi:type="dcterms:W3CDTF">2019-10-03T17:39:46Z</dcterms:modified>
</cp:coreProperties>
</file>