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81"/>
  </p:notesMasterIdLst>
  <p:sldIdLst>
    <p:sldId id="256" r:id="rId2"/>
    <p:sldId id="273" r:id="rId3"/>
    <p:sldId id="274" r:id="rId4"/>
    <p:sldId id="275" r:id="rId5"/>
    <p:sldId id="375" r:id="rId6"/>
    <p:sldId id="400" r:id="rId7"/>
    <p:sldId id="401" r:id="rId8"/>
    <p:sldId id="563" r:id="rId9"/>
    <p:sldId id="564" r:id="rId10"/>
    <p:sldId id="565" r:id="rId11"/>
    <p:sldId id="436" r:id="rId12"/>
    <p:sldId id="559" r:id="rId13"/>
    <p:sldId id="560" r:id="rId14"/>
    <p:sldId id="561" r:id="rId15"/>
    <p:sldId id="562" r:id="rId16"/>
    <p:sldId id="569" r:id="rId17"/>
    <p:sldId id="568" r:id="rId18"/>
    <p:sldId id="414" r:id="rId19"/>
    <p:sldId id="413" r:id="rId20"/>
    <p:sldId id="424" r:id="rId21"/>
    <p:sldId id="418" r:id="rId22"/>
    <p:sldId id="419" r:id="rId23"/>
    <p:sldId id="421" r:id="rId24"/>
    <p:sldId id="410" r:id="rId25"/>
    <p:sldId id="409" r:id="rId26"/>
    <p:sldId id="402" r:id="rId27"/>
    <p:sldId id="571" r:id="rId28"/>
    <p:sldId id="572" r:id="rId29"/>
    <p:sldId id="573" r:id="rId30"/>
    <p:sldId id="575" r:id="rId31"/>
    <p:sldId id="489" r:id="rId32"/>
    <p:sldId id="477" r:id="rId33"/>
    <p:sldId id="491" r:id="rId34"/>
    <p:sldId id="576" r:id="rId35"/>
    <p:sldId id="412" r:id="rId36"/>
    <p:sldId id="509" r:id="rId37"/>
    <p:sldId id="459" r:id="rId38"/>
    <p:sldId id="425" r:id="rId39"/>
    <p:sldId id="514" r:id="rId40"/>
    <p:sldId id="515" r:id="rId41"/>
    <p:sldId id="512" r:id="rId42"/>
    <p:sldId id="517" r:id="rId43"/>
    <p:sldId id="567" r:id="rId44"/>
    <p:sldId id="437" r:id="rId45"/>
    <p:sldId id="530" r:id="rId46"/>
    <p:sldId id="529" r:id="rId47"/>
    <p:sldId id="570" r:id="rId48"/>
    <p:sldId id="532" r:id="rId49"/>
    <p:sldId id="441" r:id="rId50"/>
    <p:sldId id="533" r:id="rId51"/>
    <p:sldId id="521" r:id="rId52"/>
    <p:sldId id="523" r:id="rId53"/>
    <p:sldId id="522" r:id="rId54"/>
    <p:sldId id="447" r:id="rId55"/>
    <p:sldId id="450" r:id="rId56"/>
    <p:sldId id="535" r:id="rId57"/>
    <p:sldId id="577" r:id="rId58"/>
    <p:sldId id="578" r:id="rId59"/>
    <p:sldId id="451" r:id="rId60"/>
    <p:sldId id="536" r:id="rId61"/>
    <p:sldId id="537" r:id="rId62"/>
    <p:sldId id="539" r:id="rId63"/>
    <p:sldId id="524" r:id="rId64"/>
    <p:sldId id="525" r:id="rId65"/>
    <p:sldId id="557" r:id="rId66"/>
    <p:sldId id="527" r:id="rId67"/>
    <p:sldId id="526" r:id="rId68"/>
    <p:sldId id="438" r:id="rId69"/>
    <p:sldId id="393" r:id="rId70"/>
    <p:sldId id="277" r:id="rId71"/>
    <p:sldId id="380" r:id="rId72"/>
    <p:sldId id="279" r:id="rId73"/>
    <p:sldId id="468" r:id="rId74"/>
    <p:sldId id="426" r:id="rId75"/>
    <p:sldId id="579" r:id="rId76"/>
    <p:sldId id="580" r:id="rId77"/>
    <p:sldId id="581" r:id="rId78"/>
    <p:sldId id="582" r:id="rId79"/>
    <p:sldId id="276" r:id="rId8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D5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2" autoAdjust="0"/>
    <p:restoredTop sz="84341" autoAdjust="0"/>
  </p:normalViewPr>
  <p:slideViewPr>
    <p:cSldViewPr snapToGrid="0" snapToObjects="1">
      <p:cViewPr varScale="1">
        <p:scale>
          <a:sx n="85" d="100"/>
          <a:sy n="85" d="100"/>
        </p:scale>
        <p:origin x="127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D6B3C-23C8-1B48-BA73-8944F25AB4A4}" type="datetimeFigureOut">
              <a:rPr lang="en-US" smtClean="0"/>
              <a:pPr/>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2FB65-AF65-6A49-8CBE-E9F34A832124}" type="slidenum">
              <a:rPr lang="en-US" smtClean="0"/>
              <a:pPr/>
              <a:t>‹#›</a:t>
            </a:fld>
            <a:endParaRPr lang="en-US"/>
          </a:p>
        </p:txBody>
      </p:sp>
    </p:spTree>
    <p:extLst>
      <p:ext uri="{BB962C8B-B14F-4D97-AF65-F5344CB8AC3E}">
        <p14:creationId xmlns:p14="http://schemas.microsoft.com/office/powerpoint/2010/main" val="39647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simplest sense, parallel computing is the simultaneous use of multiple compute resources to solve a computational problem:</a:t>
            </a:r>
          </a:p>
          <a:p>
            <a:r>
              <a:rPr lang="en-US" dirty="0"/>
              <a:t>To be run using multiple CPUs</a:t>
            </a:r>
          </a:p>
          <a:p>
            <a:r>
              <a:rPr lang="en-US" dirty="0"/>
              <a:t>A problem is broken into discrete parts that can be solved concurrently</a:t>
            </a:r>
          </a:p>
          <a:p>
            <a:r>
              <a:rPr lang="en-US" dirty="0"/>
              <a:t>Each part is further broken down to a series of instructions</a:t>
            </a:r>
          </a:p>
          <a:p>
            <a:r>
              <a:rPr lang="en-US" dirty="0"/>
              <a:t>Instructions from each part execute simultaneously on different CPUs</a:t>
            </a:r>
          </a:p>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6</a:t>
            </a:fld>
            <a:endParaRPr lang="en-US"/>
          </a:p>
        </p:txBody>
      </p:sp>
    </p:spTree>
    <p:extLst>
      <p:ext uri="{BB962C8B-B14F-4D97-AF65-F5344CB8AC3E}">
        <p14:creationId xmlns:p14="http://schemas.microsoft.com/office/powerpoint/2010/main" val="54862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24</a:t>
            </a:fld>
            <a:endParaRPr lang="en-US"/>
          </a:p>
        </p:txBody>
      </p:sp>
    </p:spTree>
    <p:extLst>
      <p:ext uri="{BB962C8B-B14F-4D97-AF65-F5344CB8AC3E}">
        <p14:creationId xmlns:p14="http://schemas.microsoft.com/office/powerpoint/2010/main" val="22059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35</a:t>
            </a:fld>
            <a:endParaRPr lang="en-US"/>
          </a:p>
        </p:txBody>
      </p:sp>
    </p:spTree>
    <p:extLst>
      <p:ext uri="{BB962C8B-B14F-4D97-AF65-F5344CB8AC3E}">
        <p14:creationId xmlns:p14="http://schemas.microsoft.com/office/powerpoint/2010/main" val="204083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36</a:t>
            </a:fld>
            <a:endParaRPr lang="en-US"/>
          </a:p>
        </p:txBody>
      </p:sp>
    </p:spTree>
    <p:extLst>
      <p:ext uri="{BB962C8B-B14F-4D97-AF65-F5344CB8AC3E}">
        <p14:creationId xmlns:p14="http://schemas.microsoft.com/office/powerpoint/2010/main" val="36290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39</a:t>
            </a:fld>
            <a:endParaRPr lang="en-US"/>
          </a:p>
        </p:txBody>
      </p:sp>
    </p:spTree>
    <p:extLst>
      <p:ext uri="{BB962C8B-B14F-4D97-AF65-F5344CB8AC3E}">
        <p14:creationId xmlns:p14="http://schemas.microsoft.com/office/powerpoint/2010/main" val="9891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40</a:t>
            </a:fld>
            <a:endParaRPr lang="en-US"/>
          </a:p>
        </p:txBody>
      </p:sp>
    </p:spTree>
    <p:extLst>
      <p:ext uri="{BB962C8B-B14F-4D97-AF65-F5344CB8AC3E}">
        <p14:creationId xmlns:p14="http://schemas.microsoft.com/office/powerpoint/2010/main" val="91458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49</a:t>
            </a:fld>
            <a:endParaRPr lang="en-US"/>
          </a:p>
        </p:txBody>
      </p:sp>
    </p:spTree>
    <p:extLst>
      <p:ext uri="{BB962C8B-B14F-4D97-AF65-F5344CB8AC3E}">
        <p14:creationId xmlns:p14="http://schemas.microsoft.com/office/powerpoint/2010/main" val="46275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2FB65-AF65-6A49-8CBE-E9F34A832124}" type="slidenum">
              <a:rPr lang="en-US" smtClean="0"/>
              <a:pPr/>
              <a:t>50</a:t>
            </a:fld>
            <a:endParaRPr lang="en-US"/>
          </a:p>
        </p:txBody>
      </p:sp>
    </p:spTree>
    <p:extLst>
      <p:ext uri="{BB962C8B-B14F-4D97-AF65-F5344CB8AC3E}">
        <p14:creationId xmlns:p14="http://schemas.microsoft.com/office/powerpoint/2010/main" val="345380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ppt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6951"/>
            <a:ext cx="8229600" cy="4987924"/>
          </a:xfrm>
          <a:prstGeom prst="rect">
            <a:avLst/>
          </a:prstGeom>
        </p:spPr>
        <p:txBody>
          <a:bodyPr/>
          <a:lstStyle>
            <a:lvl2pPr marL="742950" indent="-285750">
              <a:buSzPct val="60000"/>
              <a:buFont typeface="Wingdings" panose="05000000000000000000" pitchFamily="2" charset="2"/>
              <a:buChar char="Ø"/>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68263"/>
            <a:ext cx="9144000" cy="1143000"/>
          </a:xfrm>
          <a:prstGeom prst="rect">
            <a:avLst/>
          </a:prstGeom>
        </p:spPr>
        <p:txBody>
          <a:bodyPr/>
          <a:lstStyle>
            <a:lvl1pPr algn="ctr">
              <a:defRPr sz="4200" b="1">
                <a:solidFill>
                  <a:schemeClr val="accent1"/>
                </a:solidFill>
              </a:defRPr>
            </a:lvl1pPr>
          </a:lstStyle>
          <a:p>
            <a:r>
              <a:rPr lang="en-US" dirty="0"/>
              <a:t>Click to edit Master title style</a:t>
            </a:r>
          </a:p>
        </p:txBody>
      </p:sp>
      <p:sp>
        <p:nvSpPr>
          <p:cNvPr id="9" name="TextBox 8"/>
          <p:cNvSpPr txBox="1"/>
          <p:nvPr userDrawn="1"/>
        </p:nvSpPr>
        <p:spPr>
          <a:xfrm>
            <a:off x="7223125" y="73342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71554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_b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small_blue_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4450" y="5892800"/>
            <a:ext cx="2540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ts.unc.edu/research"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mathworks.com/help/toolbox/distcomp/bsic3by.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help.unc.edu/" TargetMode="External"/><Relationship Id="rId7" Type="http://schemas.openxmlformats.org/officeDocument/2006/relationships/image" Target="../media/image30.jpeg"/><Relationship Id="rId2" Type="http://schemas.openxmlformats.org/officeDocument/2006/relationships/hyperlink" Target="mailto:research@unc.edu"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t="22583"/>
          <a:stretch>
            <a:fillRect/>
          </a:stretch>
        </p:blipFill>
        <p:spPr bwMode="auto">
          <a:xfrm>
            <a:off x="5946305" y="4781487"/>
            <a:ext cx="3022242" cy="2076513"/>
          </a:xfrm>
          <a:prstGeom prst="rect">
            <a:avLst/>
          </a:prstGeom>
          <a:noFill/>
          <a:ln w="9525">
            <a:noFill/>
            <a:miter lim="800000"/>
            <a:headEnd/>
            <a:tailEnd/>
          </a:ln>
        </p:spPr>
      </p:pic>
      <p:sp>
        <p:nvSpPr>
          <p:cNvPr id="3074" name="Rectangle 4"/>
          <p:cNvSpPr>
            <a:spLocks noChangeArrowheads="1"/>
          </p:cNvSpPr>
          <p:nvPr/>
        </p:nvSpPr>
        <p:spPr bwMode="auto">
          <a:xfrm>
            <a:off x="476249" y="2731773"/>
            <a:ext cx="8175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a:solidFill>
                  <a:schemeClr val="tx2"/>
                </a:solidFill>
              </a:rPr>
              <a:t>Parallel &amp; GPU computing in MATLAB </a:t>
            </a:r>
            <a:br>
              <a:rPr lang="en-US" sz="3600" b="1" dirty="0">
                <a:solidFill>
                  <a:schemeClr val="tx2"/>
                </a:solidFill>
              </a:rPr>
            </a:br>
            <a:r>
              <a:rPr lang="en-US" sz="3600" b="1" dirty="0">
                <a:solidFill>
                  <a:schemeClr val="tx2"/>
                </a:solidFill>
              </a:rPr>
              <a:t>ITS Research Computing</a:t>
            </a:r>
          </a:p>
          <a:p>
            <a:pPr algn="ctr"/>
            <a:r>
              <a:rPr lang="en-US" sz="3600" b="1" dirty="0">
                <a:solidFill>
                  <a:schemeClr val="tx2"/>
                </a:solidFill>
              </a:rPr>
              <a:t>Mark Reed</a:t>
            </a:r>
          </a:p>
          <a:p>
            <a:pPr algn="r"/>
            <a:r>
              <a:rPr lang="en-US" sz="3200" b="1" i="1" dirty="0">
                <a:solidFill>
                  <a:schemeClr val="tx2"/>
                </a:solidFill>
              </a:rPr>
              <a:t>markreed@unc.edu</a:t>
            </a:r>
            <a:r>
              <a:rPr lang="en-US" sz="3600" b="1" dirty="0">
                <a:solidFill>
                  <a:schemeClr val="tx2"/>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7161" y="-49921"/>
            <a:ext cx="9238322" cy="6957841"/>
          </a:xfrm>
          <a:prstGeom prst="rect">
            <a:avLst/>
          </a:prstGeom>
        </p:spPr>
      </p:pic>
    </p:spTree>
    <p:extLst>
      <p:ext uri="{BB962C8B-B14F-4D97-AF65-F5344CB8AC3E}">
        <p14:creationId xmlns:p14="http://schemas.microsoft.com/office/powerpoint/2010/main" val="313538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401" y="2445979"/>
            <a:ext cx="5435599" cy="1692771"/>
          </a:xfrm>
          <a:prstGeom prst="rect">
            <a:avLst/>
          </a:prstGeom>
          <a:noFill/>
        </p:spPr>
        <p:txBody>
          <a:bodyPr wrap="square" rtlCol="0">
            <a:spAutoFit/>
          </a:bodyPr>
          <a:lstStyle/>
          <a:p>
            <a:r>
              <a:rPr lang="en-US" sz="5200" b="1" dirty="0">
                <a:solidFill>
                  <a:srgbClr val="FFC000"/>
                </a:solidFill>
              </a:rPr>
              <a:t>Parallel Computing in MATLAB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Built-in multithreading</a:t>
            </a:r>
          </a:p>
          <a:p>
            <a:pPr lvl="1"/>
            <a:r>
              <a:rPr lang="en-US" dirty="0"/>
              <a:t>shared memory, single node</a:t>
            </a:r>
          </a:p>
          <a:p>
            <a:r>
              <a:rPr lang="en-US" dirty="0"/>
              <a:t>Parallel Computing Toolbox (PCT)</a:t>
            </a:r>
          </a:p>
          <a:p>
            <a:pPr lvl="1"/>
            <a:r>
              <a:rPr lang="en-US" dirty="0"/>
              <a:t>shared memory, single node</a:t>
            </a:r>
          </a:p>
          <a:p>
            <a:pPr lvl="1"/>
            <a:r>
              <a:rPr lang="en-US" dirty="0" err="1"/>
              <a:t>parfor</a:t>
            </a:r>
            <a:endParaRPr lang="en-US" dirty="0"/>
          </a:p>
          <a:p>
            <a:r>
              <a:rPr lang="en-US" dirty="0" err="1"/>
              <a:t>Matlab</a:t>
            </a:r>
            <a:r>
              <a:rPr lang="en-US" dirty="0"/>
              <a:t> Distributed Computing Server (MDCS)</a:t>
            </a:r>
          </a:p>
          <a:p>
            <a:pPr lvl="1"/>
            <a:r>
              <a:rPr lang="en-US" dirty="0"/>
              <a:t>distributed computing across nodes</a:t>
            </a:r>
          </a:p>
          <a:p>
            <a:pPr lvl="1"/>
            <a:r>
              <a:rPr lang="en-US" dirty="0" err="1"/>
              <a:t>spmd</a:t>
            </a:r>
            <a:r>
              <a:rPr lang="en-US" dirty="0"/>
              <a:t> or </a:t>
            </a:r>
            <a:r>
              <a:rPr lang="en-US" dirty="0" err="1"/>
              <a:t>parfor</a:t>
            </a:r>
            <a:endParaRPr lang="en-US" dirty="0"/>
          </a:p>
        </p:txBody>
      </p:sp>
      <p:sp>
        <p:nvSpPr>
          <p:cNvPr id="3" name="Title 2"/>
          <p:cNvSpPr>
            <a:spLocks noGrp="1"/>
          </p:cNvSpPr>
          <p:nvPr>
            <p:ph type="title"/>
          </p:nvPr>
        </p:nvSpPr>
        <p:spPr/>
        <p:txBody>
          <a:bodyPr/>
          <a:lstStyle/>
          <a:p>
            <a:r>
              <a:rPr lang="en-US" dirty="0"/>
              <a:t>3 Levels of Parallel Computing</a:t>
            </a:r>
          </a:p>
        </p:txBody>
      </p:sp>
    </p:spTree>
    <p:extLst>
      <p:ext uri="{BB962C8B-B14F-4D97-AF65-F5344CB8AC3E}">
        <p14:creationId xmlns:p14="http://schemas.microsoft.com/office/powerpoint/2010/main" val="364375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19528"/>
            <a:ext cx="9144000" cy="5921115"/>
          </a:xfrm>
        </p:spPr>
        <p:txBody>
          <a:bodyPr>
            <a:normAutofit fontScale="85000" lnSpcReduction="10000"/>
          </a:bodyPr>
          <a:lstStyle/>
          <a:p>
            <a:r>
              <a:rPr lang="en-US" dirty="0"/>
              <a:t>Operations in the algorithm carried out by the function are easily partitioned into sections that can be executed concurrently, and with little communication or few sequential operations required. </a:t>
            </a:r>
          </a:p>
          <a:p>
            <a:r>
              <a:rPr lang="en-US" dirty="0">
                <a:solidFill>
                  <a:srgbClr val="FFC000"/>
                </a:solidFill>
              </a:rPr>
              <a:t>Data size is large enough </a:t>
            </a:r>
            <a:r>
              <a:rPr lang="en-US" dirty="0"/>
              <a:t>so that any advantages of concurrent execution outweigh the time required to partition the data and manage separate execution threads. For example, most functions speed up only when the array is greater than several thousand elements.</a:t>
            </a:r>
          </a:p>
          <a:p>
            <a:r>
              <a:rPr lang="en-US" dirty="0"/>
              <a:t>Operation is not memory-bound where the processing time is dominated by memory access time. As a general rule, more complex functions speed up better than simple functions.</a:t>
            </a:r>
          </a:p>
          <a:p>
            <a:r>
              <a:rPr lang="en-US" sz="2400" i="1" dirty="0"/>
              <a:t>http://www.mathworks.com/matlabcentral/answers/95958-which-matlab-functions-benefit-from-multithreaded-computation</a:t>
            </a:r>
          </a:p>
          <a:p>
            <a:pPr marL="0" indent="0">
              <a:buNone/>
            </a:pPr>
            <a:endParaRPr lang="en-US" dirty="0"/>
          </a:p>
        </p:txBody>
      </p:sp>
      <p:sp>
        <p:nvSpPr>
          <p:cNvPr id="3" name="Title 2"/>
          <p:cNvSpPr>
            <a:spLocks noGrp="1"/>
          </p:cNvSpPr>
          <p:nvPr>
            <p:ph type="title"/>
          </p:nvPr>
        </p:nvSpPr>
        <p:spPr>
          <a:xfrm>
            <a:off x="0" y="-58737"/>
            <a:ext cx="9144000" cy="778265"/>
          </a:xfrm>
        </p:spPr>
        <p:txBody>
          <a:bodyPr/>
          <a:lstStyle/>
          <a:p>
            <a:r>
              <a:rPr lang="en-US" dirty="0"/>
              <a:t>Built-in Multithreading</a:t>
            </a:r>
          </a:p>
        </p:txBody>
      </p:sp>
    </p:spTree>
    <p:extLst>
      <p:ext uri="{BB962C8B-B14F-4D97-AF65-F5344CB8AC3E}">
        <p14:creationId xmlns:p14="http://schemas.microsoft.com/office/powerpoint/2010/main" val="192623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231" y="610092"/>
            <a:ext cx="8876867" cy="5688662"/>
          </a:xfrm>
        </p:spPr>
        <p:txBody>
          <a:bodyPr/>
          <a:lstStyle/>
          <a:p>
            <a:r>
              <a:rPr lang="en-US" dirty="0"/>
              <a:t>Easiest to use but least effective.</a:t>
            </a:r>
          </a:p>
          <a:p>
            <a:r>
              <a:rPr lang="en-US" dirty="0"/>
              <a:t>Interferes with other users jobs when run in a shared environment unless you know what you are doing </a:t>
            </a:r>
          </a:p>
          <a:p>
            <a:r>
              <a:rPr lang="en-US" dirty="0"/>
              <a:t>-</a:t>
            </a:r>
            <a:r>
              <a:rPr lang="en-US" dirty="0" err="1"/>
              <a:t>singleCompThread</a:t>
            </a:r>
            <a:r>
              <a:rPr lang="en-US" dirty="0"/>
              <a:t> option disables </a:t>
            </a:r>
          </a:p>
          <a:p>
            <a:r>
              <a:rPr lang="en-US" dirty="0"/>
              <a:t>Use the function </a:t>
            </a:r>
            <a:r>
              <a:rPr lang="en-US" dirty="0" err="1"/>
              <a:t>maxNumCompThreads</a:t>
            </a:r>
            <a:r>
              <a:rPr lang="en-US" dirty="0"/>
              <a:t> to set the number of threads (default is </a:t>
            </a:r>
            <a:r>
              <a:rPr lang="en-US" b="1" dirty="0">
                <a:solidFill>
                  <a:srgbClr val="FFC000"/>
                </a:solidFill>
              </a:rPr>
              <a:t>all</a:t>
            </a:r>
            <a:r>
              <a:rPr lang="en-US" dirty="0"/>
              <a:t> of them)</a:t>
            </a:r>
          </a:p>
          <a:p>
            <a:r>
              <a:rPr lang="en-US" dirty="0"/>
              <a:t>Make sure to submit using –n option to match </a:t>
            </a:r>
            <a:r>
              <a:rPr lang="en-US" dirty="0" err="1"/>
              <a:t>maxNumCompThreads</a:t>
            </a:r>
            <a:r>
              <a:rPr lang="en-US" dirty="0"/>
              <a:t>  and set “–N 1”</a:t>
            </a:r>
          </a:p>
        </p:txBody>
      </p:sp>
      <p:sp>
        <p:nvSpPr>
          <p:cNvPr id="3" name="Title 2"/>
          <p:cNvSpPr>
            <a:spLocks noGrp="1"/>
          </p:cNvSpPr>
          <p:nvPr>
            <p:ph type="title"/>
          </p:nvPr>
        </p:nvSpPr>
        <p:spPr/>
        <p:txBody>
          <a:bodyPr/>
          <a:lstStyle/>
          <a:p>
            <a:r>
              <a:rPr lang="en-US" dirty="0"/>
              <a:t>Built-in Multithreading</a:t>
            </a:r>
          </a:p>
        </p:txBody>
      </p:sp>
    </p:spTree>
    <p:extLst>
      <p:ext uri="{BB962C8B-B14F-4D97-AF65-F5344CB8AC3E}">
        <p14:creationId xmlns:p14="http://schemas.microsoft.com/office/powerpoint/2010/main" val="22034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050" y="1211263"/>
            <a:ext cx="8597900" cy="5678487"/>
          </a:xfrm>
        </p:spPr>
        <p:txBody>
          <a:bodyPr>
            <a:normAutofit fontScale="55000" lnSpcReduction="20000"/>
          </a:bodyPr>
          <a:lstStyle/>
          <a:p>
            <a:r>
              <a:rPr lang="en-US" dirty="0"/>
              <a:t>Sample scaling, run on </a:t>
            </a:r>
            <a:r>
              <a:rPr lang="en-US" dirty="0" err="1"/>
              <a:t>Matlab</a:t>
            </a:r>
            <a:r>
              <a:rPr lang="en-US" dirty="0"/>
              <a:t> 2013a</a:t>
            </a:r>
          </a:p>
          <a:p>
            <a:pPr marL="0" indent="0">
              <a:buNone/>
            </a:pPr>
            <a:r>
              <a:rPr lang="en-US" dirty="0"/>
              <a:t>size=10000, time=0.071195, threads=1, speedup=1.000000, efficiency=100.000000 %</a:t>
            </a:r>
          </a:p>
          <a:p>
            <a:pPr marL="0" indent="0">
              <a:buNone/>
            </a:pPr>
            <a:r>
              <a:rPr lang="en-US" dirty="0"/>
              <a:t>size=10000, time=0.034743, threads=2, speedup=2.049190, efficiency=102.459488 %</a:t>
            </a:r>
          </a:p>
          <a:p>
            <a:pPr marL="0" indent="0">
              <a:buNone/>
            </a:pPr>
            <a:r>
              <a:rPr lang="en-US" dirty="0"/>
              <a:t>size=10000, time=0.023221, threads=4, speedup=3.065975, efficiency=76.649369 %</a:t>
            </a:r>
          </a:p>
          <a:p>
            <a:pPr marL="0" indent="0">
              <a:buNone/>
            </a:pPr>
            <a:r>
              <a:rPr lang="en-US" dirty="0"/>
              <a:t>size=10000, time=0.024257, threads=8, speedup=2.935029, efficiency=36.687863 %</a:t>
            </a:r>
          </a:p>
          <a:p>
            <a:pPr marL="0" indent="0">
              <a:buNone/>
            </a:pPr>
            <a:r>
              <a:rPr lang="en-US" dirty="0"/>
              <a:t>size=10000, time=0.023156, threads=12, speedup=3.074581, efficiency=25.621509 %</a:t>
            </a:r>
          </a:p>
          <a:p>
            <a:pPr marL="0" indent="0">
              <a:buNone/>
            </a:pPr>
            <a:r>
              <a:rPr lang="en-US" dirty="0"/>
              <a:t> </a:t>
            </a:r>
          </a:p>
          <a:p>
            <a:pPr marL="0" indent="0">
              <a:buNone/>
            </a:pPr>
            <a:r>
              <a:rPr lang="en-US" dirty="0"/>
              <a:t>size=40000, time=1.133684, threads=1, speedup=1.000000, efficiency=100.000000 %</a:t>
            </a:r>
          </a:p>
          <a:p>
            <a:pPr marL="0" indent="0">
              <a:buNone/>
            </a:pPr>
            <a:r>
              <a:rPr lang="en-US" dirty="0"/>
              <a:t>size=40000, time=0.609896, threads=2, speedup=1.858815, efficiency=92.940764 %</a:t>
            </a:r>
          </a:p>
          <a:p>
            <a:pPr marL="0" indent="0">
              <a:buNone/>
            </a:pPr>
            <a:r>
              <a:rPr lang="en-US" dirty="0"/>
              <a:t>size=40000, time=0.384364, threads=4, speedup=2.949506, efficiency=73.737655 %</a:t>
            </a:r>
          </a:p>
          <a:p>
            <a:pPr marL="0" indent="0">
              <a:buNone/>
            </a:pPr>
            <a:r>
              <a:rPr lang="en-US" dirty="0"/>
              <a:t>size=40000, time=0.354435, threads=8, speedup=3.198567, efficiency=39.982084 %</a:t>
            </a:r>
          </a:p>
          <a:p>
            <a:pPr marL="0" indent="0">
              <a:buNone/>
            </a:pPr>
            <a:r>
              <a:rPr lang="en-US" dirty="0"/>
              <a:t>size=40000, time=0.341615, threads=12, speedup=3.318601, efficiency=27.655011 %</a:t>
            </a:r>
          </a:p>
          <a:p>
            <a:pPr marL="0" indent="0">
              <a:buNone/>
            </a:pPr>
            <a:r>
              <a:rPr lang="en-US" dirty="0"/>
              <a:t> </a:t>
            </a:r>
          </a:p>
          <a:p>
            <a:pPr marL="0" indent="0">
              <a:buNone/>
            </a:pPr>
            <a:r>
              <a:rPr lang="en-US" dirty="0"/>
              <a:t>size=50000, time=1.779888, threads=1, speedup=1.000000, efficiency=100.000000 %</a:t>
            </a:r>
          </a:p>
          <a:p>
            <a:pPr marL="0" indent="0">
              <a:buNone/>
            </a:pPr>
            <a:r>
              <a:rPr lang="en-US" dirty="0"/>
              <a:t>size=50000, time=0.964425, threads=2, speedup=1.845543, efficiency=92.277160 %</a:t>
            </a:r>
          </a:p>
          <a:p>
            <a:pPr marL="0" indent="0">
              <a:buNone/>
            </a:pPr>
            <a:r>
              <a:rPr lang="en-US" dirty="0"/>
              <a:t>size=50000, time=0.616930, threads=4, speedup=2.885073, efficiency=72.126822 %</a:t>
            </a:r>
          </a:p>
          <a:p>
            <a:pPr marL="0" indent="0">
              <a:buNone/>
            </a:pPr>
            <a:r>
              <a:rPr lang="en-US" dirty="0"/>
              <a:t>size=50000, time=0.543360, threads=8, speedup=3.275707, efficiency=40.946334 %</a:t>
            </a:r>
          </a:p>
          <a:p>
            <a:pPr marL="0" indent="0">
              <a:buNone/>
            </a:pPr>
            <a:r>
              <a:rPr lang="en-US" dirty="0"/>
              <a:t>size=50000, time=0.532957, threads=12, speedup=3.339647, efficiency=27.830388 %</a:t>
            </a:r>
          </a:p>
          <a:p>
            <a:pPr marL="0" indent="0">
              <a:buNone/>
            </a:pPr>
            <a:r>
              <a:rPr lang="en-US" dirty="0"/>
              <a:t> </a:t>
            </a:r>
          </a:p>
        </p:txBody>
      </p:sp>
      <p:sp>
        <p:nvSpPr>
          <p:cNvPr id="3" name="Title 2"/>
          <p:cNvSpPr>
            <a:spLocks noGrp="1"/>
          </p:cNvSpPr>
          <p:nvPr>
            <p:ph type="title"/>
          </p:nvPr>
        </p:nvSpPr>
        <p:spPr/>
        <p:txBody>
          <a:bodyPr>
            <a:normAutofit fontScale="90000"/>
          </a:bodyPr>
          <a:lstStyle/>
          <a:p>
            <a:r>
              <a:rPr lang="en-US" dirty="0"/>
              <a:t>Multithreading solving linear system of equations: y=A*b</a:t>
            </a:r>
          </a:p>
        </p:txBody>
      </p:sp>
      <p:sp>
        <p:nvSpPr>
          <p:cNvPr id="4" name="Left Arrow 3"/>
          <p:cNvSpPr/>
          <p:nvPr/>
        </p:nvSpPr>
        <p:spPr>
          <a:xfrm>
            <a:off x="8320344" y="2050026"/>
            <a:ext cx="550606" cy="20647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8345744" y="5631426"/>
            <a:ext cx="550606" cy="20647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7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1263"/>
            <a:ext cx="8229600" cy="5552952"/>
          </a:xfrm>
        </p:spPr>
        <p:txBody>
          <a:bodyPr>
            <a:noAutofit/>
          </a:bodyPr>
          <a:lstStyle/>
          <a:p>
            <a:pPr marL="0" indent="0">
              <a:buNone/>
            </a:pPr>
            <a:r>
              <a:rPr lang="en-US" sz="1400" dirty="0"/>
              <a:t>% create a list of thread counts and sizes, then loop over sizes</a:t>
            </a:r>
          </a:p>
          <a:p>
            <a:pPr marL="0" indent="0">
              <a:buNone/>
            </a:pPr>
            <a:r>
              <a:rPr lang="en-US" sz="1400" dirty="0" err="1"/>
              <a:t>nthreads</a:t>
            </a:r>
            <a:r>
              <a:rPr lang="en-US" sz="1400" dirty="0"/>
              <a:t> = { 1, 2, 4, 8, 12 };</a:t>
            </a:r>
          </a:p>
          <a:p>
            <a:pPr marL="0" indent="0">
              <a:buNone/>
            </a:pPr>
            <a:r>
              <a:rPr lang="en-US" sz="1400" dirty="0"/>
              <a:t>sizes = [1000 2000 4000];</a:t>
            </a:r>
          </a:p>
          <a:p>
            <a:pPr marL="0" indent="0">
              <a:buNone/>
            </a:pPr>
            <a:r>
              <a:rPr lang="en-US" sz="1400" dirty="0"/>
              <a:t>for s=1:3</a:t>
            </a:r>
          </a:p>
          <a:p>
            <a:pPr marL="0" indent="0">
              <a:buNone/>
            </a:pPr>
            <a:r>
              <a:rPr lang="en-US" sz="1400" dirty="0"/>
              <a:t>    n = sizes(s);                 		% set matrix size</a:t>
            </a:r>
          </a:p>
          <a:p>
            <a:pPr marL="0" indent="0">
              <a:buNone/>
            </a:pPr>
            <a:r>
              <a:rPr lang="en-US" sz="1400" dirty="0"/>
              <a:t>    A = rand(n);                		% create random matrix</a:t>
            </a:r>
          </a:p>
          <a:p>
            <a:pPr marL="0" indent="0">
              <a:buNone/>
            </a:pPr>
            <a:r>
              <a:rPr lang="en-US" sz="1400" dirty="0"/>
              <a:t>    B = rand(n);               		 % create another random matrix</a:t>
            </a:r>
          </a:p>
          <a:p>
            <a:pPr marL="0" indent="0">
              <a:buNone/>
            </a:pPr>
            <a:endParaRPr lang="en-US" sz="1400" dirty="0"/>
          </a:p>
          <a:p>
            <a:pPr marL="0" indent="0">
              <a:buNone/>
            </a:pPr>
            <a:r>
              <a:rPr lang="en-US" sz="1400" dirty="0"/>
              <a:t>for i=1:5					% vector implementation (may trigger multithreading)</a:t>
            </a:r>
          </a:p>
          <a:p>
            <a:pPr marL="0" indent="0">
              <a:buNone/>
            </a:pPr>
            <a:r>
              <a:rPr lang="en-US" sz="1400" dirty="0"/>
              <a:t>        </a:t>
            </a:r>
            <a:r>
              <a:rPr lang="en-US" sz="1400" dirty="0" err="1"/>
              <a:t>nt</a:t>
            </a:r>
            <a:r>
              <a:rPr lang="en-US" sz="1400" dirty="0"/>
              <a:t>=</a:t>
            </a:r>
            <a:r>
              <a:rPr lang="en-US" sz="1400" dirty="0" err="1"/>
              <a:t>nthreads</a:t>
            </a:r>
            <a:r>
              <a:rPr lang="en-US" sz="1400" dirty="0"/>
              <a:t>{i};</a:t>
            </a:r>
          </a:p>
          <a:p>
            <a:pPr marL="0" indent="0">
              <a:buNone/>
            </a:pPr>
            <a:r>
              <a:rPr lang="en-US" sz="1400" dirty="0"/>
              <a:t>        </a:t>
            </a:r>
            <a:r>
              <a:rPr lang="en-US" sz="1400" dirty="0" err="1"/>
              <a:t>lastnt</a:t>
            </a:r>
            <a:r>
              <a:rPr lang="en-US" sz="1400" dirty="0"/>
              <a:t>=</a:t>
            </a:r>
            <a:r>
              <a:rPr lang="en-US" sz="1400" dirty="0" err="1"/>
              <a:t>maxNumCompThreads</a:t>
            </a:r>
            <a:r>
              <a:rPr lang="en-US" sz="1400" dirty="0"/>
              <a:t>(</a:t>
            </a:r>
            <a:r>
              <a:rPr lang="en-US" sz="1400" dirty="0" err="1"/>
              <a:t>nt</a:t>
            </a:r>
            <a:r>
              <a:rPr lang="en-US" sz="1400" dirty="0"/>
              <a:t>); 	% set the thread count</a:t>
            </a:r>
          </a:p>
          <a:p>
            <a:pPr marL="0" indent="0">
              <a:buNone/>
            </a:pPr>
            <a:r>
              <a:rPr lang="en-US" sz="1400" dirty="0"/>
              <a:t>        tic                              			% starts timer</a:t>
            </a:r>
          </a:p>
          <a:p>
            <a:pPr marL="0" indent="0">
              <a:buNone/>
            </a:pPr>
            <a:r>
              <a:rPr lang="en-US" sz="1400" dirty="0"/>
              <a:t>        C = A * B;                  			% matrix multiplication</a:t>
            </a:r>
          </a:p>
          <a:p>
            <a:pPr marL="0" indent="0">
              <a:buNone/>
            </a:pPr>
            <a:r>
              <a:rPr lang="en-US" sz="1400" dirty="0"/>
              <a:t>        </a:t>
            </a:r>
            <a:r>
              <a:rPr lang="en-US" sz="1400" dirty="0" err="1"/>
              <a:t>walltime</a:t>
            </a:r>
            <a:r>
              <a:rPr lang="en-US" sz="1400" dirty="0"/>
              <a:t>(i) = toc;      			% wall clock time</a:t>
            </a:r>
          </a:p>
          <a:p>
            <a:pPr marL="0" indent="0">
              <a:buNone/>
            </a:pPr>
            <a:r>
              <a:rPr lang="en-US" sz="1400" dirty="0"/>
              <a:t>        Speedup = </a:t>
            </a:r>
            <a:r>
              <a:rPr lang="en-US" sz="1400" dirty="0" err="1"/>
              <a:t>walltime</a:t>
            </a:r>
            <a:r>
              <a:rPr lang="en-US" sz="1400" dirty="0"/>
              <a:t>(1)/</a:t>
            </a:r>
            <a:r>
              <a:rPr lang="en-US" sz="1400" dirty="0" err="1"/>
              <a:t>walltime</a:t>
            </a:r>
            <a:r>
              <a:rPr lang="en-US" sz="1400" dirty="0"/>
              <a:t>(i);</a:t>
            </a:r>
          </a:p>
          <a:p>
            <a:pPr marL="0" indent="0">
              <a:buNone/>
            </a:pPr>
            <a:r>
              <a:rPr lang="en-US" sz="1400" dirty="0"/>
              <a:t>        Efficiency = 100*Speedup/</a:t>
            </a:r>
            <a:r>
              <a:rPr lang="en-US" sz="1400" dirty="0" err="1"/>
              <a:t>nt</a:t>
            </a:r>
            <a:r>
              <a:rPr lang="en-US" sz="1400" dirty="0"/>
              <a:t>;</a:t>
            </a:r>
          </a:p>
          <a:p>
            <a:pPr marL="0" indent="0">
              <a:buNone/>
            </a:pPr>
            <a:r>
              <a:rPr lang="en-US" sz="1400" dirty="0"/>
              <a:t>        </a:t>
            </a:r>
            <a:r>
              <a:rPr lang="en-US" sz="1400" dirty="0" err="1"/>
              <a:t>printstring</a:t>
            </a:r>
            <a:r>
              <a:rPr lang="en-US" sz="1400" dirty="0"/>
              <a:t>=</a:t>
            </a:r>
            <a:r>
              <a:rPr lang="en-US" sz="1400" dirty="0" err="1"/>
              <a:t>sprintf</a:t>
            </a:r>
            <a:r>
              <a:rPr lang="en-US" sz="1400" dirty="0"/>
              <a:t> (['size=%d  time=%8.4f  threads=%2d  speedup=%4.1f  </a:t>
            </a:r>
          </a:p>
          <a:p>
            <a:pPr marL="0" indent="0">
              <a:buNone/>
            </a:pPr>
            <a:r>
              <a:rPr lang="en-US" sz="1400" dirty="0"/>
              <a:t>        efficiency=%5.1f %%'], n, </a:t>
            </a:r>
            <a:r>
              <a:rPr lang="en-US" sz="1400" dirty="0" err="1"/>
              <a:t>walltime</a:t>
            </a:r>
            <a:r>
              <a:rPr lang="en-US" sz="1400" dirty="0"/>
              <a:t>(i), </a:t>
            </a:r>
            <a:r>
              <a:rPr lang="en-US" sz="1400" dirty="0" err="1"/>
              <a:t>nt</a:t>
            </a:r>
            <a:r>
              <a:rPr lang="en-US" sz="1400" dirty="0"/>
              <a:t>, Speedup, Efficiency);</a:t>
            </a:r>
          </a:p>
          <a:p>
            <a:pPr marL="0" indent="0">
              <a:buNone/>
            </a:pPr>
            <a:r>
              <a:rPr lang="en-US" sz="1400" dirty="0"/>
              <a:t>        </a:t>
            </a:r>
            <a:r>
              <a:rPr lang="en-US" sz="1400" dirty="0" err="1"/>
              <a:t>disp</a:t>
            </a:r>
            <a:r>
              <a:rPr lang="en-US" sz="1400" dirty="0"/>
              <a:t>(</a:t>
            </a:r>
            <a:r>
              <a:rPr lang="en-US" sz="1400" dirty="0" err="1"/>
              <a:t>printstring</a:t>
            </a:r>
            <a:r>
              <a:rPr lang="en-US" sz="1400" dirty="0"/>
              <a:t>);</a:t>
            </a:r>
          </a:p>
          <a:p>
            <a:pPr marL="0" indent="0">
              <a:buNone/>
            </a:pPr>
            <a:r>
              <a:rPr lang="en-US" sz="1400" dirty="0"/>
              <a:t>    end</a:t>
            </a:r>
          </a:p>
          <a:p>
            <a:pPr marL="0" indent="0">
              <a:buNone/>
            </a:pPr>
            <a:r>
              <a:rPr lang="en-US" sz="1400" dirty="0"/>
              <a:t>    </a:t>
            </a:r>
            <a:r>
              <a:rPr lang="en-US" sz="1400" dirty="0" err="1"/>
              <a:t>disp</a:t>
            </a:r>
            <a:r>
              <a:rPr lang="en-US" sz="1400" dirty="0"/>
              <a:t>(' ');</a:t>
            </a:r>
          </a:p>
          <a:p>
            <a:pPr marL="0" indent="0">
              <a:buNone/>
            </a:pPr>
            <a:r>
              <a:rPr lang="en-US" sz="1400" dirty="0"/>
              <a:t>end % end for size j</a:t>
            </a:r>
          </a:p>
        </p:txBody>
      </p:sp>
      <p:sp>
        <p:nvSpPr>
          <p:cNvPr id="3" name="Title 2"/>
          <p:cNvSpPr>
            <a:spLocks noGrp="1"/>
          </p:cNvSpPr>
          <p:nvPr>
            <p:ph type="title"/>
          </p:nvPr>
        </p:nvSpPr>
        <p:spPr/>
        <p:txBody>
          <a:bodyPr>
            <a:normAutofit fontScale="90000"/>
          </a:bodyPr>
          <a:lstStyle/>
          <a:p>
            <a:r>
              <a:rPr lang="en-US" dirty="0"/>
              <a:t>Matrix Multiply code from implicit multi-threading example</a:t>
            </a:r>
          </a:p>
        </p:txBody>
      </p:sp>
    </p:spTree>
    <p:extLst>
      <p:ext uri="{BB962C8B-B14F-4D97-AF65-F5344CB8AC3E}">
        <p14:creationId xmlns:p14="http://schemas.microsoft.com/office/powerpoint/2010/main" val="11730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016" y="809383"/>
            <a:ext cx="8370277" cy="5439018"/>
          </a:xfrm>
        </p:spPr>
        <p:txBody>
          <a:bodyPr>
            <a:normAutofit fontScale="62500" lnSpcReduction="20000"/>
          </a:bodyPr>
          <a:lstStyle/>
          <a:p>
            <a:pPr marL="0" indent="0">
              <a:buNone/>
            </a:pPr>
            <a:r>
              <a:rPr lang="en-US" dirty="0"/>
              <a:t>size=1000  time=  0.1893  threads= 1  speedup= 1.0  efficiency=100.0 %</a:t>
            </a:r>
          </a:p>
          <a:p>
            <a:pPr marL="0" indent="0">
              <a:buNone/>
            </a:pPr>
            <a:r>
              <a:rPr lang="en-US" dirty="0"/>
              <a:t>size=1000  time=  0.0946  threads= 2  speedup= 2.0  efficiency=100.0 %</a:t>
            </a:r>
          </a:p>
          <a:p>
            <a:pPr marL="0" indent="0">
              <a:buNone/>
            </a:pPr>
            <a:r>
              <a:rPr lang="en-US" dirty="0"/>
              <a:t>size=1000  time=  0.0494  threads= 4  speedup= 3.8  efficiency= 95.8 %</a:t>
            </a:r>
          </a:p>
          <a:p>
            <a:pPr marL="0" indent="0">
              <a:buNone/>
            </a:pPr>
            <a:r>
              <a:rPr lang="en-US" dirty="0"/>
              <a:t>size=1000  time=  0.0261  threads= 8  speedup= 7.3  efficiency= 90.8 %</a:t>
            </a:r>
          </a:p>
          <a:p>
            <a:pPr marL="0" indent="0">
              <a:buNone/>
            </a:pPr>
            <a:r>
              <a:rPr lang="en-US" dirty="0"/>
              <a:t>size=1000  time=  0.0235  threads=12  speedup= 8.1  efficiency= 67.2 %</a:t>
            </a:r>
          </a:p>
          <a:p>
            <a:pPr marL="0" indent="0">
              <a:buNone/>
            </a:pPr>
            <a:r>
              <a:rPr lang="en-US" dirty="0"/>
              <a:t> </a:t>
            </a:r>
          </a:p>
          <a:p>
            <a:pPr marL="0" indent="0">
              <a:buNone/>
            </a:pPr>
            <a:r>
              <a:rPr lang="en-US" dirty="0"/>
              <a:t>size=2000  time=  1.4376  threads= 1  speedup= 1.0  efficiency=100.0 %</a:t>
            </a:r>
          </a:p>
          <a:p>
            <a:pPr marL="0" indent="0">
              <a:buNone/>
            </a:pPr>
            <a:r>
              <a:rPr lang="en-US" dirty="0"/>
              <a:t>size=2000  time=  0.7297  threads= 2  speedup= 2.0  efficiency= 98.5 %</a:t>
            </a:r>
          </a:p>
          <a:p>
            <a:pPr marL="0" indent="0">
              <a:buNone/>
            </a:pPr>
            <a:r>
              <a:rPr lang="en-US" dirty="0"/>
              <a:t>size=2000  time=  0.3731  threads= 4  speedup= 3.9  efficiency= 96.3 %</a:t>
            </a:r>
          </a:p>
          <a:p>
            <a:pPr marL="0" indent="0">
              <a:buNone/>
            </a:pPr>
            <a:r>
              <a:rPr lang="en-US" dirty="0"/>
              <a:t>size=2000  time=  0.1946  threads= 8  speedup= 7.4  efficiency= 92.3 %</a:t>
            </a:r>
          </a:p>
          <a:p>
            <a:pPr marL="0" indent="0">
              <a:buNone/>
            </a:pPr>
            <a:r>
              <a:rPr lang="en-US" dirty="0"/>
              <a:t>size=2000  time=  0.1349  threads=12  speedup=10.7  efficiency= 88.8 %</a:t>
            </a:r>
          </a:p>
          <a:p>
            <a:pPr marL="0" indent="0">
              <a:buNone/>
            </a:pPr>
            <a:r>
              <a:rPr lang="en-US" dirty="0"/>
              <a:t> </a:t>
            </a:r>
          </a:p>
          <a:p>
            <a:pPr marL="0" indent="0">
              <a:buNone/>
            </a:pPr>
            <a:r>
              <a:rPr lang="en-US" dirty="0"/>
              <a:t>size=4000  time= 11.4206  threads= 1  speedup= 1.0  efficiency=100.0 %</a:t>
            </a:r>
          </a:p>
          <a:p>
            <a:pPr marL="0" indent="0">
              <a:buNone/>
            </a:pPr>
            <a:r>
              <a:rPr lang="en-US" dirty="0"/>
              <a:t>size=4000  time=  5.7619  threads= 2  speedup= 2.0  efficiency= 99.1 %</a:t>
            </a:r>
          </a:p>
          <a:p>
            <a:pPr marL="0" indent="0">
              <a:buNone/>
            </a:pPr>
            <a:r>
              <a:rPr lang="en-US" dirty="0"/>
              <a:t>size=4000  time=  2.9057  threads= 4  speedup= 3.9  efficiency= 98.3 %</a:t>
            </a:r>
          </a:p>
          <a:p>
            <a:pPr marL="0" indent="0">
              <a:buNone/>
            </a:pPr>
            <a:r>
              <a:rPr lang="en-US" dirty="0"/>
              <a:t>size=4000  time=  1.4557  threads= 8  speedup= 7.8  efficiency= 98.1 %</a:t>
            </a:r>
          </a:p>
          <a:p>
            <a:pPr marL="0" indent="0">
              <a:buNone/>
            </a:pPr>
            <a:r>
              <a:rPr lang="en-US" dirty="0"/>
              <a:t>size=4000  time=  1.0311  threads=12  speedup=11.1  efficiency= 92.3 %</a:t>
            </a:r>
          </a:p>
          <a:p>
            <a:pPr marL="0" indent="0">
              <a:buNone/>
            </a:pPr>
            <a:endParaRPr lang="en-US" dirty="0"/>
          </a:p>
        </p:txBody>
      </p:sp>
      <p:sp>
        <p:nvSpPr>
          <p:cNvPr id="3" name="Title 2"/>
          <p:cNvSpPr>
            <a:spLocks noGrp="1"/>
          </p:cNvSpPr>
          <p:nvPr>
            <p:ph type="title"/>
          </p:nvPr>
        </p:nvSpPr>
        <p:spPr>
          <a:xfrm>
            <a:off x="0" y="-13798"/>
            <a:ext cx="9144000" cy="893029"/>
          </a:xfrm>
        </p:spPr>
        <p:txBody>
          <a:bodyPr>
            <a:normAutofit/>
          </a:bodyPr>
          <a:lstStyle/>
          <a:p>
            <a:r>
              <a:rPr lang="en-US" dirty="0"/>
              <a:t>Multithreading matrix multiply: C=A*B</a:t>
            </a:r>
          </a:p>
        </p:txBody>
      </p:sp>
      <p:sp>
        <p:nvSpPr>
          <p:cNvPr id="4" name="TextBox 3"/>
          <p:cNvSpPr txBox="1"/>
          <p:nvPr/>
        </p:nvSpPr>
        <p:spPr>
          <a:xfrm>
            <a:off x="961292" y="6248401"/>
            <a:ext cx="5169877" cy="461665"/>
          </a:xfrm>
          <a:prstGeom prst="rect">
            <a:avLst/>
          </a:prstGeom>
          <a:noFill/>
        </p:spPr>
        <p:txBody>
          <a:bodyPr wrap="square" rtlCol="0">
            <a:spAutoFit/>
          </a:bodyPr>
          <a:lstStyle/>
          <a:p>
            <a:r>
              <a:rPr lang="en-US" sz="2400" b="1" dirty="0">
                <a:solidFill>
                  <a:srgbClr val="FFC000"/>
                </a:solidFill>
              </a:rPr>
              <a:t>YMMV. Some work better than others!</a:t>
            </a:r>
          </a:p>
        </p:txBody>
      </p:sp>
    </p:spTree>
    <p:extLst>
      <p:ext uri="{BB962C8B-B14F-4D97-AF65-F5344CB8AC3E}">
        <p14:creationId xmlns:p14="http://schemas.microsoft.com/office/powerpoint/2010/main" val="401841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MATLAB Parallel Computing Toolbox (available for use at UNC) </a:t>
            </a:r>
          </a:p>
          <a:p>
            <a:pPr lvl="1"/>
            <a:r>
              <a:rPr lang="en-US" dirty="0"/>
              <a:t>Workers limited only by resources on the node, see parallel preferences for the default. Typically the entire node.</a:t>
            </a:r>
          </a:p>
          <a:p>
            <a:pPr lvl="1"/>
            <a:r>
              <a:rPr lang="en-US" dirty="0"/>
              <a:t>Built in functions for parallel computing</a:t>
            </a:r>
          </a:p>
          <a:p>
            <a:pPr lvl="2"/>
            <a:r>
              <a:rPr lang="en-US" dirty="0" err="1">
                <a:latin typeface="Courier"/>
                <a:cs typeface="Courier"/>
              </a:rPr>
              <a:t>parfor</a:t>
            </a:r>
            <a:r>
              <a:rPr lang="en-US" dirty="0"/>
              <a:t> loop (for running task-parallel algorithms on multiple processors)</a:t>
            </a:r>
          </a:p>
          <a:p>
            <a:pPr lvl="2"/>
            <a:r>
              <a:rPr lang="en-US" dirty="0" err="1">
                <a:latin typeface="Courier"/>
                <a:cs typeface="Courier"/>
              </a:rPr>
              <a:t>spmd</a:t>
            </a:r>
            <a:r>
              <a:rPr lang="en-US" dirty="0"/>
              <a:t> (handles large datasets and data-parallel algorithms)</a:t>
            </a:r>
          </a:p>
        </p:txBody>
      </p:sp>
      <p:sp>
        <p:nvSpPr>
          <p:cNvPr id="3" name="Title 2"/>
          <p:cNvSpPr>
            <a:spLocks noGrp="1"/>
          </p:cNvSpPr>
          <p:nvPr>
            <p:ph type="title"/>
          </p:nvPr>
        </p:nvSpPr>
        <p:spPr/>
        <p:txBody>
          <a:bodyPr/>
          <a:lstStyle/>
          <a:p>
            <a:r>
              <a:rPr lang="en-US" dirty="0"/>
              <a:t>Parallel Computing in MATLAB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915" y="869950"/>
            <a:ext cx="8229600" cy="4987924"/>
          </a:xfrm>
        </p:spPr>
        <p:txBody>
          <a:bodyPr/>
          <a:lstStyle/>
          <a:p>
            <a:r>
              <a:rPr lang="en-US" sz="2800" dirty="0"/>
              <a:t>Allows MATLAB to run as many workers on a remote cluster of computers as licensing allows.</a:t>
            </a:r>
          </a:p>
          <a:p>
            <a:pPr lvl="1"/>
            <a:r>
              <a:rPr lang="en-US" sz="2400" dirty="0"/>
              <a:t>ReCo has 256 licenses</a:t>
            </a:r>
          </a:p>
          <a:p>
            <a:pPr lvl="1"/>
            <a:r>
              <a:rPr lang="en-US" sz="2400" dirty="0"/>
              <a:t>A single user can check out up to 64 (this will be changed for Dogwood) </a:t>
            </a:r>
          </a:p>
          <a:p>
            <a:endParaRPr lang="en-US" sz="2800" dirty="0"/>
          </a:p>
          <a:p>
            <a:r>
              <a:rPr lang="en-US" sz="2800" dirty="0"/>
              <a:t>Note the key word “distributed” meaning it will run between nodes</a:t>
            </a:r>
          </a:p>
        </p:txBody>
      </p:sp>
      <p:sp>
        <p:nvSpPr>
          <p:cNvPr id="3" name="Title 2"/>
          <p:cNvSpPr>
            <a:spLocks noGrp="1"/>
          </p:cNvSpPr>
          <p:nvPr>
            <p:ph type="title"/>
          </p:nvPr>
        </p:nvSpPr>
        <p:spPr/>
        <p:txBody>
          <a:bodyPr/>
          <a:lstStyle/>
          <a:p>
            <a:r>
              <a:rPr lang="en-US" dirty="0" err="1"/>
              <a:t>Matlab</a:t>
            </a:r>
            <a:r>
              <a:rPr lang="en-US" dirty="0"/>
              <a:t> Distributed Computing Toolbox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137627"/>
            <a:ext cx="8229600" cy="4987924"/>
          </a:xfrm>
        </p:spPr>
        <p:txBody>
          <a:bodyPr/>
          <a:lstStyle/>
          <a:p>
            <a:r>
              <a:rPr lang="en-US" sz="2800" b="1" dirty="0">
                <a:solidFill>
                  <a:srgbClr val="FFC000"/>
                </a:solidFill>
              </a:rPr>
              <a:t>Introductory</a:t>
            </a:r>
            <a:r>
              <a:rPr lang="en-US" sz="2800" dirty="0"/>
              <a:t> level MATLAB course for people who want to learn </a:t>
            </a:r>
            <a:r>
              <a:rPr lang="en-US" sz="2800" b="1" dirty="0">
                <a:solidFill>
                  <a:srgbClr val="FFC000"/>
                </a:solidFill>
              </a:rPr>
              <a:t>parallel </a:t>
            </a:r>
            <a:r>
              <a:rPr lang="en-US" sz="2800" dirty="0"/>
              <a:t>or</a:t>
            </a:r>
            <a:r>
              <a:rPr lang="en-US" sz="2800" dirty="0">
                <a:solidFill>
                  <a:srgbClr val="FFC000"/>
                </a:solidFill>
              </a:rPr>
              <a:t> </a:t>
            </a:r>
            <a:r>
              <a:rPr lang="en-US" sz="2800" b="1" dirty="0">
                <a:solidFill>
                  <a:srgbClr val="FFC000"/>
                </a:solidFill>
              </a:rPr>
              <a:t>GPU computing </a:t>
            </a:r>
            <a:r>
              <a:rPr lang="en-US" sz="2800" dirty="0"/>
              <a:t>in MATLAB.</a:t>
            </a:r>
          </a:p>
          <a:p>
            <a:endParaRPr lang="en-US" sz="2800" dirty="0"/>
          </a:p>
          <a:p>
            <a:r>
              <a:rPr lang="en-US" sz="2800" dirty="0"/>
              <a:t>Help participants </a:t>
            </a:r>
            <a:r>
              <a:rPr lang="en-US" sz="2800" b="1" dirty="0">
                <a:solidFill>
                  <a:srgbClr val="FFC000"/>
                </a:solidFill>
              </a:rPr>
              <a:t>determine when </a:t>
            </a:r>
            <a:r>
              <a:rPr lang="en-US" sz="2800" dirty="0"/>
              <a:t>to use parallel computing and </a:t>
            </a:r>
            <a:r>
              <a:rPr lang="en-US" sz="2800" b="1" dirty="0">
                <a:solidFill>
                  <a:srgbClr val="FFC000"/>
                </a:solidFill>
              </a:rPr>
              <a:t>how to use </a:t>
            </a:r>
            <a:r>
              <a:rPr lang="en-US" sz="2800" dirty="0"/>
              <a:t>MATLAB parallel &amp; GPU computing on their local computer &amp; on the </a:t>
            </a:r>
            <a:r>
              <a:rPr lang="en-US" sz="2800" b="1" dirty="0">
                <a:solidFill>
                  <a:srgbClr val="FFC000"/>
                </a:solidFill>
              </a:rPr>
              <a:t>Research Computing clusters </a:t>
            </a:r>
          </a:p>
        </p:txBody>
      </p:sp>
      <p:pic>
        <p:nvPicPr>
          <p:cNvPr id="4" name="Picture 2" descr="D:\reed\matlab\matlab.pic_header_logo.jpg"/>
          <p:cNvPicPr>
            <a:picLocks noChangeAspect="1" noChangeArrowheads="1"/>
          </p:cNvPicPr>
          <p:nvPr/>
        </p:nvPicPr>
        <p:blipFill>
          <a:blip r:embed="rId2" cstate="print"/>
          <a:srcRect/>
          <a:stretch>
            <a:fillRect/>
          </a:stretch>
        </p:blipFill>
        <p:spPr bwMode="auto">
          <a:xfrm>
            <a:off x="2839325" y="238020"/>
            <a:ext cx="5673677" cy="6246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5" y="996950"/>
            <a:ext cx="8878528" cy="5462843"/>
          </a:xfrm>
        </p:spPr>
        <p:txBody>
          <a:bodyPr>
            <a:normAutofit/>
          </a:bodyPr>
          <a:lstStyle/>
          <a:p>
            <a:r>
              <a:rPr lang="en-US" dirty="0" err="1">
                <a:latin typeface="Courier"/>
                <a:cs typeface="Courier"/>
              </a:rPr>
              <a:t>parpool</a:t>
            </a:r>
            <a:r>
              <a:rPr lang="en-US" dirty="0">
                <a:latin typeface="Courier"/>
                <a:cs typeface="Courier"/>
              </a:rPr>
              <a:t> </a:t>
            </a:r>
            <a:r>
              <a:rPr lang="en-US" dirty="0">
                <a:cs typeface="Courier"/>
              </a:rPr>
              <a:t>(prior to </a:t>
            </a:r>
            <a:r>
              <a:rPr lang="en-US" dirty="0" err="1">
                <a:cs typeface="Courier"/>
              </a:rPr>
              <a:t>Matlab</a:t>
            </a:r>
            <a:r>
              <a:rPr lang="en-US" dirty="0">
                <a:cs typeface="Courier"/>
              </a:rPr>
              <a:t> 2013b this was </a:t>
            </a:r>
            <a:r>
              <a:rPr lang="en-US" dirty="0" err="1">
                <a:cs typeface="Courier"/>
              </a:rPr>
              <a:t>matlabpool</a:t>
            </a:r>
            <a:r>
              <a:rPr lang="en-US" dirty="0">
                <a:cs typeface="Courier"/>
              </a:rPr>
              <a:t>)</a:t>
            </a:r>
          </a:p>
          <a:p>
            <a:pPr lvl="1"/>
            <a:r>
              <a:rPr lang="en-US" dirty="0" err="1">
                <a:latin typeface="Courier New" panose="02070309020205020404" pitchFamily="49" charset="0"/>
                <a:cs typeface="Courier New" panose="02070309020205020404" pitchFamily="49" charset="0"/>
              </a:rPr>
              <a:t>mypool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parpool</a:t>
            </a:r>
            <a:r>
              <a:rPr lang="en-US" dirty="0">
                <a:latin typeface="Courier New" panose="02070309020205020404" pitchFamily="49" charset="0"/>
                <a:cs typeface="Courier New" panose="02070309020205020404" pitchFamily="49" charset="0"/>
              </a:rPr>
              <a:t>(4) </a:t>
            </a:r>
          </a:p>
          <a:p>
            <a:pPr lvl="1"/>
            <a:r>
              <a:rPr lang="en-US" dirty="0">
                <a:latin typeface="Courier New" panose="02070309020205020404" pitchFamily="49" charset="0"/>
                <a:cs typeface="Courier New" panose="02070309020205020404" pitchFamily="49" charset="0"/>
              </a:rPr>
              <a:t>… do work …</a:t>
            </a:r>
          </a:p>
          <a:p>
            <a:pPr lvl="1"/>
            <a:r>
              <a:rPr lang="en-US" dirty="0">
                <a:latin typeface="Courier New" panose="02070309020205020404" pitchFamily="49" charset="0"/>
                <a:cs typeface="Courier New" panose="02070309020205020404" pitchFamily="49" charset="0"/>
              </a:rPr>
              <a:t>delete(</a:t>
            </a:r>
            <a:r>
              <a:rPr lang="en-US" dirty="0" err="1">
                <a:latin typeface="Courier New" panose="02070309020205020404" pitchFamily="49" charset="0"/>
                <a:cs typeface="Courier New" panose="02070309020205020404" pitchFamily="49" charset="0"/>
              </a:rPr>
              <a:t>mypool</a:t>
            </a:r>
            <a:r>
              <a:rPr lang="en-US" dirty="0">
                <a:latin typeface="Courier New" panose="02070309020205020404" pitchFamily="49" charset="0"/>
                <a:cs typeface="Courier New" panose="02070309020205020404" pitchFamily="49" charset="0"/>
              </a:rPr>
              <a:t>)</a:t>
            </a:r>
          </a:p>
          <a:p>
            <a:r>
              <a:rPr lang="en-US" dirty="0" err="1">
                <a:latin typeface="Courier"/>
                <a:cs typeface="Courier"/>
              </a:rPr>
              <a:t>parfor</a:t>
            </a:r>
            <a:r>
              <a:rPr lang="en-US" dirty="0"/>
              <a:t> (for loop)</a:t>
            </a:r>
          </a:p>
          <a:p>
            <a:r>
              <a:rPr lang="en-US" dirty="0" err="1">
                <a:latin typeface="Courier"/>
                <a:cs typeface="Courier"/>
              </a:rPr>
              <a:t>spmd</a:t>
            </a:r>
            <a:r>
              <a:rPr lang="en-US" dirty="0"/>
              <a:t> (distributed computing for datasets)</a:t>
            </a:r>
          </a:p>
        </p:txBody>
      </p:sp>
      <p:sp>
        <p:nvSpPr>
          <p:cNvPr id="3" name="Title 2"/>
          <p:cNvSpPr>
            <a:spLocks noGrp="1"/>
          </p:cNvSpPr>
          <p:nvPr>
            <p:ph type="title"/>
          </p:nvPr>
        </p:nvSpPr>
        <p:spPr/>
        <p:txBody>
          <a:bodyPr/>
          <a:lstStyle/>
          <a:p>
            <a:r>
              <a:rPr lang="en-US" dirty="0"/>
              <a:t>Primary Parallel Commands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645" y="884903"/>
            <a:ext cx="8490155" cy="5535562"/>
          </a:xfrm>
        </p:spPr>
        <p:txBody>
          <a:bodyPr/>
          <a:lstStyle/>
          <a:p>
            <a:r>
              <a:rPr lang="en-US" dirty="0"/>
              <a:t>Use </a:t>
            </a:r>
            <a:r>
              <a:rPr lang="en-US" dirty="0" err="1"/>
              <a:t>parpool</a:t>
            </a:r>
            <a:r>
              <a:rPr lang="en-US" dirty="0"/>
              <a:t> to open a pool of </a:t>
            </a:r>
            <a:r>
              <a:rPr lang="en-US" dirty="0">
                <a:solidFill>
                  <a:srgbClr val="FFC000"/>
                </a:solidFill>
              </a:rPr>
              <a:t>“workers” </a:t>
            </a:r>
            <a:r>
              <a:rPr lang="en-US" dirty="0"/>
              <a:t>to execute code on other compute cores.</a:t>
            </a:r>
          </a:p>
          <a:p>
            <a:r>
              <a:rPr lang="en-US" dirty="0"/>
              <a:t>In Matlab parlance these are called workers, think of them like threads or processes</a:t>
            </a:r>
          </a:p>
          <a:p>
            <a:r>
              <a:rPr lang="en-US" dirty="0"/>
              <a:t>You can open these workers locally (on the same node) or remotely </a:t>
            </a:r>
          </a:p>
          <a:p>
            <a:r>
              <a:rPr lang="en-US" dirty="0"/>
              <a:t>Local access is enabled by the Parallel Computing Toolkit, remote access is enabled via MDCS (Matlab Distributed Computing Server)</a:t>
            </a:r>
          </a:p>
          <a:p>
            <a:pPr marL="0" indent="0">
              <a:buNone/>
            </a:pPr>
            <a:endParaRPr lang="en-US" dirty="0"/>
          </a:p>
          <a:p>
            <a:pPr>
              <a:buNone/>
            </a:pPr>
            <a:endParaRPr lang="en-US" dirty="0"/>
          </a:p>
          <a:p>
            <a:endParaRPr lang="en-US" dirty="0"/>
          </a:p>
        </p:txBody>
      </p:sp>
      <p:sp>
        <p:nvSpPr>
          <p:cNvPr id="3" name="Title 2"/>
          <p:cNvSpPr>
            <a:spLocks noGrp="1"/>
          </p:cNvSpPr>
          <p:nvPr>
            <p:ph type="title"/>
          </p:nvPr>
        </p:nvSpPr>
        <p:spPr>
          <a:xfrm>
            <a:off x="0" y="68263"/>
            <a:ext cx="9144000" cy="816640"/>
          </a:xfrm>
        </p:spPr>
        <p:txBody>
          <a:bodyPr/>
          <a:lstStyle/>
          <a:p>
            <a:r>
              <a:rPr lang="en-US" dirty="0" err="1"/>
              <a:t>parpool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973" y="833664"/>
            <a:ext cx="8908027" cy="5576968"/>
          </a:xfrm>
        </p:spPr>
        <p:txBody>
          <a:bodyPr/>
          <a:lstStyle/>
          <a:p>
            <a:r>
              <a:rPr lang="en-US" dirty="0" err="1">
                <a:latin typeface="Courier"/>
              </a:rPr>
              <a:t>mypool</a:t>
            </a:r>
            <a:r>
              <a:rPr lang="en-US" dirty="0">
                <a:latin typeface="Courier"/>
              </a:rPr>
              <a:t> = </a:t>
            </a:r>
            <a:r>
              <a:rPr lang="en-US" dirty="0" err="1">
                <a:latin typeface="Courier"/>
              </a:rPr>
              <a:t>parpool</a:t>
            </a:r>
            <a:r>
              <a:rPr lang="en-US" dirty="0">
                <a:latin typeface="Courier"/>
              </a:rPr>
              <a:t> (‘local’,4);</a:t>
            </a:r>
          </a:p>
          <a:p>
            <a:r>
              <a:rPr lang="en-US" dirty="0" err="1">
                <a:latin typeface="Courier"/>
              </a:rPr>
              <a:t>mypool</a:t>
            </a:r>
            <a:r>
              <a:rPr lang="en-US" dirty="0">
                <a:latin typeface="Courier"/>
              </a:rPr>
              <a:t> = </a:t>
            </a:r>
            <a:r>
              <a:rPr lang="en-US" dirty="0" err="1">
                <a:latin typeface="Courier"/>
              </a:rPr>
              <a:t>parpool</a:t>
            </a:r>
            <a:r>
              <a:rPr lang="en-US" dirty="0">
                <a:latin typeface="Courier"/>
              </a:rPr>
              <a:t>(4);</a:t>
            </a:r>
          </a:p>
          <a:p>
            <a:pPr lvl="1"/>
            <a:r>
              <a:rPr lang="en-US" dirty="0"/>
              <a:t>Opens 4 workers </a:t>
            </a:r>
            <a:r>
              <a:rPr lang="en-US" dirty="0">
                <a:solidFill>
                  <a:srgbClr val="FFC000"/>
                </a:solidFill>
              </a:rPr>
              <a:t>locally</a:t>
            </a:r>
            <a:r>
              <a:rPr lang="en-US" dirty="0"/>
              <a:t> on the same node</a:t>
            </a:r>
          </a:p>
          <a:p>
            <a:pPr lvl="1"/>
            <a:r>
              <a:rPr lang="en-US" dirty="0"/>
              <a:t>Communication is fastest within a node</a:t>
            </a:r>
          </a:p>
          <a:p>
            <a:pPr lvl="1"/>
            <a:r>
              <a:rPr lang="en-US" dirty="0"/>
              <a:t>Make sure you submitted your Matlab job with </a:t>
            </a:r>
            <a:r>
              <a:rPr lang="en-US" dirty="0">
                <a:solidFill>
                  <a:srgbClr val="FFC000"/>
                </a:solidFill>
              </a:rPr>
              <a:t>“-n X” </a:t>
            </a:r>
            <a:r>
              <a:rPr lang="en-US" dirty="0"/>
              <a:t>where </a:t>
            </a:r>
            <a:r>
              <a:rPr lang="en-US" dirty="0">
                <a:solidFill>
                  <a:srgbClr val="FFC000"/>
                </a:solidFill>
              </a:rPr>
              <a:t>X matches the number of workers </a:t>
            </a:r>
            <a:r>
              <a:rPr lang="en-US" dirty="0"/>
              <a:t>you open!!!</a:t>
            </a:r>
          </a:p>
          <a:p>
            <a:pPr lvl="1"/>
            <a:r>
              <a:rPr lang="en-US" dirty="0"/>
              <a:t>And use </a:t>
            </a:r>
            <a:r>
              <a:rPr lang="en-US" dirty="0">
                <a:solidFill>
                  <a:srgbClr val="FFC000"/>
                </a:solidFill>
              </a:rPr>
              <a:t>–N 1 </a:t>
            </a:r>
            <a:r>
              <a:rPr lang="en-US" dirty="0"/>
              <a:t>to ensure the slots are all on the same node (i.e. </a:t>
            </a:r>
            <a:r>
              <a:rPr lang="en-US" dirty="0">
                <a:solidFill>
                  <a:srgbClr val="FFC000"/>
                </a:solidFill>
              </a:rPr>
              <a:t>local</a:t>
            </a:r>
            <a:r>
              <a:rPr lang="en-US" dirty="0"/>
              <a:t>)</a:t>
            </a:r>
          </a:p>
          <a:p>
            <a:r>
              <a:rPr lang="en-US" dirty="0"/>
              <a:t>Use </a:t>
            </a:r>
            <a:r>
              <a:rPr lang="en-US" dirty="0">
                <a:latin typeface="Courier New" panose="02070309020205020404" pitchFamily="49" charset="0"/>
                <a:cs typeface="Courier New" panose="02070309020205020404" pitchFamily="49" charset="0"/>
              </a:rPr>
              <a:t>display(</a:t>
            </a:r>
            <a:r>
              <a:rPr lang="en-US" dirty="0" err="1">
                <a:latin typeface="Courier New" panose="02070309020205020404" pitchFamily="49" charset="0"/>
                <a:cs typeface="Courier New" panose="02070309020205020404" pitchFamily="49" charset="0"/>
              </a:rPr>
              <a:t>mypool</a:t>
            </a:r>
            <a:r>
              <a:rPr lang="en-US" dirty="0">
                <a:latin typeface="Courier New" panose="02070309020205020404" pitchFamily="49" charset="0"/>
                <a:cs typeface="Courier New" panose="02070309020205020404" pitchFamily="49" charset="0"/>
              </a:rPr>
              <a:t>)</a:t>
            </a:r>
            <a:r>
              <a:rPr lang="en-US" dirty="0"/>
              <a:t> to show  information about the pool</a:t>
            </a:r>
          </a:p>
          <a:p>
            <a:pPr lvl="1"/>
            <a:endParaRPr lang="en-US" dirty="0"/>
          </a:p>
          <a:p>
            <a:pPr marL="0" indent="0">
              <a:buNone/>
            </a:pPr>
            <a:endParaRPr lang="en-US" dirty="0"/>
          </a:p>
        </p:txBody>
      </p:sp>
      <p:sp>
        <p:nvSpPr>
          <p:cNvPr id="3" name="Title 2"/>
          <p:cNvSpPr>
            <a:spLocks noGrp="1"/>
          </p:cNvSpPr>
          <p:nvPr>
            <p:ph type="title"/>
          </p:nvPr>
        </p:nvSpPr>
        <p:spPr>
          <a:xfrm>
            <a:off x="0" y="68263"/>
            <a:ext cx="9144000" cy="765401"/>
          </a:xfrm>
        </p:spPr>
        <p:txBody>
          <a:bodyPr/>
          <a:lstStyle/>
          <a:p>
            <a:r>
              <a:rPr lang="en-US" dirty="0"/>
              <a:t>Starting a </a:t>
            </a:r>
            <a:r>
              <a:rPr lang="en-US" dirty="0" err="1"/>
              <a:t>parpool</a:t>
            </a: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a:t>
            </a:r>
            <a:r>
              <a:rPr lang="en-US" sz="2700" dirty="0">
                <a:latin typeface="Courier"/>
                <a:cs typeface="Courier"/>
              </a:rPr>
              <a:t>delete(</a:t>
            </a:r>
            <a:r>
              <a:rPr lang="en-US" sz="2700" dirty="0" err="1">
                <a:latin typeface="Courier"/>
                <a:cs typeface="Courier"/>
              </a:rPr>
              <a:t>mypool</a:t>
            </a:r>
            <a:r>
              <a:rPr lang="en-US" sz="2700" dirty="0">
                <a:latin typeface="Courier"/>
                <a:cs typeface="Courier"/>
              </a:rPr>
              <a:t>) </a:t>
            </a:r>
            <a:r>
              <a:rPr lang="en-US" dirty="0"/>
              <a:t>to end parallel session</a:t>
            </a:r>
          </a:p>
          <a:p>
            <a:r>
              <a:rPr lang="en-US" dirty="0">
                <a:cs typeface="Courier"/>
              </a:rPr>
              <a:t>If you didn’t save the name you can use</a:t>
            </a:r>
          </a:p>
          <a:p>
            <a:pPr lvl="1"/>
            <a:r>
              <a:rPr lang="en-US" dirty="0">
                <a:latin typeface="Courier New" panose="02070309020205020404" pitchFamily="49" charset="0"/>
                <a:cs typeface="Courier New" panose="02070309020205020404" pitchFamily="49" charset="0"/>
              </a:rPr>
              <a:t>delete (</a:t>
            </a:r>
            <a:r>
              <a:rPr lang="en-US" dirty="0" err="1">
                <a:latin typeface="Courier New" panose="02070309020205020404" pitchFamily="49" charset="0"/>
                <a:cs typeface="Courier New" panose="02070309020205020404" pitchFamily="49" charset="0"/>
              </a:rPr>
              <a:t>gcp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nocreate</a:t>
            </a:r>
            <a:r>
              <a:rPr lang="en-US" dirty="0">
                <a:latin typeface="Courier New" panose="02070309020205020404" pitchFamily="49" charset="0"/>
                <a:cs typeface="Courier New" panose="02070309020205020404" pitchFamily="49" charset="0"/>
              </a:rPr>
              <a:t>’));</a:t>
            </a:r>
          </a:p>
          <a:p>
            <a:pPr marL="0" indent="0">
              <a:buNone/>
            </a:pPr>
            <a:endParaRPr lang="en-US" dirty="0"/>
          </a:p>
        </p:txBody>
      </p:sp>
      <p:sp>
        <p:nvSpPr>
          <p:cNvPr id="3" name="Title 2"/>
          <p:cNvSpPr>
            <a:spLocks noGrp="1"/>
          </p:cNvSpPr>
          <p:nvPr>
            <p:ph type="title"/>
          </p:nvPr>
        </p:nvSpPr>
        <p:spPr/>
        <p:txBody>
          <a:bodyPr/>
          <a:lstStyle/>
          <a:p>
            <a:r>
              <a:rPr lang="en-US" dirty="0"/>
              <a:t>Closing a parallel pool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35038"/>
            <a:ext cx="8559800" cy="4987924"/>
          </a:xfrm>
        </p:spPr>
        <p:txBody>
          <a:bodyPr/>
          <a:lstStyle/>
          <a:p>
            <a:r>
              <a:rPr lang="en-US" b="1" dirty="0" err="1">
                <a:solidFill>
                  <a:srgbClr val="FFC000"/>
                </a:solidFill>
                <a:latin typeface="Courier"/>
                <a:cs typeface="Courier"/>
              </a:rPr>
              <a:t>parfor</a:t>
            </a:r>
            <a:r>
              <a:rPr lang="en-US" dirty="0">
                <a:solidFill>
                  <a:srgbClr val="FFC000"/>
                </a:solidFill>
              </a:rPr>
              <a:t> </a:t>
            </a:r>
            <a:r>
              <a:rPr lang="en-US" dirty="0"/>
              <a:t>loops can execute for loop like code in parallel to significantly improve performance</a:t>
            </a:r>
          </a:p>
          <a:p>
            <a:r>
              <a:rPr lang="en-US" sz="3200" dirty="0"/>
              <a:t>Must consist of code </a:t>
            </a:r>
            <a:r>
              <a:rPr lang="en-US" sz="3200" dirty="0">
                <a:solidFill>
                  <a:srgbClr val="000000"/>
                </a:solidFill>
              </a:rPr>
              <a:t>broken into discrete parts that can be solved simultaneously, each iteration is independent (</a:t>
            </a:r>
            <a:r>
              <a:rPr lang="en-US" sz="3200" dirty="0">
                <a:solidFill>
                  <a:srgbClr val="FFC000"/>
                </a:solidFill>
              </a:rPr>
              <a:t>task independent</a:t>
            </a:r>
            <a:r>
              <a:rPr lang="en-US" sz="3200" dirty="0">
                <a:solidFill>
                  <a:srgbClr val="000000"/>
                </a:solidFill>
              </a:rPr>
              <a:t>)</a:t>
            </a:r>
          </a:p>
          <a:p>
            <a:r>
              <a:rPr lang="en-US" dirty="0">
                <a:solidFill>
                  <a:srgbClr val="000000"/>
                </a:solidFill>
              </a:rPr>
              <a:t>No guaranteed order of iterations</a:t>
            </a:r>
          </a:p>
          <a:p>
            <a:pPr lvl="1"/>
            <a:r>
              <a:rPr lang="en-US" dirty="0">
                <a:solidFill>
                  <a:srgbClr val="000000"/>
                </a:solidFill>
              </a:rPr>
              <a:t>i.e. </a:t>
            </a:r>
            <a:r>
              <a:rPr lang="en-US" dirty="0">
                <a:solidFill>
                  <a:srgbClr val="FFC000"/>
                </a:solidFill>
              </a:rPr>
              <a:t>order independent</a:t>
            </a:r>
          </a:p>
          <a:p>
            <a:r>
              <a:rPr lang="en-US" dirty="0">
                <a:solidFill>
                  <a:srgbClr val="000000"/>
                </a:solidFill>
              </a:rPr>
              <a:t>Scalar values defined outside of the loop but used inside of it are broadcast to all workers</a:t>
            </a:r>
            <a:endParaRPr lang="en-US" dirty="0"/>
          </a:p>
          <a:p>
            <a:pPr marL="342900" lvl="1" indent="-342900">
              <a:buNone/>
            </a:pPr>
            <a:endParaRPr lang="en-US" sz="3200" dirty="0">
              <a:solidFill>
                <a:srgbClr val="000000"/>
              </a:solidFill>
            </a:endParaRPr>
          </a:p>
          <a:p>
            <a:endParaRPr lang="en-US" dirty="0"/>
          </a:p>
          <a:p>
            <a:pPr marL="342900" lvl="1" indent="-34290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Parallel for Loops (</a:t>
            </a:r>
            <a:r>
              <a:rPr lang="en-US" dirty="0" err="1"/>
              <a:t>parfor</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996951"/>
            <a:ext cx="8686800" cy="4987924"/>
          </a:xfrm>
        </p:spPr>
        <p:txBody>
          <a:bodyPr/>
          <a:lstStyle/>
          <a:p>
            <a:pPr marL="0" lvl="1" indent="0">
              <a:buNone/>
            </a:pPr>
            <a:r>
              <a:rPr lang="en-US" dirty="0"/>
              <a:t>Will work in parallel, loop increments are not dependent on each other: </a:t>
            </a:r>
          </a:p>
          <a:p>
            <a:pPr marL="342900" lvl="1" indent="-342900">
              <a:buNone/>
            </a:pPr>
            <a:r>
              <a:rPr lang="en-US" dirty="0"/>
              <a:t>	</a:t>
            </a:r>
            <a:r>
              <a:rPr lang="en-US" dirty="0" err="1">
                <a:latin typeface="Courier New" panose="02070309020205020404" pitchFamily="49" charset="0"/>
                <a:cs typeface="Courier New" panose="02070309020205020404" pitchFamily="49" charset="0"/>
              </a:rPr>
              <a:t>mypool</a:t>
            </a:r>
            <a:r>
              <a:rPr lang="en-US" dirty="0"/>
              <a:t> =</a:t>
            </a:r>
            <a:r>
              <a:rPr lang="en-US" dirty="0" err="1">
                <a:latin typeface="Courier"/>
                <a:cs typeface="Courier"/>
              </a:rPr>
              <a:t>parpool</a:t>
            </a:r>
            <a:r>
              <a:rPr lang="en-US" dirty="0">
                <a:latin typeface="Courier"/>
                <a:cs typeface="Courier"/>
              </a:rPr>
              <a:t>(2)</a:t>
            </a:r>
          </a:p>
          <a:p>
            <a:pPr lvl="1">
              <a:buNone/>
            </a:pPr>
            <a:r>
              <a:rPr lang="en-US" dirty="0" err="1">
                <a:latin typeface="Courier"/>
                <a:cs typeface="Courier"/>
              </a:rPr>
              <a:t>j</a:t>
            </a:r>
            <a:r>
              <a:rPr lang="en-US" dirty="0">
                <a:latin typeface="Courier"/>
                <a:cs typeface="Courier"/>
              </a:rPr>
              <a:t>=zeros(100,1); %pre-allocate vector</a:t>
            </a:r>
          </a:p>
          <a:p>
            <a:pPr lvl="1">
              <a:buNone/>
            </a:pPr>
            <a:r>
              <a:rPr lang="en-US" dirty="0" err="1">
                <a:latin typeface="Courier"/>
                <a:cs typeface="Courier"/>
              </a:rPr>
              <a:t>parfor</a:t>
            </a:r>
            <a:r>
              <a:rPr lang="en-US" dirty="0">
                <a:latin typeface="Courier"/>
                <a:cs typeface="Courier"/>
              </a:rPr>
              <a:t> i=1:100;</a:t>
            </a:r>
          </a:p>
          <a:p>
            <a:pPr lvl="1">
              <a:buNone/>
            </a:pPr>
            <a:r>
              <a:rPr lang="en-US" dirty="0">
                <a:latin typeface="Courier"/>
                <a:cs typeface="Courier"/>
              </a:rPr>
              <a:t>		j(i,1)=5*</a:t>
            </a:r>
            <a:r>
              <a:rPr lang="en-US" dirty="0" err="1">
                <a:latin typeface="Courier"/>
                <a:cs typeface="Courier"/>
              </a:rPr>
              <a:t>i</a:t>
            </a:r>
            <a:r>
              <a:rPr lang="en-US" dirty="0">
                <a:latin typeface="Courier"/>
                <a:cs typeface="Courier"/>
              </a:rPr>
              <a:t>; </a:t>
            </a:r>
            <a:endParaRPr lang="en-US" sz="2200" b="1" dirty="0">
              <a:latin typeface="Courier"/>
              <a:cs typeface="Courier"/>
            </a:endParaRPr>
          </a:p>
          <a:p>
            <a:pPr lvl="1">
              <a:buNone/>
            </a:pPr>
            <a:r>
              <a:rPr lang="en-US" dirty="0">
                <a:latin typeface="Courier"/>
                <a:cs typeface="Courier"/>
              </a:rPr>
              <a:t>end;</a:t>
            </a:r>
          </a:p>
          <a:p>
            <a:pPr lvl="1">
              <a:buNone/>
            </a:pPr>
            <a:r>
              <a:rPr lang="en-US" dirty="0">
                <a:latin typeface="Courier"/>
                <a:cs typeface="Courier"/>
              </a:rPr>
              <a:t>delete (</a:t>
            </a:r>
            <a:r>
              <a:rPr lang="en-US" dirty="0" err="1">
                <a:latin typeface="Courier"/>
                <a:cs typeface="Courier"/>
              </a:rPr>
              <a:t>mypool</a:t>
            </a:r>
            <a:r>
              <a:rPr lang="en-US" dirty="0">
                <a:latin typeface="Courier"/>
                <a:cs typeface="Courier"/>
              </a:rPr>
              <a:t>);</a:t>
            </a:r>
            <a:endParaRPr lang="en-US" dirty="0"/>
          </a:p>
        </p:txBody>
      </p:sp>
      <p:sp>
        <p:nvSpPr>
          <p:cNvPr id="3" name="Title 2"/>
          <p:cNvSpPr>
            <a:spLocks noGrp="1"/>
          </p:cNvSpPr>
          <p:nvPr>
            <p:ph type="title"/>
          </p:nvPr>
        </p:nvSpPr>
        <p:spPr/>
        <p:txBody>
          <a:bodyPr/>
          <a:lstStyle/>
          <a:p>
            <a:r>
              <a:rPr lang="en-US" dirty="0" err="1"/>
              <a:t>Parfor</a:t>
            </a:r>
            <a:r>
              <a:rPr lang="en-US" dirty="0"/>
              <a:t> example</a:t>
            </a:r>
          </a:p>
        </p:txBody>
      </p:sp>
      <p:sp>
        <p:nvSpPr>
          <p:cNvPr id="4" name="TextBox 3"/>
          <p:cNvSpPr txBox="1"/>
          <p:nvPr/>
        </p:nvSpPr>
        <p:spPr>
          <a:xfrm>
            <a:off x="6363153" y="3333756"/>
            <a:ext cx="2454275" cy="954107"/>
          </a:xfrm>
          <a:prstGeom prst="rect">
            <a:avLst/>
          </a:prstGeom>
          <a:noFill/>
        </p:spPr>
        <p:txBody>
          <a:bodyPr wrap="square" rtlCol="0">
            <a:spAutoFit/>
          </a:bodyPr>
          <a:lstStyle/>
          <a:p>
            <a:r>
              <a:rPr lang="en-US" sz="2800" dirty="0"/>
              <a:t>Makes the loop run in parallel</a:t>
            </a:r>
            <a:endParaRPr lang="en-US" sz="2500" dirty="0"/>
          </a:p>
        </p:txBody>
      </p:sp>
      <p:cxnSp>
        <p:nvCxnSpPr>
          <p:cNvPr id="9" name="Straight Arrow Connector 8"/>
          <p:cNvCxnSpPr>
            <a:endCxn id="8" idx="3"/>
          </p:cNvCxnSpPr>
          <p:nvPr/>
        </p:nvCxnSpPr>
        <p:spPr>
          <a:xfrm flipH="1" flipV="1">
            <a:off x="4336026" y="2182353"/>
            <a:ext cx="2433533" cy="1288840"/>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86684" y="3045758"/>
            <a:ext cx="3694176" cy="484632"/>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endCxn id="5" idx="3"/>
          </p:cNvCxnSpPr>
          <p:nvPr/>
        </p:nvCxnSpPr>
        <p:spPr>
          <a:xfrm rot="10800000">
            <a:off x="4180861" y="3288075"/>
            <a:ext cx="2254865" cy="329185"/>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84656" y="1896603"/>
            <a:ext cx="3751370" cy="571500"/>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Won’t work in parallel- it’s serial:</a:t>
            </a:r>
          </a:p>
          <a:p>
            <a:pPr lvl="1">
              <a:buNone/>
            </a:pPr>
            <a:r>
              <a:rPr lang="en-US" dirty="0" err="1">
                <a:latin typeface="Courier"/>
                <a:cs typeface="Courier"/>
              </a:rPr>
              <a:t>j</a:t>
            </a:r>
            <a:r>
              <a:rPr lang="en-US" dirty="0">
                <a:latin typeface="Courier"/>
                <a:cs typeface="Courier"/>
              </a:rPr>
              <a:t>=zeros(100,1); %pre-allocate vector</a:t>
            </a:r>
          </a:p>
          <a:p>
            <a:pPr lvl="1">
              <a:buNone/>
            </a:pPr>
            <a:r>
              <a:rPr lang="en-US" dirty="0">
                <a:latin typeface="Courier"/>
                <a:cs typeface="Courier"/>
              </a:rPr>
              <a:t>j(1)=5;</a:t>
            </a:r>
          </a:p>
          <a:p>
            <a:pPr lvl="1">
              <a:buNone/>
            </a:pPr>
            <a:r>
              <a:rPr lang="en-US" dirty="0">
                <a:latin typeface="Courier"/>
                <a:cs typeface="Courier"/>
              </a:rPr>
              <a:t>for </a:t>
            </a:r>
            <a:r>
              <a:rPr lang="en-US" dirty="0" err="1">
                <a:latin typeface="Courier"/>
                <a:cs typeface="Courier"/>
              </a:rPr>
              <a:t>i</a:t>
            </a:r>
            <a:r>
              <a:rPr lang="en-US" dirty="0">
                <a:latin typeface="Courier"/>
                <a:cs typeface="Courier"/>
              </a:rPr>
              <a:t>=2:100;</a:t>
            </a:r>
          </a:p>
          <a:p>
            <a:pPr lvl="1">
              <a:buNone/>
            </a:pPr>
            <a:r>
              <a:rPr lang="en-US" dirty="0">
                <a:latin typeface="Courier"/>
                <a:cs typeface="Courier"/>
              </a:rPr>
              <a:t>		j(i,1)=j(i-1)+5; </a:t>
            </a:r>
            <a:endParaRPr lang="en-US" sz="2200" b="1" dirty="0">
              <a:latin typeface="Courier"/>
              <a:cs typeface="Courier"/>
            </a:endParaRPr>
          </a:p>
          <a:p>
            <a:pPr lvl="1">
              <a:buNone/>
            </a:pPr>
            <a:r>
              <a:rPr lang="en-US" dirty="0">
                <a:latin typeface="Courier"/>
                <a:cs typeface="Courier"/>
              </a:rPr>
              <a:t>end;</a:t>
            </a:r>
            <a:endParaRPr lang="en-US" dirty="0"/>
          </a:p>
          <a:p>
            <a:pPr lvl="2"/>
            <a:endParaRPr lang="en-US" dirty="0"/>
          </a:p>
          <a:p>
            <a:endParaRPr lang="en-US" dirty="0"/>
          </a:p>
        </p:txBody>
      </p:sp>
      <p:sp>
        <p:nvSpPr>
          <p:cNvPr id="3" name="Title 2"/>
          <p:cNvSpPr>
            <a:spLocks noGrp="1"/>
          </p:cNvSpPr>
          <p:nvPr>
            <p:ph type="title"/>
          </p:nvPr>
        </p:nvSpPr>
        <p:spPr/>
        <p:txBody>
          <a:bodyPr/>
          <a:lstStyle/>
          <a:p>
            <a:r>
              <a:rPr lang="en-US" dirty="0"/>
              <a:t>Serial Loop example</a:t>
            </a:r>
          </a:p>
        </p:txBody>
      </p:sp>
      <p:sp>
        <p:nvSpPr>
          <p:cNvPr id="4" name="TextBox 3"/>
          <p:cNvSpPr txBox="1"/>
          <p:nvPr/>
        </p:nvSpPr>
        <p:spPr>
          <a:xfrm>
            <a:off x="6689725" y="2576251"/>
            <a:ext cx="1997075" cy="2015936"/>
          </a:xfrm>
          <a:prstGeom prst="rect">
            <a:avLst/>
          </a:prstGeom>
          <a:noFill/>
        </p:spPr>
        <p:txBody>
          <a:bodyPr wrap="square" rtlCol="0">
            <a:spAutoFit/>
          </a:bodyPr>
          <a:lstStyle/>
          <a:p>
            <a:r>
              <a:rPr lang="en-US" sz="2500" b="1" dirty="0">
                <a:latin typeface="Courier"/>
                <a:cs typeface="Courier"/>
              </a:rPr>
              <a:t>j(i-1) needed to calculate j(i,1) </a:t>
            </a:r>
            <a:r>
              <a:rPr lang="en-US" sz="2500" b="1" dirty="0" err="1">
                <a:latin typeface="Courier"/>
                <a:cs typeface="Courier"/>
                <a:sym typeface="Wingdings"/>
              </a:rPr>
              <a:t></a:t>
            </a:r>
            <a:r>
              <a:rPr lang="en-US" sz="2500" b="1" dirty="0">
                <a:latin typeface="Courier"/>
                <a:cs typeface="Courier"/>
                <a:sym typeface="Wingdings"/>
              </a:rPr>
              <a:t> serial!!! </a:t>
            </a:r>
            <a:endParaRPr lang="en-US" sz="2500" dirty="0"/>
          </a:p>
        </p:txBody>
      </p:sp>
      <p:sp>
        <p:nvSpPr>
          <p:cNvPr id="5" name="Rectangle 4"/>
          <p:cNvSpPr/>
          <p:nvPr/>
        </p:nvSpPr>
        <p:spPr>
          <a:xfrm>
            <a:off x="1174750" y="3556000"/>
            <a:ext cx="3968750" cy="571500"/>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flipV="1">
            <a:off x="5349877" y="3429000"/>
            <a:ext cx="1339848" cy="476250"/>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62" y="1116952"/>
            <a:ext cx="9144000" cy="5427295"/>
          </a:xfrm>
        </p:spPr>
        <p:txBody>
          <a:bodyPr/>
          <a:lstStyle/>
          <a:p>
            <a:r>
              <a:rPr lang="en-US" dirty="0"/>
              <a:t>A </a:t>
            </a:r>
            <a:r>
              <a:rPr lang="en-US" dirty="0" err="1"/>
              <a:t>parfor</a:t>
            </a:r>
            <a:r>
              <a:rPr lang="en-US" dirty="0"/>
              <a:t>-loop variable is classified into one of several categories. A </a:t>
            </a:r>
            <a:r>
              <a:rPr lang="en-US" dirty="0" err="1"/>
              <a:t>parfor</a:t>
            </a:r>
            <a:r>
              <a:rPr lang="en-US" dirty="0"/>
              <a:t>-loop generates an error if it contains any variables that cannot be uniquely categorized or if any variables violate their category restrictions.</a:t>
            </a:r>
          </a:p>
        </p:txBody>
      </p:sp>
      <p:sp>
        <p:nvSpPr>
          <p:cNvPr id="3" name="Title 2"/>
          <p:cNvSpPr>
            <a:spLocks noGrp="1"/>
          </p:cNvSpPr>
          <p:nvPr>
            <p:ph type="title"/>
          </p:nvPr>
        </p:nvSpPr>
        <p:spPr/>
        <p:txBody>
          <a:bodyPr/>
          <a:lstStyle/>
          <a:p>
            <a:r>
              <a:rPr lang="en-US" dirty="0"/>
              <a:t>Classifying Variables in </a:t>
            </a:r>
            <a:r>
              <a:rPr lang="en-US" dirty="0" err="1"/>
              <a:t>parfor</a:t>
            </a:r>
            <a:r>
              <a:rPr lang="en-US" dirty="0"/>
              <a:t> Loop</a:t>
            </a:r>
          </a:p>
        </p:txBody>
      </p:sp>
    </p:spTree>
    <p:extLst>
      <p:ext uri="{BB962C8B-B14F-4D97-AF65-F5344CB8AC3E}">
        <p14:creationId xmlns:p14="http://schemas.microsoft.com/office/powerpoint/2010/main" val="361995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62" y="691662"/>
            <a:ext cx="8909538" cy="6049107"/>
          </a:xfrm>
        </p:spPr>
        <p:txBody>
          <a:bodyPr>
            <a:normAutofit fontScale="85000" lnSpcReduction="20000"/>
          </a:bodyPr>
          <a:lstStyle/>
          <a:p>
            <a:endParaRPr lang="en-US" dirty="0"/>
          </a:p>
          <a:p>
            <a:r>
              <a:rPr lang="en-US" dirty="0">
                <a:solidFill>
                  <a:srgbClr val="FFC000"/>
                </a:solidFill>
              </a:rPr>
              <a:t>Loop Variables</a:t>
            </a:r>
          </a:p>
          <a:p>
            <a:pPr lvl="1"/>
            <a:r>
              <a:rPr lang="en-US" dirty="0"/>
              <a:t>Loop index</a:t>
            </a:r>
          </a:p>
          <a:p>
            <a:r>
              <a:rPr lang="en-US" dirty="0">
                <a:solidFill>
                  <a:srgbClr val="FFC000"/>
                </a:solidFill>
              </a:rPr>
              <a:t>Sliced Variables</a:t>
            </a:r>
          </a:p>
          <a:p>
            <a:pPr lvl="1"/>
            <a:r>
              <a:rPr lang="en-US" dirty="0"/>
              <a:t>Arrays whose segments are operated on by different iterations of the loop</a:t>
            </a:r>
          </a:p>
          <a:p>
            <a:r>
              <a:rPr lang="en-US" dirty="0">
                <a:solidFill>
                  <a:srgbClr val="FFC000"/>
                </a:solidFill>
              </a:rPr>
              <a:t>Broadcast Variables</a:t>
            </a:r>
          </a:p>
          <a:p>
            <a:pPr lvl="1"/>
            <a:r>
              <a:rPr lang="en-US" dirty="0"/>
              <a:t>Variables defined before the loop whose value is required inside the loop, but never assigned inside the loop.</a:t>
            </a:r>
          </a:p>
          <a:p>
            <a:pPr lvl="1"/>
            <a:r>
              <a:rPr lang="en-US" dirty="0"/>
              <a:t>Consider whether it is faster to create them on workers</a:t>
            </a:r>
          </a:p>
          <a:p>
            <a:r>
              <a:rPr lang="en-US" dirty="0">
                <a:solidFill>
                  <a:srgbClr val="FFC000"/>
                </a:solidFill>
              </a:rPr>
              <a:t>Reduction Variables</a:t>
            </a:r>
          </a:p>
          <a:p>
            <a:pPr lvl="1"/>
            <a:r>
              <a:rPr lang="en-US" dirty="0"/>
              <a:t>Variables that accumulate a value across iterations of the loop, regardless of iteration order</a:t>
            </a:r>
          </a:p>
          <a:p>
            <a:r>
              <a:rPr lang="en-US" dirty="0">
                <a:solidFill>
                  <a:srgbClr val="FFC000"/>
                </a:solidFill>
              </a:rPr>
              <a:t>Temporary Variables</a:t>
            </a:r>
          </a:p>
          <a:p>
            <a:pPr lvl="1"/>
            <a:r>
              <a:rPr lang="en-US" dirty="0"/>
              <a:t>Variables that accumulate a value across iterations of the loop, regardless of iteration order</a:t>
            </a:r>
          </a:p>
          <a:p>
            <a:endParaRPr lang="en-US" dirty="0"/>
          </a:p>
        </p:txBody>
      </p:sp>
      <p:sp>
        <p:nvSpPr>
          <p:cNvPr id="3" name="Title 2"/>
          <p:cNvSpPr>
            <a:spLocks noGrp="1"/>
          </p:cNvSpPr>
          <p:nvPr>
            <p:ph type="title"/>
          </p:nvPr>
        </p:nvSpPr>
        <p:spPr/>
        <p:txBody>
          <a:bodyPr/>
          <a:lstStyle/>
          <a:p>
            <a:r>
              <a:rPr lang="en-US" dirty="0" err="1"/>
              <a:t>Parfor</a:t>
            </a:r>
            <a:r>
              <a:rPr lang="en-US" dirty="0"/>
              <a:t> Loop Variables</a:t>
            </a:r>
          </a:p>
        </p:txBody>
      </p:sp>
    </p:spTree>
    <p:extLst>
      <p:ext uri="{BB962C8B-B14F-4D97-AF65-F5344CB8AC3E}">
        <p14:creationId xmlns:p14="http://schemas.microsoft.com/office/powerpoint/2010/main" val="161981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Parfor</a:t>
            </a:r>
            <a:r>
              <a:rPr lang="en-US" dirty="0"/>
              <a:t> Variable Types - Example</a:t>
            </a:r>
          </a:p>
        </p:txBody>
      </p:sp>
      <p:sp>
        <p:nvSpPr>
          <p:cNvPr id="5" name="TextBox 4"/>
          <p:cNvSpPr txBox="1"/>
          <p:nvPr/>
        </p:nvSpPr>
        <p:spPr>
          <a:xfrm>
            <a:off x="187569" y="5873261"/>
            <a:ext cx="6224954" cy="646331"/>
          </a:xfrm>
          <a:prstGeom prst="rect">
            <a:avLst/>
          </a:prstGeom>
          <a:noFill/>
        </p:spPr>
        <p:txBody>
          <a:bodyPr wrap="square" rtlCol="0">
            <a:spAutoFit/>
          </a:bodyPr>
          <a:lstStyle/>
          <a:p>
            <a:r>
              <a:rPr lang="en-US" dirty="0">
                <a:solidFill>
                  <a:srgbClr val="FFC000"/>
                </a:solidFill>
              </a:rPr>
              <a:t>https://www.mathworks.com/help/distcomp/classification-of-variables-in-parfor-loops.html</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9" y="1196273"/>
            <a:ext cx="8913929" cy="4290127"/>
          </a:xfrm>
          <a:prstGeom prst="rect">
            <a:avLst/>
          </a:prstGeom>
        </p:spPr>
      </p:pic>
    </p:spTree>
    <p:extLst>
      <p:ext uri="{BB962C8B-B14F-4D97-AF65-F5344CB8AC3E}">
        <p14:creationId xmlns:p14="http://schemas.microsoft.com/office/powerpoint/2010/main" val="165235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2917825" y="1362076"/>
            <a:ext cx="8229600" cy="4987924"/>
          </a:xfrm>
        </p:spPr>
        <p:txBody>
          <a:bodyPr/>
          <a:lstStyle/>
          <a:p>
            <a:r>
              <a:rPr lang="en-US" dirty="0"/>
              <a:t>Course Format</a:t>
            </a:r>
          </a:p>
          <a:p>
            <a:r>
              <a:rPr lang="en-US" dirty="0"/>
              <a:t>Overview of MATLAB topics</a:t>
            </a:r>
          </a:p>
          <a:p>
            <a:r>
              <a:rPr lang="en-US" dirty="0"/>
              <a:t>UNC Research Computing</a:t>
            </a:r>
          </a:p>
          <a:p>
            <a:pPr lvl="1"/>
            <a:r>
              <a:rPr lang="en-US" sz="3200" i="1" dirty="0">
                <a:hlinkClick r:id="rId2"/>
              </a:rPr>
              <a:t>http://its.unc.edu/research</a:t>
            </a:r>
            <a:endParaRPr lang="en-US" sz="3200" i="1" dirty="0"/>
          </a:p>
          <a:p>
            <a:endParaRPr lang="en-US" dirty="0"/>
          </a:p>
        </p:txBody>
      </p:sp>
      <p:pic>
        <p:nvPicPr>
          <p:cNvPr id="6" name="Picture 1"/>
          <p:cNvPicPr>
            <a:picLocks noChangeAspect="1" noChangeArrowheads="1"/>
          </p:cNvPicPr>
          <p:nvPr/>
        </p:nvPicPr>
        <p:blipFill>
          <a:blip r:embed="rId3" cstate="print"/>
          <a:srcRect/>
          <a:stretch>
            <a:fillRect/>
          </a:stretch>
        </p:blipFill>
        <p:spPr bwMode="auto">
          <a:xfrm>
            <a:off x="209151" y="3184547"/>
            <a:ext cx="2606276" cy="2313070"/>
          </a:xfrm>
          <a:prstGeom prst="rect">
            <a:avLst/>
          </a:prstGeom>
          <a:noFill/>
          <a:ln w="9525">
            <a:noFill/>
            <a:miter lim="800000"/>
            <a:headEnd/>
            <a:tailEnd/>
          </a:ln>
        </p:spPr>
      </p:pic>
      <p:pic>
        <p:nvPicPr>
          <p:cNvPr id="5" name="Picture 4" descr="train_in_station69"/>
          <p:cNvPicPr>
            <a:picLocks noChangeAspect="1" noChangeArrowheads="1"/>
          </p:cNvPicPr>
          <p:nvPr/>
        </p:nvPicPr>
        <p:blipFill>
          <a:blip r:embed="rId4" cstate="print"/>
          <a:srcRect/>
          <a:stretch>
            <a:fillRect/>
          </a:stretch>
        </p:blipFill>
        <p:spPr bwMode="auto">
          <a:xfrm>
            <a:off x="201412" y="1211263"/>
            <a:ext cx="2631045" cy="197328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a:t>
            </a:r>
          </a:p>
        </p:txBody>
      </p:sp>
      <p:sp>
        <p:nvSpPr>
          <p:cNvPr id="3" name="Content Placeholder 2"/>
          <p:cNvSpPr>
            <a:spLocks noGrp="1"/>
          </p:cNvSpPr>
          <p:nvPr>
            <p:ph idx="1"/>
          </p:nvPr>
        </p:nvSpPr>
        <p:spPr>
          <a:xfrm>
            <a:off x="222737" y="844062"/>
            <a:ext cx="8757139" cy="5556738"/>
          </a:xfrm>
        </p:spPr>
        <p:txBody>
          <a:bodyPr>
            <a:normAutofit fontScale="92500" lnSpcReduction="20000"/>
          </a:bodyPr>
          <a:lstStyle/>
          <a:p>
            <a:r>
              <a:rPr lang="en-US" dirty="0"/>
              <a:t>The loop variable cannot be used to index with other variables</a:t>
            </a:r>
          </a:p>
          <a:p>
            <a:r>
              <a:rPr lang="en-US" dirty="0"/>
              <a:t>No inter-process communication.  Therefore, a </a:t>
            </a:r>
            <a:r>
              <a:rPr lang="en-US" dirty="0">
                <a:latin typeface="Courier New" pitchFamily="49" charset="0"/>
                <a:cs typeface="Courier New" pitchFamily="49" charset="0"/>
              </a:rPr>
              <a:t>parfor</a:t>
            </a:r>
            <a:r>
              <a:rPr lang="en-US" dirty="0">
                <a:latin typeface="+mn-lt"/>
                <a:cs typeface="Calibri" pitchFamily="34" charset="0"/>
              </a:rPr>
              <a:t> </a:t>
            </a:r>
            <a:r>
              <a:rPr lang="en-US" dirty="0"/>
              <a:t>loop cannot contain:</a:t>
            </a:r>
          </a:p>
          <a:p>
            <a:pPr lvl="1"/>
            <a:r>
              <a:rPr lang="en-US" dirty="0"/>
              <a:t>break and return statements</a:t>
            </a:r>
          </a:p>
          <a:p>
            <a:pPr lvl="1"/>
            <a:r>
              <a:rPr lang="en-US" dirty="0"/>
              <a:t>global and persistent variables</a:t>
            </a:r>
          </a:p>
          <a:p>
            <a:pPr lvl="1"/>
            <a:r>
              <a:rPr lang="en-US" dirty="0"/>
              <a:t>nested functions</a:t>
            </a:r>
          </a:p>
          <a:p>
            <a:pPr lvl="1"/>
            <a:r>
              <a:rPr lang="en-US" dirty="0"/>
              <a:t>changes to handle classes</a:t>
            </a:r>
          </a:p>
          <a:p>
            <a:r>
              <a:rPr lang="en-US" dirty="0"/>
              <a:t>Transparency</a:t>
            </a:r>
          </a:p>
          <a:p>
            <a:pPr lvl="1"/>
            <a:r>
              <a:rPr lang="en-US" dirty="0"/>
              <a:t>Cannot “introduce” variables (e.g. </a:t>
            </a:r>
            <a:r>
              <a:rPr lang="en-US" dirty="0">
                <a:latin typeface="Courier New" pitchFamily="49" charset="0"/>
                <a:cs typeface="Courier New" pitchFamily="49" charset="0"/>
              </a:rPr>
              <a:t>eval</a:t>
            </a:r>
            <a:r>
              <a:rPr lang="en-US" dirty="0"/>
              <a:t>, </a:t>
            </a:r>
            <a:r>
              <a:rPr lang="en-US" dirty="0">
                <a:latin typeface="Courier New" pitchFamily="49" charset="0"/>
                <a:cs typeface="Courier New" pitchFamily="49" charset="0"/>
              </a:rPr>
              <a:t>load</a:t>
            </a:r>
            <a:r>
              <a:rPr lang="en-US" dirty="0"/>
              <a:t>, </a:t>
            </a:r>
            <a:r>
              <a:rPr lang="en-US" dirty="0">
                <a:latin typeface="Courier New" pitchFamily="49" charset="0"/>
                <a:cs typeface="Courier New" pitchFamily="49" charset="0"/>
              </a:rPr>
              <a:t>global</a:t>
            </a:r>
            <a:r>
              <a:rPr lang="en-US" dirty="0"/>
              <a:t>, etc.)</a:t>
            </a:r>
          </a:p>
          <a:p>
            <a:pPr lvl="1"/>
            <a:r>
              <a:rPr lang="en-US" dirty="0"/>
              <a:t>Unambiguous Variables Names</a:t>
            </a:r>
          </a:p>
          <a:p>
            <a:r>
              <a:rPr lang="en-US" dirty="0"/>
              <a:t>No nested </a:t>
            </a:r>
            <a:r>
              <a:rPr lang="en-US" dirty="0">
                <a:latin typeface="Courier New" pitchFamily="49" charset="0"/>
                <a:cs typeface="Courier New" pitchFamily="49" charset="0"/>
              </a:rPr>
              <a:t>parfor</a:t>
            </a:r>
            <a:r>
              <a:rPr lang="en-US" dirty="0"/>
              <a:t> loops or </a:t>
            </a:r>
            <a:r>
              <a:rPr lang="en-US" dirty="0">
                <a:latin typeface="Courier New" pitchFamily="49" charset="0"/>
                <a:cs typeface="Courier New" pitchFamily="49" charset="0"/>
              </a:rPr>
              <a:t>spmd</a:t>
            </a:r>
            <a:r>
              <a:rPr lang="en-US" dirty="0"/>
              <a:t> statement</a:t>
            </a:r>
          </a:p>
          <a:p>
            <a:pPr marL="0" indent="0">
              <a:buNone/>
            </a:pPr>
            <a:endParaRPr lang="en-US" dirty="0"/>
          </a:p>
        </p:txBody>
      </p:sp>
      <p:sp>
        <p:nvSpPr>
          <p:cNvPr id="4" name="TextBox 3"/>
          <p:cNvSpPr txBox="1"/>
          <p:nvPr/>
        </p:nvSpPr>
        <p:spPr>
          <a:xfrm>
            <a:off x="890954" y="6400800"/>
            <a:ext cx="5111261" cy="369332"/>
          </a:xfrm>
          <a:prstGeom prst="rect">
            <a:avLst/>
          </a:prstGeom>
          <a:noFill/>
        </p:spPr>
        <p:txBody>
          <a:bodyPr wrap="square" rtlCol="0">
            <a:spAutoFit/>
          </a:bodyPr>
          <a:lstStyle/>
          <a:p>
            <a:r>
              <a:rPr lang="en-US" b="1" i="1" dirty="0"/>
              <a:t>Slide from Raymond Norris, </a:t>
            </a:r>
            <a:r>
              <a:rPr lang="en-US" b="1" i="1" dirty="0" err="1"/>
              <a:t>Mathworks</a:t>
            </a:r>
            <a:endParaRPr lang="en-US" b="1" i="1" dirty="0"/>
          </a:p>
        </p:txBody>
      </p:sp>
    </p:spTree>
    <p:extLst>
      <p:ext uri="{BB962C8B-B14F-4D97-AF65-F5344CB8AC3E}">
        <p14:creationId xmlns:p14="http://schemas.microsoft.com/office/powerpoint/2010/main" val="1171162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overhead in creating workers and partitioning work to them, and collecting work from them</a:t>
            </a:r>
          </a:p>
          <a:p>
            <a:r>
              <a:rPr lang="en-US" dirty="0"/>
              <a:t>Loops need to be computationally intensive to offset this overhead </a:t>
            </a:r>
          </a:p>
          <a:p>
            <a:pPr lvl="1"/>
            <a:endParaRPr lang="en-US" dirty="0"/>
          </a:p>
          <a:p>
            <a:endParaRPr lang="en-US" dirty="0"/>
          </a:p>
        </p:txBody>
      </p:sp>
      <p:sp>
        <p:nvSpPr>
          <p:cNvPr id="3" name="Title 2"/>
          <p:cNvSpPr>
            <a:spLocks noGrp="1"/>
          </p:cNvSpPr>
          <p:nvPr>
            <p:ph type="title"/>
          </p:nvPr>
        </p:nvSpPr>
        <p:spPr/>
        <p:txBody>
          <a:bodyPr/>
          <a:lstStyle/>
          <a:p>
            <a:r>
              <a:rPr lang="en-US"/>
              <a:t>Parallel for Loops (parfor)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64000"/>
            <a:ext cx="8229600" cy="4987924"/>
          </a:xfrm>
        </p:spPr>
        <p:txBody>
          <a:bodyPr/>
          <a:lstStyle/>
          <a:p>
            <a:r>
              <a:rPr lang="en-US" dirty="0"/>
              <a:t>Use </a:t>
            </a:r>
            <a:r>
              <a:rPr lang="en-US" dirty="0" err="1"/>
              <a:t>MATLAB’s</a:t>
            </a:r>
            <a:r>
              <a:rPr lang="en-US" dirty="0"/>
              <a:t> tic &amp; </a:t>
            </a:r>
            <a:r>
              <a:rPr lang="en-US" dirty="0" err="1"/>
              <a:t>toc</a:t>
            </a:r>
            <a:r>
              <a:rPr lang="en-US" dirty="0"/>
              <a:t> functions</a:t>
            </a:r>
          </a:p>
          <a:p>
            <a:pPr lvl="1"/>
            <a:r>
              <a:rPr lang="en-US" dirty="0"/>
              <a:t>Tic starts a timer</a:t>
            </a:r>
          </a:p>
          <a:p>
            <a:pPr lvl="1"/>
            <a:r>
              <a:rPr lang="en-US" dirty="0"/>
              <a:t>Toc tells you the number of seconds since the tic function was called</a:t>
            </a:r>
          </a:p>
        </p:txBody>
      </p:sp>
      <p:sp>
        <p:nvSpPr>
          <p:cNvPr id="3" name="Title 2"/>
          <p:cNvSpPr>
            <a:spLocks noGrp="1"/>
          </p:cNvSpPr>
          <p:nvPr>
            <p:ph type="title"/>
          </p:nvPr>
        </p:nvSpPr>
        <p:spPr/>
        <p:txBody>
          <a:bodyPr/>
          <a:lstStyle/>
          <a:p>
            <a:r>
              <a:rPr lang="en-US" dirty="0"/>
              <a:t>Test the efficiency of your parallel code</a:t>
            </a:r>
          </a:p>
        </p:txBody>
      </p:sp>
      <p:pic>
        <p:nvPicPr>
          <p:cNvPr id="4" name="Content Placeholder 3" descr="Picture 11.png"/>
          <p:cNvPicPr>
            <a:picLocks noChangeAspect="1"/>
          </p:cNvPicPr>
          <p:nvPr/>
        </p:nvPicPr>
        <p:blipFill>
          <a:blip r:embed="rId2"/>
          <a:srcRect l="-2208" t="-8896" b="-4772"/>
          <a:stretch>
            <a:fillRect/>
          </a:stretch>
        </p:blipFill>
        <p:spPr>
          <a:xfrm>
            <a:off x="0" y="1211263"/>
            <a:ext cx="9144000" cy="258703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a:t>Simple Example</a:t>
            </a:r>
            <a:endParaRPr lang="en-US" dirty="0">
              <a:latin typeface="Courier"/>
              <a:cs typeface="Courier"/>
            </a:endParaRPr>
          </a:p>
          <a:p>
            <a:pPr>
              <a:buNone/>
            </a:pPr>
            <a:r>
              <a:rPr lang="en-US" dirty="0">
                <a:latin typeface="Courier"/>
                <a:cs typeface="Courier"/>
              </a:rPr>
              <a:t>tic; </a:t>
            </a:r>
          </a:p>
          <a:p>
            <a:pPr>
              <a:buNone/>
            </a:pPr>
            <a:r>
              <a:rPr lang="en-US" dirty="0" err="1">
                <a:latin typeface="Courier"/>
                <a:cs typeface="Courier"/>
              </a:rPr>
              <a:t>parfor</a:t>
            </a:r>
            <a:r>
              <a:rPr lang="en-US" dirty="0">
                <a:latin typeface="Courier"/>
                <a:cs typeface="Courier"/>
              </a:rPr>
              <a:t> </a:t>
            </a:r>
            <a:r>
              <a:rPr lang="en-US" dirty="0" err="1">
                <a:latin typeface="Courier"/>
                <a:cs typeface="Courier"/>
              </a:rPr>
              <a:t>i</a:t>
            </a:r>
            <a:r>
              <a:rPr lang="en-US" dirty="0">
                <a:latin typeface="Courier"/>
                <a:cs typeface="Courier"/>
              </a:rPr>
              <a:t>=1:10	</a:t>
            </a:r>
          </a:p>
          <a:p>
            <a:pPr>
              <a:buNone/>
            </a:pPr>
            <a:r>
              <a:rPr lang="en-US" dirty="0">
                <a:latin typeface="Courier"/>
                <a:cs typeface="Courier"/>
              </a:rPr>
              <a:t>	</a:t>
            </a:r>
            <a:r>
              <a:rPr lang="en-US" dirty="0" err="1">
                <a:latin typeface="Courier"/>
                <a:cs typeface="Courier"/>
              </a:rPr>
              <a:t>z(i</a:t>
            </a:r>
            <a:r>
              <a:rPr lang="en-US" dirty="0">
                <a:latin typeface="Courier"/>
                <a:cs typeface="Courier"/>
              </a:rPr>
              <a:t>)=10;</a:t>
            </a:r>
          </a:p>
          <a:p>
            <a:pPr>
              <a:buNone/>
            </a:pPr>
            <a:r>
              <a:rPr lang="en-US" dirty="0">
                <a:latin typeface="Courier"/>
                <a:cs typeface="Courier"/>
              </a:rPr>
              <a:t>end;</a:t>
            </a:r>
          </a:p>
          <a:p>
            <a:pPr>
              <a:buNone/>
            </a:pPr>
            <a:r>
              <a:rPr lang="en-US" dirty="0" err="1">
                <a:latin typeface="Courier"/>
                <a:cs typeface="Courier"/>
              </a:rPr>
              <a:t>toc</a:t>
            </a:r>
            <a:endParaRPr lang="en-US" dirty="0">
              <a:latin typeface="Courier"/>
              <a:cs typeface="Courier"/>
            </a:endParaRPr>
          </a:p>
          <a:p>
            <a:pPr>
              <a:buNone/>
            </a:pPr>
            <a:endParaRPr lang="en-US" dirty="0"/>
          </a:p>
        </p:txBody>
      </p:sp>
      <p:sp>
        <p:nvSpPr>
          <p:cNvPr id="3" name="Title 2"/>
          <p:cNvSpPr>
            <a:spLocks noGrp="1"/>
          </p:cNvSpPr>
          <p:nvPr>
            <p:ph type="title"/>
          </p:nvPr>
        </p:nvSpPr>
        <p:spPr/>
        <p:txBody>
          <a:bodyPr/>
          <a:lstStyle/>
          <a:p>
            <a:r>
              <a:rPr lang="en-US" dirty="0"/>
              <a:t>Tic &amp; Toc</a:t>
            </a:r>
          </a:p>
        </p:txBody>
      </p:sp>
      <p:pic>
        <p:nvPicPr>
          <p:cNvPr id="4" name="Picture 3" descr="Picture 5.png"/>
          <p:cNvPicPr>
            <a:picLocks noChangeAspect="1"/>
          </p:cNvPicPr>
          <p:nvPr/>
        </p:nvPicPr>
        <p:blipFill>
          <a:blip r:embed="rId2"/>
          <a:stretch>
            <a:fillRect/>
          </a:stretch>
        </p:blipFill>
        <p:spPr>
          <a:xfrm>
            <a:off x="277000" y="4790634"/>
            <a:ext cx="8867000" cy="52522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MATLAB has a repeatable sequence of random numbers</a:t>
            </a:r>
          </a:p>
          <a:p>
            <a:r>
              <a:rPr lang="en-US" dirty="0"/>
              <a:t>When workers are started up, rather than using this same sequence of random numbers, the </a:t>
            </a:r>
            <a:r>
              <a:rPr lang="en-US" dirty="0" err="1"/>
              <a:t>labindex</a:t>
            </a:r>
            <a:r>
              <a:rPr lang="en-US" dirty="0"/>
              <a:t> is used to seed the RNG</a:t>
            </a:r>
          </a:p>
        </p:txBody>
      </p:sp>
      <p:sp>
        <p:nvSpPr>
          <p:cNvPr id="2" name="Title 1"/>
          <p:cNvSpPr>
            <a:spLocks noGrp="1"/>
          </p:cNvSpPr>
          <p:nvPr>
            <p:ph type="title"/>
          </p:nvPr>
        </p:nvSpPr>
        <p:spPr/>
        <p:txBody>
          <a:bodyPr/>
          <a:lstStyle/>
          <a:p>
            <a:r>
              <a:rPr lang="en-US" dirty="0"/>
              <a:t>rand in </a:t>
            </a:r>
            <a:r>
              <a:rPr lang="en-US" dirty="0" err="1"/>
              <a:t>parfor</a:t>
            </a:r>
            <a:r>
              <a:rPr lang="en-US" dirty="0"/>
              <a:t> loops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652" y="865239"/>
            <a:ext cx="8622889" cy="5879690"/>
          </a:xfrm>
        </p:spPr>
        <p:txBody>
          <a:bodyPr>
            <a:normAutofit fontScale="92500" lnSpcReduction="10000"/>
          </a:bodyPr>
          <a:lstStyle/>
          <a:p>
            <a:r>
              <a:rPr lang="en-US" dirty="0">
                <a:solidFill>
                  <a:srgbClr val="FF0000"/>
                </a:solidFill>
              </a:rPr>
              <a:t>S</a:t>
            </a:r>
            <a:r>
              <a:rPr lang="en-US" dirty="0"/>
              <a:t>ingle </a:t>
            </a:r>
            <a:r>
              <a:rPr lang="en-US" dirty="0">
                <a:solidFill>
                  <a:srgbClr val="FF0000"/>
                </a:solidFill>
              </a:rPr>
              <a:t>P</a:t>
            </a:r>
            <a:r>
              <a:rPr lang="en-US" dirty="0"/>
              <a:t>rogram </a:t>
            </a:r>
            <a:r>
              <a:rPr lang="en-US" dirty="0">
                <a:solidFill>
                  <a:srgbClr val="FF0000"/>
                </a:solidFill>
              </a:rPr>
              <a:t>M</a:t>
            </a:r>
            <a:r>
              <a:rPr lang="en-US" dirty="0"/>
              <a:t>ultiple </a:t>
            </a:r>
            <a:r>
              <a:rPr lang="en-US" dirty="0">
                <a:solidFill>
                  <a:srgbClr val="FF0000"/>
                </a:solidFill>
              </a:rPr>
              <a:t>D</a:t>
            </a:r>
            <a:r>
              <a:rPr lang="en-US" dirty="0"/>
              <a:t>ata model</a:t>
            </a:r>
          </a:p>
          <a:p>
            <a:r>
              <a:rPr lang="en-US" dirty="0"/>
              <a:t>Used to create parallel </a:t>
            </a:r>
            <a:r>
              <a:rPr lang="en-US" dirty="0">
                <a:solidFill>
                  <a:srgbClr val="FFC000"/>
                </a:solidFill>
              </a:rPr>
              <a:t>regions</a:t>
            </a:r>
            <a:r>
              <a:rPr lang="en-US" dirty="0"/>
              <a:t> of code</a:t>
            </a:r>
          </a:p>
          <a:p>
            <a:r>
              <a:rPr lang="en-US" dirty="0"/>
              <a:t>Values returning from the body of an </a:t>
            </a:r>
            <a:r>
              <a:rPr lang="en-US" dirty="0" err="1"/>
              <a:t>spmd</a:t>
            </a:r>
            <a:r>
              <a:rPr lang="en-US" dirty="0"/>
              <a:t> statement are converted to Composite objects</a:t>
            </a:r>
          </a:p>
          <a:p>
            <a:r>
              <a:rPr lang="en-US" dirty="0"/>
              <a:t>A Composite object contains references to the values stored on the </a:t>
            </a:r>
            <a:r>
              <a:rPr lang="en-US" dirty="0">
                <a:solidFill>
                  <a:srgbClr val="FFC000"/>
                </a:solidFill>
              </a:rPr>
              <a:t>remote</a:t>
            </a:r>
            <a:r>
              <a:rPr lang="en-US" dirty="0"/>
              <a:t> MATLAB </a:t>
            </a:r>
            <a:r>
              <a:rPr lang="en-US" dirty="0">
                <a:solidFill>
                  <a:srgbClr val="FFC000"/>
                </a:solidFill>
              </a:rPr>
              <a:t>workers</a:t>
            </a:r>
            <a:r>
              <a:rPr lang="en-US" dirty="0"/>
              <a:t>, and those values can be retrieved using cell-array indexing. </a:t>
            </a:r>
          </a:p>
          <a:p>
            <a:r>
              <a:rPr lang="en-US" dirty="0"/>
              <a:t>The actual data on the workers </a:t>
            </a:r>
            <a:r>
              <a:rPr lang="en-US" dirty="0">
                <a:solidFill>
                  <a:srgbClr val="FFC000"/>
                </a:solidFill>
              </a:rPr>
              <a:t>remains available </a:t>
            </a:r>
            <a:r>
              <a:rPr lang="en-US" dirty="0"/>
              <a:t>on the workers for subsequent </a:t>
            </a:r>
            <a:r>
              <a:rPr lang="en-US" dirty="0" err="1"/>
              <a:t>spmd</a:t>
            </a:r>
            <a:r>
              <a:rPr lang="en-US" dirty="0"/>
              <a:t> execution, so long as the Composite exists on the client and the parallel pool remains open.</a:t>
            </a:r>
          </a:p>
          <a:p>
            <a:pPr>
              <a:buNone/>
            </a:pPr>
            <a:endParaRPr lang="en-US" dirty="0"/>
          </a:p>
          <a:p>
            <a:endParaRPr lang="en-US" dirty="0"/>
          </a:p>
          <a:p>
            <a:endParaRPr lang="en-US" dirty="0"/>
          </a:p>
        </p:txBody>
      </p:sp>
      <p:sp>
        <p:nvSpPr>
          <p:cNvPr id="3" name="Title 2"/>
          <p:cNvSpPr>
            <a:spLocks noGrp="1"/>
          </p:cNvSpPr>
          <p:nvPr>
            <p:ph type="title"/>
          </p:nvPr>
        </p:nvSpPr>
        <p:spPr>
          <a:xfrm>
            <a:off x="0" y="68263"/>
            <a:ext cx="9144000" cy="649492"/>
          </a:xfrm>
        </p:spPr>
        <p:txBody>
          <a:bodyPr/>
          <a:lstStyle/>
          <a:p>
            <a:r>
              <a:rPr lang="en-US" dirty="0" err="1"/>
              <a:t>spmd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315" y="717754"/>
            <a:ext cx="8809704" cy="5860027"/>
          </a:xfrm>
        </p:spPr>
        <p:txBody>
          <a:bodyPr>
            <a:normAutofit fontScale="92500" lnSpcReduction="10000"/>
          </a:bodyPr>
          <a:lstStyle/>
          <a:p>
            <a:r>
              <a:rPr lang="en-US" dirty="0" err="1"/>
              <a:t>spmd</a:t>
            </a:r>
            <a:r>
              <a:rPr lang="en-US" dirty="0"/>
              <a:t> distributes the array among MATLAB workers (each worker contains a part of the array) but can still operate on entire array as 1 entity </a:t>
            </a:r>
          </a:p>
          <a:p>
            <a:r>
              <a:rPr lang="en-US" dirty="0"/>
              <a:t>Inside the body of the </a:t>
            </a:r>
            <a:r>
              <a:rPr lang="en-US" dirty="0" err="1"/>
              <a:t>spmd</a:t>
            </a:r>
            <a:r>
              <a:rPr lang="en-US" dirty="0"/>
              <a:t> statement, each MATLAB worker has a unique value of </a:t>
            </a:r>
            <a:r>
              <a:rPr lang="en-US" dirty="0" err="1">
                <a:solidFill>
                  <a:srgbClr val="FFC000"/>
                </a:solidFill>
              </a:rPr>
              <a:t>labindex</a:t>
            </a:r>
            <a:r>
              <a:rPr lang="en-US" dirty="0"/>
              <a:t>, while </a:t>
            </a:r>
            <a:r>
              <a:rPr lang="en-US" dirty="0" err="1">
                <a:solidFill>
                  <a:srgbClr val="FFC000"/>
                </a:solidFill>
              </a:rPr>
              <a:t>numlabs</a:t>
            </a:r>
            <a:r>
              <a:rPr lang="en-US" dirty="0">
                <a:solidFill>
                  <a:srgbClr val="FFC000"/>
                </a:solidFill>
              </a:rPr>
              <a:t> </a:t>
            </a:r>
            <a:r>
              <a:rPr lang="en-US" dirty="0"/>
              <a:t>denotes the total number of workers executing the block in parallel. </a:t>
            </a:r>
          </a:p>
          <a:p>
            <a:r>
              <a:rPr lang="en-US" dirty="0"/>
              <a:t>Data automatically transferred between workers when necessary</a:t>
            </a:r>
          </a:p>
          <a:p>
            <a:r>
              <a:rPr lang="en-US" dirty="0"/>
              <a:t>Within the body of the </a:t>
            </a:r>
            <a:r>
              <a:rPr lang="en-US" dirty="0" err="1"/>
              <a:t>spmd</a:t>
            </a:r>
            <a:r>
              <a:rPr lang="en-US" dirty="0"/>
              <a:t> statement, communication functions for communicating jobs (such as </a:t>
            </a:r>
            <a:r>
              <a:rPr lang="en-US" dirty="0" err="1"/>
              <a:t>labSend</a:t>
            </a:r>
            <a:r>
              <a:rPr lang="en-US" dirty="0"/>
              <a:t> and </a:t>
            </a:r>
            <a:r>
              <a:rPr lang="en-US" dirty="0" err="1"/>
              <a:t>labReceive</a:t>
            </a:r>
            <a:r>
              <a:rPr lang="en-US" dirty="0"/>
              <a:t>) can transfer data between the workers.</a:t>
            </a:r>
          </a:p>
          <a:p>
            <a:endParaRPr lang="en-US" dirty="0"/>
          </a:p>
        </p:txBody>
      </p:sp>
      <p:sp>
        <p:nvSpPr>
          <p:cNvPr id="3" name="Title 2"/>
          <p:cNvSpPr>
            <a:spLocks noGrp="1"/>
          </p:cNvSpPr>
          <p:nvPr>
            <p:ph type="title"/>
          </p:nvPr>
        </p:nvSpPr>
        <p:spPr>
          <a:xfrm>
            <a:off x="0" y="68263"/>
            <a:ext cx="9144000" cy="649491"/>
          </a:xfrm>
        </p:spPr>
        <p:txBody>
          <a:bodyPr/>
          <a:lstStyle/>
          <a:p>
            <a:r>
              <a:rPr lang="en-US" dirty="0" err="1"/>
              <a:t>spmd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dirty="0"/>
              <a:t>Format</a:t>
            </a:r>
          </a:p>
          <a:p>
            <a:pPr>
              <a:buNone/>
            </a:pPr>
            <a:r>
              <a:rPr lang="en-US" sz="2500" dirty="0" err="1">
                <a:latin typeface="Courier"/>
                <a:cs typeface="Courier"/>
              </a:rPr>
              <a:t>parpool</a:t>
            </a:r>
            <a:r>
              <a:rPr lang="en-US" sz="2500" dirty="0">
                <a:latin typeface="Courier"/>
                <a:cs typeface="Courier"/>
              </a:rPr>
              <a:t> (4)</a:t>
            </a:r>
          </a:p>
          <a:p>
            <a:pPr>
              <a:buNone/>
            </a:pPr>
            <a:r>
              <a:rPr lang="en-US" sz="2500" dirty="0" err="1">
                <a:latin typeface="Courier"/>
                <a:cs typeface="Courier"/>
              </a:rPr>
              <a:t>spmd</a:t>
            </a:r>
            <a:endParaRPr lang="en-US" sz="2500" dirty="0">
              <a:latin typeface="Courier"/>
              <a:cs typeface="Courier"/>
            </a:endParaRPr>
          </a:p>
          <a:p>
            <a:pPr>
              <a:buNone/>
            </a:pPr>
            <a:r>
              <a:rPr lang="en-US" sz="2500" dirty="0">
                <a:latin typeface="Courier"/>
                <a:cs typeface="Courier"/>
              </a:rPr>
              <a:t>	statements</a:t>
            </a:r>
          </a:p>
          <a:p>
            <a:pPr>
              <a:buNone/>
            </a:pPr>
            <a:r>
              <a:rPr lang="en-US" sz="2500" dirty="0">
                <a:latin typeface="Courier"/>
                <a:cs typeface="Courier"/>
              </a:rPr>
              <a:t>end</a:t>
            </a:r>
          </a:p>
          <a:p>
            <a:pPr>
              <a:buNone/>
            </a:pPr>
            <a:endParaRPr lang="en-US" sz="2500" dirty="0">
              <a:latin typeface="Courier"/>
              <a:cs typeface="Courier"/>
            </a:endParaRPr>
          </a:p>
          <a:p>
            <a:pPr>
              <a:buNone/>
            </a:pPr>
            <a:endParaRPr lang="en-US" sz="2500" dirty="0">
              <a:latin typeface="Courier"/>
              <a:cs typeface="Courier"/>
            </a:endParaRPr>
          </a:p>
          <a:p>
            <a:pPr>
              <a:buNone/>
            </a:pPr>
            <a:endParaRPr lang="en-US" sz="2500" dirty="0">
              <a:latin typeface="Courier"/>
              <a:cs typeface="Courier"/>
            </a:endParaRPr>
          </a:p>
          <a:p>
            <a:pPr>
              <a:buNone/>
            </a:pPr>
            <a:endParaRPr lang="en-US" sz="2500" dirty="0">
              <a:latin typeface="Courier"/>
              <a:cs typeface="Courier"/>
            </a:endParaRPr>
          </a:p>
          <a:p>
            <a:pPr>
              <a:buNone/>
            </a:pPr>
            <a:endParaRPr lang="en-US" sz="2500" dirty="0">
              <a:latin typeface="Courier"/>
              <a:cs typeface="Courier"/>
            </a:endParaRPr>
          </a:p>
          <a:p>
            <a:r>
              <a:rPr lang="en-US" dirty="0"/>
              <a:t>Simple Example</a:t>
            </a:r>
            <a:endParaRPr lang="en-US" sz="2400" dirty="0"/>
          </a:p>
          <a:p>
            <a:pPr>
              <a:buNone/>
            </a:pPr>
            <a:r>
              <a:rPr lang="en-US" sz="2400" dirty="0" err="1">
                <a:latin typeface="Courier"/>
                <a:cs typeface="Courier"/>
              </a:rPr>
              <a:t>parpool</a:t>
            </a:r>
            <a:r>
              <a:rPr lang="en-US" sz="2400" dirty="0">
                <a:latin typeface="Courier"/>
                <a:cs typeface="Courier"/>
              </a:rPr>
              <a:t>(4)</a:t>
            </a:r>
          </a:p>
          <a:p>
            <a:pPr>
              <a:buNone/>
            </a:pPr>
            <a:r>
              <a:rPr lang="en-US" sz="2400" dirty="0" err="1">
                <a:latin typeface="Courier"/>
                <a:cs typeface="Courier"/>
              </a:rPr>
              <a:t>spmd</a:t>
            </a:r>
            <a:endParaRPr lang="en-US" sz="2400" dirty="0">
              <a:latin typeface="Courier"/>
              <a:cs typeface="Courier"/>
            </a:endParaRPr>
          </a:p>
          <a:p>
            <a:pPr>
              <a:buNone/>
            </a:pPr>
            <a:r>
              <a:rPr lang="en-US" sz="2400" dirty="0">
                <a:latin typeface="Courier"/>
                <a:cs typeface="Courier"/>
              </a:rPr>
              <a:t>	</a:t>
            </a:r>
            <a:r>
              <a:rPr lang="en-US" sz="2400" dirty="0" err="1">
                <a:latin typeface="Courier"/>
                <a:cs typeface="Courier"/>
              </a:rPr>
              <a:t>j</a:t>
            </a:r>
            <a:r>
              <a:rPr lang="en-US" sz="2400" dirty="0">
                <a:latin typeface="Courier"/>
                <a:cs typeface="Courier"/>
              </a:rPr>
              <a:t>=zeros(1e7,1); </a:t>
            </a:r>
          </a:p>
          <a:p>
            <a:pPr>
              <a:buNone/>
            </a:pPr>
            <a:r>
              <a:rPr lang="en-US" sz="2400" dirty="0">
                <a:latin typeface="Courier"/>
                <a:cs typeface="Courier"/>
              </a:rPr>
              <a:t>end;</a:t>
            </a:r>
          </a:p>
          <a:p>
            <a:pPr>
              <a:buNone/>
            </a:pPr>
            <a:endParaRPr lang="en-US" sz="2500" dirty="0">
              <a:latin typeface="Courier"/>
              <a:cs typeface="Courier"/>
            </a:endParaRPr>
          </a:p>
          <a:p>
            <a:endParaRPr lang="en-US" dirty="0"/>
          </a:p>
        </p:txBody>
      </p:sp>
      <p:sp>
        <p:nvSpPr>
          <p:cNvPr id="3" name="Title 2"/>
          <p:cNvSpPr>
            <a:spLocks noGrp="1"/>
          </p:cNvSpPr>
          <p:nvPr>
            <p:ph type="title"/>
          </p:nvPr>
        </p:nvSpPr>
        <p:spPr/>
        <p:txBody>
          <a:bodyPr/>
          <a:lstStyle/>
          <a:p>
            <a:r>
              <a:rPr lang="en-US" dirty="0" err="1"/>
              <a:t>Spmd</a:t>
            </a:r>
            <a:r>
              <a:rPr lang="en-US" dirty="0"/>
              <a:t> Format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Result </a:t>
            </a:r>
            <a:r>
              <a:rPr lang="en-US" dirty="0" err="1"/>
              <a:t>j</a:t>
            </a:r>
            <a:r>
              <a:rPr lang="en-US" dirty="0"/>
              <a:t> is a Composite with 4 parts!</a:t>
            </a:r>
          </a:p>
        </p:txBody>
      </p:sp>
      <p:sp>
        <p:nvSpPr>
          <p:cNvPr id="3" name="Title 2"/>
          <p:cNvSpPr>
            <a:spLocks noGrp="1"/>
          </p:cNvSpPr>
          <p:nvPr>
            <p:ph type="title"/>
          </p:nvPr>
        </p:nvSpPr>
        <p:spPr/>
        <p:txBody>
          <a:bodyPr/>
          <a:lstStyle/>
          <a:p>
            <a:r>
              <a:rPr lang="en-US" dirty="0" err="1"/>
              <a:t>Spmd</a:t>
            </a:r>
            <a:r>
              <a:rPr lang="en-US" dirty="0"/>
              <a:t> Examples</a:t>
            </a:r>
          </a:p>
        </p:txBody>
      </p:sp>
      <p:pic>
        <p:nvPicPr>
          <p:cNvPr id="4" name="Picture 3" descr="Picture 7.png"/>
          <p:cNvPicPr>
            <a:picLocks noChangeAspect="1"/>
          </p:cNvPicPr>
          <p:nvPr/>
        </p:nvPicPr>
        <p:blipFill>
          <a:blip r:embed="rId2"/>
          <a:stretch>
            <a:fillRect/>
          </a:stretch>
        </p:blipFill>
        <p:spPr>
          <a:xfrm>
            <a:off x="3625" y="1995716"/>
            <a:ext cx="9411044" cy="1140732"/>
          </a:xfrm>
          <a:prstGeom prst="rect">
            <a:avLst/>
          </a:prstGeom>
        </p:spPr>
      </p:pic>
      <p:pic>
        <p:nvPicPr>
          <p:cNvPr id="5" name="Picture 4" descr="Picture 8.png"/>
          <p:cNvPicPr>
            <a:picLocks noChangeAspect="1"/>
          </p:cNvPicPr>
          <p:nvPr/>
        </p:nvPicPr>
        <p:blipFill>
          <a:blip r:embed="rId3"/>
          <a:stretch>
            <a:fillRect/>
          </a:stretch>
        </p:blipFill>
        <p:spPr>
          <a:xfrm>
            <a:off x="186496" y="3275669"/>
            <a:ext cx="8957504" cy="21361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Its an object used for data distribution in MATLAB</a:t>
            </a:r>
          </a:p>
          <a:p>
            <a:endParaRPr lang="en-US" dirty="0"/>
          </a:p>
          <a:p>
            <a:r>
              <a:rPr lang="en-US" dirty="0"/>
              <a:t>A Composite object has one entry for each worker</a:t>
            </a:r>
          </a:p>
          <a:p>
            <a:pPr lvl="1"/>
            <a:r>
              <a:rPr lang="en-US" dirty="0" err="1"/>
              <a:t>parpool</a:t>
            </a:r>
            <a:r>
              <a:rPr lang="en-US" dirty="0"/>
              <a:t>(12) creates? </a:t>
            </a:r>
            <a:endParaRPr lang="en-US" dirty="0">
              <a:solidFill>
                <a:srgbClr val="FF0000"/>
              </a:solidFill>
            </a:endParaRPr>
          </a:p>
          <a:p>
            <a:pPr lvl="1"/>
            <a:r>
              <a:rPr lang="en-US" dirty="0" err="1"/>
              <a:t>parpool</a:t>
            </a:r>
            <a:r>
              <a:rPr lang="en-US" dirty="0"/>
              <a:t>(6) creates? </a:t>
            </a:r>
            <a:endParaRPr lang="en-US" dirty="0">
              <a:solidFill>
                <a:srgbClr val="FF0000"/>
              </a:solidFill>
            </a:endParaRPr>
          </a:p>
          <a:p>
            <a:endParaRPr lang="en-US" dirty="0"/>
          </a:p>
          <a:p>
            <a:pPr>
              <a:buNone/>
            </a:pPr>
            <a:endParaRPr lang="en-US" dirty="0"/>
          </a:p>
        </p:txBody>
      </p:sp>
      <p:sp>
        <p:nvSpPr>
          <p:cNvPr id="3" name="Title 2"/>
          <p:cNvSpPr>
            <a:spLocks noGrp="1"/>
          </p:cNvSpPr>
          <p:nvPr>
            <p:ph type="title"/>
          </p:nvPr>
        </p:nvSpPr>
        <p:spPr/>
        <p:txBody>
          <a:bodyPr/>
          <a:lstStyle/>
          <a:p>
            <a:r>
              <a:rPr lang="en-US" dirty="0"/>
              <a:t>MATLAB Composites</a:t>
            </a:r>
          </a:p>
        </p:txBody>
      </p:sp>
      <p:sp>
        <p:nvSpPr>
          <p:cNvPr id="4" name="TextBox 3"/>
          <p:cNvSpPr txBox="1"/>
          <p:nvPr/>
        </p:nvSpPr>
        <p:spPr>
          <a:xfrm>
            <a:off x="4880428" y="3701142"/>
            <a:ext cx="3175000" cy="523220"/>
          </a:xfrm>
          <a:prstGeom prst="rect">
            <a:avLst/>
          </a:prstGeom>
          <a:noFill/>
        </p:spPr>
        <p:txBody>
          <a:bodyPr wrap="square" rtlCol="0">
            <a:spAutoFit/>
          </a:bodyPr>
          <a:lstStyle/>
          <a:p>
            <a:r>
              <a:rPr lang="en-US" sz="2800" dirty="0">
                <a:solidFill>
                  <a:srgbClr val="FF0000"/>
                </a:solidFill>
              </a:rPr>
              <a:t>12X1 composite</a:t>
            </a:r>
            <a:endParaRPr lang="en-US" sz="2800" dirty="0"/>
          </a:p>
        </p:txBody>
      </p:sp>
      <p:sp>
        <p:nvSpPr>
          <p:cNvPr id="5" name="TextBox 4"/>
          <p:cNvSpPr txBox="1"/>
          <p:nvPr/>
        </p:nvSpPr>
        <p:spPr>
          <a:xfrm>
            <a:off x="5061858" y="4195332"/>
            <a:ext cx="3175000" cy="523220"/>
          </a:xfrm>
          <a:prstGeom prst="rect">
            <a:avLst/>
          </a:prstGeom>
          <a:noFill/>
        </p:spPr>
        <p:txBody>
          <a:bodyPr wrap="square" rtlCol="0">
            <a:spAutoFit/>
          </a:bodyPr>
          <a:lstStyle/>
          <a:p>
            <a:r>
              <a:rPr lang="en-US" sz="2800" dirty="0">
                <a:solidFill>
                  <a:srgbClr val="FF0000"/>
                </a:solidFill>
              </a:rPr>
              <a:t>6X1 composite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6950"/>
            <a:ext cx="8229600" cy="5532803"/>
          </a:xfrm>
        </p:spPr>
        <p:txBody>
          <a:bodyPr/>
          <a:lstStyle/>
          <a:p>
            <a:r>
              <a:rPr lang="en-US" sz="2600" dirty="0"/>
              <a:t>Parallel computing </a:t>
            </a:r>
          </a:p>
          <a:p>
            <a:pPr lvl="1"/>
            <a:r>
              <a:rPr lang="en-US" sz="2200" dirty="0"/>
              <a:t>What is it? </a:t>
            </a:r>
          </a:p>
          <a:p>
            <a:pPr lvl="1"/>
            <a:r>
              <a:rPr lang="en-US" sz="2200" dirty="0"/>
              <a:t>Why use it? </a:t>
            </a:r>
          </a:p>
          <a:p>
            <a:pPr lvl="1"/>
            <a:r>
              <a:rPr lang="en-US" sz="2200" dirty="0"/>
              <a:t>How to write MATLAB code in parallel </a:t>
            </a:r>
          </a:p>
          <a:p>
            <a:r>
              <a:rPr lang="en-US" sz="2600" dirty="0"/>
              <a:t>GPU computing </a:t>
            </a:r>
          </a:p>
          <a:p>
            <a:pPr lvl="1"/>
            <a:r>
              <a:rPr lang="en-US" sz="2400" dirty="0"/>
              <a:t>What is it &amp; why use it? </a:t>
            </a:r>
            <a:endParaRPr lang="en-US" sz="2200" dirty="0"/>
          </a:p>
          <a:p>
            <a:pPr lvl="1"/>
            <a:r>
              <a:rPr lang="en-US" sz="2200" dirty="0"/>
              <a:t>How to write MATLAB code in for GPU computing </a:t>
            </a:r>
          </a:p>
          <a:p>
            <a:r>
              <a:rPr lang="en-US" sz="2600" dirty="0"/>
              <a:t>How to run MATLAB parallel &amp; GPU code on the UNC cluster </a:t>
            </a:r>
          </a:p>
          <a:p>
            <a:pPr lvl="1"/>
            <a:r>
              <a:rPr lang="en-US" sz="2200" dirty="0"/>
              <a:t>Quick introduction to the UNC clusters (Dogwood, Longleaf)</a:t>
            </a:r>
          </a:p>
          <a:p>
            <a:pPr lvl="1"/>
            <a:r>
              <a:rPr lang="en-US" sz="2600" dirty="0" err="1"/>
              <a:t>sbatch</a:t>
            </a:r>
            <a:r>
              <a:rPr lang="en-US" sz="2600" dirty="0"/>
              <a:t> commands and what they mean</a:t>
            </a:r>
          </a:p>
          <a:p>
            <a:r>
              <a:rPr lang="en-US" sz="2600" dirty="0"/>
              <a:t>Questions </a:t>
            </a:r>
          </a:p>
          <a:p>
            <a:endParaRPr lang="en-US" dirty="0"/>
          </a:p>
          <a:p>
            <a:endParaRPr lang="en-US" dirty="0"/>
          </a:p>
        </p:txBody>
      </p:sp>
      <p:sp>
        <p:nvSpPr>
          <p:cNvPr id="2" name="Title 1"/>
          <p:cNvSpPr>
            <a:spLocks noGrp="1"/>
          </p:cNvSpPr>
          <p:nvPr>
            <p:ph type="title"/>
          </p:nvPr>
        </p:nvSpPr>
        <p:spPr/>
        <p:txBody>
          <a:bodyPr/>
          <a:lstStyle/>
          <a:p>
            <a:r>
              <a:rPr lang="en-US" sz="4500" dirty="0"/>
              <a:t>Agenda</a:t>
            </a:r>
          </a:p>
        </p:txBody>
      </p:sp>
      <p:pic>
        <p:nvPicPr>
          <p:cNvPr id="4" name="Picture 2" descr="D:\reed\matlab\matrix-800x600.jpg"/>
          <p:cNvPicPr>
            <a:picLocks noChangeAspect="1" noChangeArrowheads="1"/>
          </p:cNvPicPr>
          <p:nvPr/>
        </p:nvPicPr>
        <p:blipFill>
          <a:blip r:embed="rId2" cstate="print"/>
          <a:srcRect/>
          <a:stretch>
            <a:fillRect/>
          </a:stretch>
        </p:blipFill>
        <p:spPr bwMode="auto">
          <a:xfrm>
            <a:off x="6513531" y="51833"/>
            <a:ext cx="2591591" cy="194369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create a composite in two ways: </a:t>
            </a:r>
          </a:p>
          <a:p>
            <a:pPr lvl="1"/>
            <a:r>
              <a:rPr lang="en-US" dirty="0" err="1"/>
              <a:t>spmd</a:t>
            </a:r>
            <a:endParaRPr lang="en-US" dirty="0"/>
          </a:p>
          <a:p>
            <a:pPr lvl="1"/>
            <a:r>
              <a:rPr lang="en-US" dirty="0"/>
              <a:t> </a:t>
            </a:r>
            <a:r>
              <a:rPr lang="en-US" dirty="0" err="1"/>
              <a:t>c</a:t>
            </a:r>
            <a:r>
              <a:rPr lang="en-US" dirty="0"/>
              <a:t> = Composite();  </a:t>
            </a:r>
          </a:p>
          <a:p>
            <a:pPr lvl="2"/>
            <a:r>
              <a:rPr lang="en-US" dirty="0"/>
              <a:t>This creates a composite that does not contain any data, just placeholders for data</a:t>
            </a:r>
          </a:p>
          <a:p>
            <a:pPr lvl="2"/>
            <a:r>
              <a:rPr lang="en-US" dirty="0"/>
              <a:t>Also, one element per </a:t>
            </a:r>
            <a:r>
              <a:rPr lang="en-US" dirty="0" err="1"/>
              <a:t>parpool</a:t>
            </a:r>
            <a:r>
              <a:rPr lang="en-US" dirty="0"/>
              <a:t> worker is created for the composite</a:t>
            </a:r>
          </a:p>
          <a:p>
            <a:pPr lvl="2"/>
            <a:r>
              <a:rPr lang="en-US" dirty="0"/>
              <a:t>Use </a:t>
            </a:r>
            <a:r>
              <a:rPr lang="en-US" dirty="0" err="1"/>
              <a:t>smpd</a:t>
            </a:r>
            <a:r>
              <a:rPr lang="en-US" dirty="0"/>
              <a:t> or indexing to populate a composite created this way</a:t>
            </a:r>
          </a:p>
          <a:p>
            <a:endParaRPr lang="en-US" dirty="0"/>
          </a:p>
          <a:p>
            <a:pPr>
              <a:buNone/>
            </a:pPr>
            <a:endParaRPr lang="en-US" dirty="0"/>
          </a:p>
        </p:txBody>
      </p:sp>
      <p:sp>
        <p:nvSpPr>
          <p:cNvPr id="3" name="Title 2"/>
          <p:cNvSpPr>
            <a:spLocks noGrp="1"/>
          </p:cNvSpPr>
          <p:nvPr>
            <p:ph type="title"/>
          </p:nvPr>
        </p:nvSpPr>
        <p:spPr/>
        <p:txBody>
          <a:bodyPr/>
          <a:lstStyle/>
          <a:p>
            <a:r>
              <a:rPr lang="en-US" dirty="0"/>
              <a:t>MATLAB Composites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100" dirty="0">
                <a:latin typeface="Courier"/>
                <a:cs typeface="Courier"/>
              </a:rPr>
              <a:t>%Perform a simple calculation in parallel, and plot the results:</a:t>
            </a:r>
          </a:p>
          <a:p>
            <a:pPr>
              <a:buNone/>
            </a:pPr>
            <a:r>
              <a:rPr lang="en-US" sz="2100" dirty="0" err="1">
                <a:latin typeface="Courier"/>
                <a:cs typeface="Courier"/>
              </a:rPr>
              <a:t>parpool</a:t>
            </a:r>
            <a:r>
              <a:rPr lang="en-US" sz="2100" dirty="0">
                <a:latin typeface="Courier"/>
                <a:cs typeface="Courier"/>
              </a:rPr>
              <a:t>(4)</a:t>
            </a:r>
          </a:p>
          <a:p>
            <a:pPr>
              <a:buNone/>
            </a:pPr>
            <a:r>
              <a:rPr lang="en-US" sz="2100" dirty="0" err="1">
                <a:latin typeface="Courier"/>
                <a:cs typeface="Courier"/>
              </a:rPr>
              <a:t>spmd</a:t>
            </a:r>
            <a:endParaRPr lang="en-US" sz="2100" dirty="0">
              <a:latin typeface="Courier"/>
              <a:cs typeface="Courier"/>
            </a:endParaRPr>
          </a:p>
          <a:p>
            <a:pPr>
              <a:buNone/>
            </a:pPr>
            <a:r>
              <a:rPr lang="en-US" sz="2100" dirty="0">
                <a:latin typeface="Courier"/>
                <a:cs typeface="Courier"/>
              </a:rPr>
              <a:t>  % build magic squares in parallel</a:t>
            </a:r>
          </a:p>
          <a:p>
            <a:pPr>
              <a:buNone/>
            </a:pPr>
            <a:r>
              <a:rPr lang="en-US" sz="2100" dirty="0">
                <a:latin typeface="Courier"/>
                <a:cs typeface="Courier"/>
              </a:rPr>
              <a:t>  </a:t>
            </a:r>
            <a:r>
              <a:rPr lang="en-US" sz="2100" dirty="0" err="1">
                <a:latin typeface="Courier"/>
                <a:cs typeface="Courier"/>
              </a:rPr>
              <a:t>q</a:t>
            </a:r>
            <a:r>
              <a:rPr lang="en-US" sz="2100" dirty="0">
                <a:latin typeface="Courier"/>
                <a:cs typeface="Courier"/>
              </a:rPr>
              <a:t> = </a:t>
            </a:r>
            <a:r>
              <a:rPr lang="en-US" sz="2100" dirty="0" err="1">
                <a:latin typeface="Courier"/>
                <a:cs typeface="Courier"/>
              </a:rPr>
              <a:t>magic(</a:t>
            </a:r>
            <a:r>
              <a:rPr lang="en-US" sz="2100" dirty="0" err="1">
                <a:solidFill>
                  <a:srgbClr val="FFC000"/>
                </a:solidFill>
                <a:latin typeface="Courier"/>
                <a:cs typeface="Courier"/>
              </a:rPr>
              <a:t>labindex</a:t>
            </a:r>
            <a:r>
              <a:rPr lang="en-US" sz="2100" dirty="0">
                <a:solidFill>
                  <a:srgbClr val="FFC000"/>
                </a:solidFill>
                <a:latin typeface="Courier"/>
                <a:cs typeface="Courier"/>
              </a:rPr>
              <a:t> + 2</a:t>
            </a:r>
            <a:r>
              <a:rPr lang="en-US" sz="2100" dirty="0">
                <a:latin typeface="Courier"/>
                <a:cs typeface="Courier"/>
              </a:rPr>
              <a:t>); %</a:t>
            </a:r>
            <a:r>
              <a:rPr lang="en-US" sz="2100" dirty="0" err="1">
                <a:latin typeface="Courier"/>
                <a:cs typeface="Courier"/>
              </a:rPr>
              <a:t>labindex</a:t>
            </a:r>
            <a:r>
              <a:rPr lang="en-US" sz="2100" dirty="0">
                <a:latin typeface="Courier"/>
                <a:cs typeface="Courier"/>
              </a:rPr>
              <a:t>- index of the lab/worker (e.g. 1)</a:t>
            </a:r>
          </a:p>
          <a:p>
            <a:pPr>
              <a:buNone/>
            </a:pPr>
            <a:r>
              <a:rPr lang="en-US" sz="2100" dirty="0">
                <a:latin typeface="Courier"/>
                <a:cs typeface="Courier"/>
              </a:rPr>
              <a:t>end</a:t>
            </a:r>
          </a:p>
          <a:p>
            <a:pPr>
              <a:buNone/>
            </a:pPr>
            <a:endParaRPr lang="en-US" sz="2100" dirty="0">
              <a:latin typeface="Courier"/>
              <a:cs typeface="Courier"/>
            </a:endParaRPr>
          </a:p>
          <a:p>
            <a:pPr>
              <a:buNone/>
            </a:pPr>
            <a:r>
              <a:rPr lang="en-US" sz="2100" dirty="0">
                <a:latin typeface="Courier"/>
                <a:cs typeface="Courier"/>
              </a:rPr>
              <a:t>for ii=1:length(q)</a:t>
            </a:r>
          </a:p>
          <a:p>
            <a:pPr>
              <a:buNone/>
            </a:pPr>
            <a:r>
              <a:rPr lang="en-US" sz="2100" dirty="0">
                <a:latin typeface="Courier"/>
                <a:cs typeface="Courier"/>
              </a:rPr>
              <a:t>  % plot each magic square</a:t>
            </a:r>
          </a:p>
          <a:p>
            <a:pPr>
              <a:buNone/>
            </a:pPr>
            <a:r>
              <a:rPr lang="en-US" sz="2100" dirty="0">
                <a:latin typeface="Courier"/>
                <a:cs typeface="Courier"/>
              </a:rPr>
              <a:t>  figure, </a:t>
            </a:r>
            <a:r>
              <a:rPr lang="en-US" sz="2100" dirty="0" err="1">
                <a:latin typeface="Courier"/>
                <a:cs typeface="Courier"/>
              </a:rPr>
              <a:t>imagesc(q{ii</a:t>
            </a:r>
            <a:r>
              <a:rPr lang="en-US" sz="2100" dirty="0">
                <a:latin typeface="Courier"/>
                <a:cs typeface="Courier"/>
              </a:rPr>
              <a:t>}); %plot a matrix as an image</a:t>
            </a:r>
          </a:p>
          <a:p>
            <a:pPr>
              <a:buNone/>
            </a:pPr>
            <a:r>
              <a:rPr lang="en-US" sz="2100" dirty="0">
                <a:latin typeface="Courier"/>
                <a:cs typeface="Courier"/>
              </a:rPr>
              <a:t>end</a:t>
            </a:r>
          </a:p>
          <a:p>
            <a:pPr>
              <a:buNone/>
            </a:pPr>
            <a:r>
              <a:rPr lang="en-US" sz="2100" dirty="0">
                <a:latin typeface="Courier"/>
                <a:cs typeface="Courier"/>
              </a:rPr>
              <a:t>delete (</a:t>
            </a:r>
            <a:r>
              <a:rPr lang="en-US" sz="2100" dirty="0" err="1">
                <a:latin typeface="Courier"/>
                <a:cs typeface="Courier"/>
              </a:rPr>
              <a:t>gcp</a:t>
            </a:r>
            <a:r>
              <a:rPr lang="en-US" sz="2100" dirty="0">
                <a:latin typeface="Courier"/>
                <a:cs typeface="Courier"/>
              </a:rPr>
              <a:t>(‘</a:t>
            </a:r>
            <a:r>
              <a:rPr lang="en-US" sz="2100" dirty="0" err="1">
                <a:latin typeface="Courier"/>
                <a:cs typeface="Courier"/>
              </a:rPr>
              <a:t>nocreate</a:t>
            </a:r>
            <a:r>
              <a:rPr lang="en-US" sz="2100" dirty="0">
                <a:latin typeface="Courier"/>
                <a:cs typeface="Courier"/>
              </a:rPr>
              <a:t>’));</a:t>
            </a:r>
          </a:p>
          <a:p>
            <a:pPr>
              <a:buNone/>
            </a:pPr>
            <a:endParaRPr lang="en-US" dirty="0"/>
          </a:p>
        </p:txBody>
      </p:sp>
      <p:sp>
        <p:nvSpPr>
          <p:cNvPr id="3" name="Title 2"/>
          <p:cNvSpPr>
            <a:spLocks noGrp="1"/>
          </p:cNvSpPr>
          <p:nvPr>
            <p:ph type="title"/>
          </p:nvPr>
        </p:nvSpPr>
        <p:spPr/>
        <p:txBody>
          <a:bodyPr/>
          <a:lstStyle/>
          <a:p>
            <a:r>
              <a:rPr lang="en-US" dirty="0"/>
              <a:t>Another </a:t>
            </a:r>
            <a:r>
              <a:rPr lang="en-US" dirty="0" err="1"/>
              <a:t>spmd</a:t>
            </a:r>
            <a:r>
              <a:rPr lang="en-US" dirty="0"/>
              <a:t> Example- creating graphs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Results</a:t>
            </a:r>
          </a:p>
        </p:txBody>
      </p:sp>
      <p:sp>
        <p:nvSpPr>
          <p:cNvPr id="3" name="Title 2"/>
          <p:cNvSpPr>
            <a:spLocks noGrp="1"/>
          </p:cNvSpPr>
          <p:nvPr>
            <p:ph type="title"/>
          </p:nvPr>
        </p:nvSpPr>
        <p:spPr/>
        <p:txBody>
          <a:bodyPr/>
          <a:lstStyle/>
          <a:p>
            <a:r>
              <a:rPr lang="en-US" dirty="0"/>
              <a:t>Another </a:t>
            </a:r>
            <a:r>
              <a:rPr lang="en-US" dirty="0" err="1"/>
              <a:t>spmd</a:t>
            </a:r>
            <a:r>
              <a:rPr lang="en-US" dirty="0"/>
              <a:t> Example- </a:t>
            </a:r>
            <a:r>
              <a:rPr lang="en-US"/>
              <a:t>creating graphs</a:t>
            </a:r>
          </a:p>
        </p:txBody>
      </p:sp>
      <p:pic>
        <p:nvPicPr>
          <p:cNvPr id="4" name="Picture 3" descr="Picture 19.png"/>
          <p:cNvPicPr>
            <a:picLocks noChangeAspect="1"/>
          </p:cNvPicPr>
          <p:nvPr/>
        </p:nvPicPr>
        <p:blipFill>
          <a:blip r:embed="rId2"/>
          <a:stretch>
            <a:fillRect/>
          </a:stretch>
        </p:blipFill>
        <p:spPr>
          <a:xfrm>
            <a:off x="2173285" y="1754338"/>
            <a:ext cx="4797429" cy="4230537"/>
          </a:xfrm>
          <a:prstGeom prst="rect">
            <a:avLst/>
          </a:prstGeom>
        </p:spPr>
      </p:pic>
      <p:pic>
        <p:nvPicPr>
          <p:cNvPr id="5" name="Picture 4" descr="Picture 18.png"/>
          <p:cNvPicPr>
            <a:picLocks noChangeAspect="1"/>
          </p:cNvPicPr>
          <p:nvPr/>
        </p:nvPicPr>
        <p:blipFill>
          <a:blip r:embed="rId3"/>
          <a:stretch>
            <a:fillRect/>
          </a:stretch>
        </p:blipFill>
        <p:spPr>
          <a:xfrm>
            <a:off x="2173285" y="1754338"/>
            <a:ext cx="5298174" cy="4695895"/>
          </a:xfrm>
          <a:prstGeom prst="rect">
            <a:avLst/>
          </a:prstGeom>
        </p:spPr>
      </p:pic>
      <p:pic>
        <p:nvPicPr>
          <p:cNvPr id="6" name="Picture 5" descr="Picture 17.png"/>
          <p:cNvPicPr>
            <a:picLocks noChangeAspect="1"/>
          </p:cNvPicPr>
          <p:nvPr/>
        </p:nvPicPr>
        <p:blipFill>
          <a:blip r:embed="rId4"/>
          <a:stretch>
            <a:fillRect/>
          </a:stretch>
        </p:blipFill>
        <p:spPr>
          <a:xfrm>
            <a:off x="1980967" y="1754338"/>
            <a:ext cx="5490492" cy="4891351"/>
          </a:xfrm>
          <a:prstGeom prst="rect">
            <a:avLst/>
          </a:prstGeom>
        </p:spPr>
      </p:pic>
      <p:pic>
        <p:nvPicPr>
          <p:cNvPr id="7" name="Picture 6" descr="Picture 16.png"/>
          <p:cNvPicPr>
            <a:picLocks noChangeAspect="1"/>
          </p:cNvPicPr>
          <p:nvPr/>
        </p:nvPicPr>
        <p:blipFill>
          <a:blip r:embed="rId5"/>
          <a:stretch>
            <a:fillRect/>
          </a:stretch>
        </p:blipFill>
        <p:spPr>
          <a:xfrm>
            <a:off x="1937882" y="1754338"/>
            <a:ext cx="5558523" cy="48193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263"/>
            <a:ext cx="9144000" cy="698653"/>
          </a:xfrm>
        </p:spPr>
        <p:txBody>
          <a:bodyPr/>
          <a:lstStyle/>
          <a:p>
            <a:r>
              <a:rPr lang="en-US" dirty="0" err="1"/>
              <a:t>spmd</a:t>
            </a:r>
            <a:r>
              <a:rPr lang="en-US" dirty="0"/>
              <a:t> vs </a:t>
            </a:r>
            <a:r>
              <a:rPr lang="en-US" dirty="0" err="1"/>
              <a:t>parfor</a:t>
            </a:r>
            <a:endParaRPr lang="en-US" dirty="0"/>
          </a:p>
        </p:txBody>
      </p:sp>
      <p:sp>
        <p:nvSpPr>
          <p:cNvPr id="7" name="Content Placeholder 6"/>
          <p:cNvSpPr>
            <a:spLocks noGrp="1"/>
          </p:cNvSpPr>
          <p:nvPr>
            <p:ph idx="1"/>
          </p:nvPr>
        </p:nvSpPr>
        <p:spPr>
          <a:xfrm>
            <a:off x="457200" y="977286"/>
            <a:ext cx="8549148" cy="5570998"/>
          </a:xfrm>
        </p:spPr>
        <p:txBody>
          <a:bodyPr/>
          <a:lstStyle/>
          <a:p>
            <a:r>
              <a:rPr lang="en-US" dirty="0" err="1"/>
              <a:t>parfor</a:t>
            </a:r>
            <a:r>
              <a:rPr lang="en-US" dirty="0"/>
              <a:t> is simpler to use</a:t>
            </a:r>
          </a:p>
          <a:p>
            <a:r>
              <a:rPr lang="en-US" dirty="0" err="1"/>
              <a:t>parfor</a:t>
            </a:r>
            <a:r>
              <a:rPr lang="en-US" dirty="0"/>
              <a:t> can’t control iterations</a:t>
            </a:r>
          </a:p>
          <a:p>
            <a:r>
              <a:rPr lang="en-US" dirty="0" err="1"/>
              <a:t>parfor</a:t>
            </a:r>
            <a:r>
              <a:rPr lang="en-US" dirty="0"/>
              <a:t> only does loops</a:t>
            </a:r>
          </a:p>
          <a:p>
            <a:r>
              <a:rPr lang="en-US" dirty="0" err="1"/>
              <a:t>spmd</a:t>
            </a:r>
            <a:r>
              <a:rPr lang="en-US" dirty="0"/>
              <a:t> more control over iterations</a:t>
            </a:r>
          </a:p>
          <a:p>
            <a:r>
              <a:rPr lang="en-US" dirty="0" err="1"/>
              <a:t>spmd</a:t>
            </a:r>
            <a:r>
              <a:rPr lang="en-US" dirty="0"/>
              <a:t> more control over data movement</a:t>
            </a:r>
          </a:p>
          <a:p>
            <a:r>
              <a:rPr lang="en-US" dirty="0" err="1"/>
              <a:t>spmd</a:t>
            </a:r>
            <a:r>
              <a:rPr lang="en-US" dirty="0"/>
              <a:t> is persistent</a:t>
            </a:r>
          </a:p>
          <a:p>
            <a:r>
              <a:rPr lang="en-US" dirty="0" err="1"/>
              <a:t>spmd</a:t>
            </a:r>
            <a:r>
              <a:rPr lang="en-US" dirty="0"/>
              <a:t> is more flexible and you can create parallel regions that do more than just loop</a:t>
            </a:r>
          </a:p>
        </p:txBody>
      </p:sp>
    </p:spTree>
    <p:extLst>
      <p:ext uri="{BB962C8B-B14F-4D97-AF65-F5344CB8AC3E}">
        <p14:creationId xmlns:p14="http://schemas.microsoft.com/office/powerpoint/2010/main" val="2490734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7901" y="3503915"/>
            <a:ext cx="4610100" cy="892552"/>
          </a:xfrm>
          <a:prstGeom prst="rect">
            <a:avLst/>
          </a:prstGeom>
          <a:noFill/>
        </p:spPr>
        <p:txBody>
          <a:bodyPr wrap="square" rtlCol="0">
            <a:spAutoFit/>
          </a:bodyPr>
          <a:lstStyle/>
          <a:p>
            <a:r>
              <a:rPr lang="en-US" sz="5200" b="1" dirty="0">
                <a:solidFill>
                  <a:srgbClr val="FFC000"/>
                </a:solidFill>
              </a:rPr>
              <a:t>GPU Computing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GPU computing is the use of a GPU (graphics processing unit) with a CPU to accelerate performance </a:t>
            </a:r>
          </a:p>
          <a:p>
            <a:endParaRPr lang="en-US" dirty="0"/>
          </a:p>
          <a:p>
            <a:r>
              <a:rPr lang="en-US" dirty="0"/>
              <a:t>Offloads compute-intensive portions an application to the GPU, and remainder of code runs on CPU </a:t>
            </a:r>
          </a:p>
          <a:p>
            <a:endParaRPr lang="en-US" dirty="0"/>
          </a:p>
        </p:txBody>
      </p:sp>
      <p:sp>
        <p:nvSpPr>
          <p:cNvPr id="3" name="Title 2"/>
          <p:cNvSpPr>
            <a:spLocks noGrp="1"/>
          </p:cNvSpPr>
          <p:nvPr>
            <p:ph type="title"/>
          </p:nvPr>
        </p:nvSpPr>
        <p:spPr/>
        <p:txBody>
          <a:bodyPr/>
          <a:lstStyle/>
          <a:p>
            <a:r>
              <a:rPr lang="en-US" dirty="0"/>
              <a:t>What is GPU computing?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7517"/>
            <a:ext cx="8229600" cy="4987924"/>
          </a:xfrm>
        </p:spPr>
        <p:txBody>
          <a:bodyPr/>
          <a:lstStyle/>
          <a:p>
            <a:pPr>
              <a:buNone/>
            </a:pPr>
            <a:endParaRPr lang="en-US" dirty="0"/>
          </a:p>
          <a:p>
            <a:r>
              <a:rPr lang="en-US" dirty="0"/>
              <a:t>CPUs consist of a few cores optimized for serial processing. </a:t>
            </a:r>
          </a:p>
          <a:p>
            <a:r>
              <a:rPr lang="en-US" dirty="0"/>
              <a:t>GPUs consist of thousands of smaller cores designed for parallel performance (i.e. more memory bandwidth and cores) </a:t>
            </a:r>
          </a:p>
          <a:p>
            <a:r>
              <a:rPr lang="en-US" dirty="0"/>
              <a:t>Data is moved between CPU Main Memory and GPU Device Memory via the </a:t>
            </a:r>
            <a:r>
              <a:rPr lang="en-US" dirty="0" err="1"/>
              <a:t>PCIe</a:t>
            </a:r>
            <a:r>
              <a:rPr lang="en-US" dirty="0"/>
              <a:t> Bus</a:t>
            </a:r>
          </a:p>
          <a:p>
            <a:endParaRPr lang="en-US" dirty="0"/>
          </a:p>
          <a:p>
            <a:endParaRPr lang="en-US" dirty="0"/>
          </a:p>
        </p:txBody>
      </p:sp>
      <p:sp>
        <p:nvSpPr>
          <p:cNvPr id="3" name="Title 2"/>
          <p:cNvSpPr>
            <a:spLocks noGrp="1"/>
          </p:cNvSpPr>
          <p:nvPr>
            <p:ph type="title"/>
          </p:nvPr>
        </p:nvSpPr>
        <p:spPr/>
        <p:txBody>
          <a:bodyPr/>
          <a:lstStyle/>
          <a:p>
            <a:r>
              <a:rPr lang="en-US" dirty="0"/>
              <a:t>What is GPU computing?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47" y="996950"/>
            <a:ext cx="8580903" cy="5310065"/>
          </a:xfrm>
        </p:spPr>
      </p:pic>
      <p:sp>
        <p:nvSpPr>
          <p:cNvPr id="3" name="Title 2"/>
          <p:cNvSpPr>
            <a:spLocks noGrp="1"/>
          </p:cNvSpPr>
          <p:nvPr>
            <p:ph type="title"/>
          </p:nvPr>
        </p:nvSpPr>
        <p:spPr/>
        <p:txBody>
          <a:bodyPr/>
          <a:lstStyle/>
          <a:p>
            <a:r>
              <a:rPr lang="en-US"/>
              <a:t>GPU Computing</a:t>
            </a:r>
            <a:endParaRPr lang="en-US" dirty="0"/>
          </a:p>
        </p:txBody>
      </p:sp>
      <p:sp>
        <p:nvSpPr>
          <p:cNvPr id="5" name="Left-Right Arrow 4"/>
          <p:cNvSpPr/>
          <p:nvPr/>
        </p:nvSpPr>
        <p:spPr>
          <a:xfrm>
            <a:off x="3130062" y="4607165"/>
            <a:ext cx="1172307" cy="37513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01109" y="3962397"/>
            <a:ext cx="1488830" cy="523220"/>
          </a:xfrm>
          <a:prstGeom prst="rect">
            <a:avLst/>
          </a:prstGeom>
          <a:noFill/>
        </p:spPr>
        <p:txBody>
          <a:bodyPr wrap="square" rtlCol="0">
            <a:spAutoFit/>
          </a:bodyPr>
          <a:lstStyle/>
          <a:p>
            <a:pPr algn="ctr"/>
            <a:r>
              <a:rPr lang="en-US" sz="2800" b="1" dirty="0" err="1">
                <a:solidFill>
                  <a:srgbClr val="FFC000"/>
                </a:solidFill>
              </a:rPr>
              <a:t>PCIe</a:t>
            </a:r>
            <a:r>
              <a:rPr lang="en-US" sz="2800" b="1" dirty="0">
                <a:solidFill>
                  <a:srgbClr val="FFC000"/>
                </a:solidFill>
              </a:rPr>
              <a:t> Bus</a:t>
            </a:r>
          </a:p>
        </p:txBody>
      </p:sp>
    </p:spTree>
    <p:extLst>
      <p:ext uri="{BB962C8B-B14F-4D97-AF65-F5344CB8AC3E}">
        <p14:creationId xmlns:p14="http://schemas.microsoft.com/office/powerpoint/2010/main" val="1076700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7517"/>
            <a:ext cx="8229600" cy="4987924"/>
          </a:xfrm>
        </p:spPr>
        <p:txBody>
          <a:bodyPr/>
          <a:lstStyle/>
          <a:p>
            <a:endParaRPr lang="en-US" dirty="0"/>
          </a:p>
          <a:p>
            <a:r>
              <a:rPr lang="en-US" dirty="0"/>
              <a:t>Serial portions of the code run on the CPU while parallel portions run on the GPU</a:t>
            </a:r>
          </a:p>
          <a:p>
            <a:endParaRPr lang="en-US" dirty="0"/>
          </a:p>
          <a:p>
            <a:r>
              <a:rPr lang="en-US" dirty="0"/>
              <a:t>From a user's perspective, applications in general run significantly faster</a:t>
            </a:r>
          </a:p>
          <a:p>
            <a:pPr>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What/Why GPU computing?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Transfer data between the MATLAB workspace &amp; the GPU</a:t>
            </a:r>
          </a:p>
          <a:p>
            <a:pPr lvl="1"/>
            <a:r>
              <a:rPr lang="en-US" dirty="0"/>
              <a:t>Accomplished by a </a:t>
            </a:r>
            <a:r>
              <a:rPr lang="en-US" dirty="0" err="1"/>
              <a:t>GPUArray</a:t>
            </a:r>
            <a:endParaRPr lang="en-US" dirty="0"/>
          </a:p>
          <a:p>
            <a:pPr lvl="2"/>
            <a:r>
              <a:rPr lang="en-US" dirty="0"/>
              <a:t>Data stored on the GPU.</a:t>
            </a:r>
          </a:p>
          <a:p>
            <a:pPr lvl="1"/>
            <a:r>
              <a:rPr lang="en-US" dirty="0"/>
              <a:t>Use  </a:t>
            </a:r>
            <a:r>
              <a:rPr lang="en-US" dirty="0" err="1">
                <a:latin typeface="Courier"/>
                <a:cs typeface="Courier"/>
              </a:rPr>
              <a:t>gpuArray</a:t>
            </a:r>
            <a:r>
              <a:rPr lang="en-US" dirty="0"/>
              <a:t> function to transfer an array from the MATLAB workspace to the GPU</a:t>
            </a:r>
          </a:p>
        </p:txBody>
      </p:sp>
      <p:sp>
        <p:nvSpPr>
          <p:cNvPr id="3" name="Title 2"/>
          <p:cNvSpPr>
            <a:spLocks noGrp="1"/>
          </p:cNvSpPr>
          <p:nvPr>
            <p:ph type="title"/>
          </p:nvPr>
        </p:nvSpPr>
        <p:spPr/>
        <p:txBody>
          <a:bodyPr/>
          <a:lstStyle/>
          <a:p>
            <a:r>
              <a:rPr lang="en-US" dirty="0"/>
              <a:t>Write GPU computing codes in MATLAB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4915"/>
            <a:ext cx="9143999" cy="892552"/>
          </a:xfrm>
          <a:prstGeom prst="rect">
            <a:avLst/>
          </a:prstGeom>
          <a:noFill/>
        </p:spPr>
        <p:txBody>
          <a:bodyPr wrap="square" rtlCol="0">
            <a:spAutoFit/>
          </a:bodyPr>
          <a:lstStyle/>
          <a:p>
            <a:pPr algn="ctr"/>
            <a:r>
              <a:rPr lang="en-US" sz="5200" b="1" dirty="0">
                <a:solidFill>
                  <a:srgbClr val="FFC000"/>
                </a:solidFill>
              </a:rPr>
              <a:t>Parallel Computing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953" y="851806"/>
            <a:ext cx="9015047" cy="5924131"/>
          </a:xfrm>
        </p:spPr>
        <p:txBody>
          <a:bodyPr/>
          <a:lstStyle/>
          <a:p>
            <a:r>
              <a:rPr lang="en-US" dirty="0"/>
              <a:t>Examples</a:t>
            </a:r>
          </a:p>
          <a:p>
            <a:pPr>
              <a:buNone/>
            </a:pPr>
            <a:r>
              <a:rPr lang="en-US" sz="2500" dirty="0">
                <a:latin typeface="Courier"/>
                <a:cs typeface="Courier"/>
              </a:rPr>
              <a:t>N = 6;</a:t>
            </a:r>
          </a:p>
          <a:p>
            <a:pPr>
              <a:buNone/>
            </a:pPr>
            <a:r>
              <a:rPr lang="en-US" sz="2500" dirty="0">
                <a:latin typeface="Courier"/>
                <a:cs typeface="Courier"/>
              </a:rPr>
              <a:t>M = </a:t>
            </a:r>
            <a:r>
              <a:rPr lang="en-US" sz="2500" dirty="0" err="1">
                <a:latin typeface="Courier"/>
                <a:cs typeface="Courier"/>
              </a:rPr>
              <a:t>magic(N</a:t>
            </a:r>
            <a:r>
              <a:rPr lang="en-US" sz="2500" dirty="0">
                <a:latin typeface="Courier"/>
                <a:cs typeface="Courier"/>
              </a:rPr>
              <a:t>);</a:t>
            </a:r>
          </a:p>
          <a:p>
            <a:pPr>
              <a:buNone/>
            </a:pPr>
            <a:r>
              <a:rPr lang="en-US" sz="2500" dirty="0">
                <a:latin typeface="Courier"/>
                <a:cs typeface="Courier"/>
              </a:rPr>
              <a:t>G = </a:t>
            </a:r>
            <a:r>
              <a:rPr lang="en-US" sz="2500" dirty="0" err="1">
                <a:latin typeface="Courier"/>
                <a:cs typeface="Courier"/>
              </a:rPr>
              <a:t>gpuArray</a:t>
            </a:r>
            <a:r>
              <a:rPr lang="en-US" sz="2500" dirty="0">
                <a:latin typeface="Courier"/>
                <a:cs typeface="Courier"/>
              </a:rPr>
              <a:t>(M); %create array stored on GPU</a:t>
            </a:r>
          </a:p>
          <a:p>
            <a:pPr>
              <a:buNone/>
            </a:pPr>
            <a:r>
              <a:rPr lang="en-US" dirty="0"/>
              <a:t> </a:t>
            </a:r>
          </a:p>
          <a:p>
            <a:r>
              <a:rPr lang="en-US" dirty="0"/>
              <a:t>G is a MATLAB </a:t>
            </a:r>
            <a:r>
              <a:rPr lang="en-US" dirty="0" err="1"/>
              <a:t>GPUArray</a:t>
            </a:r>
            <a:r>
              <a:rPr lang="en-US" dirty="0"/>
              <a:t> object representing  magic square data on the GPU. </a:t>
            </a:r>
          </a:p>
          <a:p>
            <a:pPr>
              <a:buNone/>
            </a:pPr>
            <a:r>
              <a:rPr lang="en-US" sz="2500" dirty="0">
                <a:latin typeface="Courier"/>
                <a:cs typeface="Courier"/>
              </a:rPr>
              <a:t>X = rand(1000);</a:t>
            </a:r>
          </a:p>
          <a:p>
            <a:pPr>
              <a:buNone/>
            </a:pPr>
            <a:r>
              <a:rPr lang="en-US" sz="2500" dirty="0">
                <a:latin typeface="Courier"/>
                <a:cs typeface="Courier"/>
              </a:rPr>
              <a:t>G = </a:t>
            </a:r>
            <a:r>
              <a:rPr lang="en-US" sz="2500" dirty="0" err="1">
                <a:latin typeface="Courier"/>
                <a:cs typeface="Courier"/>
              </a:rPr>
              <a:t>gpuArray</a:t>
            </a:r>
            <a:r>
              <a:rPr lang="en-US" sz="2500" dirty="0">
                <a:latin typeface="Courier"/>
                <a:cs typeface="Courier"/>
              </a:rPr>
              <a:t>(X); %array stored on GPU</a:t>
            </a:r>
          </a:p>
          <a:p>
            <a:pPr>
              <a:buNone/>
            </a:pPr>
            <a:endParaRPr lang="en-US" dirty="0"/>
          </a:p>
          <a:p>
            <a:endParaRPr lang="en-US" dirty="0"/>
          </a:p>
          <a:p>
            <a:endParaRPr lang="en-US" dirty="0"/>
          </a:p>
          <a:p>
            <a:pPr>
              <a:buNone/>
            </a:pPr>
            <a:endParaRPr lang="en-US" dirty="0"/>
          </a:p>
        </p:txBody>
      </p:sp>
      <p:sp>
        <p:nvSpPr>
          <p:cNvPr id="3" name="Title 2"/>
          <p:cNvSpPr>
            <a:spLocks noGrp="1"/>
          </p:cNvSpPr>
          <p:nvPr>
            <p:ph type="title"/>
          </p:nvPr>
        </p:nvSpPr>
        <p:spPr/>
        <p:txBody>
          <a:bodyPr/>
          <a:lstStyle/>
          <a:p>
            <a:r>
              <a:rPr lang="en-US" dirty="0"/>
              <a:t>Write GPU computing codes in MATLAB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Static </a:t>
            </a:r>
            <a:r>
              <a:rPr lang="en-US" dirty="0" err="1"/>
              <a:t>GPUArrays</a:t>
            </a:r>
            <a:r>
              <a:rPr lang="en-US" dirty="0"/>
              <a:t> allow users to directly construct arrays on </a:t>
            </a:r>
            <a:r>
              <a:rPr lang="en-US" dirty="0" err="1"/>
              <a:t>GPUs</a:t>
            </a:r>
            <a:r>
              <a:rPr lang="en-US" dirty="0"/>
              <a:t>, without transfers</a:t>
            </a:r>
          </a:p>
          <a:p>
            <a:endParaRPr lang="en-US" dirty="0"/>
          </a:p>
          <a:p>
            <a:r>
              <a:rPr lang="en-US" dirty="0"/>
              <a:t>Include: </a:t>
            </a:r>
          </a:p>
          <a:p>
            <a:pPr>
              <a:buNone/>
            </a:pPr>
            <a:endParaRPr lang="en-US" dirty="0"/>
          </a:p>
        </p:txBody>
      </p:sp>
      <p:sp>
        <p:nvSpPr>
          <p:cNvPr id="3" name="Title 2"/>
          <p:cNvSpPr>
            <a:spLocks noGrp="1"/>
          </p:cNvSpPr>
          <p:nvPr>
            <p:ph type="title"/>
          </p:nvPr>
        </p:nvSpPr>
        <p:spPr/>
        <p:txBody>
          <a:bodyPr/>
          <a:lstStyle/>
          <a:p>
            <a:r>
              <a:rPr lang="en-US" dirty="0"/>
              <a:t>Static </a:t>
            </a:r>
            <a:r>
              <a:rPr lang="en-US" dirty="0" err="1"/>
              <a:t>GPUArrays</a:t>
            </a:r>
            <a:endParaRPr lang="en-US" dirty="0"/>
          </a:p>
        </p:txBody>
      </p:sp>
      <p:pic>
        <p:nvPicPr>
          <p:cNvPr id="6" name="Picture 5" descr="Picture 20.png"/>
          <p:cNvPicPr>
            <a:picLocks noChangeAspect="1"/>
          </p:cNvPicPr>
          <p:nvPr/>
        </p:nvPicPr>
        <p:blipFill>
          <a:blip r:embed="rId2"/>
          <a:stretch>
            <a:fillRect/>
          </a:stretch>
        </p:blipFill>
        <p:spPr>
          <a:xfrm>
            <a:off x="1027267" y="3445176"/>
            <a:ext cx="7880873" cy="309373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15" y="670377"/>
            <a:ext cx="9144000" cy="4987924"/>
          </a:xfrm>
        </p:spPr>
        <p:txBody>
          <a:bodyPr/>
          <a:lstStyle/>
          <a:p>
            <a:r>
              <a:rPr lang="en-US" dirty="0"/>
              <a:t>Construct an Identity Matrix on the GPU</a:t>
            </a:r>
          </a:p>
          <a:p>
            <a:pPr>
              <a:buNone/>
            </a:pPr>
            <a:r>
              <a:rPr lang="en-US" sz="2300" dirty="0">
                <a:latin typeface="Courier"/>
                <a:cs typeface="Courier"/>
              </a:rPr>
              <a:t>II = parallel.gpu.GPUArray.eye(1024,'int32');</a:t>
            </a:r>
          </a:p>
          <a:p>
            <a:pPr>
              <a:buNone/>
            </a:pPr>
            <a:r>
              <a:rPr lang="en-US" sz="2300" dirty="0" err="1">
                <a:latin typeface="Courier"/>
                <a:cs typeface="Courier"/>
              </a:rPr>
              <a:t>size(II</a:t>
            </a:r>
            <a:r>
              <a:rPr lang="en-US" sz="2300" dirty="0">
                <a:latin typeface="Courier"/>
                <a:cs typeface="Courier"/>
              </a:rPr>
              <a:t>)</a:t>
            </a:r>
          </a:p>
          <a:p>
            <a:pPr>
              <a:buNone/>
            </a:pPr>
            <a:r>
              <a:rPr lang="en-US" sz="2300" dirty="0">
                <a:latin typeface="Courier"/>
                <a:cs typeface="Courier"/>
              </a:rPr>
              <a:t>        1024        1024</a:t>
            </a:r>
            <a:br>
              <a:rPr lang="en-US" sz="2500" dirty="0">
                <a:latin typeface="Courier"/>
                <a:cs typeface="Courier"/>
              </a:rPr>
            </a:br>
            <a:endParaRPr lang="en-US" dirty="0"/>
          </a:p>
          <a:p>
            <a:r>
              <a:rPr lang="en-US" dirty="0"/>
              <a:t>Construct a Multidimensional Array on the GPU</a:t>
            </a:r>
          </a:p>
          <a:p>
            <a:pPr>
              <a:buNone/>
            </a:pPr>
            <a:r>
              <a:rPr lang="en-US" sz="2300" dirty="0">
                <a:latin typeface="Courier"/>
                <a:cs typeface="Courier"/>
              </a:rPr>
              <a:t>G = parallel.gpu.GPUArray.ones(100, 100, 50);</a:t>
            </a:r>
          </a:p>
          <a:p>
            <a:pPr>
              <a:buNone/>
            </a:pPr>
            <a:r>
              <a:rPr lang="en-US" sz="2300" dirty="0" err="1">
                <a:latin typeface="Courier"/>
                <a:cs typeface="Courier"/>
              </a:rPr>
              <a:t>size(G</a:t>
            </a:r>
            <a:r>
              <a:rPr lang="en-US" sz="2300" dirty="0">
                <a:latin typeface="Courier"/>
                <a:cs typeface="Courier"/>
              </a:rPr>
              <a:t>)</a:t>
            </a:r>
          </a:p>
          <a:p>
            <a:pPr>
              <a:buNone/>
            </a:pPr>
            <a:r>
              <a:rPr lang="en-US" sz="2300" dirty="0">
                <a:latin typeface="Courier"/>
                <a:cs typeface="Courier"/>
              </a:rPr>
              <a:t>   100   100    50</a:t>
            </a:r>
          </a:p>
          <a:p>
            <a:pPr>
              <a:buNone/>
            </a:pPr>
            <a:r>
              <a:rPr lang="en-US" sz="2300" dirty="0" err="1">
                <a:latin typeface="Courier"/>
                <a:cs typeface="Courier"/>
              </a:rPr>
              <a:t>classUnderlying(G</a:t>
            </a:r>
            <a:r>
              <a:rPr lang="en-US" sz="2300" dirty="0">
                <a:latin typeface="Courier"/>
                <a:cs typeface="Courier"/>
              </a:rPr>
              <a:t>)</a:t>
            </a:r>
          </a:p>
          <a:p>
            <a:pPr>
              <a:buNone/>
            </a:pPr>
            <a:r>
              <a:rPr lang="en-US" sz="2300" dirty="0">
                <a:latin typeface="Courier"/>
                <a:cs typeface="Courier"/>
              </a:rPr>
              <a:t>Double %double is default, so don’t need to specify it </a:t>
            </a:r>
          </a:p>
          <a:p>
            <a:pPr>
              <a:buNone/>
            </a:pPr>
            <a:endParaRPr lang="en-US" dirty="0"/>
          </a:p>
        </p:txBody>
      </p:sp>
      <p:sp>
        <p:nvSpPr>
          <p:cNvPr id="3" name="Title 2"/>
          <p:cNvSpPr>
            <a:spLocks noGrp="1"/>
          </p:cNvSpPr>
          <p:nvPr>
            <p:ph type="title"/>
          </p:nvPr>
        </p:nvSpPr>
        <p:spPr/>
        <p:txBody>
          <a:bodyPr/>
          <a:lstStyle/>
          <a:p>
            <a:r>
              <a:rPr lang="en-US" dirty="0"/>
              <a:t>Static Array Examples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a complete list of available static methods in any release, type </a:t>
            </a:r>
            <a:r>
              <a:rPr lang="en-US" sz="2300" dirty="0" err="1">
                <a:latin typeface="Courier"/>
                <a:cs typeface="Courier"/>
              </a:rPr>
              <a:t>methods('parallel.gpu.GPUArray</a:t>
            </a:r>
            <a:r>
              <a:rPr lang="en-US" sz="2300" dirty="0">
                <a:latin typeface="Courier"/>
                <a:cs typeface="Courier"/>
              </a:rPr>
              <a:t>')</a:t>
            </a:r>
          </a:p>
          <a:p>
            <a:endParaRPr lang="en-US" dirty="0"/>
          </a:p>
          <a:p>
            <a:r>
              <a:rPr lang="en-US" dirty="0"/>
              <a:t>For help on any one of the constructors, type</a:t>
            </a:r>
          </a:p>
          <a:p>
            <a:pPr>
              <a:buNone/>
            </a:pPr>
            <a:r>
              <a:rPr lang="en-US" sz="2300" dirty="0">
                <a:latin typeface="Courier"/>
                <a:cs typeface="Courier"/>
              </a:rPr>
              <a:t>help </a:t>
            </a:r>
            <a:r>
              <a:rPr lang="en-US" sz="2300" dirty="0" err="1">
                <a:latin typeface="Courier"/>
                <a:cs typeface="Courier"/>
              </a:rPr>
              <a:t>parallel.gpu.GPUArray/functionname</a:t>
            </a:r>
            <a:endParaRPr lang="en-US" sz="2300" dirty="0">
              <a:latin typeface="Courier"/>
              <a:cs typeface="Courier"/>
            </a:endParaRPr>
          </a:p>
          <a:p>
            <a:pPr>
              <a:buNone/>
            </a:pPr>
            <a:endParaRPr lang="en-US" dirty="0"/>
          </a:p>
          <a:p>
            <a:r>
              <a:rPr lang="en-US" dirty="0"/>
              <a:t>For example, to see the help on the colon constructor, type help </a:t>
            </a:r>
            <a:r>
              <a:rPr lang="en-US" sz="2300" dirty="0" err="1">
                <a:latin typeface="Courier"/>
                <a:cs typeface="Courier"/>
              </a:rPr>
              <a:t>parallel.gpu.GPUArray</a:t>
            </a:r>
            <a:r>
              <a:rPr lang="en-US" sz="2300" dirty="0">
                <a:latin typeface="Courier"/>
                <a:cs typeface="Courier"/>
              </a:rPr>
              <a:t>/colon</a:t>
            </a:r>
          </a:p>
        </p:txBody>
      </p:sp>
      <p:sp>
        <p:nvSpPr>
          <p:cNvPr id="3" name="Title 2"/>
          <p:cNvSpPr>
            <a:spLocks noGrp="1"/>
          </p:cNvSpPr>
          <p:nvPr>
            <p:ph type="title"/>
          </p:nvPr>
        </p:nvSpPr>
        <p:spPr/>
        <p:txBody>
          <a:bodyPr/>
          <a:lstStyle/>
          <a:p>
            <a:r>
              <a:rPr lang="en-US" dirty="0"/>
              <a:t>More Resources for GPU Arrays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785" y="692705"/>
            <a:ext cx="9050215" cy="6048063"/>
          </a:xfrm>
        </p:spPr>
        <p:txBody>
          <a:bodyPr>
            <a:normAutofit/>
          </a:bodyPr>
          <a:lstStyle/>
          <a:p>
            <a:r>
              <a:rPr lang="en-US" dirty="0"/>
              <a:t>Use </a:t>
            </a:r>
            <a:r>
              <a:rPr lang="en-US" dirty="0">
                <a:latin typeface="Courier"/>
                <a:cs typeface="Courier"/>
              </a:rPr>
              <a:t>gather</a:t>
            </a:r>
            <a:r>
              <a:rPr lang="en-US" dirty="0"/>
              <a:t> function</a:t>
            </a:r>
          </a:p>
          <a:p>
            <a:pPr lvl="1"/>
            <a:r>
              <a:rPr lang="en-US" dirty="0"/>
              <a:t>Makes data available in GPU environment, available in MATLAB workspace (CPU)</a:t>
            </a:r>
          </a:p>
          <a:p>
            <a:r>
              <a:rPr lang="en-US" dirty="0"/>
              <a:t>Example </a:t>
            </a:r>
            <a:br>
              <a:rPr lang="en-US" dirty="0"/>
            </a:br>
            <a:r>
              <a:rPr lang="en-US" dirty="0">
                <a:latin typeface="Courier"/>
                <a:cs typeface="Courier"/>
              </a:rPr>
              <a:t>G = </a:t>
            </a:r>
            <a:r>
              <a:rPr lang="en-US" dirty="0" err="1">
                <a:latin typeface="Courier"/>
                <a:cs typeface="Courier"/>
              </a:rPr>
              <a:t>gpuArray</a:t>
            </a:r>
            <a:r>
              <a:rPr lang="en-US" dirty="0">
                <a:latin typeface="Courier"/>
                <a:cs typeface="Courier"/>
              </a:rPr>
              <a:t>(ones(100, 'uint32')); </a:t>
            </a:r>
            <a:r>
              <a:rPr lang="en-US" sz="2800" dirty="0">
                <a:latin typeface="Courier"/>
                <a:cs typeface="Courier"/>
              </a:rPr>
              <a:t>%array stored only on GPU</a:t>
            </a:r>
          </a:p>
          <a:p>
            <a:pPr>
              <a:buNone/>
            </a:pPr>
            <a:r>
              <a:rPr lang="en-US" dirty="0">
                <a:latin typeface="Courier"/>
                <a:cs typeface="Courier"/>
              </a:rPr>
              <a:t>D = gather(G); </a:t>
            </a:r>
            <a:r>
              <a:rPr lang="en-US" sz="2800" dirty="0">
                <a:latin typeface="Courier"/>
                <a:cs typeface="Courier"/>
              </a:rPr>
              <a:t>%bring D to CPU/MATLAB workspace</a:t>
            </a:r>
            <a:endParaRPr lang="en-US" dirty="0">
              <a:latin typeface="Courier"/>
              <a:cs typeface="Courier"/>
            </a:endParaRPr>
          </a:p>
          <a:p>
            <a:pPr>
              <a:buNone/>
            </a:pPr>
            <a:r>
              <a:rPr lang="en-US" dirty="0">
                <a:latin typeface="Courier"/>
                <a:cs typeface="Courier"/>
              </a:rPr>
              <a:t>OK = </a:t>
            </a:r>
            <a:r>
              <a:rPr lang="en-US" dirty="0" err="1">
                <a:latin typeface="Courier"/>
                <a:cs typeface="Courier"/>
              </a:rPr>
              <a:t>isequal</a:t>
            </a:r>
            <a:r>
              <a:rPr lang="en-US" dirty="0">
                <a:latin typeface="Courier"/>
                <a:cs typeface="Courier"/>
              </a:rPr>
              <a:t>(D, ones(100, 'uint32')) </a:t>
            </a:r>
            <a:r>
              <a:rPr lang="en-US" sz="2800" dirty="0">
                <a:latin typeface="Courier"/>
                <a:cs typeface="Courier"/>
              </a:rPr>
              <a:t>%check to see if the array on the GPU is the same as the array brought to the CPU</a:t>
            </a:r>
          </a:p>
          <a:p>
            <a:endParaRPr lang="en-US" dirty="0"/>
          </a:p>
          <a:p>
            <a:pPr marL="0" indent="0">
              <a:buNone/>
            </a:pPr>
            <a:endParaRPr lang="en-US" dirty="0"/>
          </a:p>
          <a:p>
            <a:endParaRPr lang="en-US" dirty="0"/>
          </a:p>
        </p:txBody>
      </p:sp>
      <p:sp>
        <p:nvSpPr>
          <p:cNvPr id="3" name="Title 2"/>
          <p:cNvSpPr>
            <a:spLocks noGrp="1"/>
          </p:cNvSpPr>
          <p:nvPr>
            <p:ph type="title"/>
          </p:nvPr>
        </p:nvSpPr>
        <p:spPr>
          <a:xfrm>
            <a:off x="0" y="-76881"/>
            <a:ext cx="9144000" cy="1143000"/>
          </a:xfrm>
        </p:spPr>
        <p:txBody>
          <a:bodyPr/>
          <a:lstStyle/>
          <a:p>
            <a:r>
              <a:rPr lang="en-US" dirty="0"/>
              <a:t>Retrieve Data from the GPU</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485" y="779235"/>
            <a:ext cx="8229600" cy="4987924"/>
          </a:xfrm>
        </p:spPr>
        <p:txBody>
          <a:bodyPr/>
          <a:lstStyle/>
          <a:p>
            <a:r>
              <a:rPr lang="en-US" dirty="0"/>
              <a:t>Example uses the </a:t>
            </a:r>
            <a:r>
              <a:rPr lang="en-US" dirty="0" err="1"/>
              <a:t>fft</a:t>
            </a:r>
            <a:r>
              <a:rPr lang="en-US" dirty="0"/>
              <a:t> and real functions, arithmetic operators + and *. </a:t>
            </a:r>
          </a:p>
          <a:p>
            <a:r>
              <a:rPr lang="en-US" dirty="0"/>
              <a:t>Calculations are performed on the GPU, gather retrieves data from the GPU to workspace.</a:t>
            </a:r>
          </a:p>
          <a:p>
            <a:pPr>
              <a:buNone/>
            </a:pPr>
            <a:endParaRPr lang="en-US" sz="1500" dirty="0"/>
          </a:p>
          <a:p>
            <a:pPr>
              <a:buNone/>
            </a:pPr>
            <a:r>
              <a:rPr lang="en-US" sz="2200" dirty="0" err="1">
                <a:latin typeface="Courier"/>
                <a:cs typeface="Courier"/>
              </a:rPr>
              <a:t>Ga</a:t>
            </a:r>
            <a:r>
              <a:rPr lang="en-US" sz="2200" dirty="0">
                <a:latin typeface="Courier"/>
                <a:cs typeface="Courier"/>
              </a:rPr>
              <a:t> = gpuArray(rand(1000, 'single'));</a:t>
            </a:r>
          </a:p>
          <a:p>
            <a:pPr>
              <a:buNone/>
            </a:pPr>
            <a:endParaRPr lang="en-US" sz="2200" dirty="0">
              <a:latin typeface="Courier"/>
              <a:cs typeface="Courier"/>
            </a:endParaRPr>
          </a:p>
          <a:p>
            <a:pPr>
              <a:buNone/>
            </a:pPr>
            <a:r>
              <a:rPr lang="en-US" sz="2200" dirty="0">
                <a:latin typeface="Courier"/>
                <a:cs typeface="Courier"/>
              </a:rPr>
              <a:t> %array on GPU &amp; next operations performed on GPU</a:t>
            </a:r>
          </a:p>
          <a:p>
            <a:pPr>
              <a:buNone/>
            </a:pPr>
            <a:r>
              <a:rPr lang="en-US" sz="2200" dirty="0" err="1">
                <a:latin typeface="Courier"/>
                <a:cs typeface="Courier"/>
              </a:rPr>
              <a:t>Gfft</a:t>
            </a:r>
            <a:r>
              <a:rPr lang="en-US" sz="2200" dirty="0">
                <a:latin typeface="Courier"/>
                <a:cs typeface="Courier"/>
              </a:rPr>
              <a:t> = </a:t>
            </a:r>
            <a:r>
              <a:rPr lang="en-US" sz="2200" dirty="0" err="1">
                <a:latin typeface="Courier"/>
                <a:cs typeface="Courier"/>
              </a:rPr>
              <a:t>fft(Ga</a:t>
            </a:r>
            <a:r>
              <a:rPr lang="en-US" sz="2200" dirty="0">
                <a:latin typeface="Courier"/>
                <a:cs typeface="Courier"/>
              </a:rPr>
              <a:t>); </a:t>
            </a:r>
          </a:p>
          <a:p>
            <a:pPr>
              <a:buNone/>
            </a:pPr>
            <a:r>
              <a:rPr lang="en-US" sz="2200" dirty="0" err="1">
                <a:latin typeface="Courier"/>
                <a:cs typeface="Courier"/>
              </a:rPr>
              <a:t>Gb</a:t>
            </a:r>
            <a:r>
              <a:rPr lang="en-US" sz="2200" dirty="0">
                <a:latin typeface="Courier"/>
                <a:cs typeface="Courier"/>
              </a:rPr>
              <a:t> = (</a:t>
            </a:r>
            <a:r>
              <a:rPr lang="en-US" sz="2200" dirty="0" err="1">
                <a:latin typeface="Courier"/>
                <a:cs typeface="Courier"/>
              </a:rPr>
              <a:t>real(Gfft</a:t>
            </a:r>
            <a:r>
              <a:rPr lang="en-US" sz="2200" dirty="0">
                <a:latin typeface="Courier"/>
                <a:cs typeface="Courier"/>
              </a:rPr>
              <a:t>) + </a:t>
            </a:r>
            <a:r>
              <a:rPr lang="en-US" sz="2200" dirty="0" err="1">
                <a:latin typeface="Courier"/>
                <a:cs typeface="Courier"/>
              </a:rPr>
              <a:t>Ga</a:t>
            </a:r>
            <a:r>
              <a:rPr lang="en-US" sz="2200" dirty="0">
                <a:latin typeface="Courier"/>
                <a:cs typeface="Courier"/>
              </a:rPr>
              <a:t>) * 6;</a:t>
            </a:r>
          </a:p>
          <a:p>
            <a:pPr>
              <a:buNone/>
            </a:pPr>
            <a:r>
              <a:rPr lang="en-US" sz="2200" dirty="0">
                <a:latin typeface="Courier"/>
                <a:cs typeface="Courier"/>
              </a:rPr>
              <a:t>G = </a:t>
            </a:r>
            <a:r>
              <a:rPr lang="en-US" sz="2200" dirty="0" err="1">
                <a:latin typeface="Courier"/>
                <a:cs typeface="Courier"/>
              </a:rPr>
              <a:t>gather(Gb</a:t>
            </a:r>
            <a:r>
              <a:rPr lang="en-US" sz="2200" dirty="0">
                <a:latin typeface="Courier"/>
                <a:cs typeface="Courier"/>
              </a:rPr>
              <a:t>); brings G to the CPU</a:t>
            </a:r>
          </a:p>
          <a:p>
            <a:pPr>
              <a:buNone/>
            </a:pPr>
            <a:endParaRPr lang="en-US" dirty="0"/>
          </a:p>
          <a:p>
            <a:endParaRPr lang="en-US" dirty="0"/>
          </a:p>
        </p:txBody>
      </p:sp>
      <p:sp>
        <p:nvSpPr>
          <p:cNvPr id="3" name="Title 2"/>
          <p:cNvSpPr>
            <a:spLocks noGrp="1"/>
          </p:cNvSpPr>
          <p:nvPr>
            <p:ph type="title"/>
          </p:nvPr>
        </p:nvSpPr>
        <p:spPr/>
        <p:txBody>
          <a:bodyPr/>
          <a:lstStyle/>
          <a:p>
            <a:r>
              <a:rPr lang="en-US" dirty="0"/>
              <a:t>Calling Functions with GPU Objects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284"/>
            <a:ext cx="8229600" cy="4987924"/>
          </a:xfrm>
        </p:spPr>
        <p:txBody>
          <a:bodyPr/>
          <a:lstStyle/>
          <a:p>
            <a:endParaRPr lang="en-US" dirty="0"/>
          </a:p>
          <a:p>
            <a:r>
              <a:rPr lang="en-US" dirty="0">
                <a:latin typeface="Calibri"/>
                <a:cs typeface="Calibri"/>
              </a:rPr>
              <a:t>The </a:t>
            </a:r>
            <a:r>
              <a:rPr lang="en-US" dirty="0" err="1">
                <a:latin typeface="Calibri"/>
                <a:cs typeface="Calibri"/>
              </a:rPr>
              <a:t>whos</a:t>
            </a:r>
            <a:r>
              <a:rPr lang="en-US" dirty="0">
                <a:latin typeface="Calibri"/>
                <a:cs typeface="Calibri"/>
              </a:rPr>
              <a:t> command is instructive for showing where each variable's data is stored.</a:t>
            </a:r>
          </a:p>
          <a:p>
            <a:pPr>
              <a:buNone/>
            </a:pPr>
            <a:r>
              <a:rPr lang="en-US" sz="2300" dirty="0" err="1">
                <a:latin typeface="Courier"/>
                <a:cs typeface="Courier"/>
              </a:rPr>
              <a:t>whos</a:t>
            </a:r>
            <a:endParaRPr lang="en-US" sz="2300" dirty="0">
              <a:latin typeface="Courier"/>
              <a:cs typeface="Courier"/>
            </a:endParaRPr>
          </a:p>
          <a:p>
            <a:pPr>
              <a:buNone/>
            </a:pPr>
            <a:r>
              <a:rPr lang="en-US" sz="2300" dirty="0">
                <a:latin typeface="Courier"/>
                <a:cs typeface="Courier"/>
              </a:rPr>
              <a:t> </a:t>
            </a:r>
          </a:p>
          <a:p>
            <a:pPr>
              <a:buNone/>
            </a:pPr>
            <a:endParaRPr lang="en-US" sz="2300" dirty="0">
              <a:latin typeface="Courier"/>
              <a:cs typeface="Courier"/>
            </a:endParaRPr>
          </a:p>
          <a:p>
            <a:pPr>
              <a:buNone/>
            </a:pPr>
            <a:endParaRPr lang="en-US" sz="2300" dirty="0">
              <a:latin typeface="Courier"/>
              <a:cs typeface="Courier"/>
            </a:endParaRPr>
          </a:p>
          <a:p>
            <a:pPr>
              <a:buNone/>
            </a:pPr>
            <a:endParaRPr lang="en-US" sz="2300" dirty="0">
              <a:latin typeface="Courier"/>
              <a:cs typeface="Courier"/>
            </a:endParaRPr>
          </a:p>
          <a:p>
            <a:pPr>
              <a:buNone/>
            </a:pPr>
            <a:endParaRPr lang="en-US" sz="2300" dirty="0">
              <a:latin typeface="Courier"/>
              <a:cs typeface="Courier"/>
            </a:endParaRPr>
          </a:p>
          <a:p>
            <a:pPr>
              <a:buNone/>
            </a:pPr>
            <a:endParaRPr lang="en-US" sz="2300" dirty="0">
              <a:latin typeface="Courier"/>
              <a:cs typeface="Courier"/>
            </a:endParaRPr>
          </a:p>
          <a:p>
            <a:r>
              <a:rPr lang="en-US" dirty="0"/>
              <a:t>All arrays are stored on the GPU (</a:t>
            </a:r>
            <a:r>
              <a:rPr lang="en-US" dirty="0" err="1"/>
              <a:t>GPUArray</a:t>
            </a:r>
            <a:r>
              <a:rPr lang="en-US" dirty="0"/>
              <a:t>), except G, because it was “gathered”</a:t>
            </a:r>
          </a:p>
        </p:txBody>
      </p:sp>
      <p:sp>
        <p:nvSpPr>
          <p:cNvPr id="3" name="Title 2"/>
          <p:cNvSpPr>
            <a:spLocks noGrp="1"/>
          </p:cNvSpPr>
          <p:nvPr>
            <p:ph type="title"/>
          </p:nvPr>
        </p:nvSpPr>
        <p:spPr>
          <a:xfrm>
            <a:off x="0" y="-95024"/>
            <a:ext cx="9144000" cy="1143000"/>
          </a:xfrm>
        </p:spPr>
        <p:txBody>
          <a:bodyPr/>
          <a:lstStyle/>
          <a:p>
            <a:r>
              <a:rPr lang="en-US" dirty="0"/>
              <a:t>Calling Functions with GPU Objects</a:t>
            </a:r>
          </a:p>
        </p:txBody>
      </p:sp>
      <p:graphicFrame>
        <p:nvGraphicFramePr>
          <p:cNvPr id="4" name="Table 3"/>
          <p:cNvGraphicFramePr>
            <a:graphicFrameLocks noGrp="1"/>
          </p:cNvGraphicFramePr>
          <p:nvPr/>
        </p:nvGraphicFramePr>
        <p:xfrm>
          <a:off x="457200" y="2466340"/>
          <a:ext cx="7057571" cy="1925320"/>
        </p:xfrm>
        <a:graphic>
          <a:graphicData uri="http://schemas.openxmlformats.org/drawingml/2006/table">
            <a:tbl>
              <a:tblPr firstRow="1" bandRow="1">
                <a:tableStyleId>{125E5076-3810-47DD-B79F-674D7AD40C01}</a:tableStyleId>
              </a:tblPr>
              <a:tblGrid>
                <a:gridCol w="979715">
                  <a:extLst>
                    <a:ext uri="{9D8B030D-6E8A-4147-A177-3AD203B41FA5}">
                      <a16:colId xmlns:a16="http://schemas.microsoft.com/office/drawing/2014/main" val="20000"/>
                    </a:ext>
                  </a:extLst>
                </a:gridCol>
                <a:gridCol w="1487714">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3428999">
                  <a:extLst>
                    <a:ext uri="{9D8B030D-6E8A-4147-A177-3AD203B41FA5}">
                      <a16:colId xmlns:a16="http://schemas.microsoft.com/office/drawing/2014/main" val="20003"/>
                    </a:ext>
                  </a:extLst>
                </a:gridCol>
              </a:tblGrid>
              <a:tr h="370840">
                <a:tc>
                  <a:txBody>
                    <a:bodyPr/>
                    <a:lstStyle/>
                    <a:p>
                      <a:r>
                        <a:rPr lang="en-US" sz="2300">
                          <a:latin typeface="Courier"/>
                          <a:cs typeface="Courier"/>
                        </a:rPr>
                        <a:t>Name</a:t>
                      </a:r>
                      <a:endParaRPr lang="en-US" dirty="0"/>
                    </a:p>
                  </a:txBody>
                  <a:tcPr/>
                </a:tc>
                <a:tc>
                  <a:txBody>
                    <a:bodyPr/>
                    <a:lstStyle/>
                    <a:p>
                      <a:r>
                        <a:rPr lang="en-US" sz="2300">
                          <a:latin typeface="Courier"/>
                          <a:cs typeface="Courier"/>
                        </a:rPr>
                        <a:t>Size</a:t>
                      </a:r>
                      <a:endParaRPr lang="en-US" dirty="0"/>
                    </a:p>
                  </a:txBody>
                  <a:tcPr/>
                </a:tc>
                <a:tc>
                  <a:txBody>
                    <a:bodyPr/>
                    <a:lstStyle/>
                    <a:p>
                      <a:r>
                        <a:rPr lang="en-US" sz="2300" dirty="0">
                          <a:latin typeface="Courier"/>
                          <a:cs typeface="Courier"/>
                        </a:rPr>
                        <a:t>Bytes</a:t>
                      </a:r>
                      <a:endParaRPr lang="en-US" dirty="0"/>
                    </a:p>
                  </a:txBody>
                  <a:tcPr/>
                </a:tc>
                <a:tc>
                  <a:txBody>
                    <a:bodyPr/>
                    <a:lstStyle/>
                    <a:p>
                      <a:r>
                        <a:rPr lang="en-US" sz="2300" dirty="0">
                          <a:latin typeface="Courier"/>
                          <a:cs typeface="Courier"/>
                        </a:rPr>
                        <a:t>Class</a:t>
                      </a:r>
                      <a:endParaRPr lang="en-US" dirty="0"/>
                    </a:p>
                  </a:txBody>
                  <a:tcPr/>
                </a:tc>
                <a:extLst>
                  <a:ext uri="{0D108BD9-81ED-4DB2-BD59-A6C34878D82A}">
                    <a16:rowId xmlns:a16="http://schemas.microsoft.com/office/drawing/2014/main" val="10000"/>
                  </a:ext>
                </a:extLst>
              </a:tr>
              <a:tr h="370840">
                <a:tc>
                  <a:txBody>
                    <a:bodyPr/>
                    <a:lstStyle/>
                    <a:p>
                      <a:r>
                        <a:rPr lang="en-US" sz="1800" dirty="0">
                          <a:latin typeface="Courier"/>
                          <a:cs typeface="Courier"/>
                        </a:rPr>
                        <a:t>G</a:t>
                      </a:r>
                      <a:endParaRPr lang="en-US" dirty="0"/>
                    </a:p>
                  </a:txBody>
                  <a:tcPr/>
                </a:tc>
                <a:tc>
                  <a:txBody>
                    <a:bodyPr/>
                    <a:lstStyle/>
                    <a:p>
                      <a:r>
                        <a:rPr lang="en-US" sz="1800" dirty="0">
                          <a:latin typeface="Courier"/>
                          <a:cs typeface="Courier"/>
                        </a:rPr>
                        <a:t>1000x1000</a:t>
                      </a:r>
                      <a:endParaRPr lang="en-US" dirty="0"/>
                    </a:p>
                  </a:txBody>
                  <a:tcPr/>
                </a:tc>
                <a:tc>
                  <a:txBody>
                    <a:bodyPr/>
                    <a:lstStyle/>
                    <a:p>
                      <a:r>
                        <a:rPr lang="en-US" sz="1800" dirty="0">
                          <a:latin typeface="Courier"/>
                          <a:cs typeface="Courier"/>
                        </a:rPr>
                        <a:t>4000000</a:t>
                      </a:r>
                      <a:endParaRPr lang="en-US" dirty="0"/>
                    </a:p>
                  </a:txBody>
                  <a:tcPr/>
                </a:tc>
                <a:tc>
                  <a:txBody>
                    <a:bodyPr/>
                    <a:lstStyle/>
                    <a:p>
                      <a:r>
                        <a:rPr lang="en-US" sz="1800" dirty="0">
                          <a:latin typeface="Courier"/>
                          <a:cs typeface="Courier"/>
                        </a:rPr>
                        <a:t>single</a:t>
                      </a:r>
                      <a:endParaRPr lang="en-US" dirty="0"/>
                    </a:p>
                  </a:txBody>
                  <a:tcPr/>
                </a:tc>
                <a:extLst>
                  <a:ext uri="{0D108BD9-81ED-4DB2-BD59-A6C34878D82A}">
                    <a16:rowId xmlns:a16="http://schemas.microsoft.com/office/drawing/2014/main" val="10001"/>
                  </a:ext>
                </a:extLst>
              </a:tr>
              <a:tr h="370840">
                <a:tc>
                  <a:txBody>
                    <a:bodyPr/>
                    <a:lstStyle/>
                    <a:p>
                      <a:r>
                        <a:rPr lang="en-US" sz="1800" dirty="0" err="1">
                          <a:latin typeface="Courier"/>
                          <a:cs typeface="Courier"/>
                        </a:rPr>
                        <a:t>Ga</a:t>
                      </a:r>
                      <a:endParaRPr lang="en-US" dirty="0"/>
                    </a:p>
                  </a:txBody>
                  <a:tcPr/>
                </a:tc>
                <a:tc>
                  <a:txBody>
                    <a:bodyPr/>
                    <a:lstStyle/>
                    <a:p>
                      <a:r>
                        <a:rPr lang="en-US" sz="1800" dirty="0">
                          <a:latin typeface="Courier"/>
                          <a:cs typeface="Courier"/>
                        </a:rPr>
                        <a:t>1000x1000</a:t>
                      </a:r>
                      <a:endParaRPr lang="en-US" dirty="0"/>
                    </a:p>
                  </a:txBody>
                  <a:tcPr/>
                </a:tc>
                <a:tc>
                  <a:txBody>
                    <a:bodyPr/>
                    <a:lstStyle/>
                    <a:p>
                      <a:r>
                        <a:rPr lang="en-US" sz="1800" dirty="0">
                          <a:latin typeface="Courier"/>
                          <a:cs typeface="Courier"/>
                        </a:rPr>
                        <a:t>108 </a:t>
                      </a:r>
                      <a:endParaRPr lang="en-US" dirty="0"/>
                    </a:p>
                  </a:txBody>
                  <a:tcPr/>
                </a:tc>
                <a:tc>
                  <a:txBody>
                    <a:bodyPr/>
                    <a:lstStyle/>
                    <a:p>
                      <a:r>
                        <a:rPr lang="en-US" sz="1800" dirty="0" err="1">
                          <a:latin typeface="Courier"/>
                          <a:cs typeface="Courier"/>
                        </a:rPr>
                        <a:t>parallel.gpu.GPUArray</a:t>
                      </a:r>
                      <a:endParaRPr lang="en-US" dirty="0"/>
                    </a:p>
                  </a:txBody>
                  <a:tcPr/>
                </a:tc>
                <a:extLst>
                  <a:ext uri="{0D108BD9-81ED-4DB2-BD59-A6C34878D82A}">
                    <a16:rowId xmlns:a16="http://schemas.microsoft.com/office/drawing/2014/main" val="10002"/>
                  </a:ext>
                </a:extLst>
              </a:tr>
              <a:tr h="370840">
                <a:tc>
                  <a:txBody>
                    <a:bodyPr/>
                    <a:lstStyle/>
                    <a:p>
                      <a:r>
                        <a:rPr lang="en-US" sz="1800" dirty="0" err="1">
                          <a:latin typeface="Courier"/>
                          <a:cs typeface="Courier"/>
                        </a:rPr>
                        <a:t>Gb</a:t>
                      </a:r>
                      <a:endParaRPr lang="en-US" dirty="0"/>
                    </a:p>
                  </a:txBody>
                  <a:tcPr/>
                </a:tc>
                <a:tc>
                  <a:txBody>
                    <a:bodyPr/>
                    <a:lstStyle/>
                    <a:p>
                      <a:r>
                        <a:rPr lang="en-US" sz="1800" dirty="0">
                          <a:latin typeface="Courier"/>
                          <a:cs typeface="Courier"/>
                        </a:rPr>
                        <a:t>1000x1000</a:t>
                      </a:r>
                      <a:endParaRPr lang="en-US" dirty="0"/>
                    </a:p>
                  </a:txBody>
                  <a:tcPr/>
                </a:tc>
                <a:tc>
                  <a:txBody>
                    <a:bodyPr/>
                    <a:lstStyle/>
                    <a:p>
                      <a:r>
                        <a:rPr lang="en-US" sz="1800" dirty="0">
                          <a:latin typeface="Courier"/>
                          <a:cs typeface="Courier"/>
                        </a:rPr>
                        <a:t>108 </a:t>
                      </a:r>
                      <a:endParaRPr lang="en-US" dirty="0"/>
                    </a:p>
                  </a:txBody>
                  <a:tcPr/>
                </a:tc>
                <a:tc>
                  <a:txBody>
                    <a:bodyPr/>
                    <a:lstStyle/>
                    <a:p>
                      <a:r>
                        <a:rPr lang="en-US" sz="1800" dirty="0" err="1">
                          <a:latin typeface="Courier"/>
                          <a:cs typeface="Courier"/>
                        </a:rPr>
                        <a:t>parallel.gpu.GPUArray</a:t>
                      </a:r>
                      <a:endParaRPr lang="en-US" dirty="0"/>
                    </a:p>
                  </a:txBody>
                  <a:tcPr/>
                </a:tc>
                <a:extLst>
                  <a:ext uri="{0D108BD9-81ED-4DB2-BD59-A6C34878D82A}">
                    <a16:rowId xmlns:a16="http://schemas.microsoft.com/office/drawing/2014/main" val="10003"/>
                  </a:ext>
                </a:extLst>
              </a:tr>
              <a:tr h="370840">
                <a:tc>
                  <a:txBody>
                    <a:bodyPr/>
                    <a:lstStyle/>
                    <a:p>
                      <a:r>
                        <a:rPr lang="en-US" sz="1800" dirty="0" err="1">
                          <a:latin typeface="Courier"/>
                          <a:cs typeface="Courier"/>
                        </a:rPr>
                        <a:t>Gfft</a:t>
                      </a:r>
                      <a:endParaRPr lang="en-US" dirty="0"/>
                    </a:p>
                  </a:txBody>
                  <a:tcPr/>
                </a:tc>
                <a:tc>
                  <a:txBody>
                    <a:bodyPr/>
                    <a:lstStyle/>
                    <a:p>
                      <a:r>
                        <a:rPr lang="en-US" sz="1800" dirty="0">
                          <a:latin typeface="Courier"/>
                          <a:cs typeface="Courier"/>
                        </a:rPr>
                        <a:t>1000x1000</a:t>
                      </a:r>
                      <a:endParaRPr lang="en-US" dirty="0"/>
                    </a:p>
                  </a:txBody>
                  <a:tcPr/>
                </a:tc>
                <a:tc>
                  <a:txBody>
                    <a:bodyPr/>
                    <a:lstStyle/>
                    <a:p>
                      <a:r>
                        <a:rPr lang="en-US" sz="1800" dirty="0">
                          <a:latin typeface="Courier"/>
                          <a:cs typeface="Courier"/>
                        </a:rPr>
                        <a:t>108 </a:t>
                      </a:r>
                      <a:endParaRPr lang="en-US" dirty="0"/>
                    </a:p>
                  </a:txBody>
                  <a:tcPr/>
                </a:tc>
                <a:tc>
                  <a:txBody>
                    <a:bodyPr/>
                    <a:lstStyle/>
                    <a:p>
                      <a:r>
                        <a:rPr lang="en-US" sz="1800" dirty="0" err="1">
                          <a:latin typeface="Courier"/>
                          <a:cs typeface="Courier"/>
                        </a:rPr>
                        <a:t>parallel.gpu.GPUArray</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461" y="1211751"/>
            <a:ext cx="8698523" cy="5661757"/>
          </a:xfrm>
        </p:spPr>
        <p:txBody>
          <a:bodyPr>
            <a:normAutofit fontScale="55000" lnSpcReduction="20000"/>
          </a:bodyPr>
          <a:lstStyle/>
          <a:p>
            <a:pPr marL="0" indent="0">
              <a:buNone/>
            </a:pPr>
            <a:r>
              <a:rPr lang="en-US" dirty="0"/>
              <a:t>function </a:t>
            </a:r>
            <a:r>
              <a:rPr lang="en-US" dirty="0" err="1"/>
              <a:t>vvg</a:t>
            </a:r>
            <a:r>
              <a:rPr lang="en-US" dirty="0"/>
              <a:t> = </a:t>
            </a:r>
            <a:r>
              <a:rPr lang="en-US" dirty="0" err="1"/>
              <a:t>WaveGPU</a:t>
            </a:r>
            <a:r>
              <a:rPr lang="en-US" dirty="0"/>
              <a:t>(</a:t>
            </a:r>
            <a:r>
              <a:rPr lang="en-US" dirty="0" err="1"/>
              <a:t>N,Nsteps</a:t>
            </a:r>
            <a:r>
              <a:rPr lang="en-US" dirty="0"/>
              <a:t>)</a:t>
            </a:r>
          </a:p>
          <a:p>
            <a:pPr marL="0" indent="0">
              <a:buNone/>
            </a:pPr>
            <a:r>
              <a:rPr lang="en-US" dirty="0"/>
              <a:t>% From http://blogs.mathworks.com/loren/2012/02/06/using-gpus-in-matlab/</a:t>
            </a:r>
          </a:p>
          <a:p>
            <a:pPr marL="0" indent="0">
              <a:buNone/>
            </a:pPr>
            <a:r>
              <a:rPr lang="en-US" dirty="0"/>
              <a:t>%</a:t>
            </a:r>
          </a:p>
          <a:p>
            <a:pPr marL="0" indent="0">
              <a:buNone/>
            </a:pPr>
            <a:r>
              <a:rPr lang="en-US" dirty="0"/>
              <a:t>%% Solving 2nd Order Wave Equation Using Spectral Methods</a:t>
            </a:r>
          </a:p>
          <a:p>
            <a:pPr marL="0" indent="0">
              <a:buNone/>
            </a:pPr>
            <a:r>
              <a:rPr lang="en-US" dirty="0"/>
              <a:t>% This example solves a 2nd order wave equation: </a:t>
            </a:r>
            <a:r>
              <a:rPr lang="en-US" dirty="0" err="1"/>
              <a:t>utt</a:t>
            </a:r>
            <a:r>
              <a:rPr lang="en-US" dirty="0"/>
              <a:t> = </a:t>
            </a:r>
            <a:r>
              <a:rPr lang="en-US" dirty="0" err="1"/>
              <a:t>uxx</a:t>
            </a:r>
            <a:r>
              <a:rPr lang="en-US" dirty="0"/>
              <a:t> + </a:t>
            </a:r>
            <a:r>
              <a:rPr lang="en-US" dirty="0" err="1"/>
              <a:t>uyy</a:t>
            </a:r>
            <a:r>
              <a:rPr lang="en-US" dirty="0"/>
              <a:t>, with u =</a:t>
            </a:r>
          </a:p>
          <a:p>
            <a:pPr marL="0" indent="0">
              <a:buNone/>
            </a:pPr>
            <a:r>
              <a:rPr lang="en-US" dirty="0"/>
              <a:t>% 0 on the boundaries. It uses a 2nd order central finite difference in</a:t>
            </a:r>
          </a:p>
          <a:p>
            <a:pPr marL="0" indent="0">
              <a:buNone/>
            </a:pPr>
            <a:r>
              <a:rPr lang="en-US" dirty="0"/>
              <a:t>% time and a </a:t>
            </a:r>
            <a:r>
              <a:rPr lang="en-US" dirty="0" err="1"/>
              <a:t>Chebysehv</a:t>
            </a:r>
            <a:r>
              <a:rPr lang="en-US" dirty="0"/>
              <a:t> spectral method in space (using FFT).</a:t>
            </a:r>
          </a:p>
          <a:p>
            <a:pPr marL="0" indent="0">
              <a:buNone/>
            </a:pPr>
            <a:r>
              <a:rPr lang="en-US" dirty="0"/>
              <a:t>%</a:t>
            </a:r>
          </a:p>
          <a:p>
            <a:pPr marL="0" indent="0">
              <a:buNone/>
            </a:pPr>
            <a:r>
              <a:rPr lang="en-US" dirty="0"/>
              <a:t>% The code has been modified from an example in Spectral Methods in MATLAB</a:t>
            </a:r>
          </a:p>
          <a:p>
            <a:pPr marL="0" indent="0">
              <a:buNone/>
            </a:pPr>
            <a:r>
              <a:rPr lang="en-US" dirty="0"/>
              <a:t>% by </a:t>
            </a:r>
            <a:r>
              <a:rPr lang="en-US" dirty="0" err="1"/>
              <a:t>Trefethen</a:t>
            </a:r>
            <a:r>
              <a:rPr lang="en-US" dirty="0"/>
              <a:t>, Lloyd N.</a:t>
            </a:r>
          </a:p>
          <a:p>
            <a:pPr marL="0" indent="0">
              <a:buNone/>
            </a:pPr>
            <a:endParaRPr lang="en-US" dirty="0"/>
          </a:p>
          <a:p>
            <a:pPr marL="0" indent="0">
              <a:buNone/>
            </a:pPr>
            <a:r>
              <a:rPr lang="en-US" dirty="0"/>
              <a:t>% Points in X and Y</a:t>
            </a:r>
          </a:p>
          <a:p>
            <a:pPr marL="0" indent="0">
              <a:buNone/>
            </a:pPr>
            <a:r>
              <a:rPr lang="en-US" dirty="0"/>
              <a:t>x = cos(pi*(0:N)/N); % using Chebyshev points</a:t>
            </a:r>
          </a:p>
          <a:p>
            <a:pPr marL="0" indent="0">
              <a:buNone/>
            </a:pPr>
            <a:endParaRPr lang="en-US" dirty="0"/>
          </a:p>
          <a:p>
            <a:pPr marL="0" indent="0">
              <a:buNone/>
            </a:pPr>
            <a:r>
              <a:rPr lang="en-US" dirty="0"/>
              <a:t>% Send x to the GPU</a:t>
            </a:r>
          </a:p>
          <a:p>
            <a:pPr marL="0" indent="0">
              <a:buNone/>
            </a:pPr>
            <a:r>
              <a:rPr lang="en-US" dirty="0">
                <a:solidFill>
                  <a:srgbClr val="FFC000"/>
                </a:solidFill>
              </a:rPr>
              <a:t>x = </a:t>
            </a:r>
            <a:r>
              <a:rPr lang="en-US" dirty="0" err="1">
                <a:solidFill>
                  <a:srgbClr val="FFC000"/>
                </a:solidFill>
              </a:rPr>
              <a:t>gpuArray</a:t>
            </a:r>
            <a:r>
              <a:rPr lang="en-US" dirty="0">
                <a:solidFill>
                  <a:srgbClr val="FFC000"/>
                </a:solidFill>
              </a:rPr>
              <a:t>(x);</a:t>
            </a:r>
          </a:p>
          <a:p>
            <a:pPr marL="0" indent="0">
              <a:buNone/>
            </a:pPr>
            <a:r>
              <a:rPr lang="en-US" dirty="0"/>
              <a:t>y = x';</a:t>
            </a:r>
          </a:p>
          <a:p>
            <a:pPr marL="0" indent="0">
              <a:buNone/>
            </a:pPr>
            <a:endParaRPr lang="en-US" dirty="0"/>
          </a:p>
          <a:p>
            <a:pPr marL="0" indent="0">
              <a:buNone/>
            </a:pPr>
            <a:r>
              <a:rPr lang="en-US" dirty="0"/>
              <a:t>% Calculating time step</a:t>
            </a:r>
          </a:p>
          <a:p>
            <a:pPr marL="0" indent="0">
              <a:buNone/>
            </a:pPr>
            <a:r>
              <a:rPr lang="en-US" dirty="0" err="1"/>
              <a:t>dt</a:t>
            </a:r>
            <a:r>
              <a:rPr lang="en-US" dirty="0"/>
              <a:t> = 6/N^2;</a:t>
            </a:r>
          </a:p>
        </p:txBody>
      </p:sp>
      <p:sp>
        <p:nvSpPr>
          <p:cNvPr id="3" name="Title 2"/>
          <p:cNvSpPr>
            <a:spLocks noGrp="1"/>
          </p:cNvSpPr>
          <p:nvPr>
            <p:ph type="title"/>
          </p:nvPr>
        </p:nvSpPr>
        <p:spPr/>
        <p:txBody>
          <a:bodyPr/>
          <a:lstStyle/>
          <a:p>
            <a:r>
              <a:rPr lang="en-US" dirty="0"/>
              <a:t>2D Wave Equation Example</a:t>
            </a:r>
          </a:p>
        </p:txBody>
      </p:sp>
      <p:sp>
        <p:nvSpPr>
          <p:cNvPr id="4" name="TextBox 3"/>
          <p:cNvSpPr txBox="1"/>
          <p:nvPr/>
        </p:nvSpPr>
        <p:spPr>
          <a:xfrm>
            <a:off x="281355" y="682842"/>
            <a:ext cx="8651630" cy="461665"/>
          </a:xfrm>
          <a:prstGeom prst="rect">
            <a:avLst/>
          </a:prstGeom>
          <a:noFill/>
        </p:spPr>
        <p:txBody>
          <a:bodyPr wrap="square" rtlCol="0">
            <a:spAutoFit/>
          </a:bodyPr>
          <a:lstStyle/>
          <a:p>
            <a:r>
              <a:rPr lang="en-US" sz="2400" dirty="0">
                <a:solidFill>
                  <a:srgbClr val="FFC000"/>
                </a:solidFill>
              </a:rPr>
              <a:t>Highlights</a:t>
            </a:r>
            <a:r>
              <a:rPr lang="en-US" sz="2400" dirty="0"/>
              <a:t> are the only differences between GPU and regular code</a:t>
            </a:r>
          </a:p>
        </p:txBody>
      </p:sp>
    </p:spTree>
    <p:extLst>
      <p:ext uri="{BB962C8B-B14F-4D97-AF65-F5344CB8AC3E}">
        <p14:creationId xmlns:p14="http://schemas.microsoft.com/office/powerpoint/2010/main" val="3921210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4032738" cy="6248400"/>
          </a:xfrm>
        </p:spPr>
        <p:txBody>
          <a:bodyPr>
            <a:normAutofit fontScale="55000" lnSpcReduction="20000"/>
          </a:bodyPr>
          <a:lstStyle/>
          <a:p>
            <a:pPr marL="0" indent="0">
              <a:buNone/>
            </a:pPr>
            <a:r>
              <a:rPr lang="en-US" dirty="0"/>
              <a:t>% Setting up grid</a:t>
            </a:r>
          </a:p>
          <a:p>
            <a:pPr marL="0" indent="0">
              <a:buNone/>
            </a:pPr>
            <a:r>
              <a:rPr lang="en-US" dirty="0"/>
              <a:t>[</a:t>
            </a:r>
            <a:r>
              <a:rPr lang="en-US" dirty="0" err="1"/>
              <a:t>xx,yy</a:t>
            </a:r>
            <a:r>
              <a:rPr lang="en-US" dirty="0"/>
              <a:t>] = </a:t>
            </a:r>
            <a:r>
              <a:rPr lang="en-US" dirty="0" err="1"/>
              <a:t>meshgrid</a:t>
            </a:r>
            <a:r>
              <a:rPr lang="en-US" dirty="0"/>
              <a:t>(</a:t>
            </a:r>
            <a:r>
              <a:rPr lang="en-US" dirty="0" err="1"/>
              <a:t>x,y</a:t>
            </a:r>
            <a:r>
              <a:rPr lang="en-US" dirty="0"/>
              <a:t>);</a:t>
            </a:r>
          </a:p>
          <a:p>
            <a:pPr marL="0" indent="0">
              <a:buNone/>
            </a:pPr>
            <a:endParaRPr lang="en-US" dirty="0"/>
          </a:p>
          <a:p>
            <a:pPr marL="0" indent="0">
              <a:buNone/>
            </a:pPr>
            <a:r>
              <a:rPr lang="en-US" dirty="0"/>
              <a:t>% Calculate initial values</a:t>
            </a:r>
          </a:p>
          <a:p>
            <a:pPr marL="0" indent="0">
              <a:buNone/>
            </a:pPr>
            <a:r>
              <a:rPr lang="en-US" dirty="0" err="1"/>
              <a:t>vv</a:t>
            </a:r>
            <a:r>
              <a:rPr lang="en-US" dirty="0"/>
              <a:t> = </a:t>
            </a:r>
            <a:r>
              <a:rPr lang="en-US" dirty="0" err="1"/>
              <a:t>exp</a:t>
            </a:r>
            <a:r>
              <a:rPr lang="en-US" dirty="0"/>
              <a:t>(-40*((xx-.4).^2 + yy.^2));</a:t>
            </a:r>
          </a:p>
          <a:p>
            <a:pPr marL="0" indent="0">
              <a:buNone/>
            </a:pPr>
            <a:r>
              <a:rPr lang="en-US" dirty="0" err="1"/>
              <a:t>vvold</a:t>
            </a:r>
            <a:r>
              <a:rPr lang="en-US" dirty="0"/>
              <a:t> = </a:t>
            </a:r>
            <a:r>
              <a:rPr lang="en-US" dirty="0" err="1"/>
              <a:t>vv</a:t>
            </a:r>
            <a:r>
              <a:rPr lang="en-US" dirty="0"/>
              <a:t>;</a:t>
            </a:r>
          </a:p>
          <a:p>
            <a:pPr marL="0" indent="0">
              <a:buNone/>
            </a:pPr>
            <a:endParaRPr lang="en-US" dirty="0"/>
          </a:p>
          <a:p>
            <a:pPr marL="0" indent="0">
              <a:buNone/>
            </a:pPr>
            <a:r>
              <a:rPr lang="en-US" dirty="0"/>
              <a:t>ii = 2:N;</a:t>
            </a:r>
          </a:p>
          <a:p>
            <a:pPr marL="0" indent="0">
              <a:buNone/>
            </a:pPr>
            <a:r>
              <a:rPr lang="en-US" dirty="0"/>
              <a:t>index1 = 1i*[0:N-1 0 1-N:-1];</a:t>
            </a:r>
          </a:p>
          <a:p>
            <a:pPr marL="0" indent="0">
              <a:buNone/>
            </a:pPr>
            <a:r>
              <a:rPr lang="en-US" dirty="0"/>
              <a:t>index2 = -[0:N 1-N:-1].^2;</a:t>
            </a:r>
          </a:p>
          <a:p>
            <a:pPr marL="0" indent="0">
              <a:buNone/>
            </a:pPr>
            <a:endParaRPr lang="en-US" dirty="0"/>
          </a:p>
          <a:p>
            <a:pPr marL="0" indent="0">
              <a:buNone/>
            </a:pPr>
            <a:r>
              <a:rPr lang="en-US" dirty="0"/>
              <a:t>% Sending data to the GPU</a:t>
            </a:r>
          </a:p>
          <a:p>
            <a:pPr marL="0" indent="0">
              <a:buNone/>
            </a:pPr>
            <a:r>
              <a:rPr lang="en-US" dirty="0" err="1">
                <a:solidFill>
                  <a:srgbClr val="FFC000"/>
                </a:solidFill>
              </a:rPr>
              <a:t>dt</a:t>
            </a:r>
            <a:r>
              <a:rPr lang="en-US" dirty="0">
                <a:solidFill>
                  <a:srgbClr val="FFC000"/>
                </a:solidFill>
              </a:rPr>
              <a:t> = </a:t>
            </a:r>
            <a:r>
              <a:rPr lang="en-US" dirty="0" err="1">
                <a:solidFill>
                  <a:srgbClr val="FFC000"/>
                </a:solidFill>
              </a:rPr>
              <a:t>gpuArray</a:t>
            </a:r>
            <a:r>
              <a:rPr lang="en-US" dirty="0">
                <a:solidFill>
                  <a:srgbClr val="FFC000"/>
                </a:solidFill>
              </a:rPr>
              <a:t>(</a:t>
            </a:r>
            <a:r>
              <a:rPr lang="en-US" dirty="0" err="1">
                <a:solidFill>
                  <a:srgbClr val="FFC000"/>
                </a:solidFill>
              </a:rPr>
              <a:t>dt</a:t>
            </a:r>
            <a:r>
              <a:rPr lang="en-US" dirty="0">
                <a:solidFill>
                  <a:srgbClr val="FFC000"/>
                </a:solidFill>
              </a:rPr>
              <a:t>);</a:t>
            </a:r>
          </a:p>
          <a:p>
            <a:pPr marL="0" indent="0">
              <a:buNone/>
            </a:pPr>
            <a:r>
              <a:rPr lang="en-US" dirty="0">
                <a:solidFill>
                  <a:srgbClr val="FFC000"/>
                </a:solidFill>
              </a:rPr>
              <a:t>index1 = </a:t>
            </a:r>
            <a:r>
              <a:rPr lang="en-US" dirty="0" err="1">
                <a:solidFill>
                  <a:srgbClr val="FFC000"/>
                </a:solidFill>
              </a:rPr>
              <a:t>gpuArray</a:t>
            </a:r>
            <a:r>
              <a:rPr lang="en-US" dirty="0">
                <a:solidFill>
                  <a:srgbClr val="FFC000"/>
                </a:solidFill>
              </a:rPr>
              <a:t>(index1);</a:t>
            </a:r>
          </a:p>
          <a:p>
            <a:pPr marL="0" indent="0">
              <a:buNone/>
            </a:pPr>
            <a:r>
              <a:rPr lang="en-US" dirty="0">
                <a:solidFill>
                  <a:srgbClr val="FFC000"/>
                </a:solidFill>
              </a:rPr>
              <a:t>index2 = </a:t>
            </a:r>
            <a:r>
              <a:rPr lang="en-US" dirty="0" err="1">
                <a:solidFill>
                  <a:srgbClr val="FFC000"/>
                </a:solidFill>
              </a:rPr>
              <a:t>gpuArray</a:t>
            </a:r>
            <a:r>
              <a:rPr lang="en-US" dirty="0">
                <a:solidFill>
                  <a:srgbClr val="FFC000"/>
                </a:solidFill>
              </a:rPr>
              <a:t>(index2);</a:t>
            </a:r>
          </a:p>
          <a:p>
            <a:pPr marL="0" indent="0">
              <a:buNone/>
            </a:pPr>
            <a:endParaRPr lang="en-US" dirty="0"/>
          </a:p>
          <a:p>
            <a:pPr marL="0" indent="0">
              <a:buNone/>
            </a:pPr>
            <a:r>
              <a:rPr lang="en-US" dirty="0"/>
              <a:t>% Creating weights used for spectral differentiation</a:t>
            </a:r>
          </a:p>
          <a:p>
            <a:pPr marL="0" indent="0">
              <a:buNone/>
            </a:pPr>
            <a:r>
              <a:rPr lang="en-US" dirty="0"/>
              <a:t>W1T = </a:t>
            </a:r>
            <a:r>
              <a:rPr lang="en-US" dirty="0" err="1"/>
              <a:t>repmat</a:t>
            </a:r>
            <a:r>
              <a:rPr lang="en-US" dirty="0"/>
              <a:t>(index1,N-1,1);</a:t>
            </a:r>
          </a:p>
          <a:p>
            <a:pPr marL="0" indent="0">
              <a:buNone/>
            </a:pPr>
            <a:r>
              <a:rPr lang="en-US" dirty="0"/>
              <a:t>W2T = </a:t>
            </a:r>
            <a:r>
              <a:rPr lang="en-US" dirty="0" err="1"/>
              <a:t>repmat</a:t>
            </a:r>
            <a:r>
              <a:rPr lang="en-US" dirty="0"/>
              <a:t>(index2,N-1,1);</a:t>
            </a:r>
          </a:p>
          <a:p>
            <a:pPr marL="0" indent="0">
              <a:buNone/>
            </a:pPr>
            <a:r>
              <a:rPr lang="en-US" dirty="0"/>
              <a:t>W3T = </a:t>
            </a:r>
            <a:r>
              <a:rPr lang="en-US" dirty="0" err="1"/>
              <a:t>repmat</a:t>
            </a:r>
            <a:r>
              <a:rPr lang="en-US" dirty="0"/>
              <a:t>(index1.',1,N-1);</a:t>
            </a:r>
          </a:p>
          <a:p>
            <a:pPr marL="0" indent="0">
              <a:buNone/>
            </a:pPr>
            <a:r>
              <a:rPr lang="en-US" dirty="0"/>
              <a:t>W4T = </a:t>
            </a:r>
            <a:r>
              <a:rPr lang="en-US" dirty="0" err="1"/>
              <a:t>repmat</a:t>
            </a:r>
            <a:r>
              <a:rPr lang="en-US" dirty="0"/>
              <a:t>(index2.',1,N-1);</a:t>
            </a:r>
          </a:p>
          <a:p>
            <a:pPr marL="0" indent="0">
              <a:buNone/>
            </a:pPr>
            <a:endParaRPr lang="en-US" dirty="0"/>
          </a:p>
        </p:txBody>
      </p:sp>
      <p:sp>
        <p:nvSpPr>
          <p:cNvPr id="3" name="Title 2"/>
          <p:cNvSpPr>
            <a:spLocks noGrp="1"/>
          </p:cNvSpPr>
          <p:nvPr>
            <p:ph type="title"/>
          </p:nvPr>
        </p:nvSpPr>
        <p:spPr>
          <a:xfrm>
            <a:off x="0" y="68263"/>
            <a:ext cx="9144000" cy="775799"/>
          </a:xfrm>
        </p:spPr>
        <p:txBody>
          <a:bodyPr/>
          <a:lstStyle/>
          <a:p>
            <a:r>
              <a:rPr lang="en-US" dirty="0"/>
              <a:t>2D Wave Example Cont.</a:t>
            </a:r>
          </a:p>
        </p:txBody>
      </p:sp>
      <p:sp>
        <p:nvSpPr>
          <p:cNvPr id="4" name="Rectangle 3"/>
          <p:cNvSpPr/>
          <p:nvPr/>
        </p:nvSpPr>
        <p:spPr>
          <a:xfrm>
            <a:off x="4091353" y="844062"/>
            <a:ext cx="5205047" cy="5355312"/>
          </a:xfrm>
          <a:prstGeom prst="rect">
            <a:avLst/>
          </a:prstGeom>
        </p:spPr>
        <p:txBody>
          <a:bodyPr wrap="square">
            <a:spAutoFit/>
          </a:bodyPr>
          <a:lstStyle/>
          <a:p>
            <a:endParaRPr lang="en-US" dirty="0"/>
          </a:p>
          <a:p>
            <a:r>
              <a:rPr lang="en-US" dirty="0"/>
              <a:t>WuxxT1 = </a:t>
            </a:r>
            <a:r>
              <a:rPr lang="en-US" dirty="0" err="1"/>
              <a:t>repmat</a:t>
            </a:r>
            <a:r>
              <a:rPr lang="en-US" dirty="0"/>
              <a:t>((1./(1-x(ii).^2)),N-1,1);</a:t>
            </a:r>
          </a:p>
          <a:p>
            <a:r>
              <a:rPr lang="en-US" dirty="0"/>
              <a:t>WuxxT2 = </a:t>
            </a:r>
            <a:r>
              <a:rPr lang="en-US" dirty="0" err="1"/>
              <a:t>repmat</a:t>
            </a:r>
            <a:r>
              <a:rPr lang="en-US" dirty="0"/>
              <a:t>(x(ii)./(1-x(ii).^2).^(3/2),N-1,1);</a:t>
            </a:r>
          </a:p>
          <a:p>
            <a:r>
              <a:rPr lang="en-US" dirty="0"/>
              <a:t>WuyyT1 = </a:t>
            </a:r>
            <a:r>
              <a:rPr lang="en-US" dirty="0" err="1"/>
              <a:t>repmat</a:t>
            </a:r>
            <a:r>
              <a:rPr lang="en-US" dirty="0"/>
              <a:t>(1./(1-y(ii).^2),1,N-1);</a:t>
            </a:r>
          </a:p>
          <a:p>
            <a:r>
              <a:rPr lang="en-US" dirty="0"/>
              <a:t>WuyyT2 = </a:t>
            </a:r>
            <a:r>
              <a:rPr lang="en-US" dirty="0" err="1"/>
              <a:t>repmat</a:t>
            </a:r>
            <a:r>
              <a:rPr lang="en-US" dirty="0"/>
              <a:t>(y(ii)./(1-y(ii).^2).^(3/2),1,N-1);</a:t>
            </a:r>
          </a:p>
          <a:p>
            <a:endParaRPr lang="en-US" dirty="0"/>
          </a:p>
          <a:p>
            <a:r>
              <a:rPr lang="en-US" dirty="0"/>
              <a:t>% Start time-stepping</a:t>
            </a:r>
          </a:p>
          <a:p>
            <a:r>
              <a:rPr lang="en-US" dirty="0"/>
              <a:t>n = 0;</a:t>
            </a:r>
          </a:p>
          <a:p>
            <a:endParaRPr lang="en-US" dirty="0"/>
          </a:p>
          <a:p>
            <a:r>
              <a:rPr lang="en-US" dirty="0"/>
              <a:t>while n &lt; </a:t>
            </a:r>
            <a:r>
              <a:rPr lang="en-US" dirty="0" err="1"/>
              <a:t>Nsteps</a:t>
            </a:r>
            <a:endParaRPr lang="en-US" dirty="0"/>
          </a:p>
          <a:p>
            <a:r>
              <a:rPr lang="en-US" dirty="0"/>
              <a:t>    [</a:t>
            </a:r>
            <a:r>
              <a:rPr lang="en-US" dirty="0" err="1"/>
              <a:t>vv,vvold</a:t>
            </a:r>
            <a:r>
              <a:rPr lang="en-US" dirty="0"/>
              <a:t>] = </a:t>
            </a:r>
            <a:r>
              <a:rPr lang="en-US" dirty="0" err="1"/>
              <a:t>stepsolution</a:t>
            </a:r>
            <a:r>
              <a:rPr lang="en-US" dirty="0"/>
              <a:t>(vv,vvold,ii,N,dt,W1T,W2T,W3T,W4T,...</a:t>
            </a:r>
          </a:p>
          <a:p>
            <a:r>
              <a:rPr lang="en-US" dirty="0"/>
              <a:t>                                 WuxxT1,WuxxT2,WuyyT1,WuyyT2);</a:t>
            </a:r>
          </a:p>
          <a:p>
            <a:r>
              <a:rPr lang="en-US" dirty="0"/>
              <a:t>    n = n + 1;</a:t>
            </a:r>
          </a:p>
          <a:p>
            <a:r>
              <a:rPr lang="en-US" dirty="0"/>
              <a:t>end</a:t>
            </a:r>
          </a:p>
          <a:p>
            <a:endParaRPr lang="en-US" dirty="0"/>
          </a:p>
          <a:p>
            <a:endParaRPr lang="en-US" dirty="0"/>
          </a:p>
          <a:p>
            <a:r>
              <a:rPr lang="en-US" dirty="0"/>
              <a:t>% Gather </a:t>
            </a:r>
            <a:r>
              <a:rPr lang="en-US" dirty="0" err="1"/>
              <a:t>vvg</a:t>
            </a:r>
            <a:r>
              <a:rPr lang="en-US" dirty="0"/>
              <a:t> back from GPU memory when done</a:t>
            </a:r>
          </a:p>
          <a:p>
            <a:r>
              <a:rPr lang="en-US" dirty="0" err="1">
                <a:solidFill>
                  <a:srgbClr val="FFC000"/>
                </a:solidFill>
              </a:rPr>
              <a:t>vvg</a:t>
            </a:r>
            <a:r>
              <a:rPr lang="en-US" dirty="0">
                <a:solidFill>
                  <a:srgbClr val="FFC000"/>
                </a:solidFill>
              </a:rPr>
              <a:t> = gather(</a:t>
            </a:r>
            <a:r>
              <a:rPr lang="en-US" dirty="0" err="1">
                <a:solidFill>
                  <a:srgbClr val="FFC000"/>
                </a:solidFill>
              </a:rPr>
              <a:t>vv</a:t>
            </a:r>
            <a:r>
              <a:rPr lang="en-US" dirty="0">
                <a:solidFill>
                  <a:srgbClr val="FFC000"/>
                </a:solidFill>
              </a:rPr>
              <a:t>);</a:t>
            </a:r>
          </a:p>
        </p:txBody>
      </p:sp>
    </p:spTree>
    <p:extLst>
      <p:ext uri="{BB962C8B-B14F-4D97-AF65-F5344CB8AC3E}">
        <p14:creationId xmlns:p14="http://schemas.microsoft.com/office/powerpoint/2010/main" val="426037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574" y="597805"/>
            <a:ext cx="8908142" cy="4987924"/>
          </a:xfrm>
        </p:spPr>
        <p:txBody>
          <a:bodyPr/>
          <a:lstStyle/>
          <a:p>
            <a:r>
              <a:rPr lang="en-US" dirty="0"/>
              <a:t>Call </a:t>
            </a:r>
            <a:r>
              <a:rPr lang="en-US" dirty="0" err="1"/>
              <a:t>arrayfun</a:t>
            </a:r>
            <a:r>
              <a:rPr lang="en-US" dirty="0"/>
              <a:t> with a function handle to the MATLAB function as the first input argument:</a:t>
            </a:r>
          </a:p>
          <a:p>
            <a:pPr>
              <a:buNone/>
            </a:pPr>
            <a:r>
              <a:rPr lang="en-US" sz="2300" dirty="0">
                <a:latin typeface="Courier"/>
                <a:cs typeface="Courier"/>
              </a:rPr>
              <a:t>result = </a:t>
            </a:r>
            <a:r>
              <a:rPr lang="en-US" sz="2300" dirty="0" err="1">
                <a:latin typeface="Courier"/>
                <a:cs typeface="Courier"/>
              </a:rPr>
              <a:t>arrayfun(@myFunction</a:t>
            </a:r>
            <a:r>
              <a:rPr lang="en-US" sz="2300" dirty="0">
                <a:latin typeface="Courier"/>
                <a:cs typeface="Courier"/>
              </a:rPr>
              <a:t>, arg1, arg2);</a:t>
            </a:r>
            <a:br>
              <a:rPr lang="en-US" sz="2300" dirty="0">
                <a:latin typeface="Courier"/>
                <a:cs typeface="Courier"/>
              </a:rPr>
            </a:br>
            <a:endParaRPr lang="en-US" sz="1000" dirty="0"/>
          </a:p>
          <a:p>
            <a:r>
              <a:rPr lang="en-US" dirty="0"/>
              <a:t>Subsequent arguments provide inputs to the MATLAB function. </a:t>
            </a:r>
          </a:p>
          <a:p>
            <a:endParaRPr lang="en-US" sz="1000" dirty="0"/>
          </a:p>
          <a:p>
            <a:r>
              <a:rPr lang="en-US" dirty="0"/>
              <a:t>Input arguments can be workspace data or </a:t>
            </a:r>
            <a:r>
              <a:rPr lang="en-US" dirty="0" err="1"/>
              <a:t>GPUArray</a:t>
            </a:r>
            <a:r>
              <a:rPr lang="en-US" dirty="0"/>
              <a:t>. </a:t>
            </a:r>
          </a:p>
          <a:p>
            <a:pPr lvl="1"/>
            <a:r>
              <a:rPr lang="en-US" dirty="0" err="1"/>
              <a:t>GPUArray</a:t>
            </a:r>
            <a:r>
              <a:rPr lang="en-US" dirty="0"/>
              <a:t> type input arguments return </a:t>
            </a:r>
            <a:r>
              <a:rPr lang="en-US" dirty="0" err="1"/>
              <a:t>GPUArray</a:t>
            </a:r>
            <a:r>
              <a:rPr lang="en-US" dirty="0"/>
              <a:t>. </a:t>
            </a:r>
          </a:p>
          <a:p>
            <a:pPr lvl="1"/>
            <a:r>
              <a:rPr lang="en-US" dirty="0"/>
              <a:t>Else </a:t>
            </a:r>
            <a:r>
              <a:rPr lang="en-US" dirty="0" err="1"/>
              <a:t>arrayfun</a:t>
            </a:r>
            <a:r>
              <a:rPr lang="en-US" dirty="0"/>
              <a:t> executes in the CPU</a:t>
            </a:r>
          </a:p>
          <a:p>
            <a:endParaRPr lang="en-US" dirty="0"/>
          </a:p>
        </p:txBody>
      </p:sp>
      <p:sp>
        <p:nvSpPr>
          <p:cNvPr id="3" name="Title 2"/>
          <p:cNvSpPr>
            <a:spLocks noGrp="1"/>
          </p:cNvSpPr>
          <p:nvPr>
            <p:ph type="title"/>
          </p:nvPr>
        </p:nvSpPr>
        <p:spPr>
          <a:xfrm>
            <a:off x="0" y="-131310"/>
            <a:ext cx="9144000" cy="1143000"/>
          </a:xfrm>
        </p:spPr>
        <p:txBody>
          <a:bodyPr/>
          <a:lstStyle/>
          <a:p>
            <a:r>
              <a:rPr lang="en-US" dirty="0"/>
              <a:t>Running Functions on GPU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6951"/>
            <a:ext cx="9144000" cy="4987924"/>
          </a:xfrm>
        </p:spPr>
        <p:txBody>
          <a:bodyPr/>
          <a:lstStyle/>
          <a:p>
            <a:r>
              <a:rPr lang="en-US" dirty="0"/>
              <a:t>Parallel Computing:  Using multiple computer processing units (CPUs) to solve a problem at the same time</a:t>
            </a:r>
          </a:p>
          <a:p>
            <a:r>
              <a:rPr lang="en-US" dirty="0"/>
              <a:t>The compute resources might be: computer with multiple processors or networked computers</a:t>
            </a:r>
          </a:p>
          <a:p>
            <a:endParaRPr lang="en-US" dirty="0"/>
          </a:p>
          <a:p>
            <a:endParaRPr lang="en-US" dirty="0"/>
          </a:p>
        </p:txBody>
      </p:sp>
      <p:sp>
        <p:nvSpPr>
          <p:cNvPr id="3" name="Title 2"/>
          <p:cNvSpPr>
            <a:spLocks noGrp="1"/>
          </p:cNvSpPr>
          <p:nvPr>
            <p:ph type="title"/>
          </p:nvPr>
        </p:nvSpPr>
        <p:spPr/>
        <p:txBody>
          <a:bodyPr/>
          <a:lstStyle/>
          <a:p>
            <a:r>
              <a:rPr lang="en-US" dirty="0"/>
              <a:t>What is Parallel Computing? </a:t>
            </a:r>
          </a:p>
        </p:txBody>
      </p:sp>
      <p:pic>
        <p:nvPicPr>
          <p:cNvPr id="6" name="Content Placeholder 4" descr="Picture 7.png"/>
          <p:cNvPicPr>
            <a:picLocks noChangeAspect="1"/>
          </p:cNvPicPr>
          <p:nvPr/>
        </p:nvPicPr>
        <p:blipFill>
          <a:blip r:embed="rId3"/>
          <a:srcRect t="-5164" b="-5164"/>
          <a:stretch>
            <a:fillRect/>
          </a:stretch>
        </p:blipFill>
        <p:spPr>
          <a:xfrm>
            <a:off x="1266824" y="3444856"/>
            <a:ext cx="5559426" cy="3369543"/>
          </a:xfrm>
          <a:prstGeom prst="rect">
            <a:avLst/>
          </a:prstGeom>
        </p:spPr>
      </p:pic>
      <p:sp>
        <p:nvSpPr>
          <p:cNvPr id="7" name="Rectangle 6"/>
          <p:cNvSpPr/>
          <p:nvPr/>
        </p:nvSpPr>
        <p:spPr>
          <a:xfrm>
            <a:off x="1489074" y="6508750"/>
            <a:ext cx="6607175" cy="338554"/>
          </a:xfrm>
          <a:prstGeom prst="rect">
            <a:avLst/>
          </a:prstGeom>
        </p:spPr>
        <p:txBody>
          <a:bodyPr wrap="square">
            <a:spAutoFit/>
          </a:bodyPr>
          <a:lstStyle/>
          <a:p>
            <a:r>
              <a:rPr lang="en-US" sz="1600" dirty="0"/>
              <a:t>Source: https://</a:t>
            </a:r>
            <a:r>
              <a:rPr lang="en-US" sz="1600" dirty="0" err="1"/>
              <a:t>computing.llnl.gov/tutorials/parallel_comp</a:t>
            </a:r>
            <a:r>
              <a:rPr lang="en-US" sz="16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Example: function applies correction to an array </a:t>
            </a:r>
          </a:p>
          <a:p>
            <a:pPr>
              <a:buNone/>
            </a:pPr>
            <a:r>
              <a:rPr lang="en-US" sz="2300" dirty="0">
                <a:latin typeface="Courier"/>
                <a:cs typeface="Courier"/>
              </a:rPr>
              <a:t>function c = </a:t>
            </a:r>
            <a:r>
              <a:rPr lang="en-US" sz="2300" dirty="0" err="1">
                <a:latin typeface="Courier"/>
                <a:cs typeface="Courier"/>
              </a:rPr>
              <a:t>myCal</a:t>
            </a:r>
            <a:r>
              <a:rPr lang="en-US" sz="2300" dirty="0">
                <a:latin typeface="Courier"/>
                <a:cs typeface="Courier"/>
              </a:rPr>
              <a:t>(</a:t>
            </a:r>
            <a:r>
              <a:rPr lang="en-US" sz="2300" dirty="0" err="1">
                <a:latin typeface="Courier"/>
                <a:cs typeface="Courier"/>
              </a:rPr>
              <a:t>rawdata</a:t>
            </a:r>
            <a:r>
              <a:rPr lang="en-US" sz="2300" dirty="0">
                <a:latin typeface="Courier"/>
                <a:cs typeface="Courier"/>
              </a:rPr>
              <a:t>, gain, offset)</a:t>
            </a:r>
          </a:p>
          <a:p>
            <a:pPr>
              <a:buNone/>
            </a:pPr>
            <a:r>
              <a:rPr lang="en-US" sz="2300" dirty="0">
                <a:latin typeface="Courier"/>
                <a:cs typeface="Courier"/>
              </a:rPr>
              <a:t>c = (</a:t>
            </a:r>
            <a:r>
              <a:rPr lang="en-US" sz="2300" dirty="0" err="1">
                <a:latin typeface="Courier"/>
                <a:cs typeface="Courier"/>
              </a:rPr>
              <a:t>rawdata</a:t>
            </a:r>
            <a:r>
              <a:rPr lang="en-US" sz="2300" dirty="0">
                <a:latin typeface="Courier"/>
                <a:cs typeface="Courier"/>
              </a:rPr>
              <a:t> .* gain) + offset;</a:t>
            </a:r>
          </a:p>
          <a:p>
            <a:endParaRPr lang="en-US" dirty="0"/>
          </a:p>
          <a:p>
            <a:r>
              <a:rPr lang="en-US" dirty="0"/>
              <a:t>Function performs only element-wise operations when applying a gain factor and offset to each element of the </a:t>
            </a:r>
            <a:r>
              <a:rPr lang="en-US" dirty="0" err="1"/>
              <a:t>rawdata</a:t>
            </a:r>
            <a:r>
              <a:rPr lang="en-US" dirty="0"/>
              <a:t> array.</a:t>
            </a:r>
          </a:p>
          <a:p>
            <a:endParaRPr lang="en-US" dirty="0"/>
          </a:p>
          <a:p>
            <a:pPr>
              <a:buNone/>
            </a:pPr>
            <a:endParaRPr lang="en-US" dirty="0"/>
          </a:p>
        </p:txBody>
      </p:sp>
      <p:sp>
        <p:nvSpPr>
          <p:cNvPr id="3" name="Title 2"/>
          <p:cNvSpPr>
            <a:spLocks noGrp="1"/>
          </p:cNvSpPr>
          <p:nvPr>
            <p:ph type="title"/>
          </p:nvPr>
        </p:nvSpPr>
        <p:spPr/>
        <p:txBody>
          <a:bodyPr/>
          <a:lstStyle/>
          <a:p>
            <a:r>
              <a:rPr lang="en-US" dirty="0"/>
              <a:t>Running Functions on GPU</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78718"/>
            <a:ext cx="8229600" cy="6010151"/>
          </a:xfrm>
        </p:spPr>
        <p:txBody>
          <a:bodyPr/>
          <a:lstStyle/>
          <a:p>
            <a:endParaRPr lang="en-US" dirty="0"/>
          </a:p>
          <a:p>
            <a:r>
              <a:rPr lang="en-US" dirty="0"/>
              <a:t>Create some nominal measurement:</a:t>
            </a:r>
          </a:p>
          <a:p>
            <a:pPr>
              <a:buNone/>
            </a:pPr>
            <a:r>
              <a:rPr lang="en-US" sz="2300" dirty="0" err="1">
                <a:latin typeface="Courier"/>
                <a:cs typeface="Courier"/>
              </a:rPr>
              <a:t>meas</a:t>
            </a:r>
            <a:r>
              <a:rPr lang="en-US" sz="2300" dirty="0">
                <a:latin typeface="Courier"/>
                <a:cs typeface="Courier"/>
              </a:rPr>
              <a:t> = ones(1000)*3; % 1000-by-1000 matrix</a:t>
            </a:r>
          </a:p>
          <a:p>
            <a:r>
              <a:rPr lang="en-US" dirty="0"/>
              <a:t>Function allows the gain and offset to be arrays of the same size as </a:t>
            </a:r>
            <a:r>
              <a:rPr lang="en-US" dirty="0" err="1"/>
              <a:t>rawdata</a:t>
            </a:r>
            <a:r>
              <a:rPr lang="en-US" dirty="0"/>
              <a:t>, so unique corrections can be applied to individual measurements. </a:t>
            </a:r>
          </a:p>
          <a:p>
            <a:r>
              <a:rPr lang="en-US" dirty="0"/>
              <a:t>Typically keep the correction data on the GPU so you do not have to transfer it for each application:</a:t>
            </a:r>
          </a:p>
          <a:p>
            <a:endParaRPr lang="en-US" dirty="0"/>
          </a:p>
        </p:txBody>
      </p:sp>
      <p:sp>
        <p:nvSpPr>
          <p:cNvPr id="3" name="Title 2"/>
          <p:cNvSpPr>
            <a:spLocks noGrp="1"/>
          </p:cNvSpPr>
          <p:nvPr>
            <p:ph type="title"/>
          </p:nvPr>
        </p:nvSpPr>
        <p:spPr/>
        <p:txBody>
          <a:bodyPr/>
          <a:lstStyle/>
          <a:p>
            <a:r>
              <a:rPr lang="en-US" dirty="0"/>
              <a:t>Running Functions on GPU</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652" y="1211263"/>
            <a:ext cx="8814619" cy="4987924"/>
          </a:xfrm>
        </p:spPr>
        <p:txBody>
          <a:bodyPr/>
          <a:lstStyle/>
          <a:p>
            <a:pPr>
              <a:buNone/>
            </a:pPr>
            <a:r>
              <a:rPr lang="en-US" sz="2300" dirty="0">
                <a:latin typeface="Courier"/>
                <a:cs typeface="Courier"/>
              </a:rPr>
              <a:t>% Runs on the GPU because the input arguments</a:t>
            </a:r>
          </a:p>
          <a:p>
            <a:pPr>
              <a:buNone/>
            </a:pPr>
            <a:r>
              <a:rPr lang="en-US" sz="2300" dirty="0">
                <a:latin typeface="Courier"/>
                <a:cs typeface="Courier"/>
              </a:rPr>
              <a:t>% </a:t>
            </a:r>
            <a:r>
              <a:rPr lang="en-US" sz="2300" dirty="0" err="1">
                <a:latin typeface="Courier"/>
                <a:cs typeface="Courier"/>
              </a:rPr>
              <a:t>gn</a:t>
            </a:r>
            <a:r>
              <a:rPr lang="en-US" sz="2300" dirty="0">
                <a:latin typeface="Courier"/>
                <a:cs typeface="Courier"/>
              </a:rPr>
              <a:t> and offs are in GPU memory;</a:t>
            </a:r>
            <a:endParaRPr lang="en-US" dirty="0"/>
          </a:p>
          <a:p>
            <a:pPr>
              <a:buNone/>
            </a:pPr>
            <a:r>
              <a:rPr lang="en-US" sz="2300" dirty="0" err="1">
                <a:latin typeface="Courier"/>
                <a:cs typeface="Courier"/>
              </a:rPr>
              <a:t>gn</a:t>
            </a:r>
            <a:r>
              <a:rPr lang="en-US" sz="2300" dirty="0">
                <a:latin typeface="Courier"/>
                <a:cs typeface="Courier"/>
              </a:rPr>
              <a:t>   = gpuArray(rand(1000))/100 + 0.995; </a:t>
            </a:r>
          </a:p>
          <a:p>
            <a:pPr>
              <a:buNone/>
            </a:pPr>
            <a:r>
              <a:rPr lang="en-US" sz="2300" dirty="0">
                <a:latin typeface="Courier"/>
                <a:cs typeface="Courier"/>
              </a:rPr>
              <a:t>offs = gpuArray(rand(1000))/50  - 0.01;</a:t>
            </a:r>
          </a:p>
          <a:p>
            <a:pPr>
              <a:buNone/>
            </a:pPr>
            <a:r>
              <a:rPr lang="en-US" sz="2300" dirty="0">
                <a:latin typeface="Courier"/>
                <a:cs typeface="Courier"/>
              </a:rPr>
              <a:t>corrected = </a:t>
            </a:r>
            <a:r>
              <a:rPr lang="en-US" sz="2300" dirty="0" err="1">
                <a:latin typeface="Courier"/>
                <a:cs typeface="Courier"/>
              </a:rPr>
              <a:t>arrayfun(@myCal</a:t>
            </a:r>
            <a:r>
              <a:rPr lang="en-US" sz="2300" dirty="0">
                <a:latin typeface="Courier"/>
                <a:cs typeface="Courier"/>
              </a:rPr>
              <a:t>, </a:t>
            </a:r>
            <a:r>
              <a:rPr lang="en-US" sz="2300" dirty="0" err="1">
                <a:latin typeface="Courier"/>
                <a:cs typeface="Courier"/>
              </a:rPr>
              <a:t>meas</a:t>
            </a:r>
            <a:r>
              <a:rPr lang="en-US" sz="2300" dirty="0">
                <a:latin typeface="Courier"/>
                <a:cs typeface="Courier"/>
              </a:rPr>
              <a:t>, </a:t>
            </a:r>
            <a:r>
              <a:rPr lang="en-US" sz="2300" dirty="0" err="1">
                <a:latin typeface="Courier"/>
                <a:cs typeface="Courier"/>
              </a:rPr>
              <a:t>gn</a:t>
            </a:r>
            <a:r>
              <a:rPr lang="en-US" sz="2300" dirty="0">
                <a:latin typeface="Courier"/>
                <a:cs typeface="Courier"/>
              </a:rPr>
              <a:t>, offs);</a:t>
            </a:r>
          </a:p>
          <a:p>
            <a:pPr>
              <a:buNone/>
            </a:pPr>
            <a:endParaRPr lang="en-US" sz="2300" dirty="0">
              <a:latin typeface="Courier"/>
              <a:cs typeface="Courier"/>
            </a:endParaRPr>
          </a:p>
          <a:p>
            <a:pPr>
              <a:buNone/>
            </a:pPr>
            <a:endParaRPr lang="en-US" sz="2300" dirty="0">
              <a:latin typeface="Courier"/>
              <a:cs typeface="Courier"/>
            </a:endParaRPr>
          </a:p>
          <a:p>
            <a:pPr>
              <a:buNone/>
            </a:pPr>
            <a:r>
              <a:rPr lang="en-US" sz="2300" dirty="0">
                <a:latin typeface="Courier"/>
                <a:cs typeface="Courier"/>
              </a:rPr>
              <a:t>% Retrieve the corrected results from the GPU to</a:t>
            </a:r>
          </a:p>
          <a:p>
            <a:pPr>
              <a:buNone/>
            </a:pPr>
            <a:r>
              <a:rPr lang="en-US" sz="2300" dirty="0">
                <a:latin typeface="Courier"/>
                <a:cs typeface="Courier"/>
              </a:rPr>
              <a:t>% the MATLAB workspace;</a:t>
            </a:r>
          </a:p>
          <a:p>
            <a:pPr>
              <a:buNone/>
            </a:pPr>
            <a:r>
              <a:rPr lang="en-US" sz="2300" dirty="0">
                <a:latin typeface="Courier"/>
                <a:cs typeface="Courier"/>
              </a:rPr>
              <a:t>results = </a:t>
            </a:r>
            <a:r>
              <a:rPr lang="en-US" sz="2300" dirty="0" err="1">
                <a:latin typeface="Courier"/>
                <a:cs typeface="Courier"/>
              </a:rPr>
              <a:t>gather(corrected</a:t>
            </a:r>
            <a:r>
              <a:rPr lang="en-US" sz="2300" dirty="0">
                <a:latin typeface="Courier"/>
                <a:cs typeface="Courier"/>
              </a:rPr>
              <a:t>);</a:t>
            </a:r>
          </a:p>
          <a:p>
            <a:endParaRPr lang="en-US" dirty="0"/>
          </a:p>
        </p:txBody>
      </p:sp>
      <p:sp>
        <p:nvSpPr>
          <p:cNvPr id="3" name="Title 2"/>
          <p:cNvSpPr>
            <a:spLocks noGrp="1"/>
          </p:cNvSpPr>
          <p:nvPr>
            <p:ph type="title"/>
          </p:nvPr>
        </p:nvSpPr>
        <p:spPr/>
        <p:txBody>
          <a:bodyPr/>
          <a:lstStyle/>
          <a:p>
            <a:r>
              <a:rPr lang="en-US" dirty="0"/>
              <a:t>Running Functions on GPU</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have only one GPU in your computer, that GPU is the default. </a:t>
            </a:r>
          </a:p>
          <a:p>
            <a:r>
              <a:rPr lang="en-US" dirty="0"/>
              <a:t>If you have more than one GPU card in your computer, you can use the following functions to identify and select which card you want to use:</a:t>
            </a:r>
          </a:p>
          <a:p>
            <a:endParaRPr lang="en-US" dirty="0"/>
          </a:p>
        </p:txBody>
      </p:sp>
      <p:sp>
        <p:nvSpPr>
          <p:cNvPr id="3" name="Title 2"/>
          <p:cNvSpPr>
            <a:spLocks noGrp="1"/>
          </p:cNvSpPr>
          <p:nvPr>
            <p:ph type="title"/>
          </p:nvPr>
        </p:nvSpPr>
        <p:spPr/>
        <p:txBody>
          <a:bodyPr/>
          <a:lstStyle/>
          <a:p>
            <a:r>
              <a:rPr lang="en-US" dirty="0"/>
              <a:t>Identify &amp; Select GPU</a:t>
            </a:r>
          </a:p>
        </p:txBody>
      </p:sp>
      <p:pic>
        <p:nvPicPr>
          <p:cNvPr id="5" name="Picture 4" descr="Picture 22.png"/>
          <p:cNvPicPr>
            <a:picLocks noChangeAspect="1"/>
          </p:cNvPicPr>
          <p:nvPr/>
        </p:nvPicPr>
        <p:blipFill>
          <a:blip r:embed="rId2"/>
          <a:stretch>
            <a:fillRect/>
          </a:stretch>
        </p:blipFill>
        <p:spPr>
          <a:xfrm>
            <a:off x="211565" y="4336222"/>
            <a:ext cx="8838095" cy="126984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 &amp; Select GPU</a:t>
            </a:r>
          </a:p>
        </p:txBody>
      </p:sp>
      <p:pic>
        <p:nvPicPr>
          <p:cNvPr id="9" name="Picture 8" descr="Picture 23.png"/>
          <p:cNvPicPr>
            <a:picLocks noChangeAspect="1"/>
          </p:cNvPicPr>
          <p:nvPr/>
        </p:nvPicPr>
        <p:blipFill>
          <a:blip r:embed="rId2"/>
          <a:srcRect l="10281" t="51213" r="63970" b="-4258"/>
          <a:stretch>
            <a:fillRect/>
          </a:stretch>
        </p:blipFill>
        <p:spPr>
          <a:xfrm>
            <a:off x="2485571" y="2993571"/>
            <a:ext cx="4172857" cy="1730222"/>
          </a:xfrm>
          <a:prstGeom prst="rect">
            <a:avLst/>
          </a:prstGeom>
        </p:spPr>
      </p:pic>
      <p:sp>
        <p:nvSpPr>
          <p:cNvPr id="5" name="Content Placeholder 1"/>
          <p:cNvSpPr>
            <a:spLocks noGrp="1"/>
          </p:cNvSpPr>
          <p:nvPr>
            <p:ph idx="1"/>
          </p:nvPr>
        </p:nvSpPr>
        <p:spPr>
          <a:xfrm>
            <a:off x="0" y="841490"/>
            <a:ext cx="9053286" cy="5646737"/>
          </a:xfrm>
        </p:spPr>
        <p:txBody>
          <a:bodyPr/>
          <a:lstStyle/>
          <a:p>
            <a:r>
              <a:rPr lang="en-US" dirty="0"/>
              <a:t>This example shows how to identify and GPU a for your computations</a:t>
            </a:r>
          </a:p>
          <a:p>
            <a:pPr lvl="1"/>
            <a:r>
              <a:rPr lang="en-US" dirty="0"/>
              <a:t>First, determine the number of GPU devices on your computer using </a:t>
            </a:r>
            <a:r>
              <a:rPr lang="en-US" dirty="0" err="1">
                <a:latin typeface="Courier"/>
                <a:cs typeface="Courier"/>
              </a:rPr>
              <a:t>gpuDeviceCount</a:t>
            </a:r>
            <a:endParaRPr lang="en-US" dirty="0">
              <a:latin typeface="Courier"/>
              <a:cs typeface="Courier"/>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 &amp; Select GPU</a:t>
            </a:r>
          </a:p>
        </p:txBody>
      </p:sp>
      <p:sp>
        <p:nvSpPr>
          <p:cNvPr id="5" name="Content Placeholder 1"/>
          <p:cNvSpPr>
            <a:spLocks noGrp="1"/>
          </p:cNvSpPr>
          <p:nvPr>
            <p:ph idx="1"/>
          </p:nvPr>
        </p:nvSpPr>
        <p:spPr>
          <a:xfrm>
            <a:off x="0" y="832529"/>
            <a:ext cx="3609583" cy="1600882"/>
          </a:xfrm>
        </p:spPr>
        <p:txBody>
          <a:bodyPr/>
          <a:lstStyle/>
          <a:p>
            <a:r>
              <a:rPr lang="en-US" dirty="0"/>
              <a:t>In this case, you have 2 devices, thus the first is the default. </a:t>
            </a:r>
          </a:p>
          <a:p>
            <a:pPr lvl="1"/>
            <a:r>
              <a:rPr lang="en-US" dirty="0"/>
              <a:t>To examine it’s properties type </a:t>
            </a:r>
            <a:r>
              <a:rPr lang="en-US" dirty="0" err="1">
                <a:latin typeface="Courier"/>
                <a:cs typeface="Courier"/>
              </a:rPr>
              <a:t>gpuDevice</a:t>
            </a:r>
            <a:endParaRPr lang="en-US" dirty="0">
              <a:latin typeface="Courier"/>
              <a:cs typeface="Courier"/>
            </a:endParaRPr>
          </a:p>
          <a:p>
            <a:pPr lvl="1"/>
            <a:r>
              <a:rPr lang="en-US" dirty="0">
                <a:cs typeface="Courier"/>
              </a:rPr>
              <a:t>Output from Nvidia Volta on Longleaf</a:t>
            </a:r>
          </a:p>
          <a:p>
            <a:pPr marL="0" indent="0">
              <a:buNone/>
            </a:pPr>
            <a:endParaRPr lang="en-US" dirty="0"/>
          </a:p>
        </p:txBody>
      </p:sp>
      <p:pic>
        <p:nvPicPr>
          <p:cNvPr id="6" name="Picture 5" descr="A screenshot of text&#10;&#10;Description automatically generated">
            <a:extLst>
              <a:ext uri="{FF2B5EF4-FFF2-40B4-BE49-F238E27FC236}">
                <a16:creationId xmlns:a16="http://schemas.microsoft.com/office/drawing/2014/main" id="{E0E1824A-1E9B-421C-9B97-E371A80E3639}"/>
              </a:ext>
            </a:extLst>
          </p:cNvPr>
          <p:cNvPicPr>
            <a:picLocks noChangeAspect="1"/>
          </p:cNvPicPr>
          <p:nvPr/>
        </p:nvPicPr>
        <p:blipFill>
          <a:blip r:embed="rId2"/>
          <a:stretch>
            <a:fillRect/>
          </a:stretch>
        </p:blipFill>
        <p:spPr>
          <a:xfrm>
            <a:off x="3609583" y="832529"/>
            <a:ext cx="4996535" cy="554909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 &amp; Select GPU</a:t>
            </a:r>
          </a:p>
        </p:txBody>
      </p:sp>
      <p:pic>
        <p:nvPicPr>
          <p:cNvPr id="4" name="Picture 3" descr="Picture 25.png"/>
          <p:cNvPicPr>
            <a:picLocks noChangeAspect="1"/>
          </p:cNvPicPr>
          <p:nvPr/>
        </p:nvPicPr>
        <p:blipFill>
          <a:blip r:embed="rId2"/>
          <a:srcRect l="5497" t="72692" r="79386" b="-26890"/>
          <a:stretch>
            <a:fillRect/>
          </a:stretch>
        </p:blipFill>
        <p:spPr>
          <a:xfrm>
            <a:off x="1796142" y="4933041"/>
            <a:ext cx="4299857" cy="1675267"/>
          </a:xfrm>
          <a:prstGeom prst="rect">
            <a:avLst/>
          </a:prstGeom>
        </p:spPr>
      </p:pic>
      <p:sp>
        <p:nvSpPr>
          <p:cNvPr id="5" name="Content Placeholder 1"/>
          <p:cNvSpPr>
            <a:spLocks noGrp="1"/>
          </p:cNvSpPr>
          <p:nvPr>
            <p:ph idx="1"/>
          </p:nvPr>
        </p:nvSpPr>
        <p:spPr>
          <a:xfrm>
            <a:off x="0" y="961571"/>
            <a:ext cx="9053286" cy="5646737"/>
          </a:xfrm>
        </p:spPr>
        <p:txBody>
          <a:bodyPr/>
          <a:lstStyle/>
          <a:p>
            <a:r>
              <a:rPr lang="en-US" dirty="0"/>
              <a:t>If the previous GPU is the device you want to use, then you can just proceed with the default</a:t>
            </a:r>
          </a:p>
          <a:p>
            <a:endParaRPr lang="en-US" dirty="0"/>
          </a:p>
          <a:p>
            <a:r>
              <a:rPr lang="en-US" dirty="0"/>
              <a:t>To use another device call </a:t>
            </a:r>
            <a:r>
              <a:rPr lang="en-US" dirty="0" err="1">
                <a:latin typeface="Courier"/>
                <a:cs typeface="Courier"/>
              </a:rPr>
              <a:t>gpuDevice</a:t>
            </a:r>
            <a:r>
              <a:rPr lang="en-US" dirty="0"/>
              <a:t> with the index of the card and view its properties to verify you want to use it. Here is an example where the second device is chosen</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MATLAB’s</a:t>
            </a:r>
            <a:r>
              <a:rPr lang="en-US" dirty="0"/>
              <a:t> extensive online help documents for GPU computing</a:t>
            </a:r>
          </a:p>
          <a:p>
            <a:pPr lvl="1"/>
            <a:r>
              <a:rPr lang="en-US" dirty="0">
                <a:hlinkClick r:id="rId2"/>
              </a:rPr>
              <a:t>http://www.mathworks.com/help/toolbox/distcomp/bsic3by.html</a:t>
            </a:r>
            <a:r>
              <a:rPr lang="en-US" dirty="0"/>
              <a:t> </a:t>
            </a:r>
          </a:p>
        </p:txBody>
      </p:sp>
      <p:sp>
        <p:nvSpPr>
          <p:cNvPr id="3" name="Title 2"/>
          <p:cNvSpPr>
            <a:spLocks noGrp="1"/>
          </p:cNvSpPr>
          <p:nvPr>
            <p:ph type="title"/>
          </p:nvPr>
        </p:nvSpPr>
        <p:spPr/>
        <p:txBody>
          <a:bodyPr/>
          <a:lstStyle/>
          <a:p>
            <a:r>
              <a:rPr lang="en-US" dirty="0"/>
              <a:t>More Resources for GPU computing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5500" y="2908300"/>
            <a:ext cx="6210300" cy="2492990"/>
          </a:xfrm>
          <a:prstGeom prst="rect">
            <a:avLst/>
          </a:prstGeom>
          <a:noFill/>
        </p:spPr>
        <p:txBody>
          <a:bodyPr wrap="square" rtlCol="0">
            <a:spAutoFit/>
          </a:bodyPr>
          <a:lstStyle/>
          <a:p>
            <a:r>
              <a:rPr lang="en-US" sz="5200" b="1" dirty="0">
                <a:solidFill>
                  <a:srgbClr val="FFC000"/>
                </a:solidFill>
              </a:rPr>
              <a:t>Parallel &amp; GPU Computing on the cluster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96951"/>
            <a:ext cx="8558981" cy="5521836"/>
          </a:xfrm>
        </p:spPr>
        <p:txBody>
          <a:bodyPr>
            <a:normAutofit/>
          </a:bodyPr>
          <a:lstStyle/>
          <a:p>
            <a:r>
              <a:rPr lang="en-US" dirty="0"/>
              <a:t>Node</a:t>
            </a:r>
          </a:p>
          <a:p>
            <a:pPr lvl="1"/>
            <a:r>
              <a:rPr lang="en-US" dirty="0"/>
              <a:t>A standalone "computer in a box". Usually comprised of multiple CPUs/processors/cores. Nodes are networked together to comprise a cluster.</a:t>
            </a:r>
          </a:p>
          <a:p>
            <a:r>
              <a:rPr lang="en-US" dirty="0"/>
              <a:t> Nodes have two sockets (CPUs) each of which runs multiple cores (e.g. most Longleaf nodes have 12 cores per socket, i.e. 24 per node). Hyper-threading turned on doubles this number.</a:t>
            </a:r>
          </a:p>
          <a:p>
            <a:r>
              <a:rPr lang="en-US" dirty="0"/>
              <a:t>Each thread can run a process</a:t>
            </a:r>
          </a:p>
        </p:txBody>
      </p:sp>
      <p:sp>
        <p:nvSpPr>
          <p:cNvPr id="3" name="Title 2"/>
          <p:cNvSpPr>
            <a:spLocks noGrp="1"/>
          </p:cNvSpPr>
          <p:nvPr>
            <p:ph type="title"/>
          </p:nvPr>
        </p:nvSpPr>
        <p:spPr/>
        <p:txBody>
          <a:bodyPr/>
          <a:lstStyle/>
          <a:p>
            <a:r>
              <a:rPr lang="en-US" dirty="0"/>
              <a:t>Cluster Jargon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a:t>
            </a:r>
          </a:p>
          <a:p>
            <a:pPr lvl="1"/>
            <a:r>
              <a:rPr lang="en-US" dirty="0"/>
              <a:t>Faster time to solution</a:t>
            </a:r>
          </a:p>
          <a:p>
            <a:pPr lvl="1"/>
            <a:r>
              <a:rPr lang="en-US" dirty="0"/>
              <a:t>Solve bigger problems</a:t>
            </a:r>
          </a:p>
          <a:p>
            <a:r>
              <a:rPr lang="en-US" dirty="0"/>
              <a:t>The computational problem should be able to:</a:t>
            </a:r>
          </a:p>
          <a:p>
            <a:pPr lvl="1"/>
            <a:r>
              <a:rPr lang="en-US" dirty="0"/>
              <a:t>Be broken into discrete parts that can be solved </a:t>
            </a:r>
            <a:r>
              <a:rPr lang="en-US" dirty="0">
                <a:solidFill>
                  <a:srgbClr val="FFC000"/>
                </a:solidFill>
              </a:rPr>
              <a:t>simultaneously</a:t>
            </a:r>
            <a:r>
              <a:rPr lang="en-US" dirty="0"/>
              <a:t> and </a:t>
            </a:r>
            <a:r>
              <a:rPr lang="en-US" dirty="0">
                <a:solidFill>
                  <a:srgbClr val="FFC000"/>
                </a:solidFill>
              </a:rPr>
              <a:t>independently</a:t>
            </a:r>
          </a:p>
          <a:p>
            <a:pPr lvl="1"/>
            <a:r>
              <a:rPr lang="en-US" dirty="0"/>
              <a:t>Be solved in less time with multiple compute resources than with a single compute resource.</a:t>
            </a:r>
          </a:p>
          <a:p>
            <a:endParaRPr lang="en-US" dirty="0"/>
          </a:p>
        </p:txBody>
      </p:sp>
      <p:sp>
        <p:nvSpPr>
          <p:cNvPr id="3" name="Title 2"/>
          <p:cNvSpPr>
            <a:spLocks noGrp="1"/>
          </p:cNvSpPr>
          <p:nvPr>
            <p:ph type="title"/>
          </p:nvPr>
        </p:nvSpPr>
        <p:spPr/>
        <p:txBody>
          <a:bodyPr/>
          <a:lstStyle/>
          <a:p>
            <a:r>
              <a:rPr lang="en-US" dirty="0"/>
              <a:t>Parallel Code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7"/>
            <a:ext cx="9144000" cy="1143000"/>
          </a:xfrm>
        </p:spPr>
        <p:txBody>
          <a:bodyPr/>
          <a:lstStyle/>
          <a:p>
            <a:r>
              <a:rPr lang="en-US" dirty="0"/>
              <a:t>Using MATLAB on the computer Cluster</a:t>
            </a:r>
          </a:p>
        </p:txBody>
      </p:sp>
      <p:sp>
        <p:nvSpPr>
          <p:cNvPr id="3" name="Content Placeholder 2"/>
          <p:cNvSpPr>
            <a:spLocks noGrp="1"/>
          </p:cNvSpPr>
          <p:nvPr>
            <p:ph idx="1"/>
          </p:nvPr>
        </p:nvSpPr>
        <p:spPr>
          <a:xfrm>
            <a:off x="78658" y="855406"/>
            <a:ext cx="9065342" cy="5683046"/>
          </a:xfrm>
        </p:spPr>
        <p:txBody>
          <a:bodyPr/>
          <a:lstStyle/>
          <a:p>
            <a:r>
              <a:rPr lang="en-US" sz="2400" dirty="0"/>
              <a:t>What?? </a:t>
            </a:r>
          </a:p>
          <a:p>
            <a:pPr lvl="1"/>
            <a:r>
              <a:rPr lang="en-US" sz="2400" dirty="0"/>
              <a:t>UNC provides researchers and graduate students with access to extremely powerful computers to use for their research. </a:t>
            </a:r>
          </a:p>
          <a:p>
            <a:pPr lvl="1"/>
            <a:r>
              <a:rPr lang="en-US" sz="2400" dirty="0"/>
              <a:t>Longleaf is a Linux based computing system targeted for High Throughput (HTC) and data intensive computing</a:t>
            </a:r>
          </a:p>
          <a:p>
            <a:pPr lvl="1"/>
            <a:r>
              <a:rPr lang="en-US" sz="2400" dirty="0"/>
              <a:t>Dogwood is a Linux based computing system targeted for High Performance Computing (HPC)</a:t>
            </a:r>
          </a:p>
          <a:p>
            <a:r>
              <a:rPr lang="en-US" sz="2400"/>
              <a:t>Why</a:t>
            </a:r>
            <a:r>
              <a:rPr lang="en-US" sz="2400" dirty="0"/>
              <a:t>??</a:t>
            </a:r>
          </a:p>
          <a:p>
            <a:pPr lvl="1"/>
            <a:r>
              <a:rPr lang="en-US" sz="2400" dirty="0"/>
              <a:t>The cluster is an extremely fast and efficient way to run LARGE MATLAB programs (fewer “Out of Memory” errors!)</a:t>
            </a:r>
          </a:p>
          <a:p>
            <a:pPr lvl="1"/>
            <a:r>
              <a:rPr lang="en-US" sz="2400" dirty="0"/>
              <a:t>You can get more done! Your programs run on the cluster which frees your computer for writing and debugging other programs!!!</a:t>
            </a:r>
          </a:p>
          <a:p>
            <a:pPr lvl="1"/>
            <a:r>
              <a:rPr lang="en-US" sz="2400" dirty="0"/>
              <a:t>You can run a large number at the same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4" y="220209"/>
            <a:ext cx="8921750" cy="1143000"/>
          </a:xfrm>
        </p:spPr>
        <p:txBody>
          <a:bodyPr/>
          <a:lstStyle/>
          <a:p>
            <a:r>
              <a:rPr lang="en-US" dirty="0"/>
              <a:t>Using MATLAB on the computer Cluster</a:t>
            </a:r>
          </a:p>
        </p:txBody>
      </p:sp>
      <p:sp>
        <p:nvSpPr>
          <p:cNvPr id="3" name="Content Placeholder 2"/>
          <p:cNvSpPr>
            <a:spLocks noGrp="1"/>
          </p:cNvSpPr>
          <p:nvPr>
            <p:ph idx="1"/>
          </p:nvPr>
        </p:nvSpPr>
        <p:spPr>
          <a:xfrm>
            <a:off x="457200" y="1682750"/>
            <a:ext cx="8229600" cy="4525963"/>
          </a:xfrm>
        </p:spPr>
        <p:txBody>
          <a:bodyPr/>
          <a:lstStyle/>
          <a:p>
            <a:r>
              <a:rPr lang="en-US" sz="2600" dirty="0"/>
              <a:t>Where and When??</a:t>
            </a:r>
          </a:p>
          <a:p>
            <a:pPr lvl="1"/>
            <a:r>
              <a:rPr lang="en-US" sz="2600" dirty="0"/>
              <a:t>The cluster is available 24/7 and you can run programs remotely from anywhere with an internet connection!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9" y="220209"/>
            <a:ext cx="9014120" cy="1143000"/>
          </a:xfrm>
        </p:spPr>
        <p:txBody>
          <a:bodyPr/>
          <a:lstStyle/>
          <a:p>
            <a:r>
              <a:rPr lang="en-US" dirty="0"/>
              <a:t>Using MATLAB on the computer Cluster</a:t>
            </a:r>
          </a:p>
        </p:txBody>
      </p:sp>
      <p:sp>
        <p:nvSpPr>
          <p:cNvPr id="3" name="Content Placeholder 2"/>
          <p:cNvSpPr>
            <a:spLocks noGrp="1"/>
          </p:cNvSpPr>
          <p:nvPr>
            <p:ph idx="1"/>
          </p:nvPr>
        </p:nvSpPr>
        <p:spPr>
          <a:xfrm>
            <a:off x="108859" y="980767"/>
            <a:ext cx="8840944" cy="5410201"/>
          </a:xfrm>
        </p:spPr>
        <p:txBody>
          <a:bodyPr/>
          <a:lstStyle/>
          <a:p>
            <a:r>
              <a:rPr lang="en-US" sz="2400" dirty="0"/>
              <a:t>Overview of how to use the computer cluster</a:t>
            </a:r>
          </a:p>
          <a:p>
            <a:pPr lvl="1"/>
            <a:r>
              <a:rPr lang="en-US" sz="2400" dirty="0"/>
              <a:t>It would be helpful to take the following courses:</a:t>
            </a:r>
          </a:p>
          <a:p>
            <a:pPr lvl="2"/>
            <a:r>
              <a:rPr lang="en-US" dirty="0"/>
              <a:t>Getting Started on Longleaf</a:t>
            </a:r>
          </a:p>
          <a:p>
            <a:pPr lvl="2"/>
            <a:r>
              <a:rPr lang="en-US" dirty="0"/>
              <a:t>Getting Started on Dogwood</a:t>
            </a:r>
          </a:p>
          <a:p>
            <a:pPr lvl="2"/>
            <a:r>
              <a:rPr lang="en-US" dirty="0"/>
              <a:t>Introduction to Linux</a:t>
            </a:r>
          </a:p>
          <a:p>
            <a:pPr lvl="1"/>
            <a:r>
              <a:rPr lang="en-US" sz="2400" dirty="0"/>
              <a:t>For presentations &amp; help documents, visit:</a:t>
            </a:r>
          </a:p>
          <a:p>
            <a:pPr lvl="2"/>
            <a:r>
              <a:rPr lang="en-US" dirty="0"/>
              <a:t>Course presentations: </a:t>
            </a:r>
          </a:p>
          <a:p>
            <a:pPr lvl="3"/>
            <a:r>
              <a:rPr lang="en-US" dirty="0"/>
              <a:t>http://its.unc.edu/service/research-computing-presentations/</a:t>
            </a:r>
          </a:p>
          <a:p>
            <a:pPr lvl="2"/>
            <a:r>
              <a:rPr lang="en-US" dirty="0"/>
              <a:t>Help documents:  </a:t>
            </a:r>
          </a:p>
          <a:p>
            <a:pPr lvl="3"/>
            <a:r>
              <a:rPr lang="en-US" dirty="0"/>
              <a:t>http://help.unc.edu/help/research-computing-getting-started/</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access to:</a:t>
            </a:r>
          </a:p>
          <a:p>
            <a:pPr lvl="1"/>
            <a:r>
              <a:rPr lang="en-US" b="1" dirty="0">
                <a:solidFill>
                  <a:srgbClr val="FFC000"/>
                </a:solidFill>
              </a:rPr>
              <a:t>Longleaf general partition nodes have 24 physical cores and hyper-threading is on so 48 processes can be scheduled</a:t>
            </a:r>
          </a:p>
          <a:p>
            <a:pPr lvl="1"/>
            <a:r>
              <a:rPr lang="en-US" b="1" dirty="0">
                <a:solidFill>
                  <a:srgbClr val="FFC000"/>
                </a:solidFill>
              </a:rPr>
              <a:t>Dogwood supports MDCS with no limit now on the number of workers</a:t>
            </a:r>
          </a:p>
        </p:txBody>
      </p:sp>
      <p:sp>
        <p:nvSpPr>
          <p:cNvPr id="3" name="Title 2"/>
          <p:cNvSpPr>
            <a:spLocks noGrp="1"/>
          </p:cNvSpPr>
          <p:nvPr>
            <p:ph type="title"/>
          </p:nvPr>
        </p:nvSpPr>
        <p:spPr/>
        <p:txBody>
          <a:bodyPr/>
          <a:lstStyle/>
          <a:p>
            <a:r>
              <a:rPr lang="en-US" dirty="0"/>
              <a:t>Parallel MATLAB on Cluster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55" y="996951"/>
            <a:ext cx="8686800" cy="4987924"/>
          </a:xfrm>
        </p:spPr>
        <p:txBody>
          <a:bodyPr/>
          <a:lstStyle/>
          <a:p>
            <a:r>
              <a:rPr lang="en-US" dirty="0"/>
              <a:t>Start a cluster job with this command which gives you 1 job that is NOT parallel OR GPU</a:t>
            </a:r>
          </a:p>
          <a:p>
            <a:pPr lvl="1"/>
            <a:r>
              <a:rPr lang="en-US" dirty="0" err="1"/>
              <a:t>matlab</a:t>
            </a:r>
            <a:r>
              <a:rPr lang="en-US" dirty="0"/>
              <a:t> –</a:t>
            </a:r>
            <a:r>
              <a:rPr lang="en-US" dirty="0" err="1"/>
              <a:t>nodesktop</a:t>
            </a:r>
            <a:r>
              <a:rPr lang="en-US" dirty="0"/>
              <a:t> –</a:t>
            </a:r>
            <a:r>
              <a:rPr lang="en-US" dirty="0" err="1"/>
              <a:t>nosplash</a:t>
            </a:r>
            <a:r>
              <a:rPr lang="en-US" dirty="0"/>
              <a:t> –</a:t>
            </a:r>
            <a:r>
              <a:rPr lang="en-US" dirty="0" err="1"/>
              <a:t>singleCompThread</a:t>
            </a:r>
            <a:r>
              <a:rPr lang="en-US" dirty="0"/>
              <a:t> –r &lt;filename&gt; </a:t>
            </a:r>
          </a:p>
          <a:p>
            <a:pPr lvl="1">
              <a:buFont typeface="Courier New"/>
              <a:buChar char="o"/>
            </a:pPr>
            <a:r>
              <a:rPr lang="en-US" dirty="0"/>
              <a:t>“filename” is the name of your </a:t>
            </a:r>
            <a:r>
              <a:rPr lang="en-US" dirty="0" err="1"/>
              <a:t>Matlab</a:t>
            </a:r>
            <a:r>
              <a:rPr lang="en-US" dirty="0"/>
              <a:t> script with the .m extension left off</a:t>
            </a:r>
          </a:p>
          <a:p>
            <a:pPr lvl="1">
              <a:buFont typeface="Courier New"/>
              <a:buChar char="o"/>
            </a:pPr>
            <a:r>
              <a:rPr lang="en-US" b="1" dirty="0" err="1"/>
              <a:t>singleCompThread</a:t>
            </a:r>
            <a:endParaRPr lang="en-US" b="1" dirty="0"/>
          </a:p>
          <a:p>
            <a:pPr lvl="2">
              <a:buFont typeface="Courier New"/>
              <a:buChar char="o"/>
            </a:pPr>
            <a:r>
              <a:rPr lang="en-US" b="1" dirty="0">
                <a:solidFill>
                  <a:srgbClr val="FFC000"/>
                </a:solidFill>
              </a:rPr>
              <a:t>ALWAYS </a:t>
            </a:r>
            <a:r>
              <a:rPr lang="en-US" b="1" dirty="0">
                <a:solidFill>
                  <a:srgbClr val="000000"/>
                </a:solidFill>
              </a:rPr>
              <a:t>use this option unless you are </a:t>
            </a:r>
            <a:r>
              <a:rPr lang="en-US" b="1" dirty="0">
                <a:solidFill>
                  <a:srgbClr val="FFC000"/>
                </a:solidFill>
              </a:rPr>
              <a:t>requesting an entire node for a serial (i.e. not using the Parallel Computing Toolbox) </a:t>
            </a:r>
            <a:r>
              <a:rPr lang="en-US" b="1" dirty="0" err="1">
                <a:solidFill>
                  <a:srgbClr val="FFC000"/>
                </a:solidFill>
              </a:rPr>
              <a:t>Matlab</a:t>
            </a:r>
            <a:r>
              <a:rPr lang="en-US" b="1" dirty="0">
                <a:solidFill>
                  <a:srgbClr val="FFC000"/>
                </a:solidFill>
              </a:rPr>
              <a:t> job or using GPUs!!!!!!</a:t>
            </a:r>
          </a:p>
        </p:txBody>
      </p:sp>
      <p:sp>
        <p:nvSpPr>
          <p:cNvPr id="3" name="Title 2"/>
          <p:cNvSpPr>
            <a:spLocks noGrp="1"/>
          </p:cNvSpPr>
          <p:nvPr>
            <p:ph type="title"/>
          </p:nvPr>
        </p:nvSpPr>
        <p:spPr/>
        <p:txBody>
          <a:bodyPr/>
          <a:lstStyle/>
          <a:p>
            <a:r>
              <a:rPr lang="en-US" dirty="0"/>
              <a:t>Sample SLURM </a:t>
            </a:r>
            <a:r>
              <a:rPr lang="en-US" dirty="0" err="1"/>
              <a:t>Matlab</a:t>
            </a:r>
            <a:r>
              <a:rPr lang="en-US" dirty="0"/>
              <a:t> script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38"/>
            <a:ext cx="8978900" cy="888866"/>
          </a:xfrm>
        </p:spPr>
        <p:txBody>
          <a:bodyPr/>
          <a:lstStyle/>
          <a:p>
            <a:r>
              <a:rPr lang="en-US" dirty="0" err="1"/>
              <a:t>Matlab</a:t>
            </a:r>
            <a:r>
              <a:rPr lang="en-US" dirty="0"/>
              <a:t> sample job submission script #1</a:t>
            </a:r>
          </a:p>
        </p:txBody>
      </p:sp>
      <p:sp>
        <p:nvSpPr>
          <p:cNvPr id="3" name="Content Placeholder 2"/>
          <p:cNvSpPr>
            <a:spLocks noGrp="1"/>
          </p:cNvSpPr>
          <p:nvPr>
            <p:ph idx="1"/>
          </p:nvPr>
        </p:nvSpPr>
        <p:spPr>
          <a:xfrm>
            <a:off x="339213" y="1468899"/>
            <a:ext cx="8229600" cy="5276030"/>
          </a:xfrm>
        </p:spPr>
        <p:txBody>
          <a:bodyPr/>
          <a:lstStyle/>
          <a:p>
            <a:pPr marL="0" indent="0">
              <a:buNone/>
            </a:pPr>
            <a:r>
              <a:rPr lang="en-US" sz="1600" dirty="0"/>
              <a:t>#!/bin/bash</a:t>
            </a:r>
          </a:p>
          <a:p>
            <a:pPr marL="0" indent="0">
              <a:buNone/>
            </a:pPr>
            <a:endParaRPr lang="en-US" sz="1600" dirty="0"/>
          </a:p>
          <a:p>
            <a:pPr marL="0" indent="0">
              <a:buNone/>
            </a:pPr>
            <a:r>
              <a:rPr lang="en-US" sz="1600" dirty="0"/>
              <a:t>#SBATCH -p general</a:t>
            </a:r>
          </a:p>
          <a:p>
            <a:pPr marL="0" indent="0">
              <a:buNone/>
            </a:pPr>
            <a:r>
              <a:rPr lang="en-US" sz="1600" dirty="0"/>
              <a:t>#SBATCH -N 1</a:t>
            </a:r>
          </a:p>
          <a:p>
            <a:pPr marL="0" indent="0">
              <a:buNone/>
            </a:pPr>
            <a:r>
              <a:rPr lang="en-US" sz="1600" dirty="0"/>
              <a:t>#SBATCH -t 07-00:00:00</a:t>
            </a:r>
          </a:p>
          <a:p>
            <a:pPr marL="0" indent="0">
              <a:buNone/>
            </a:pPr>
            <a:r>
              <a:rPr lang="en-US" sz="1600" dirty="0"/>
              <a:t>#SBATCH --mem=10g</a:t>
            </a:r>
          </a:p>
          <a:p>
            <a:pPr marL="0" indent="0">
              <a:buNone/>
            </a:pPr>
            <a:r>
              <a:rPr lang="en-US" sz="1600" dirty="0"/>
              <a:t>#SBATCH -n 1</a:t>
            </a:r>
          </a:p>
          <a:p>
            <a:pPr marL="0" indent="0">
              <a:buNone/>
            </a:pPr>
            <a:endParaRPr lang="en-US" sz="1600" dirty="0"/>
          </a:p>
          <a:p>
            <a:pPr marL="0" indent="0">
              <a:buNone/>
            </a:pPr>
            <a:r>
              <a:rPr lang="en-US" sz="1600" dirty="0" err="1"/>
              <a:t>matlab</a:t>
            </a:r>
            <a:r>
              <a:rPr lang="en-US" sz="1600" dirty="0"/>
              <a:t> -</a:t>
            </a:r>
            <a:r>
              <a:rPr lang="en-US" sz="1600" dirty="0" err="1"/>
              <a:t>nodesktop</a:t>
            </a:r>
            <a:r>
              <a:rPr lang="en-US" sz="1600" dirty="0"/>
              <a:t> -</a:t>
            </a:r>
            <a:r>
              <a:rPr lang="en-US" sz="1600" dirty="0" err="1"/>
              <a:t>nosplash</a:t>
            </a:r>
            <a:r>
              <a:rPr lang="en-US" sz="1600" dirty="0">
                <a:solidFill>
                  <a:srgbClr val="FFC000"/>
                </a:solidFill>
              </a:rPr>
              <a:t> -</a:t>
            </a:r>
            <a:r>
              <a:rPr lang="en-US" sz="1600" dirty="0" err="1">
                <a:solidFill>
                  <a:srgbClr val="FFC000"/>
                </a:solidFill>
              </a:rPr>
              <a:t>singleCompThread</a:t>
            </a:r>
            <a:r>
              <a:rPr lang="en-US" sz="1600" dirty="0">
                <a:solidFill>
                  <a:srgbClr val="FFC000"/>
                </a:solidFill>
              </a:rPr>
              <a:t> </a:t>
            </a:r>
            <a:r>
              <a:rPr lang="en-US" sz="1600" dirty="0"/>
              <a:t>-r </a:t>
            </a:r>
            <a:r>
              <a:rPr lang="en-US" sz="1600" dirty="0" err="1"/>
              <a:t>mycode</a:t>
            </a:r>
            <a:r>
              <a:rPr lang="en-US" sz="1600" dirty="0"/>
              <a:t> -</a:t>
            </a:r>
            <a:r>
              <a:rPr lang="en-US" sz="1600" dirty="0" err="1"/>
              <a:t>logfile</a:t>
            </a:r>
            <a:r>
              <a:rPr lang="en-US" sz="1600" dirty="0"/>
              <a:t> </a:t>
            </a:r>
            <a:r>
              <a:rPr lang="en-US" sz="1600" dirty="0" err="1"/>
              <a:t>mycode.out</a:t>
            </a:r>
            <a:endParaRPr lang="en-US" sz="1600" dirty="0"/>
          </a:p>
          <a:p>
            <a:r>
              <a:rPr lang="en-US" sz="2800" dirty="0"/>
              <a:t>Submits a single </a:t>
            </a:r>
            <a:r>
              <a:rPr lang="en-US" sz="2800" dirty="0" err="1"/>
              <a:t>cpu</a:t>
            </a:r>
            <a:r>
              <a:rPr lang="en-US" sz="2800" dirty="0"/>
              <a:t> </a:t>
            </a:r>
            <a:r>
              <a:rPr lang="en-US" sz="2800" dirty="0" err="1"/>
              <a:t>Matlab</a:t>
            </a:r>
            <a:r>
              <a:rPr lang="en-US" sz="2800" dirty="0"/>
              <a:t> job.</a:t>
            </a:r>
          </a:p>
          <a:p>
            <a:r>
              <a:rPr lang="en-US" sz="2800" dirty="0"/>
              <a:t>general partition, 7-day runtime limit, 10 GB memory limit.</a:t>
            </a:r>
          </a:p>
        </p:txBody>
      </p:sp>
    </p:spTree>
    <p:extLst>
      <p:ext uri="{BB962C8B-B14F-4D97-AF65-F5344CB8AC3E}">
        <p14:creationId xmlns:p14="http://schemas.microsoft.com/office/powerpoint/2010/main" val="2248180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r>
              <a:rPr lang="en-US" dirty="0"/>
              <a:t> sample job submission script #2</a:t>
            </a:r>
          </a:p>
        </p:txBody>
      </p:sp>
      <p:sp>
        <p:nvSpPr>
          <p:cNvPr id="3" name="Content Placeholder 2"/>
          <p:cNvSpPr>
            <a:spLocks noGrp="1"/>
          </p:cNvSpPr>
          <p:nvPr>
            <p:ph idx="1"/>
          </p:nvPr>
        </p:nvSpPr>
        <p:spPr/>
        <p:txBody>
          <a:bodyPr/>
          <a:lstStyle/>
          <a:p>
            <a:pPr marL="0" indent="0">
              <a:buNone/>
            </a:pPr>
            <a:r>
              <a:rPr lang="en-US" sz="1600" dirty="0"/>
              <a:t>#!/bin/bash</a:t>
            </a:r>
          </a:p>
          <a:p>
            <a:pPr marL="0" indent="0">
              <a:buNone/>
            </a:pPr>
            <a:endParaRPr lang="en-US" sz="1600" dirty="0"/>
          </a:p>
          <a:p>
            <a:pPr marL="0" indent="0">
              <a:buNone/>
            </a:pPr>
            <a:r>
              <a:rPr lang="en-US" sz="1600" dirty="0"/>
              <a:t>#SBATCH -p general</a:t>
            </a:r>
          </a:p>
          <a:p>
            <a:pPr marL="0" indent="0">
              <a:buNone/>
            </a:pPr>
            <a:r>
              <a:rPr lang="en-US" sz="1600" dirty="0">
                <a:solidFill>
                  <a:srgbClr val="FFC000"/>
                </a:solidFill>
              </a:rPr>
              <a:t>#SBATCH -N 1</a:t>
            </a:r>
          </a:p>
          <a:p>
            <a:pPr marL="0" indent="0">
              <a:buNone/>
            </a:pPr>
            <a:r>
              <a:rPr lang="en-US" sz="1600" dirty="0"/>
              <a:t>#SBATCH -t 02:00:00</a:t>
            </a:r>
          </a:p>
          <a:p>
            <a:pPr marL="0" indent="0">
              <a:buNone/>
            </a:pPr>
            <a:r>
              <a:rPr lang="en-US" sz="1600" dirty="0"/>
              <a:t>#SBATCH --mem=3g</a:t>
            </a:r>
          </a:p>
          <a:p>
            <a:pPr marL="0" indent="0">
              <a:buNone/>
            </a:pPr>
            <a:r>
              <a:rPr lang="en-US" sz="1600" dirty="0">
                <a:solidFill>
                  <a:srgbClr val="FFC000"/>
                </a:solidFill>
              </a:rPr>
              <a:t>#SBATCH -n 24</a:t>
            </a:r>
          </a:p>
          <a:p>
            <a:pPr marL="0" indent="0">
              <a:buNone/>
            </a:pPr>
            <a:endParaRPr lang="en-US" sz="1600" dirty="0"/>
          </a:p>
          <a:p>
            <a:pPr marL="0" indent="0">
              <a:buNone/>
            </a:pPr>
            <a:r>
              <a:rPr lang="en-US" sz="1600" dirty="0" err="1"/>
              <a:t>matlab</a:t>
            </a:r>
            <a:r>
              <a:rPr lang="en-US" sz="1600" dirty="0"/>
              <a:t> -</a:t>
            </a:r>
            <a:r>
              <a:rPr lang="en-US" sz="1600" dirty="0" err="1"/>
              <a:t>nodesktop</a:t>
            </a:r>
            <a:r>
              <a:rPr lang="en-US" sz="1600" dirty="0"/>
              <a:t> -</a:t>
            </a:r>
            <a:r>
              <a:rPr lang="en-US" sz="1600" dirty="0" err="1"/>
              <a:t>nosplash</a:t>
            </a:r>
            <a:r>
              <a:rPr lang="en-US" sz="1600" dirty="0"/>
              <a:t> </a:t>
            </a:r>
            <a:r>
              <a:rPr lang="en-US" sz="1600" dirty="0">
                <a:solidFill>
                  <a:srgbClr val="FFC000"/>
                </a:solidFill>
              </a:rPr>
              <a:t>-</a:t>
            </a:r>
            <a:r>
              <a:rPr lang="en-US" sz="1600" dirty="0" err="1">
                <a:solidFill>
                  <a:srgbClr val="FFC000"/>
                </a:solidFill>
              </a:rPr>
              <a:t>singleCompThread</a:t>
            </a:r>
            <a:r>
              <a:rPr lang="en-US" sz="1600" dirty="0">
                <a:solidFill>
                  <a:srgbClr val="FFC000"/>
                </a:solidFill>
              </a:rPr>
              <a:t> </a:t>
            </a:r>
            <a:r>
              <a:rPr lang="en-US" sz="1600" dirty="0"/>
              <a:t>--r </a:t>
            </a:r>
            <a:r>
              <a:rPr lang="en-US" sz="1600" dirty="0" err="1"/>
              <a:t>mycode</a:t>
            </a:r>
            <a:r>
              <a:rPr lang="en-US" sz="1600" dirty="0"/>
              <a:t> -</a:t>
            </a:r>
            <a:r>
              <a:rPr lang="en-US" sz="1600" dirty="0" err="1"/>
              <a:t>logfile</a:t>
            </a:r>
            <a:r>
              <a:rPr lang="en-US" sz="1600" dirty="0"/>
              <a:t> </a:t>
            </a:r>
            <a:r>
              <a:rPr lang="en-US" sz="1600" dirty="0" err="1"/>
              <a:t>mycode.out</a:t>
            </a:r>
            <a:endParaRPr lang="en-US" sz="1600" dirty="0"/>
          </a:p>
          <a:p>
            <a:r>
              <a:rPr lang="en-US" sz="2800" dirty="0"/>
              <a:t>Submits a 24-core, single node </a:t>
            </a:r>
            <a:r>
              <a:rPr lang="en-US" sz="2800" dirty="0" err="1"/>
              <a:t>Matlab</a:t>
            </a:r>
            <a:r>
              <a:rPr lang="en-US" sz="2800" dirty="0"/>
              <a:t> job (i.e. using </a:t>
            </a:r>
            <a:r>
              <a:rPr lang="en-US" sz="2800" dirty="0" err="1"/>
              <a:t>Matlab’s</a:t>
            </a:r>
            <a:r>
              <a:rPr lang="en-US" sz="2800" dirty="0"/>
              <a:t> Parallel Computing Toolbox).</a:t>
            </a:r>
          </a:p>
          <a:p>
            <a:r>
              <a:rPr lang="en-US" sz="2800" dirty="0"/>
              <a:t>general partition, 2-hour runtime limit, 3 GB memory limit.</a:t>
            </a:r>
          </a:p>
        </p:txBody>
      </p:sp>
    </p:spTree>
    <p:extLst>
      <p:ext uri="{BB962C8B-B14F-4D97-AF65-F5344CB8AC3E}">
        <p14:creationId xmlns:p14="http://schemas.microsoft.com/office/powerpoint/2010/main" val="603268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r>
              <a:rPr lang="en-US" dirty="0"/>
              <a:t> sample job submission script #3</a:t>
            </a:r>
          </a:p>
        </p:txBody>
      </p:sp>
      <p:sp>
        <p:nvSpPr>
          <p:cNvPr id="3" name="Content Placeholder 2"/>
          <p:cNvSpPr>
            <a:spLocks noGrp="1"/>
          </p:cNvSpPr>
          <p:nvPr>
            <p:ph idx="1"/>
          </p:nvPr>
        </p:nvSpPr>
        <p:spPr/>
        <p:txBody>
          <a:bodyPr/>
          <a:lstStyle/>
          <a:p>
            <a:pPr marL="0" indent="0">
              <a:buNone/>
            </a:pPr>
            <a:r>
              <a:rPr lang="en-US" sz="1600" dirty="0"/>
              <a:t>#!/bin/bash</a:t>
            </a:r>
          </a:p>
          <a:p>
            <a:pPr marL="0" indent="0">
              <a:buNone/>
            </a:pPr>
            <a:r>
              <a:rPr lang="en-US" sz="1600" dirty="0">
                <a:solidFill>
                  <a:srgbClr val="FFC000"/>
                </a:solidFill>
              </a:rPr>
              <a:t>#SBATCH -p </a:t>
            </a:r>
            <a:r>
              <a:rPr lang="en-US" sz="1600" dirty="0" err="1">
                <a:solidFill>
                  <a:srgbClr val="FFC000"/>
                </a:solidFill>
              </a:rPr>
              <a:t>gpu</a:t>
            </a:r>
            <a:endParaRPr lang="en-US" sz="1600" dirty="0">
              <a:solidFill>
                <a:srgbClr val="FFC000"/>
              </a:solidFill>
            </a:endParaRPr>
          </a:p>
          <a:p>
            <a:pPr marL="0" indent="0">
              <a:buNone/>
            </a:pPr>
            <a:r>
              <a:rPr lang="en-US" sz="1600" dirty="0"/>
              <a:t>#SBATCH -N 1</a:t>
            </a:r>
          </a:p>
          <a:p>
            <a:pPr marL="0" indent="0">
              <a:buNone/>
            </a:pPr>
            <a:r>
              <a:rPr lang="en-US" sz="1600" dirty="0"/>
              <a:t>#SBATCH -t 30</a:t>
            </a:r>
          </a:p>
          <a:p>
            <a:pPr marL="0" indent="0">
              <a:buNone/>
            </a:pPr>
            <a:r>
              <a:rPr lang="en-US" sz="1600" dirty="0">
                <a:solidFill>
                  <a:srgbClr val="FFC000"/>
                </a:solidFill>
              </a:rPr>
              <a:t>#SBATCH --</a:t>
            </a:r>
            <a:r>
              <a:rPr lang="en-US" sz="1600" dirty="0" err="1">
                <a:solidFill>
                  <a:srgbClr val="FFC000"/>
                </a:solidFill>
              </a:rPr>
              <a:t>qos</a:t>
            </a:r>
            <a:r>
              <a:rPr lang="en-US" sz="1600" dirty="0">
                <a:solidFill>
                  <a:srgbClr val="FFC000"/>
                </a:solidFill>
              </a:rPr>
              <a:t> </a:t>
            </a:r>
            <a:r>
              <a:rPr lang="en-US" sz="1600" dirty="0" err="1">
                <a:solidFill>
                  <a:srgbClr val="FFC000"/>
                </a:solidFill>
              </a:rPr>
              <a:t>gpu_access</a:t>
            </a:r>
            <a:r>
              <a:rPr lang="en-US" sz="1600" dirty="0">
                <a:solidFill>
                  <a:srgbClr val="FFC000"/>
                </a:solidFill>
              </a:rPr>
              <a:t> </a:t>
            </a:r>
          </a:p>
          <a:p>
            <a:pPr marL="0" indent="0">
              <a:buNone/>
            </a:pPr>
            <a:r>
              <a:rPr lang="en-US" sz="1600" dirty="0">
                <a:solidFill>
                  <a:srgbClr val="FFC000"/>
                </a:solidFill>
              </a:rPr>
              <a:t>#SBATCH --</a:t>
            </a:r>
            <a:r>
              <a:rPr lang="en-US" sz="1600" dirty="0" err="1">
                <a:solidFill>
                  <a:srgbClr val="FFC000"/>
                </a:solidFill>
              </a:rPr>
              <a:t>gres</a:t>
            </a:r>
            <a:r>
              <a:rPr lang="en-US" sz="1600" dirty="0">
                <a:solidFill>
                  <a:srgbClr val="FFC000"/>
                </a:solidFill>
              </a:rPr>
              <a:t>=gpu:1</a:t>
            </a:r>
          </a:p>
          <a:p>
            <a:pPr marL="0" indent="0">
              <a:buNone/>
            </a:pPr>
            <a:r>
              <a:rPr lang="en-US" sz="1600" dirty="0"/>
              <a:t>#SBATCH -n 1</a:t>
            </a:r>
          </a:p>
          <a:p>
            <a:pPr marL="0" indent="0">
              <a:buNone/>
            </a:pPr>
            <a:endParaRPr lang="en-US" sz="1600" dirty="0"/>
          </a:p>
          <a:p>
            <a:pPr marL="0" indent="0">
              <a:buNone/>
            </a:pPr>
            <a:r>
              <a:rPr lang="en-US" sz="1600" dirty="0" err="1"/>
              <a:t>matlab</a:t>
            </a:r>
            <a:r>
              <a:rPr lang="en-US" sz="1600" dirty="0"/>
              <a:t> -</a:t>
            </a:r>
            <a:r>
              <a:rPr lang="en-US" sz="1600" dirty="0" err="1"/>
              <a:t>nodesktop</a:t>
            </a:r>
            <a:r>
              <a:rPr lang="en-US" sz="1600" dirty="0"/>
              <a:t> -</a:t>
            </a:r>
            <a:r>
              <a:rPr lang="en-US" sz="1600" dirty="0" err="1"/>
              <a:t>nosplash</a:t>
            </a:r>
            <a:r>
              <a:rPr lang="en-US" sz="1600" dirty="0"/>
              <a:t> -</a:t>
            </a:r>
            <a:r>
              <a:rPr lang="en-US" sz="1600" dirty="0" err="1"/>
              <a:t>singleCompThread</a:t>
            </a:r>
            <a:r>
              <a:rPr lang="en-US" sz="1600" dirty="0"/>
              <a:t> -r </a:t>
            </a:r>
            <a:r>
              <a:rPr lang="en-US" sz="1600" dirty="0" err="1"/>
              <a:t>mycode</a:t>
            </a:r>
            <a:r>
              <a:rPr lang="en-US" sz="1600" dirty="0"/>
              <a:t> -</a:t>
            </a:r>
            <a:r>
              <a:rPr lang="en-US" sz="1600" dirty="0" err="1"/>
              <a:t>logfile</a:t>
            </a:r>
            <a:r>
              <a:rPr lang="en-US" sz="1600" dirty="0"/>
              <a:t> </a:t>
            </a:r>
            <a:r>
              <a:rPr lang="en-US" sz="1600" dirty="0" err="1"/>
              <a:t>mycode.out</a:t>
            </a:r>
            <a:endParaRPr lang="en-US" sz="1600" dirty="0"/>
          </a:p>
          <a:p>
            <a:r>
              <a:rPr lang="en-US" sz="2800" dirty="0"/>
              <a:t>Submits a single-</a:t>
            </a:r>
            <a:r>
              <a:rPr lang="en-US" sz="2800" dirty="0" err="1"/>
              <a:t>gpu</a:t>
            </a:r>
            <a:r>
              <a:rPr lang="en-US" sz="2800" dirty="0"/>
              <a:t> </a:t>
            </a:r>
            <a:r>
              <a:rPr lang="en-US" sz="2800" dirty="0" err="1"/>
              <a:t>Matlab</a:t>
            </a:r>
            <a:r>
              <a:rPr lang="en-US" sz="2800" dirty="0"/>
              <a:t> job.</a:t>
            </a:r>
          </a:p>
          <a:p>
            <a:r>
              <a:rPr lang="en-US" sz="2800" dirty="0" err="1"/>
              <a:t>gpu</a:t>
            </a:r>
            <a:r>
              <a:rPr lang="en-US" sz="2800" dirty="0"/>
              <a:t> partition, 30 minute runtime limit.</a:t>
            </a:r>
          </a:p>
          <a:p>
            <a:r>
              <a:rPr lang="en-US" sz="2800" dirty="0"/>
              <a:t>You must request to be added to the </a:t>
            </a:r>
            <a:r>
              <a:rPr lang="en-US" sz="2800" dirty="0" err="1"/>
              <a:t>gpu</a:t>
            </a:r>
            <a:r>
              <a:rPr lang="en-US" sz="2800" dirty="0"/>
              <a:t> partition before you can submit jobs there</a:t>
            </a:r>
          </a:p>
        </p:txBody>
      </p:sp>
    </p:spTree>
    <p:extLst>
      <p:ext uri="{BB962C8B-B14F-4D97-AF65-F5344CB8AC3E}">
        <p14:creationId xmlns:p14="http://schemas.microsoft.com/office/powerpoint/2010/main" val="1388363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r>
              <a:rPr lang="en-US" dirty="0"/>
              <a:t> sample job submission script #4</a:t>
            </a:r>
          </a:p>
        </p:txBody>
      </p:sp>
      <p:sp>
        <p:nvSpPr>
          <p:cNvPr id="3" name="Content Placeholder 2"/>
          <p:cNvSpPr>
            <a:spLocks noGrp="1"/>
          </p:cNvSpPr>
          <p:nvPr>
            <p:ph idx="1"/>
          </p:nvPr>
        </p:nvSpPr>
        <p:spPr>
          <a:xfrm>
            <a:off x="137652" y="888795"/>
            <a:ext cx="8917858" cy="5767643"/>
          </a:xfrm>
        </p:spPr>
        <p:txBody>
          <a:bodyPr>
            <a:normAutofit lnSpcReduction="10000"/>
          </a:bodyPr>
          <a:lstStyle/>
          <a:p>
            <a:pPr marL="0" indent="0">
              <a:buNone/>
            </a:pPr>
            <a:r>
              <a:rPr lang="en-US" sz="1600" dirty="0"/>
              <a:t>#!/bin/bash</a:t>
            </a:r>
          </a:p>
          <a:p>
            <a:pPr marL="0" indent="0">
              <a:buNone/>
            </a:pPr>
            <a:endParaRPr lang="en-US" sz="1600" dirty="0"/>
          </a:p>
          <a:p>
            <a:pPr marL="0" indent="0">
              <a:buNone/>
            </a:pPr>
            <a:r>
              <a:rPr lang="en-US" sz="1600" dirty="0">
                <a:solidFill>
                  <a:srgbClr val="FFC000"/>
                </a:solidFill>
              </a:rPr>
              <a:t>#SBATCH -p </a:t>
            </a:r>
            <a:r>
              <a:rPr lang="en-US" sz="1600" dirty="0" err="1">
                <a:solidFill>
                  <a:srgbClr val="FFC000"/>
                </a:solidFill>
              </a:rPr>
              <a:t>bigmem</a:t>
            </a:r>
            <a:endParaRPr lang="en-US" sz="1600" dirty="0">
              <a:solidFill>
                <a:srgbClr val="FFC000"/>
              </a:solidFill>
            </a:endParaRPr>
          </a:p>
          <a:p>
            <a:pPr marL="0" indent="0">
              <a:buNone/>
            </a:pPr>
            <a:r>
              <a:rPr lang="en-US" sz="1600" dirty="0"/>
              <a:t>#SBATCH -N 1</a:t>
            </a:r>
          </a:p>
          <a:p>
            <a:pPr marL="0" indent="0">
              <a:buNone/>
            </a:pPr>
            <a:r>
              <a:rPr lang="en-US" sz="1600" dirty="0"/>
              <a:t>#SBATCH -t 7-</a:t>
            </a:r>
          </a:p>
          <a:p>
            <a:pPr marL="0" indent="0">
              <a:buNone/>
            </a:pPr>
            <a:r>
              <a:rPr lang="en-US" sz="1600" dirty="0">
                <a:solidFill>
                  <a:srgbClr val="FFC000"/>
                </a:solidFill>
              </a:rPr>
              <a:t>#SBATCH --</a:t>
            </a:r>
            <a:r>
              <a:rPr lang="en-US" sz="1600" dirty="0" err="1">
                <a:solidFill>
                  <a:srgbClr val="FFC000"/>
                </a:solidFill>
              </a:rPr>
              <a:t>qos</a:t>
            </a:r>
            <a:r>
              <a:rPr lang="en-US" sz="1600" dirty="0">
                <a:solidFill>
                  <a:srgbClr val="FFC000"/>
                </a:solidFill>
              </a:rPr>
              <a:t> </a:t>
            </a:r>
            <a:r>
              <a:rPr lang="en-US" sz="1600" dirty="0" err="1">
                <a:solidFill>
                  <a:srgbClr val="FFC000"/>
                </a:solidFill>
              </a:rPr>
              <a:t>bigmem_access</a:t>
            </a:r>
            <a:r>
              <a:rPr lang="en-US" sz="1600" dirty="0">
                <a:solidFill>
                  <a:srgbClr val="FFC000"/>
                </a:solidFill>
              </a:rPr>
              <a:t> </a:t>
            </a:r>
          </a:p>
          <a:p>
            <a:pPr marL="0" indent="0">
              <a:buNone/>
            </a:pPr>
            <a:r>
              <a:rPr lang="en-US" sz="1600" dirty="0"/>
              <a:t>#SBATCH -n 1</a:t>
            </a:r>
          </a:p>
          <a:p>
            <a:pPr marL="0" indent="0">
              <a:buNone/>
            </a:pPr>
            <a:r>
              <a:rPr lang="en-US" sz="1600" dirty="0">
                <a:solidFill>
                  <a:srgbClr val="FFC000"/>
                </a:solidFill>
              </a:rPr>
              <a:t>#SBATCH --mem=500g</a:t>
            </a:r>
          </a:p>
          <a:p>
            <a:pPr marL="0" indent="0">
              <a:buNone/>
            </a:pPr>
            <a:endParaRPr lang="en-US" sz="1600" dirty="0"/>
          </a:p>
          <a:p>
            <a:pPr marL="0" indent="0">
              <a:buNone/>
            </a:pPr>
            <a:r>
              <a:rPr lang="en-US" sz="1600" dirty="0" err="1"/>
              <a:t>matlab</a:t>
            </a:r>
            <a:r>
              <a:rPr lang="en-US" sz="1600" dirty="0"/>
              <a:t> -</a:t>
            </a:r>
            <a:r>
              <a:rPr lang="en-US" sz="1600" dirty="0" err="1"/>
              <a:t>nodesktop</a:t>
            </a:r>
            <a:r>
              <a:rPr lang="en-US" sz="1600" dirty="0"/>
              <a:t> -</a:t>
            </a:r>
            <a:r>
              <a:rPr lang="en-US" sz="1600" dirty="0" err="1"/>
              <a:t>nosplash</a:t>
            </a:r>
            <a:r>
              <a:rPr lang="en-US" sz="1600" dirty="0"/>
              <a:t> -</a:t>
            </a:r>
            <a:r>
              <a:rPr lang="en-US" sz="1600" dirty="0" err="1"/>
              <a:t>singleCompThread</a:t>
            </a:r>
            <a:r>
              <a:rPr lang="en-US" sz="1600" dirty="0"/>
              <a:t> -r </a:t>
            </a:r>
            <a:r>
              <a:rPr lang="en-US" sz="1600" dirty="0" err="1"/>
              <a:t>mycode</a:t>
            </a:r>
            <a:r>
              <a:rPr lang="en-US" sz="1600" dirty="0"/>
              <a:t> -</a:t>
            </a:r>
            <a:r>
              <a:rPr lang="en-US" sz="1600" dirty="0" err="1"/>
              <a:t>logfile</a:t>
            </a:r>
            <a:r>
              <a:rPr lang="en-US" sz="1600" dirty="0"/>
              <a:t> </a:t>
            </a:r>
            <a:r>
              <a:rPr lang="en-US" sz="1600" dirty="0" err="1"/>
              <a:t>mycode.out</a:t>
            </a:r>
            <a:endParaRPr lang="en-US" sz="1600" dirty="0"/>
          </a:p>
          <a:p>
            <a:r>
              <a:rPr lang="en-US" sz="2800" dirty="0"/>
              <a:t>Submits a single-</a:t>
            </a:r>
            <a:r>
              <a:rPr lang="en-US" sz="2800" dirty="0" err="1"/>
              <a:t>cpu</a:t>
            </a:r>
            <a:r>
              <a:rPr lang="en-US" sz="2800" dirty="0"/>
              <a:t>, single node large memory </a:t>
            </a:r>
            <a:r>
              <a:rPr lang="en-US" sz="2800" dirty="0" err="1"/>
              <a:t>Matlab</a:t>
            </a:r>
            <a:r>
              <a:rPr lang="en-US" sz="2800" dirty="0"/>
              <a:t> job.</a:t>
            </a:r>
          </a:p>
          <a:p>
            <a:r>
              <a:rPr lang="en-US" sz="2800" dirty="0" err="1"/>
              <a:t>bigmem</a:t>
            </a:r>
            <a:r>
              <a:rPr lang="en-US" sz="2800" dirty="0"/>
              <a:t> partition, 7-day runtime limit, 500 GB memory limit </a:t>
            </a:r>
          </a:p>
          <a:p>
            <a:r>
              <a:rPr lang="en-US" sz="2800" dirty="0"/>
              <a:t>You must request to be added to the </a:t>
            </a:r>
            <a:r>
              <a:rPr lang="en-US" sz="2800" dirty="0" err="1"/>
              <a:t>bigmem</a:t>
            </a:r>
            <a:r>
              <a:rPr lang="en-US" sz="2800" dirty="0"/>
              <a:t> partition before you can submit jobs there</a:t>
            </a:r>
          </a:p>
          <a:p>
            <a:endParaRPr lang="en-US" sz="2800" dirty="0"/>
          </a:p>
        </p:txBody>
      </p:sp>
    </p:spTree>
    <p:extLst>
      <p:ext uri="{BB962C8B-B14F-4D97-AF65-F5344CB8AC3E}">
        <p14:creationId xmlns:p14="http://schemas.microsoft.com/office/powerpoint/2010/main" val="3299325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a:xfrm>
            <a:off x="457200" y="3608691"/>
            <a:ext cx="8229600" cy="4082066"/>
          </a:xfrm>
        </p:spPr>
        <p:txBody>
          <a:bodyPr/>
          <a:lstStyle/>
          <a:p>
            <a:r>
              <a:rPr lang="en-US" sz="2400" dirty="0"/>
              <a:t>For assistance with MATLAB, please contact the Research Computing Group:</a:t>
            </a:r>
          </a:p>
          <a:p>
            <a:pPr lvl="1">
              <a:buFont typeface="Wingdings" pitchFamily="2" charset="2"/>
              <a:buChar char="Ø"/>
            </a:pPr>
            <a:r>
              <a:rPr lang="en-US" sz="2200" dirty="0"/>
              <a:t>Email: </a:t>
            </a:r>
            <a:r>
              <a:rPr lang="en-US" sz="2200" dirty="0">
                <a:hlinkClick r:id="rId2"/>
              </a:rPr>
              <a:t>research@unc.edu</a:t>
            </a:r>
            <a:endParaRPr lang="en-US" sz="2200" dirty="0"/>
          </a:p>
          <a:p>
            <a:pPr lvl="1">
              <a:buFont typeface="Wingdings" pitchFamily="2" charset="2"/>
              <a:buChar char="Ø"/>
            </a:pPr>
            <a:r>
              <a:rPr lang="en-US" sz="2200" dirty="0"/>
              <a:t>Phone: 919-962-HELP</a:t>
            </a:r>
          </a:p>
          <a:p>
            <a:pPr lvl="1">
              <a:buFont typeface="Wingdings" pitchFamily="2" charset="2"/>
              <a:buChar char="Ø"/>
            </a:pPr>
            <a:r>
              <a:rPr lang="en-US" sz="2200" dirty="0"/>
              <a:t>Submit help ticket at </a:t>
            </a:r>
            <a:r>
              <a:rPr lang="en-US" sz="2200" dirty="0">
                <a:hlinkClick r:id="rId3"/>
              </a:rPr>
              <a:t>http://help.unc.edu</a:t>
            </a:r>
            <a:endParaRPr lang="en-US" sz="2200" dirty="0"/>
          </a:p>
          <a:p>
            <a:endParaRPr lang="en-US" dirty="0"/>
          </a:p>
        </p:txBody>
      </p:sp>
      <p:pic>
        <p:nvPicPr>
          <p:cNvPr id="4" name="Picture 5" descr="D:\reed\matlab\iStock_000006879631Small curious dog.jpg"/>
          <p:cNvPicPr>
            <a:picLocks noChangeAspect="1" noChangeArrowheads="1"/>
          </p:cNvPicPr>
          <p:nvPr/>
        </p:nvPicPr>
        <p:blipFill>
          <a:blip r:embed="rId4" cstate="print"/>
          <a:srcRect/>
          <a:stretch>
            <a:fillRect/>
          </a:stretch>
        </p:blipFill>
        <p:spPr bwMode="auto">
          <a:xfrm>
            <a:off x="5518506" y="1750689"/>
            <a:ext cx="1799124" cy="1197297"/>
          </a:xfrm>
          <a:prstGeom prst="rect">
            <a:avLst/>
          </a:prstGeom>
          <a:noFill/>
        </p:spPr>
      </p:pic>
      <p:pic>
        <p:nvPicPr>
          <p:cNvPr id="5" name="Picture 6" descr="D:\reed\matlab\2459461_f520.jpg"/>
          <p:cNvPicPr>
            <a:picLocks noChangeAspect="1" noChangeArrowheads="1"/>
          </p:cNvPicPr>
          <p:nvPr/>
        </p:nvPicPr>
        <p:blipFill>
          <a:blip r:embed="rId5" cstate="print"/>
          <a:srcRect/>
          <a:stretch>
            <a:fillRect/>
          </a:stretch>
        </p:blipFill>
        <p:spPr bwMode="auto">
          <a:xfrm>
            <a:off x="7317630" y="1199724"/>
            <a:ext cx="1759390" cy="1410896"/>
          </a:xfrm>
          <a:prstGeom prst="rect">
            <a:avLst/>
          </a:prstGeom>
          <a:noFill/>
        </p:spPr>
      </p:pic>
      <p:pic>
        <p:nvPicPr>
          <p:cNvPr id="6" name="Picture 7" descr="D:\reed\matlab\2159529314_46639041cc_o.jpg"/>
          <p:cNvPicPr>
            <a:picLocks noChangeAspect="1" noChangeArrowheads="1"/>
          </p:cNvPicPr>
          <p:nvPr/>
        </p:nvPicPr>
        <p:blipFill>
          <a:blip r:embed="rId6" cstate="print"/>
          <a:srcRect/>
          <a:stretch>
            <a:fillRect/>
          </a:stretch>
        </p:blipFill>
        <p:spPr bwMode="auto">
          <a:xfrm>
            <a:off x="2407228" y="1873194"/>
            <a:ext cx="2129997" cy="1716062"/>
          </a:xfrm>
          <a:prstGeom prst="rect">
            <a:avLst/>
          </a:prstGeom>
          <a:noFill/>
        </p:spPr>
      </p:pic>
      <p:pic>
        <p:nvPicPr>
          <p:cNvPr id="7" name="Picture 2" descr="D:\reed\matlab\DogQuestioning.jpg"/>
          <p:cNvPicPr>
            <a:picLocks noChangeAspect="1" noChangeArrowheads="1"/>
          </p:cNvPicPr>
          <p:nvPr/>
        </p:nvPicPr>
        <p:blipFill>
          <a:blip r:embed="rId7" cstate="print"/>
          <a:srcRect/>
          <a:stretch>
            <a:fillRect/>
          </a:stretch>
        </p:blipFill>
        <p:spPr bwMode="auto">
          <a:xfrm>
            <a:off x="77272" y="1080913"/>
            <a:ext cx="1238334" cy="1405300"/>
          </a:xfrm>
          <a:prstGeom prst="rect">
            <a:avLst/>
          </a:prstGeom>
          <a:noFill/>
        </p:spPr>
      </p:pic>
      <p:pic>
        <p:nvPicPr>
          <p:cNvPr id="8" name="Picture 4" descr="D:\reed\matlab\3976522351_c9aec91c83_z.jpg"/>
          <p:cNvPicPr>
            <a:picLocks noChangeAspect="1" noChangeArrowheads="1"/>
          </p:cNvPicPr>
          <p:nvPr/>
        </p:nvPicPr>
        <p:blipFill>
          <a:blip r:embed="rId8" cstate="print"/>
          <a:srcRect/>
          <a:stretch>
            <a:fillRect/>
          </a:stretch>
        </p:blipFill>
        <p:spPr bwMode="auto">
          <a:xfrm>
            <a:off x="1299645" y="1483182"/>
            <a:ext cx="1464804" cy="1464804"/>
          </a:xfrm>
          <a:prstGeom prst="rect">
            <a:avLst/>
          </a:prstGeom>
          <a:noFill/>
        </p:spPr>
      </p:pic>
      <p:pic>
        <p:nvPicPr>
          <p:cNvPr id="9" name="Picture 3" descr="D:\reed\matlab\Pug-5-picture.jpg"/>
          <p:cNvPicPr>
            <a:picLocks noChangeAspect="1" noChangeArrowheads="1"/>
          </p:cNvPicPr>
          <p:nvPr/>
        </p:nvPicPr>
        <p:blipFill>
          <a:blip r:embed="rId9" cstate="print"/>
          <a:srcRect/>
          <a:stretch>
            <a:fillRect/>
          </a:stretch>
        </p:blipFill>
        <p:spPr bwMode="auto">
          <a:xfrm>
            <a:off x="4537225" y="1142369"/>
            <a:ext cx="981281" cy="14682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7161" y="-49921"/>
            <a:ext cx="9238322" cy="6957841"/>
          </a:xfrm>
          <a:prstGeom prst="rect">
            <a:avLst/>
          </a:prstGeom>
        </p:spPr>
      </p:pic>
    </p:spTree>
    <p:extLst>
      <p:ext uri="{BB962C8B-B14F-4D97-AF65-F5344CB8AC3E}">
        <p14:creationId xmlns:p14="http://schemas.microsoft.com/office/powerpoint/2010/main" val="180374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2541" y="-43561"/>
            <a:ext cx="9289082" cy="6945121"/>
          </a:xfrm>
          <a:prstGeom prst="rect">
            <a:avLst/>
          </a:prstGeom>
        </p:spPr>
      </p:pic>
    </p:spTree>
    <p:extLst>
      <p:ext uri="{BB962C8B-B14F-4D97-AF65-F5344CB8AC3E}">
        <p14:creationId xmlns:p14="http://schemas.microsoft.com/office/powerpoint/2010/main" val="845549459"/>
      </p:ext>
    </p:extLst>
  </p:cSld>
  <p:clrMapOvr>
    <a:masterClrMapping/>
  </p:clrMapOvr>
</p:sld>
</file>

<file path=ppt/theme/theme1.xml><?xml version="1.0" encoding="utf-8"?>
<a:theme xmlns:a="http://schemas.openxmlformats.org/drawingml/2006/main" name="powerpointUN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powerpointUNC2.potx</Template>
  <TotalTime>78477</TotalTime>
  <Words>5026</Words>
  <Application>Microsoft Office PowerPoint</Application>
  <PresentationFormat>On-screen Show (4:3)</PresentationFormat>
  <Paragraphs>618</Paragraphs>
  <Slides>79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Courier</vt:lpstr>
      <vt:lpstr>Courier New</vt:lpstr>
      <vt:lpstr>Wingdings</vt:lpstr>
      <vt:lpstr>powerpointUNC2</vt:lpstr>
      <vt:lpstr>PowerPoint Presentation</vt:lpstr>
      <vt:lpstr>Objectives</vt:lpstr>
      <vt:lpstr>Logistics</vt:lpstr>
      <vt:lpstr>Agenda</vt:lpstr>
      <vt:lpstr>PowerPoint Presentation</vt:lpstr>
      <vt:lpstr>What is Parallel Computing? </vt:lpstr>
      <vt:lpstr>Parallel Code</vt:lpstr>
      <vt:lpstr>PowerPoint Presentation</vt:lpstr>
      <vt:lpstr>PowerPoint Presentation</vt:lpstr>
      <vt:lpstr>PowerPoint Presentation</vt:lpstr>
      <vt:lpstr>PowerPoint Presentation</vt:lpstr>
      <vt:lpstr>3 Levels of Parallel Computing</vt:lpstr>
      <vt:lpstr>Built-in Multithreading</vt:lpstr>
      <vt:lpstr>Built-in Multithreading</vt:lpstr>
      <vt:lpstr>Multithreading solving linear system of equations: y=A*b</vt:lpstr>
      <vt:lpstr>Matrix Multiply code from implicit multi-threading example</vt:lpstr>
      <vt:lpstr>Multithreading matrix multiply: C=A*B</vt:lpstr>
      <vt:lpstr>Parallel Computing in MATLAB</vt:lpstr>
      <vt:lpstr>Matlab Distributed Computing Toolbox</vt:lpstr>
      <vt:lpstr>Primary Parallel Commands</vt:lpstr>
      <vt:lpstr>parpool</vt:lpstr>
      <vt:lpstr>Starting a parpool </vt:lpstr>
      <vt:lpstr>Closing a parallel pool</vt:lpstr>
      <vt:lpstr>Parallel for Loops (parfor)</vt:lpstr>
      <vt:lpstr>Parfor example</vt:lpstr>
      <vt:lpstr>Serial Loop example</vt:lpstr>
      <vt:lpstr>Classifying Variables in parfor Loop</vt:lpstr>
      <vt:lpstr>Parfor Loop Variables</vt:lpstr>
      <vt:lpstr>Parfor Variable Types - Example</vt:lpstr>
      <vt:lpstr>Constraints</vt:lpstr>
      <vt:lpstr>Parallel for Loops (parfor)</vt:lpstr>
      <vt:lpstr>Test the efficiency of your parallel code</vt:lpstr>
      <vt:lpstr>Tic &amp; Toc</vt:lpstr>
      <vt:lpstr>rand in parfor loops</vt:lpstr>
      <vt:lpstr>spmd</vt:lpstr>
      <vt:lpstr>spmd</vt:lpstr>
      <vt:lpstr>Spmd Format</vt:lpstr>
      <vt:lpstr>Spmd Examples</vt:lpstr>
      <vt:lpstr>MATLAB Composites</vt:lpstr>
      <vt:lpstr>MATLAB Composites</vt:lpstr>
      <vt:lpstr>Another spmd Example- creating graphs</vt:lpstr>
      <vt:lpstr>Another spmd Example- creating graphs</vt:lpstr>
      <vt:lpstr>spmd vs parfor</vt:lpstr>
      <vt:lpstr>PowerPoint Presentation</vt:lpstr>
      <vt:lpstr>What is GPU computing?</vt:lpstr>
      <vt:lpstr>What is GPU computing?</vt:lpstr>
      <vt:lpstr>GPU Computing</vt:lpstr>
      <vt:lpstr>What/Why GPU computing?</vt:lpstr>
      <vt:lpstr>Write GPU computing codes in MATLAB</vt:lpstr>
      <vt:lpstr>Write GPU computing codes in MATLAB</vt:lpstr>
      <vt:lpstr>Static GPUArrays</vt:lpstr>
      <vt:lpstr>Static Array Examples</vt:lpstr>
      <vt:lpstr>More Resources for GPU Arrays</vt:lpstr>
      <vt:lpstr>Retrieve Data from the GPU</vt:lpstr>
      <vt:lpstr>Calling Functions with GPU Objects</vt:lpstr>
      <vt:lpstr>Calling Functions with GPU Objects</vt:lpstr>
      <vt:lpstr>2D Wave Equation Example</vt:lpstr>
      <vt:lpstr>2D Wave Example Cont.</vt:lpstr>
      <vt:lpstr>Running Functions on GPU</vt:lpstr>
      <vt:lpstr>Running Functions on GPU</vt:lpstr>
      <vt:lpstr>Running Functions on GPU</vt:lpstr>
      <vt:lpstr>Running Functions on GPU</vt:lpstr>
      <vt:lpstr>Identify &amp; Select GPU</vt:lpstr>
      <vt:lpstr>Identify &amp; Select GPU</vt:lpstr>
      <vt:lpstr>Identify &amp; Select GPU</vt:lpstr>
      <vt:lpstr>Identify &amp; Select GPU</vt:lpstr>
      <vt:lpstr>More Resources for GPU computing</vt:lpstr>
      <vt:lpstr>PowerPoint Presentation</vt:lpstr>
      <vt:lpstr>Cluster Jargon</vt:lpstr>
      <vt:lpstr>Using MATLAB on the computer Cluster</vt:lpstr>
      <vt:lpstr>Using MATLAB on the computer Cluster</vt:lpstr>
      <vt:lpstr>Using MATLAB on the computer Cluster</vt:lpstr>
      <vt:lpstr>Parallel MATLAB on Cluster</vt:lpstr>
      <vt:lpstr>Sample SLURM Matlab script</vt:lpstr>
      <vt:lpstr>Matlab sample job submission script #1</vt:lpstr>
      <vt:lpstr>Matlab sample job submission script #2</vt:lpstr>
      <vt:lpstr>Matlab sample job submission script #3</vt:lpstr>
      <vt:lpstr>Matlab sample job submission script #4</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Lani Clough</dc:creator>
  <cp:lastModifiedBy>Reed, Mark S.C.</cp:lastModifiedBy>
  <cp:revision>584</cp:revision>
  <dcterms:created xsi:type="dcterms:W3CDTF">2012-08-10T18:08:15Z</dcterms:created>
  <dcterms:modified xsi:type="dcterms:W3CDTF">2019-11-14T16:31:46Z</dcterms:modified>
</cp:coreProperties>
</file>