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4" r:id="rId2"/>
  </p:sldMasterIdLst>
  <p:sldIdLst>
    <p:sldId id="256" r:id="rId3"/>
    <p:sldId id="273" r:id="rId4"/>
    <p:sldId id="274" r:id="rId5"/>
    <p:sldId id="275" r:id="rId6"/>
    <p:sldId id="395" r:id="rId7"/>
    <p:sldId id="375" r:id="rId8"/>
    <p:sldId id="257" r:id="rId9"/>
    <p:sldId id="294" r:id="rId10"/>
    <p:sldId id="258" r:id="rId11"/>
    <p:sldId id="272" r:id="rId12"/>
    <p:sldId id="295" r:id="rId13"/>
    <p:sldId id="271" r:id="rId14"/>
    <p:sldId id="376" r:id="rId15"/>
    <p:sldId id="292" r:id="rId16"/>
    <p:sldId id="382" r:id="rId17"/>
    <p:sldId id="299" r:id="rId18"/>
    <p:sldId id="381" r:id="rId19"/>
    <p:sldId id="311" r:id="rId20"/>
    <p:sldId id="307" r:id="rId21"/>
    <p:sldId id="300" r:id="rId22"/>
    <p:sldId id="312" r:id="rId23"/>
    <p:sldId id="308" r:id="rId24"/>
    <p:sldId id="383" r:id="rId25"/>
    <p:sldId id="310" r:id="rId26"/>
    <p:sldId id="298" r:id="rId27"/>
    <p:sldId id="377" r:id="rId28"/>
    <p:sldId id="323" r:id="rId29"/>
    <p:sldId id="296" r:id="rId30"/>
    <p:sldId id="327" r:id="rId31"/>
    <p:sldId id="329" r:id="rId32"/>
    <p:sldId id="328" r:id="rId33"/>
    <p:sldId id="324" r:id="rId34"/>
    <p:sldId id="325" r:id="rId35"/>
    <p:sldId id="330" r:id="rId36"/>
    <p:sldId id="322" r:id="rId37"/>
    <p:sldId id="378" r:id="rId38"/>
    <p:sldId id="331" r:id="rId39"/>
    <p:sldId id="332" r:id="rId40"/>
    <p:sldId id="334" r:id="rId41"/>
    <p:sldId id="336" r:id="rId42"/>
    <p:sldId id="335" r:id="rId43"/>
    <p:sldId id="259" r:id="rId44"/>
    <p:sldId id="337" r:id="rId45"/>
    <p:sldId id="339" r:id="rId46"/>
    <p:sldId id="340" r:id="rId47"/>
    <p:sldId id="343" r:id="rId48"/>
    <p:sldId id="344" r:id="rId49"/>
    <p:sldId id="345" r:id="rId50"/>
    <p:sldId id="384" r:id="rId51"/>
    <p:sldId id="346" r:id="rId52"/>
    <p:sldId id="266" r:id="rId53"/>
    <p:sldId id="348" r:id="rId54"/>
    <p:sldId id="349" r:id="rId55"/>
    <p:sldId id="351" r:id="rId56"/>
    <p:sldId id="352" r:id="rId57"/>
    <p:sldId id="353" r:id="rId58"/>
    <p:sldId id="354" r:id="rId59"/>
    <p:sldId id="355" r:id="rId60"/>
    <p:sldId id="370" r:id="rId61"/>
    <p:sldId id="369" r:id="rId62"/>
    <p:sldId id="356" r:id="rId63"/>
    <p:sldId id="364" r:id="rId64"/>
    <p:sldId id="365" r:id="rId65"/>
    <p:sldId id="366" r:id="rId66"/>
    <p:sldId id="367" r:id="rId67"/>
    <p:sldId id="363" r:id="rId68"/>
    <p:sldId id="358" r:id="rId69"/>
    <p:sldId id="362" r:id="rId70"/>
    <p:sldId id="368" r:id="rId71"/>
    <p:sldId id="371" r:id="rId72"/>
    <p:sldId id="372" r:id="rId73"/>
    <p:sldId id="392" r:id="rId74"/>
    <p:sldId id="394" r:id="rId75"/>
    <p:sldId id="385" r:id="rId76"/>
    <p:sldId id="267" r:id="rId77"/>
    <p:sldId id="268" r:id="rId78"/>
    <p:sldId id="263" r:id="rId79"/>
    <p:sldId id="373" r:id="rId80"/>
    <p:sldId id="260" r:id="rId81"/>
    <p:sldId id="379" r:id="rId82"/>
    <p:sldId id="277" r:id="rId83"/>
    <p:sldId id="380" r:id="rId84"/>
    <p:sldId id="387" r:id="rId85"/>
    <p:sldId id="388" r:id="rId86"/>
    <p:sldId id="389" r:id="rId87"/>
    <p:sldId id="390" r:id="rId88"/>
    <p:sldId id="391" r:id="rId89"/>
    <p:sldId id="393" r:id="rId90"/>
    <p:sldId id="276" r:id="rId9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ED5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61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81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080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pt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03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950"/>
            <a:ext cx="8445500" cy="5416549"/>
          </a:xfrm>
          <a:prstGeom prst="rect">
            <a:avLst/>
          </a:prstGeom>
        </p:spPr>
        <p:txBody>
          <a:bodyPr/>
          <a:lstStyle>
            <a:lvl2pPr>
              <a:buSzPct val="80000"/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263"/>
            <a:ext cx="9144000" cy="1143000"/>
          </a:xfrm>
          <a:prstGeom prst="rect">
            <a:avLst/>
          </a:prstGeom>
        </p:spPr>
        <p:txBody>
          <a:bodyPr/>
          <a:lstStyle>
            <a:lvl1pPr algn="ctr">
              <a:defRPr sz="4200" b="1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223125" y="73342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55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23838"/>
            <a:ext cx="8737600" cy="855662"/>
          </a:xfrm>
          <a:prstGeom prst="rect">
            <a:avLst/>
          </a:prstGeom>
        </p:spPr>
        <p:txBody>
          <a:bodyPr/>
          <a:lstStyle>
            <a:lvl1pPr algn="ctr">
              <a:defRPr sz="4000" b="1" u="none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282701"/>
            <a:ext cx="8737600" cy="4853404"/>
          </a:xfrm>
          <a:prstGeom prst="rect">
            <a:avLst/>
          </a:prstGeom>
        </p:spPr>
        <p:txBody>
          <a:bodyPr/>
          <a:lstStyle>
            <a:lvl2pPr>
              <a:buSzPct val="75000"/>
              <a:buFont typeface="Wingdings" pitchFamily="2" charset="2"/>
              <a:buChar char="Ø"/>
              <a:defRPr/>
            </a:lvl2pPr>
            <a:lvl3pPr>
              <a:buSzPct val="75000"/>
              <a:buFont typeface="Wingdings" pitchFamily="2" charset="2"/>
              <a:buChar char="q"/>
              <a:defRPr/>
            </a:lvl3pPr>
            <a:lvl4pPr>
              <a:buSzPct val="75000"/>
              <a:defRPr/>
            </a:lvl4pPr>
            <a:lvl5pPr>
              <a:buSzPct val="75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155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_b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small_blue_tran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5892800"/>
            <a:ext cx="2540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_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small_blue_tra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72" y="6073280"/>
            <a:ext cx="2540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works.com/help/techdoc/ref/nan.html" TargetMode="External"/><Relationship Id="rId2" Type="http://schemas.openxmlformats.org/officeDocument/2006/relationships/hyperlink" Target="http://blogs.mathworks.com/loren/2006/07/05/when-is-a-numeric-result-not-a-numb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works.com/help/techdoc/ref/cellfun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works.com/help/techdoc/matlab_prog/br04bw6-98.html" TargetMode="External"/><Relationship Id="rId2" Type="http://schemas.openxmlformats.org/officeDocument/2006/relationships/hyperlink" Target="http://blogs.mathworks.com/loren/2006/06/21/cell-arrays-and-their-content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ts.help.rc.unc.edu/resear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works.com/products/matlab/demos.html?file=/products/demos/shipping/matlab/strucdem.html" TargetMode="External"/><Relationship Id="rId2" Type="http://schemas.openxmlformats.org/officeDocument/2006/relationships/hyperlink" Target="http://www.mathworks.com/help/techdoc/ref/stru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mathworks.com/help/techdoc/matlab_prog/br04bw6-38.html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works.com/help/techdoc/ref/for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works.com/help/techdoc/ref/while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mathworks.com/help/techdoc/ref/if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amath.colorado.edu/computing/Matlab/Tutorial/Programming.html" TargetMode="External"/><Relationship Id="rId2" Type="http://schemas.openxmlformats.org/officeDocument/2006/relationships/hyperlink" Target="http://www.cyclismo.org/tutorial/matlab/control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ndemand.rc.unc.ed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ecs.pdx.edu/~gerry/MATLAB/programming/performance.html#vectorize" TargetMode="External"/><Relationship Id="rId2" Type="http://schemas.openxmlformats.org/officeDocument/2006/relationships/hyperlink" Target="http://www.mathworks.com/support/tech-notes/1100/1109.html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works.com/help/techdoc/matlab_prog/f8-790895.html" TargetMode="External"/><Relationship Id="rId2" Type="http://schemas.openxmlformats.org/officeDocument/2006/relationships/hyperlink" Target="http://www.mathworks.com/help/techdoc/ref/profil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in.mathworks.com/academia/tah-portal/university-of-north-carolina-chapel-hill-30334062.html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ecs.pdx.edu/~gerry/MATLAB/programming/performance.html" TargetMode="External"/><Relationship Id="rId2" Type="http://schemas.openxmlformats.org/officeDocument/2006/relationships/hyperlink" Target="http://www.mathworks.com/support/solutions/en/data/1-15NM7/?solution=1-15NM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athworks.com/support/tech-notes/1100/1106.html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.columbia.edu/~marios/matlab/Memory%20management%20guide%20(1106).pdf" TargetMode="External"/><Relationship Id="rId2" Type="http://schemas.openxmlformats.org/officeDocument/2006/relationships/hyperlink" Target="http://www.mathworks.com/support/tech-notes/1200/1207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ee.columbia.edu/~marios/matlab/Techniques%20for%20Debugging%20MATLAB%20M-files%20(1207).pdf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.columbia.edu/~marios/matlab/Exporting%20Figures%20for%20Publication%20B.pdf" TargetMode="External"/><Relationship Id="rId2" Type="http://schemas.openxmlformats.org/officeDocument/2006/relationships/hyperlink" Target="http://www.cyclismo.org/tutorial/matlab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rc.unc.edu/ondemand/" TargetMode="External"/><Relationship Id="rId2" Type="http://schemas.openxmlformats.org/officeDocument/2006/relationships/hyperlink" Target="https://ondemand.rc.unc.edu/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://help.unc.edu/" TargetMode="External"/><Relationship Id="rId7" Type="http://schemas.openxmlformats.org/officeDocument/2006/relationships/image" Target="../media/image29.jpeg"/><Relationship Id="rId2" Type="http://schemas.openxmlformats.org/officeDocument/2006/relationships/hyperlink" Target="mailto:research@unc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t="22583"/>
          <a:stretch>
            <a:fillRect/>
          </a:stretch>
        </p:blipFill>
        <p:spPr bwMode="auto">
          <a:xfrm>
            <a:off x="5946305" y="4781487"/>
            <a:ext cx="3022242" cy="20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947106" y="2428213"/>
            <a:ext cx="722389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Intermediate MATLAB </a:t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ITS Research Computing</a:t>
            </a:r>
          </a:p>
          <a:p>
            <a:pPr algn="ctr"/>
            <a:r>
              <a:rPr lang="en-US" sz="3600" b="1" dirty="0">
                <a:solidFill>
                  <a:schemeClr val="tx2"/>
                </a:solidFill>
              </a:rPr>
              <a:t>Mark Reed </a:t>
            </a:r>
          </a:p>
          <a:p>
            <a:pPr algn="ctr"/>
            <a:r>
              <a:rPr lang="en-US" sz="3600" b="1" dirty="0">
                <a:solidFill>
                  <a:schemeClr val="tx2"/>
                </a:solidFill>
              </a:rPr>
              <a:t>Lani Clough</a:t>
            </a:r>
          </a:p>
          <a:p>
            <a:pPr algn="ctr"/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with </a:t>
            </a:r>
            <a:r>
              <a:rPr lang="en-US" dirty="0" err="1"/>
              <a:t>NaNs</a:t>
            </a:r>
            <a:r>
              <a:rPr lang="en-US" dirty="0"/>
              <a:t>?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0299"/>
            <a:ext cx="8229600" cy="5131711"/>
          </a:xfrm>
        </p:spPr>
        <p:txBody>
          <a:bodyPr/>
          <a:lstStyle/>
          <a:p>
            <a:r>
              <a:rPr lang="en-US" dirty="0"/>
              <a:t>MATLAB Functions that </a:t>
            </a:r>
            <a:r>
              <a:rPr lang="en-US" b="1" dirty="0">
                <a:solidFill>
                  <a:srgbClr val="FFC000"/>
                </a:solidFill>
              </a:rPr>
              <a:t>IGNORE</a:t>
            </a:r>
            <a:r>
              <a:rPr lang="en-US" dirty="0"/>
              <a:t> </a:t>
            </a:r>
            <a:r>
              <a:rPr lang="en-US" dirty="0" err="1"/>
              <a:t>NaNs</a:t>
            </a:r>
            <a:endParaRPr lang="en-US" dirty="0"/>
          </a:p>
          <a:p>
            <a:pPr marL="342900" lvl="1" indent="-342900">
              <a:buNone/>
            </a:pPr>
            <a:r>
              <a:rPr lang="en-US" dirty="0"/>
              <a:t>	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vector1=([1 1 0 </a:t>
            </a:r>
            <a:r>
              <a:rPr lang="en-US" dirty="0" err="1">
                <a:latin typeface="Lucida Console" pitchFamily="49" charset="0"/>
                <a:cs typeface="Courier New" pitchFamily="49" charset="0"/>
              </a:rPr>
              <a:t>NaN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Lucida Console" pitchFamily="49" charset="0"/>
                <a:cs typeface="Courier New" pitchFamily="49" charset="0"/>
              </a:rPr>
              <a:t>NaN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])</a:t>
            </a:r>
          </a:p>
          <a:p>
            <a:endParaRPr lang="en-US" sz="1000" dirty="0"/>
          </a:p>
          <a:p>
            <a:r>
              <a:rPr lang="en-US" dirty="0" err="1"/>
              <a:t>nanmax</a:t>
            </a:r>
            <a:r>
              <a:rPr lang="en-US" dirty="0"/>
              <a:t>: find max value in dataset</a:t>
            </a:r>
          </a:p>
          <a:p>
            <a:pPr lvl="1"/>
            <a:r>
              <a:rPr lang="en-US" dirty="0">
                <a:latin typeface="Lucida Console" pitchFamily="49" charset="0"/>
                <a:cs typeface="Courier New" pitchFamily="49" charset="0"/>
              </a:rPr>
              <a:t>nanmax(vector1)</a:t>
            </a:r>
          </a:p>
          <a:p>
            <a:pPr lvl="1"/>
            <a:r>
              <a:rPr lang="en-US" dirty="0">
                <a:latin typeface="Lucida Console" pitchFamily="49" charset="0"/>
                <a:cs typeface="Courier New" pitchFamily="49" charset="0"/>
              </a:rPr>
              <a:t>1</a:t>
            </a:r>
          </a:p>
          <a:p>
            <a:r>
              <a:rPr lang="en-US" dirty="0" err="1"/>
              <a:t>nanmin</a:t>
            </a:r>
            <a:r>
              <a:rPr lang="en-US" dirty="0"/>
              <a:t>: find the minimum value in a dataset</a:t>
            </a:r>
          </a:p>
          <a:p>
            <a:pPr lvl="1"/>
            <a:r>
              <a:rPr lang="en-US" dirty="0">
                <a:latin typeface="Lucida Console" pitchFamily="49" charset="0"/>
                <a:cs typeface="Courier New" pitchFamily="49" charset="0"/>
              </a:rPr>
              <a:t>nanmin(vector1)</a:t>
            </a:r>
          </a:p>
          <a:p>
            <a:pPr lvl="1"/>
            <a:r>
              <a:rPr lang="en-US" dirty="0">
                <a:latin typeface="Lucida Console" pitchFamily="49" charset="0"/>
                <a:cs typeface="Courier New" pitchFamily="49" charset="0"/>
              </a:rPr>
              <a:t>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to do with </a:t>
            </a:r>
            <a:r>
              <a:rPr lang="en-US" dirty="0" err="1"/>
              <a:t>NaNs</a:t>
            </a:r>
            <a:r>
              <a:rPr lang="en-US" dirty="0"/>
              <a:t>?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8888"/>
            <a:ext cx="8229600" cy="5557821"/>
          </a:xfrm>
        </p:spPr>
        <p:txBody>
          <a:bodyPr/>
          <a:lstStyle/>
          <a:p>
            <a:pPr marL="342900" lvl="1" indent="-342900">
              <a:buNone/>
            </a:pPr>
            <a:r>
              <a:rPr lang="en-US" sz="3200" dirty="0">
                <a:latin typeface="Lucida Console" pitchFamily="49" charset="0"/>
                <a:cs typeface="Courier New" pitchFamily="49" charset="0"/>
              </a:rPr>
              <a:t>vector1=([1 1 0 </a:t>
            </a:r>
            <a:r>
              <a:rPr lang="en-US" sz="3200" dirty="0" err="1">
                <a:latin typeface="Lucida Console" pitchFamily="49" charset="0"/>
                <a:cs typeface="Courier New" pitchFamily="49" charset="0"/>
              </a:rPr>
              <a:t>NaN</a:t>
            </a:r>
            <a:r>
              <a:rPr lang="en-US" sz="3200" dirty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sz="3200" dirty="0" err="1">
                <a:latin typeface="Lucida Console" pitchFamily="49" charset="0"/>
                <a:cs typeface="Courier New" pitchFamily="49" charset="0"/>
              </a:rPr>
              <a:t>NaN</a:t>
            </a:r>
            <a:r>
              <a:rPr lang="en-US" sz="3200" dirty="0">
                <a:latin typeface="Lucida Console" pitchFamily="49" charset="0"/>
                <a:cs typeface="Courier New" pitchFamily="49" charset="0"/>
              </a:rPr>
              <a:t>])</a:t>
            </a:r>
          </a:p>
          <a:p>
            <a:r>
              <a:rPr lang="en-US" dirty="0" err="1"/>
              <a:t>nansum</a:t>
            </a:r>
            <a:r>
              <a:rPr lang="en-US" dirty="0"/>
              <a:t>: sum the values in a dataset</a:t>
            </a:r>
          </a:p>
          <a:p>
            <a:pPr lvl="1"/>
            <a:r>
              <a:rPr lang="en-US" dirty="0">
                <a:latin typeface="Lucida Console" pitchFamily="49" charset="0"/>
                <a:cs typeface="Courier New" pitchFamily="49" charset="0"/>
              </a:rPr>
              <a:t>nansum(vector1)</a:t>
            </a:r>
          </a:p>
          <a:p>
            <a:pPr lvl="1"/>
            <a:r>
              <a:rPr lang="en-US" dirty="0">
                <a:latin typeface="Lucida Console" pitchFamily="49" charset="0"/>
                <a:cs typeface="Courier New" pitchFamily="49" charset="0"/>
              </a:rPr>
              <a:t>2</a:t>
            </a:r>
          </a:p>
          <a:p>
            <a:r>
              <a:rPr lang="en-US" dirty="0" err="1"/>
              <a:t>nanmean</a:t>
            </a:r>
            <a:r>
              <a:rPr lang="en-US" dirty="0"/>
              <a:t>: find mean value in dataset</a:t>
            </a:r>
          </a:p>
          <a:p>
            <a:pPr lvl="1"/>
            <a:r>
              <a:rPr lang="en-US" dirty="0">
                <a:latin typeface="Lucida Console" pitchFamily="49" charset="0"/>
                <a:cs typeface="Courier New" pitchFamily="49" charset="0"/>
              </a:rPr>
              <a:t>nanmean(vector1)</a:t>
            </a:r>
          </a:p>
          <a:p>
            <a:pPr lvl="1"/>
            <a:r>
              <a:rPr lang="en-US" dirty="0">
                <a:latin typeface="Lucida Console" pitchFamily="49" charset="0"/>
                <a:cs typeface="Courier New" pitchFamily="49" charset="0"/>
              </a:rPr>
              <a:t>2/3</a:t>
            </a:r>
          </a:p>
          <a:p>
            <a:pPr lvl="1"/>
            <a:endParaRPr lang="en-US" sz="2000" dirty="0"/>
          </a:p>
          <a:p>
            <a:r>
              <a:rPr lang="en-US" dirty="0"/>
              <a:t>Other functions</a:t>
            </a:r>
          </a:p>
          <a:p>
            <a:pPr lvl="1"/>
            <a:r>
              <a:rPr lang="en-US" sz="3200" dirty="0" err="1"/>
              <a:t>nanmedian</a:t>
            </a:r>
            <a:r>
              <a:rPr lang="en-US" sz="3200" dirty="0"/>
              <a:t>, </a:t>
            </a:r>
            <a:r>
              <a:rPr lang="en-US" sz="3200" dirty="0" err="1"/>
              <a:t>nanvar</a:t>
            </a:r>
            <a:r>
              <a:rPr lang="en-US" sz="3200" dirty="0"/>
              <a:t>, </a:t>
            </a:r>
            <a:r>
              <a:rPr lang="en-US" sz="3200" dirty="0" err="1"/>
              <a:t>nanstd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useful information about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Loren Shore Blog MATLAB</a:t>
            </a:r>
          </a:p>
          <a:p>
            <a:pPr lvl="1"/>
            <a:r>
              <a:rPr lang="en-US" dirty="0" err="1"/>
              <a:t>NaNs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http://blogs.mathworks.com/loren/2006/07/05/when-is-a-numeric-result-not-a-number/</a:t>
            </a:r>
            <a:endParaRPr lang="en-US" dirty="0"/>
          </a:p>
          <a:p>
            <a:endParaRPr lang="en-US" dirty="0"/>
          </a:p>
          <a:p>
            <a:r>
              <a:rPr lang="en-US" dirty="0"/>
              <a:t>MATLAB </a:t>
            </a:r>
            <a:r>
              <a:rPr lang="en-US" dirty="0" err="1"/>
              <a:t>NaN</a:t>
            </a:r>
            <a:r>
              <a:rPr lang="en-US" dirty="0"/>
              <a:t> page </a:t>
            </a:r>
            <a:r>
              <a:rPr lang="en-US" dirty="0">
                <a:hlinkClick r:id="rId3"/>
              </a:rPr>
              <a:t>http://www.mathworks.com/help/techdoc/ref/nan.html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D:\reed\matlab\loren_140x1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2109" y="899965"/>
            <a:ext cx="1043266" cy="1020910"/>
          </a:xfrm>
          <a:prstGeom prst="rect">
            <a:avLst/>
          </a:prstGeom>
          <a:noFill/>
        </p:spPr>
      </p:pic>
      <p:pic>
        <p:nvPicPr>
          <p:cNvPr id="5" name="Picture 2" descr="D:\reed\matlab\matlab.pic_header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6125" y="3508375"/>
            <a:ext cx="4222750" cy="464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8932" y="3129567"/>
            <a:ext cx="4238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  <a:latin typeface="+mj-lt"/>
              </a:rPr>
              <a:t>MATLAB</a:t>
            </a:r>
            <a:r>
              <a:rPr lang="en-US" sz="5400" b="1" dirty="0">
                <a:solidFill>
                  <a:srgbClr val="FFC000"/>
                </a:solidFill>
              </a:rPr>
              <a:t> Cell              		Arrays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Cell Arrays: What is it?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4385"/>
            <a:ext cx="8229600" cy="5299294"/>
          </a:xfrm>
        </p:spPr>
        <p:txBody>
          <a:bodyPr/>
          <a:lstStyle/>
          <a:p>
            <a:r>
              <a:rPr lang="en-US" dirty="0"/>
              <a:t>It’s a data type that holds information indexed in containers called cells.  </a:t>
            </a:r>
          </a:p>
          <a:p>
            <a:r>
              <a:rPr lang="en-US" dirty="0"/>
              <a:t>Cells can contain character or numeric variables and you can </a:t>
            </a:r>
            <a:r>
              <a:rPr lang="en-US" b="1" i="1" dirty="0">
                <a:solidFill>
                  <a:srgbClr val="FFC000"/>
                </a:solidFill>
              </a:rPr>
              <a:t>mix</a:t>
            </a:r>
            <a:r>
              <a:rPr lang="en-US" dirty="0"/>
              <a:t> them.</a:t>
            </a:r>
          </a:p>
          <a:p>
            <a:r>
              <a:rPr lang="en-US" dirty="0"/>
              <a:t>They are very useful because unlike vectors, each of the cells can</a:t>
            </a:r>
            <a:r>
              <a:rPr lang="en-US" i="1" dirty="0"/>
              <a:t> contain different sized numeric or character arrays.</a:t>
            </a:r>
          </a:p>
          <a:p>
            <a:r>
              <a:rPr lang="en-US" dirty="0" err="1"/>
              <a:t>textscan</a:t>
            </a:r>
            <a:r>
              <a:rPr lang="en-US" dirty="0"/>
              <a:t>, which is very useful for reading column data of mixed type returns a cell array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806"/>
            <a:ext cx="8686800" cy="1143000"/>
          </a:xfrm>
        </p:spPr>
        <p:txBody>
          <a:bodyPr/>
          <a:lstStyle/>
          <a:p>
            <a:r>
              <a:rPr lang="en-US" dirty="0"/>
              <a:t>MATLAB Cell Arrays: Creating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051" y="907056"/>
            <a:ext cx="8845949" cy="4939951"/>
          </a:xfrm>
        </p:spPr>
        <p:txBody>
          <a:bodyPr/>
          <a:lstStyle/>
          <a:p>
            <a:r>
              <a:rPr lang="en-US" dirty="0"/>
              <a:t>Create a cell array by using the {} brackets</a:t>
            </a:r>
            <a:endParaRPr lang="en-US" b="1" dirty="0"/>
          </a:p>
          <a:p>
            <a:r>
              <a:rPr lang="en-US" dirty="0"/>
              <a:t>Separate each element in the array with a comma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Generic: </a:t>
            </a:r>
          </a:p>
          <a:p>
            <a:pPr lvl="1">
              <a:buNone/>
            </a:pPr>
            <a:r>
              <a:rPr lang="en-US" dirty="0"/>
              <a:t>   {Element1,Element2,Element3} 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806"/>
            <a:ext cx="8686800" cy="1143000"/>
          </a:xfrm>
        </p:spPr>
        <p:txBody>
          <a:bodyPr/>
          <a:lstStyle/>
          <a:p>
            <a:r>
              <a:rPr lang="en-US" dirty="0"/>
              <a:t>MATLAB Cell Arrays: Creating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07056"/>
            <a:ext cx="9144000" cy="5882850"/>
          </a:xfrm>
        </p:spPr>
        <p:txBody>
          <a:bodyPr>
            <a:normAutofit/>
          </a:bodyPr>
          <a:lstStyle/>
          <a:p>
            <a:r>
              <a:rPr lang="en-US" sz="2800" dirty="0"/>
              <a:t>Examples</a:t>
            </a:r>
          </a:p>
          <a:p>
            <a:pPr lvl="1"/>
            <a:r>
              <a:rPr lang="en-US" sz="2400" b="1" dirty="0"/>
              <a:t>Character: </a:t>
            </a:r>
            <a:r>
              <a:rPr lang="en-US" sz="2400" dirty="0" err="1">
                <a:latin typeface="Lucida Console" pitchFamily="49" charset="0"/>
                <a:cs typeface="Courier New" pitchFamily="49" charset="0"/>
              </a:rPr>
              <a:t>UNCdeptCell</a:t>
            </a:r>
            <a:r>
              <a:rPr lang="en-US" sz="2400" dirty="0">
                <a:latin typeface="Lucida Console" pitchFamily="49" charset="0"/>
                <a:cs typeface="Courier New" pitchFamily="49" charset="0"/>
              </a:rPr>
              <a:t>={'ENVR','BIOS','STAT','MATH'};</a:t>
            </a:r>
          </a:p>
          <a:p>
            <a:pPr lvl="1">
              <a:buNone/>
            </a:pPr>
            <a:r>
              <a:rPr lang="en-US" sz="2400" dirty="0">
                <a:latin typeface="Lucida Console" pitchFamily="49" charset="0"/>
                <a:cs typeface="Courier New" pitchFamily="49" charset="0"/>
              </a:rPr>
              <a:t>		</a:t>
            </a:r>
            <a:r>
              <a:rPr lang="en-US" sz="2400" dirty="0" err="1">
                <a:latin typeface="Lucida Console" pitchFamily="49" charset="0"/>
                <a:cs typeface="Courier New" pitchFamily="49" charset="0"/>
              </a:rPr>
              <a:t>UNCdeptCell</a:t>
            </a:r>
            <a:r>
              <a:rPr lang="en-US" sz="2400" dirty="0">
                <a:latin typeface="Lucida Console" pitchFamily="49" charset="0"/>
                <a:cs typeface="Courier New" pitchFamily="49" charset="0"/>
              </a:rPr>
              <a:t> = </a:t>
            </a:r>
          </a:p>
          <a:p>
            <a:pPr lvl="1">
              <a:buNone/>
            </a:pPr>
            <a:r>
              <a:rPr lang="en-US" sz="2400" dirty="0">
                <a:latin typeface="Lucida Console" pitchFamily="49" charset="0"/>
                <a:cs typeface="Courier New" pitchFamily="49" charset="0"/>
              </a:rPr>
              <a:t>		'ENVR'    'BIOS'    'STAT'    'MATH'</a:t>
            </a:r>
          </a:p>
          <a:p>
            <a:pPr lvl="1"/>
            <a:r>
              <a:rPr lang="en-US" sz="2400" b="1" dirty="0"/>
              <a:t>Numeric: </a:t>
            </a:r>
          </a:p>
          <a:p>
            <a:pPr lvl="1">
              <a:buNone/>
            </a:pPr>
            <a:r>
              <a:rPr lang="en-US" sz="2400" dirty="0" err="1">
                <a:latin typeface="Lucida Console" pitchFamily="49" charset="0"/>
                <a:cs typeface="Courier New" pitchFamily="49" charset="0"/>
              </a:rPr>
              <a:t>DoubleCell</a:t>
            </a:r>
            <a:r>
              <a:rPr lang="en-US" sz="2400" dirty="0">
                <a:latin typeface="Lucida Console" pitchFamily="49" charset="0"/>
                <a:cs typeface="Courier New" pitchFamily="49" charset="0"/>
              </a:rPr>
              <a:t>={[10;50;100],[10;50;100;200], [10 50; 100 200], [10 50 100 200]};</a:t>
            </a:r>
          </a:p>
          <a:p>
            <a:pPr lvl="1">
              <a:buNone/>
            </a:pPr>
            <a:r>
              <a:rPr lang="en-US" sz="2400" dirty="0" err="1">
                <a:latin typeface="Lucida Console" pitchFamily="49" charset="0"/>
                <a:cs typeface="Courier New" pitchFamily="49" charset="0"/>
              </a:rPr>
              <a:t>DoubleCell</a:t>
            </a:r>
            <a:r>
              <a:rPr lang="en-US" sz="2400" dirty="0">
                <a:latin typeface="Lucida Console" pitchFamily="49" charset="0"/>
                <a:cs typeface="Courier New" pitchFamily="49" charset="0"/>
              </a:rPr>
              <a:t> = </a:t>
            </a:r>
          </a:p>
          <a:p>
            <a:pPr lvl="1">
              <a:buNone/>
            </a:pPr>
            <a:r>
              <a:rPr lang="en-US" sz="2400" dirty="0">
                <a:latin typeface="Lucida Console" pitchFamily="49" charset="0"/>
                <a:cs typeface="Courier New" pitchFamily="49" charset="0"/>
              </a:rPr>
              <a:t> [3x1 double]   [4x1 double]        </a:t>
            </a:r>
          </a:p>
          <a:p>
            <a:pPr lvl="1">
              <a:buNone/>
            </a:pPr>
            <a:r>
              <a:rPr lang="en-US" sz="2400" dirty="0">
                <a:latin typeface="Lucida Console" pitchFamily="49" charset="0"/>
                <a:cs typeface="Courier New" pitchFamily="49" charset="0"/>
              </a:rPr>
              <a:t> [2x2 double]   [1x4 double]</a:t>
            </a:r>
          </a:p>
          <a:p>
            <a:endParaRPr lang="en-US" sz="28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Cell Arrays: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4385"/>
            <a:ext cx="8229600" cy="4082066"/>
          </a:xfrm>
        </p:spPr>
        <p:txBody>
          <a:bodyPr/>
          <a:lstStyle/>
          <a:p>
            <a:endParaRPr lang="en-US" sz="1000" dirty="0"/>
          </a:p>
          <a:p>
            <a:r>
              <a:rPr lang="en-US" i="1" dirty="0"/>
              <a:t>Won’t work as vectors! </a:t>
            </a:r>
          </a:p>
          <a:p>
            <a:pPr lvl="1"/>
            <a:r>
              <a:rPr lang="en-US" dirty="0" err="1"/>
              <a:t>NcCountiesVector</a:t>
            </a:r>
            <a:r>
              <a:rPr lang="en-US" dirty="0"/>
              <a:t>=['</a:t>
            </a:r>
            <a:r>
              <a:rPr lang="en-US" dirty="0" err="1"/>
              <a:t>wake';'chatham';'durham</a:t>
            </a:r>
            <a:r>
              <a:rPr lang="en-US" dirty="0"/>
              <a:t>'];</a:t>
            </a:r>
          </a:p>
          <a:p>
            <a:pPr lvl="1"/>
            <a:r>
              <a:rPr lang="en-US" dirty="0" err="1"/>
              <a:t>NumericVector</a:t>
            </a:r>
            <a:r>
              <a:rPr lang="en-US" dirty="0"/>
              <a:t>=[[1;2;3] [1;2;3;4] [1 2 3 4]];</a:t>
            </a:r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Result: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??? Error using ==&gt; </a:t>
            </a:r>
            <a:r>
              <a:rPr lang="en-US" dirty="0" err="1">
                <a:solidFill>
                  <a:srgbClr val="FF0000"/>
                </a:solidFill>
              </a:rPr>
              <a:t>vertcat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dirty="0">
                <a:solidFill>
                  <a:srgbClr val="FF0000"/>
                </a:solidFill>
              </a:rPr>
              <a:t>	CAT arguments dimensions are not consistent.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Cell Arrays: 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089"/>
            <a:ext cx="8229600" cy="5272983"/>
          </a:xfrm>
        </p:spPr>
        <p:txBody>
          <a:bodyPr/>
          <a:lstStyle/>
          <a:p>
            <a:r>
              <a:rPr lang="en-US" dirty="0"/>
              <a:t>Index a cell element by using </a:t>
            </a:r>
            <a:r>
              <a:rPr lang="en-US" dirty="0" err="1"/>
              <a:t>cellName</a:t>
            </a:r>
            <a:r>
              <a:rPr lang="en-US" dirty="0"/>
              <a:t>{element#}(</a:t>
            </a:r>
            <a:r>
              <a:rPr lang="en-US" dirty="0" err="1"/>
              <a:t>row#s,col#s</a:t>
            </a:r>
            <a:r>
              <a:rPr lang="en-US" dirty="0"/>
              <a:t>)</a:t>
            </a:r>
          </a:p>
          <a:p>
            <a:r>
              <a:rPr lang="en-US" dirty="0"/>
              <a:t>Examples: Character</a:t>
            </a:r>
          </a:p>
          <a:p>
            <a:pPr lvl="1"/>
            <a:r>
              <a:rPr lang="en-US" dirty="0" err="1">
                <a:latin typeface="Lucida Console" pitchFamily="49" charset="0"/>
                <a:cs typeface="Courier New" pitchFamily="49" charset="0"/>
              </a:rPr>
              <a:t>UNCdeptCell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={'ENVR','BIOS','STAT','MATH'};</a:t>
            </a:r>
          </a:p>
          <a:p>
            <a:pPr lvl="1">
              <a:buNone/>
            </a:pPr>
            <a:r>
              <a:rPr lang="en-US" dirty="0">
                <a:latin typeface="Lucida Console" pitchFamily="49" charset="0"/>
                <a:cs typeface="Courier New" pitchFamily="49" charset="0"/>
              </a:rPr>
              <a:t>UNCdeptCell{4}(1,:)</a:t>
            </a:r>
          </a:p>
          <a:p>
            <a:pPr lvl="1">
              <a:buNone/>
            </a:pPr>
            <a:r>
              <a:rPr lang="en-US" dirty="0" err="1">
                <a:latin typeface="Lucida Console" pitchFamily="49" charset="0"/>
                <a:cs typeface="Courier New" pitchFamily="49" charset="0"/>
              </a:rPr>
              <a:t>ans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 = MATH</a:t>
            </a:r>
          </a:p>
          <a:p>
            <a:pPr lvl="1">
              <a:buNone/>
            </a:pPr>
            <a:endParaRPr lang="en-US" dirty="0">
              <a:latin typeface="Lucida Console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dirty="0">
                <a:latin typeface="Lucida Console" pitchFamily="49" charset="0"/>
                <a:cs typeface="Courier New" pitchFamily="49" charset="0"/>
              </a:rPr>
              <a:t>UNCdeptCell{4}(:,1)</a:t>
            </a:r>
          </a:p>
          <a:p>
            <a:pPr lvl="1">
              <a:buNone/>
            </a:pPr>
            <a:r>
              <a:rPr lang="en-US" dirty="0" err="1">
                <a:latin typeface="Lucida Console" pitchFamily="49" charset="0"/>
                <a:cs typeface="Courier New" pitchFamily="49" charset="0"/>
              </a:rPr>
              <a:t>ans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 = M</a:t>
            </a:r>
          </a:p>
          <a:p>
            <a:endParaRPr lang="en-US" dirty="0"/>
          </a:p>
          <a:p>
            <a:pPr lvl="1"/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Cell Arrays: 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05090"/>
            <a:ext cx="9144000" cy="5131316"/>
          </a:xfrm>
        </p:spPr>
        <p:txBody>
          <a:bodyPr/>
          <a:lstStyle/>
          <a:p>
            <a:r>
              <a:rPr lang="en-US" dirty="0"/>
              <a:t>Examples (cont.): Numeric</a:t>
            </a:r>
          </a:p>
          <a:p>
            <a:pPr lvl="1">
              <a:buNone/>
            </a:pPr>
            <a:r>
              <a:rPr lang="en-US" dirty="0" err="1">
                <a:latin typeface="Lucida Console" pitchFamily="49" charset="0"/>
                <a:cs typeface="Courier New" pitchFamily="49" charset="0"/>
              </a:rPr>
              <a:t>DoubleCell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={[10;50;100],[10;50;100;200], [10 50; 100 200], [10 50 100 200]};</a:t>
            </a:r>
          </a:p>
          <a:p>
            <a:pPr lvl="1">
              <a:buNone/>
            </a:pPr>
            <a:r>
              <a:rPr lang="en-US" dirty="0">
                <a:latin typeface="Lucida Console" pitchFamily="49" charset="0"/>
                <a:cs typeface="Courier New" pitchFamily="49" charset="0"/>
              </a:rPr>
              <a:t>DoubleCell{3}(2,2)</a:t>
            </a:r>
          </a:p>
          <a:p>
            <a:pPr lvl="1">
              <a:buNone/>
            </a:pPr>
            <a:r>
              <a:rPr lang="en-US" dirty="0" err="1">
                <a:latin typeface="Lucida Console" pitchFamily="49" charset="0"/>
                <a:cs typeface="Courier New" pitchFamily="49" charset="0"/>
              </a:rPr>
              <a:t>ans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 = 200</a:t>
            </a:r>
          </a:p>
          <a:p>
            <a:endParaRPr lang="en-US" dirty="0"/>
          </a:p>
          <a:p>
            <a:pPr lvl="1"/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Intermediate</a:t>
            </a:r>
            <a:r>
              <a:rPr lang="en-US" dirty="0"/>
              <a:t> level MATLAB course for people </a:t>
            </a:r>
            <a:r>
              <a:rPr lang="en-US" b="1" dirty="0">
                <a:solidFill>
                  <a:srgbClr val="FFC000"/>
                </a:solidFill>
              </a:rPr>
              <a:t>already using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MATLAB.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Help participants </a:t>
            </a:r>
            <a:r>
              <a:rPr lang="en-US" b="1" dirty="0">
                <a:solidFill>
                  <a:srgbClr val="FFC000"/>
                </a:solidFill>
              </a:rPr>
              <a:t>go past the basics </a:t>
            </a:r>
            <a:r>
              <a:rPr lang="en-US" dirty="0"/>
              <a:t>and improve the  performance their MATLAB code. </a:t>
            </a:r>
          </a:p>
        </p:txBody>
      </p:sp>
      <p:pic>
        <p:nvPicPr>
          <p:cNvPr id="4" name="Picture 2" descr="D:\reed\matlab\matlab.pic_header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0545" y="4358244"/>
            <a:ext cx="5673677" cy="62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Cell Arrays: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7763"/>
            <a:ext cx="8229600" cy="5364400"/>
          </a:xfrm>
        </p:spPr>
        <p:txBody>
          <a:bodyPr/>
          <a:lstStyle/>
          <a:p>
            <a:r>
              <a:rPr lang="en-US" dirty="0"/>
              <a:t>You can convert cell arrays to MATLAB vectors </a:t>
            </a:r>
          </a:p>
          <a:p>
            <a:r>
              <a:rPr lang="en-US" dirty="0"/>
              <a:t>Use cell2mat</a:t>
            </a:r>
          </a:p>
          <a:p>
            <a:pPr>
              <a:buNone/>
            </a:pPr>
            <a:r>
              <a:rPr lang="en-US" dirty="0" err="1">
                <a:latin typeface="Lucida Console" pitchFamily="49" charset="0"/>
                <a:cs typeface="Courier New" pitchFamily="49" charset="0"/>
              </a:rPr>
              <a:t>NumericCell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={[1;2;3],[1;2;3;4], [1 2 3 4]};</a:t>
            </a:r>
          </a:p>
          <a:p>
            <a:pPr>
              <a:buNone/>
            </a:pPr>
            <a:r>
              <a:rPr lang="en-US">
                <a:latin typeface="Lucida Console" pitchFamily="49" charset="0"/>
                <a:cs typeface="Courier New" pitchFamily="49" charset="0"/>
              </a:rPr>
              <a:t> m =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cell2mat(NumericCell(1))</a:t>
            </a:r>
          </a:p>
          <a:p>
            <a:pPr>
              <a:buNone/>
            </a:pPr>
            <a:r>
              <a:rPr lang="en-US" dirty="0">
                <a:latin typeface="Lucida Console" pitchFamily="49" charset="0"/>
                <a:cs typeface="Courier New" pitchFamily="49" charset="0"/>
              </a:rPr>
              <a:t> m = 1 2 3</a:t>
            </a:r>
          </a:p>
          <a:p>
            <a:r>
              <a:rPr lang="en-US" dirty="0">
                <a:cs typeface="Courier New" pitchFamily="49" charset="0"/>
              </a:rPr>
              <a:t>Or just extract one cell into an array</a:t>
            </a:r>
          </a:p>
          <a:p>
            <a:pPr lvl="1"/>
            <a:r>
              <a:rPr lang="en-US" dirty="0" err="1">
                <a:latin typeface="Lucida Console" pitchFamily="49" charset="0"/>
                <a:cs typeface="Courier New" pitchFamily="49" charset="0"/>
              </a:rPr>
              <a:t>myarray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Lucida Console" pitchFamily="49" charset="0"/>
                <a:cs typeface="Courier New" pitchFamily="49" charset="0"/>
              </a:rPr>
              <a:t>NumericCell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{1};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1143000"/>
          </a:xfrm>
        </p:spPr>
        <p:txBody>
          <a:bodyPr/>
          <a:lstStyle/>
          <a:p>
            <a:r>
              <a:rPr lang="en-US" dirty="0"/>
              <a:t>MATLAB Cell Arrays: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8388"/>
            <a:ext cx="8229600" cy="4082066"/>
          </a:xfrm>
        </p:spPr>
        <p:txBody>
          <a:bodyPr/>
          <a:lstStyle/>
          <a:p>
            <a:r>
              <a:rPr lang="en-US" dirty="0"/>
              <a:t>Can’t use </a:t>
            </a:r>
            <a:r>
              <a:rPr lang="en-US" dirty="0" err="1"/>
              <a:t>m</a:t>
            </a:r>
            <a:r>
              <a:rPr lang="en-US" dirty="0"/>
              <a:t> = cell2mat(NumericCell) because the dimensions in the cell are not the same</a:t>
            </a:r>
          </a:p>
          <a:p>
            <a:r>
              <a:rPr lang="en-US" dirty="0"/>
              <a:t>Result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??? Error using ==&gt; cat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CAT arguments dimensions are not consistent.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Error in ==&gt; cell2mat at 81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        </a:t>
            </a:r>
            <a:r>
              <a:rPr lang="en-US" dirty="0" err="1">
                <a:solidFill>
                  <a:srgbClr val="FF0000"/>
                </a:solidFill>
              </a:rPr>
              <a:t>m{n</a:t>
            </a:r>
            <a:r>
              <a:rPr lang="en-US" dirty="0">
                <a:solidFill>
                  <a:srgbClr val="FF0000"/>
                </a:solidFill>
              </a:rPr>
              <a:t>} = cat(2,c{n,:});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8229600" cy="1143000"/>
          </a:xfrm>
        </p:spPr>
        <p:txBody>
          <a:bodyPr/>
          <a:lstStyle/>
          <a:p>
            <a:r>
              <a:rPr lang="en-US" dirty="0"/>
              <a:t>MATLAB Cell Arrays: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7" y="908561"/>
            <a:ext cx="8989454" cy="563390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Example: Reading in Dates from Excel</a:t>
            </a:r>
          </a:p>
          <a:p>
            <a:pPr>
              <a:buNone/>
            </a:pPr>
            <a:endParaRPr lang="en-US" sz="1000" dirty="0"/>
          </a:p>
          <a:p>
            <a:pPr>
              <a:buNone/>
            </a:pPr>
            <a:r>
              <a:rPr lang="en-US" sz="2800" dirty="0">
                <a:latin typeface="Lucida Console" pitchFamily="49" charset="0"/>
                <a:cs typeface="Courier New" pitchFamily="49" charset="0"/>
              </a:rPr>
              <a:t>load IntMATLAB1.mat    %load the file with data</a:t>
            </a:r>
          </a:p>
          <a:p>
            <a:pPr>
              <a:buNone/>
            </a:pPr>
            <a:endParaRPr lang="en-US" sz="2800" dirty="0">
              <a:latin typeface="Lucida Console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800" dirty="0">
                <a:latin typeface="Lucida Console" pitchFamily="49" charset="0"/>
                <a:cs typeface="Courier New" pitchFamily="49" charset="0"/>
              </a:rPr>
              <a:t>%read in the dataset</a:t>
            </a:r>
          </a:p>
          <a:p>
            <a:pPr>
              <a:buNone/>
            </a:pPr>
            <a:r>
              <a:rPr lang="en-US" sz="2800" dirty="0">
                <a:latin typeface="Lucida Console" pitchFamily="49" charset="0"/>
                <a:cs typeface="Courier New" pitchFamily="49" charset="0"/>
              </a:rPr>
              <a:t>%[</a:t>
            </a:r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numeric,text</a:t>
            </a:r>
            <a:r>
              <a:rPr lang="en-US" sz="2800" dirty="0">
                <a:latin typeface="Lucida Console" pitchFamily="49" charset="0"/>
                <a:cs typeface="Courier New" pitchFamily="49" charset="0"/>
              </a:rPr>
              <a:t>]=</a:t>
            </a:r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xlsread</a:t>
            </a:r>
            <a:r>
              <a:rPr lang="en-US" sz="2800" dirty="0">
                <a:latin typeface="Lucida Console" pitchFamily="49" charset="0"/>
                <a:cs typeface="Courier New" pitchFamily="49" charset="0"/>
              </a:rPr>
              <a:t>('fileName.xls');           </a:t>
            </a:r>
          </a:p>
          <a:p>
            <a:pPr>
              <a:buNone/>
            </a:pPr>
            <a:endParaRPr lang="en-US" sz="2800" dirty="0">
              <a:latin typeface="Lucida Console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800" dirty="0">
                <a:latin typeface="Lucida Console" pitchFamily="49" charset="0"/>
                <a:cs typeface="Courier New" pitchFamily="49" charset="0"/>
              </a:rPr>
              <a:t>%first line is a header, so exclude</a:t>
            </a:r>
          </a:p>
          <a:p>
            <a:pPr>
              <a:buNone/>
            </a:pPr>
            <a:r>
              <a:rPr lang="en-US" sz="2800" dirty="0">
                <a:latin typeface="Lucida Console" pitchFamily="49" charset="0"/>
                <a:cs typeface="Courier New" pitchFamily="49" charset="0"/>
              </a:rPr>
              <a:t>Date=</a:t>
            </a:r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DateA</a:t>
            </a:r>
            <a:r>
              <a:rPr lang="en-US" sz="2800" dirty="0">
                <a:latin typeface="Lucida Console" pitchFamily="49" charset="0"/>
                <a:cs typeface="Courier New" pitchFamily="49" charset="0"/>
              </a:rPr>
              <a:t>(2:end,1); </a:t>
            </a:r>
          </a:p>
          <a:p>
            <a:pPr>
              <a:buNone/>
            </a:pPr>
            <a:endParaRPr lang="en-US" sz="2800" dirty="0">
              <a:latin typeface="Lucida Console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800" dirty="0">
                <a:latin typeface="Lucida Console" pitchFamily="49" charset="0"/>
                <a:cs typeface="Courier New" pitchFamily="49" charset="0"/>
              </a:rPr>
              <a:t>%run a loop because all of the cells initially are different length character strings, which will be converted into a numeric vector</a:t>
            </a:r>
          </a:p>
          <a:p>
            <a:pPr>
              <a:buNone/>
            </a:pPr>
            <a:r>
              <a:rPr lang="en-US" sz="2800" dirty="0">
                <a:latin typeface="Lucida Console" pitchFamily="49" charset="0"/>
                <a:cs typeface="Courier New" pitchFamily="49" charset="0"/>
              </a:rPr>
              <a:t>for </a:t>
            </a:r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sz="2800" dirty="0">
                <a:latin typeface="Lucida Console" pitchFamily="49" charset="0"/>
                <a:cs typeface="Courier New" pitchFamily="49" charset="0"/>
              </a:rPr>
              <a:t>=1:length(Date)</a:t>
            </a:r>
          </a:p>
          <a:p>
            <a:pPr>
              <a:buNone/>
            </a:pPr>
            <a:r>
              <a:rPr lang="en-US" sz="2800" dirty="0">
                <a:latin typeface="Lucida Console" pitchFamily="49" charset="0"/>
                <a:cs typeface="Courier New" pitchFamily="49" charset="0"/>
              </a:rPr>
              <a:t>      Date1(i,1)=datenum(cell2mat(Date(i)));</a:t>
            </a:r>
          </a:p>
          <a:p>
            <a:pPr>
              <a:buNone/>
            </a:pPr>
            <a:r>
              <a:rPr lang="en-US" sz="2800" dirty="0">
                <a:latin typeface="Lucida Console" pitchFamily="49" charset="0"/>
                <a:cs typeface="Courier New" pitchFamily="49" charset="0"/>
              </a:rPr>
              <a:t>end;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Cell Arrays: </a:t>
            </a:r>
            <a:r>
              <a:rPr lang="en-US" dirty="0" err="1"/>
              <a:t>Cellfun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2215"/>
            <a:ext cx="8229600" cy="4082066"/>
          </a:xfrm>
        </p:spPr>
        <p:txBody>
          <a:bodyPr/>
          <a:lstStyle/>
          <a:p>
            <a:r>
              <a:rPr lang="en-US" dirty="0"/>
              <a:t>Cells won’t accept most functions used on vectors.  </a:t>
            </a:r>
          </a:p>
          <a:p>
            <a:r>
              <a:rPr lang="en-US" dirty="0"/>
              <a:t>Convert cells to vectors or use </a:t>
            </a:r>
            <a:r>
              <a:rPr lang="en-US" dirty="0" err="1"/>
              <a:t>cellfun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http://www.mathworks.com/help/techdoc/ref/cellfun.html</a:t>
            </a:r>
            <a:endParaRPr lang="en-US" dirty="0"/>
          </a:p>
          <a:p>
            <a:r>
              <a:rPr lang="en-US" dirty="0" err="1"/>
              <a:t>cellfun</a:t>
            </a:r>
            <a:r>
              <a:rPr lang="en-US" dirty="0"/>
              <a:t>(function, cell) applies a function to each cell of a cell array</a:t>
            </a:r>
          </a:p>
          <a:p>
            <a:endParaRPr lang="en-US" sz="1000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996950"/>
            <a:ext cx="8950817" cy="5416549"/>
          </a:xfrm>
        </p:spPr>
        <p:txBody>
          <a:bodyPr/>
          <a:lstStyle/>
          <a:p>
            <a:r>
              <a:rPr lang="en-US" dirty="0"/>
              <a:t>Example  </a:t>
            </a:r>
          </a:p>
          <a:p>
            <a:pPr lvl="1"/>
            <a:r>
              <a:rPr lang="en-US" dirty="0"/>
              <a:t>Calculate the mean of each vector in the cell array </a:t>
            </a:r>
          </a:p>
          <a:p>
            <a:pPr>
              <a:buNone/>
            </a:pPr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NumericCell</a:t>
            </a:r>
            <a:r>
              <a:rPr lang="en-US" sz="2800" dirty="0">
                <a:latin typeface="Lucida Console" pitchFamily="49" charset="0"/>
                <a:cs typeface="Courier New" pitchFamily="49" charset="0"/>
              </a:rPr>
              <a:t>={[1;2;3],[1;2;3;4],[1 2 3 4]};</a:t>
            </a:r>
          </a:p>
          <a:p>
            <a:pPr>
              <a:buNone/>
            </a:pPr>
            <a:r>
              <a:rPr lang="en-US" sz="2800" dirty="0">
                <a:latin typeface="Lucida Console" pitchFamily="49" charset="0"/>
                <a:cs typeface="Courier New" pitchFamily="49" charset="0"/>
              </a:rPr>
              <a:t>averages = </a:t>
            </a:r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cellfun</a:t>
            </a:r>
            <a:r>
              <a:rPr lang="en-US" sz="2800" dirty="0">
                <a:latin typeface="Lucida Console" pitchFamily="49" charset="0"/>
                <a:cs typeface="Courier New" pitchFamily="49" charset="0"/>
              </a:rPr>
              <a:t>(@mean, </a:t>
            </a:r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NumericCell</a:t>
            </a:r>
            <a:r>
              <a:rPr lang="en-US" sz="2800" dirty="0">
                <a:latin typeface="Lucida Console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2800" dirty="0">
                <a:latin typeface="Lucida Console" pitchFamily="49" charset="0"/>
                <a:cs typeface="Courier New" pitchFamily="49" charset="0"/>
              </a:rPr>
              <a:t>averages = 2.0000    2.5000    2.5000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MATLAB Cell Arrays: Cellfun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useful information about Cell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36" y="1814114"/>
            <a:ext cx="8229600" cy="4082066"/>
          </a:xfrm>
        </p:spPr>
        <p:txBody>
          <a:bodyPr/>
          <a:lstStyle/>
          <a:p>
            <a:r>
              <a:rPr lang="en-US" dirty="0"/>
              <a:t>Loren Shore Blog MATLAB</a:t>
            </a:r>
          </a:p>
          <a:p>
            <a:pPr lvl="1"/>
            <a:r>
              <a:rPr lang="en-US" dirty="0">
                <a:hlinkClick r:id="rId2"/>
              </a:rPr>
              <a:t>http://blogs.mathworks.com/loren/2006/06/21/cell-arrays-and-their-contents/</a:t>
            </a:r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MATLAB Cell Array </a:t>
            </a:r>
          </a:p>
          <a:p>
            <a:pPr lvl="1"/>
            <a:r>
              <a:rPr lang="en-US" dirty="0">
                <a:hlinkClick r:id="rId3"/>
              </a:rPr>
              <a:t>http://www.mathworks.com/help/techdoc/matlab_prog/br04bw6-98.html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2" descr="D:\reed\matlab\loren_140x1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6356" y="945931"/>
            <a:ext cx="1405181" cy="1375070"/>
          </a:xfrm>
          <a:prstGeom prst="rect">
            <a:avLst/>
          </a:prstGeom>
          <a:noFill/>
        </p:spPr>
      </p:pic>
      <p:pic>
        <p:nvPicPr>
          <p:cNvPr id="5" name="Picture 2" descr="D:\reed\matlab\matlab.pic_header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8800" y="3996477"/>
            <a:ext cx="4222750" cy="464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924" y="3164790"/>
            <a:ext cx="6297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MATLAB Structures </a:t>
            </a:r>
            <a:endParaRPr lang="en-US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type that groups related data using containers called fields which can contain numeric or character variables of any size and type.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MATLAB Structures- What are they? </a:t>
            </a:r>
            <a:br>
              <a:rPr lang="en-US"/>
            </a:b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icture 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5613" r="-25613"/>
          <a:stretch>
            <a:fillRect/>
          </a:stretch>
        </p:blipFill>
        <p:spPr>
          <a:xfrm>
            <a:off x="-587375" y="2267934"/>
            <a:ext cx="8229600" cy="408206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MATLAB Structures- What are they? </a:t>
            </a:r>
            <a:br>
              <a:rPr lang="en-US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6750" y="913717"/>
            <a:ext cx="802005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/>
              <a:t> Example, store data on patients in a structure using fields name billing and test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Structures- Creating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6750" y="1143000"/>
            <a:ext cx="802005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/>
              <a:t> Format</a:t>
            </a:r>
          </a:p>
          <a:p>
            <a:r>
              <a:rPr lang="en-US" sz="2800" dirty="0">
                <a:latin typeface="Lucida Console" pitchFamily="49" charset="0"/>
                <a:cs typeface="Courier New" pitchFamily="49" charset="0"/>
              </a:rPr>
              <a:t>	</a:t>
            </a:r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structurename.firstVariable</a:t>
            </a:r>
            <a:endParaRPr lang="en-US" sz="2800" dirty="0">
              <a:latin typeface="Lucida Console" pitchFamily="49" charset="0"/>
              <a:cs typeface="Courier New" pitchFamily="49" charset="0"/>
            </a:endParaRPr>
          </a:p>
          <a:p>
            <a:r>
              <a:rPr lang="en-US" sz="2800" dirty="0">
                <a:latin typeface="Lucida Console" pitchFamily="49" charset="0"/>
                <a:cs typeface="Courier New" pitchFamily="49" charset="0"/>
              </a:rPr>
              <a:t>	</a:t>
            </a:r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structurename.secondVariable</a:t>
            </a:r>
            <a:endParaRPr lang="en-US" sz="2800" dirty="0">
              <a:latin typeface="Lucida Console" pitchFamily="49" charset="0"/>
              <a:cs typeface="Courier New" pitchFamily="49" charset="0"/>
            </a:endParaRPr>
          </a:p>
          <a:p>
            <a:r>
              <a:rPr lang="en-US" sz="2800" dirty="0">
                <a:latin typeface="Lucida Console" pitchFamily="49" charset="0"/>
                <a:cs typeface="Courier New" pitchFamily="49" charset="0"/>
              </a:rPr>
              <a:t>	</a:t>
            </a:r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structurename.thirdVariable</a:t>
            </a:r>
            <a:endParaRPr lang="en-US" sz="2800" dirty="0">
              <a:latin typeface="Lucida Console" pitchFamily="49" charset="0"/>
              <a:cs typeface="Courier New" pitchFamily="49" charset="0"/>
            </a:endParaRPr>
          </a:p>
          <a:p>
            <a:r>
              <a:rPr lang="en-US" sz="3200" dirty="0"/>
              <a:t>… for as many variables as you want</a:t>
            </a:r>
          </a:p>
          <a:p>
            <a:endParaRPr lang="en-US" sz="3200" dirty="0"/>
          </a:p>
          <a:p>
            <a:pPr>
              <a:buFont typeface="Arial"/>
              <a:buChar char="•"/>
            </a:pPr>
            <a:endParaRPr lang="en-US" sz="2700" dirty="0"/>
          </a:p>
          <a:p>
            <a:endParaRPr lang="en-US" sz="3200" dirty="0"/>
          </a:p>
          <a:p>
            <a:endParaRPr lang="en-US" sz="3200" dirty="0"/>
          </a:p>
          <a:p>
            <a:pPr>
              <a:buFont typeface="Arial"/>
              <a:buChar char="•"/>
            </a:pPr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7825" y="1362076"/>
            <a:ext cx="6226175" cy="4987924"/>
          </a:xfrm>
        </p:spPr>
        <p:txBody>
          <a:bodyPr/>
          <a:lstStyle/>
          <a:p>
            <a:r>
              <a:rPr lang="en-US" dirty="0"/>
              <a:t>Course Format</a:t>
            </a:r>
          </a:p>
          <a:p>
            <a:r>
              <a:rPr lang="en-US" dirty="0"/>
              <a:t>Overview of MATLAB topics</a:t>
            </a:r>
            <a:br>
              <a:rPr lang="en-US" dirty="0"/>
            </a:br>
            <a:r>
              <a:rPr lang="en-US" dirty="0"/>
              <a:t>with Lab Exercises</a:t>
            </a:r>
          </a:p>
          <a:p>
            <a:r>
              <a:rPr lang="en-US" dirty="0"/>
              <a:t>UNC Research Computing</a:t>
            </a:r>
          </a:p>
          <a:p>
            <a:pPr lvl="1"/>
            <a:r>
              <a:rPr lang="en-US" i="1" dirty="0">
                <a:hlinkClick r:id="rId2"/>
              </a:rPr>
              <a:t>http://its.help.rc.unc.edu//research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151" y="3184547"/>
            <a:ext cx="2606276" cy="23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rain_in_station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412" y="1211263"/>
            <a:ext cx="2631045" cy="197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Structures- Creating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6750" y="1143000"/>
            <a:ext cx="802005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/>
              <a:t> Create the structure shown in the graphic</a:t>
            </a:r>
          </a:p>
          <a:p>
            <a:pPr lvl="1"/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patient.name</a:t>
            </a:r>
            <a:r>
              <a:rPr lang="en-US" sz="2800" dirty="0">
                <a:latin typeface="Lucida Console" pitchFamily="49" charset="0"/>
                <a:cs typeface="Courier New" pitchFamily="49" charset="0"/>
              </a:rPr>
              <a:t> = 'John Doe';</a:t>
            </a:r>
          </a:p>
          <a:p>
            <a:pPr lvl="1"/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patient.billing</a:t>
            </a:r>
            <a:r>
              <a:rPr lang="en-US" sz="2800" dirty="0">
                <a:latin typeface="Lucida Console" pitchFamily="49" charset="0"/>
                <a:cs typeface="Courier New" pitchFamily="49" charset="0"/>
              </a:rPr>
              <a:t> = 127.00;</a:t>
            </a:r>
          </a:p>
          <a:p>
            <a:pPr lvl="1"/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patient.test</a:t>
            </a:r>
            <a:r>
              <a:rPr lang="en-US" sz="2800" dirty="0">
                <a:latin typeface="Lucida Console" pitchFamily="49" charset="0"/>
                <a:cs typeface="Courier New" pitchFamily="49" charset="0"/>
              </a:rPr>
              <a:t> = [79, 75, 73; 180, 178, 177.5; 172, 170, 169];</a:t>
            </a:r>
          </a:p>
          <a:p>
            <a:pPr lvl="1"/>
            <a:endParaRPr lang="en-US" sz="2800" dirty="0">
              <a:latin typeface="Lucida Console" pitchFamily="49" charset="0"/>
              <a:cs typeface="Courier New" pitchFamily="49" charset="0"/>
            </a:endParaRPr>
          </a:p>
          <a:p>
            <a:pPr lvl="1"/>
            <a:r>
              <a:rPr lang="en-US" sz="2800" dirty="0">
                <a:latin typeface="Lucida Console" pitchFamily="49" charset="0"/>
                <a:cs typeface="Courier New" pitchFamily="49" charset="0"/>
              </a:rPr>
              <a:t>patient     %show the structure</a:t>
            </a:r>
          </a:p>
          <a:p>
            <a:endParaRPr lang="en-US" sz="3200" dirty="0"/>
          </a:p>
          <a:p>
            <a:endParaRPr lang="en-US" sz="3200" dirty="0"/>
          </a:p>
          <a:p>
            <a:pPr>
              <a:buFont typeface="Arial"/>
              <a:buChar char="•"/>
            </a:pPr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67" y="1615671"/>
            <a:ext cx="7067550" cy="4932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Structures- Creating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6750" y="949919"/>
            <a:ext cx="802005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/>
              <a:t> Add many patients/elements to the array</a:t>
            </a:r>
          </a:p>
          <a:p>
            <a:endParaRPr lang="en-US" sz="3200" dirty="0"/>
          </a:p>
          <a:p>
            <a:pPr>
              <a:buFont typeface="Arial"/>
              <a:buChar char="•"/>
            </a:pPr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Structures- Create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6750" y="1143000"/>
            <a:ext cx="802005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/>
              <a:t> Code to add another patient to the patient array</a:t>
            </a:r>
          </a:p>
          <a:p>
            <a:pPr lvl="1"/>
            <a:r>
              <a:rPr lang="en-US" sz="2800" dirty="0">
                <a:latin typeface="Lucida Console" pitchFamily="49" charset="0"/>
                <a:cs typeface="Courier New" pitchFamily="49" charset="0"/>
              </a:rPr>
              <a:t>patient(2).name = 'Ann Lane';</a:t>
            </a:r>
          </a:p>
          <a:p>
            <a:pPr lvl="1"/>
            <a:r>
              <a:rPr lang="en-US" sz="2800" dirty="0">
                <a:latin typeface="Lucida Console" pitchFamily="49" charset="0"/>
                <a:cs typeface="Courier New" pitchFamily="49" charset="0"/>
              </a:rPr>
              <a:t>patient(2).billing = 28.50;</a:t>
            </a:r>
          </a:p>
          <a:p>
            <a:pPr lvl="1"/>
            <a:r>
              <a:rPr lang="en-US" sz="2800" dirty="0">
                <a:latin typeface="Lucida Console" pitchFamily="49" charset="0"/>
                <a:cs typeface="Courier New" pitchFamily="49" charset="0"/>
              </a:rPr>
              <a:t>patient(2).test = [68, 70, 68; 118, 118, 119; 172, 170, 169];</a:t>
            </a:r>
          </a:p>
          <a:p>
            <a:endParaRPr lang="en-US" sz="3200" dirty="0"/>
          </a:p>
          <a:p>
            <a:pPr>
              <a:buFont typeface="Arial"/>
              <a:buChar char="•"/>
            </a:pPr>
            <a:r>
              <a:rPr lang="en-US" sz="3200" dirty="0"/>
              <a:t> Add an incomplete structure element</a:t>
            </a:r>
          </a:p>
          <a:p>
            <a:pPr lvl="1"/>
            <a:r>
              <a:rPr lang="en-US" sz="2800" dirty="0">
                <a:latin typeface="Lucida Console" pitchFamily="49" charset="0"/>
                <a:cs typeface="Courier New" pitchFamily="49" charset="0"/>
              </a:rPr>
              <a:t>patient(3).name = 'New Name';</a:t>
            </a:r>
          </a:p>
          <a:p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dirty="0"/>
              <a:t>MATLAB Structures- Indexing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6251" y="746125"/>
            <a:ext cx="8667749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/>
              <a:t> Format for indexing:</a:t>
            </a:r>
          </a:p>
          <a:p>
            <a:pPr lvl="1"/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structureName(field).variableName</a:t>
            </a:r>
            <a:endParaRPr lang="en-US" sz="2800" dirty="0">
              <a:latin typeface="Lucida Console" pitchFamily="49" charset="0"/>
              <a:cs typeface="Courier New" pitchFamily="49" charset="0"/>
            </a:endParaRPr>
          </a:p>
          <a:p>
            <a:endParaRPr lang="en-US" sz="2800" dirty="0"/>
          </a:p>
          <a:p>
            <a:pPr>
              <a:buFont typeface="Arial"/>
              <a:buChar char="•"/>
            </a:pPr>
            <a:r>
              <a:rPr lang="en-US" sz="2800" dirty="0"/>
              <a:t> Example</a:t>
            </a:r>
          </a:p>
          <a:p>
            <a:pPr lvl="1"/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amount_due</a:t>
            </a:r>
            <a:r>
              <a:rPr lang="en-US" sz="2800" dirty="0">
                <a:latin typeface="Lucida Console" pitchFamily="49" charset="0"/>
                <a:cs typeface="Courier New" pitchFamily="49" charset="0"/>
              </a:rPr>
              <a:t> = patient(1).billing</a:t>
            </a:r>
          </a:p>
          <a:p>
            <a:r>
              <a:rPr lang="en-US" sz="2800" dirty="0">
                <a:latin typeface="Lucida Console" pitchFamily="49" charset="0"/>
                <a:cs typeface="Courier New" pitchFamily="49" charset="0"/>
              </a:rPr>
              <a:t>	</a:t>
            </a:r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amount_due</a:t>
            </a:r>
            <a:r>
              <a:rPr lang="en-US" sz="2800" dirty="0">
                <a:latin typeface="Lucida Console" pitchFamily="49" charset="0"/>
                <a:cs typeface="Courier New" pitchFamily="49" charset="0"/>
              </a:rPr>
              <a:t> = 127</a:t>
            </a:r>
          </a:p>
          <a:p>
            <a:endParaRPr lang="en-US" sz="2800" dirty="0">
              <a:latin typeface="Lucida Console" pitchFamily="49" charset="0"/>
              <a:cs typeface="Courier New" pitchFamily="49" charset="0"/>
            </a:endParaRPr>
          </a:p>
          <a:p>
            <a:r>
              <a:rPr lang="en-US" sz="2800" dirty="0">
                <a:latin typeface="Lucida Console" pitchFamily="49" charset="0"/>
                <a:cs typeface="Courier New" pitchFamily="49" charset="0"/>
              </a:rPr>
              <a:t>	name = patient(3).name </a:t>
            </a:r>
          </a:p>
          <a:p>
            <a:r>
              <a:rPr lang="en-US" sz="2800" dirty="0">
                <a:latin typeface="Lucida Console" pitchFamily="49" charset="0"/>
                <a:cs typeface="Courier New" pitchFamily="49" charset="0"/>
              </a:rPr>
              <a:t>	patient.name(3) = New Name</a:t>
            </a:r>
          </a:p>
          <a:p>
            <a:endParaRPr lang="en-US" sz="2800" dirty="0"/>
          </a:p>
          <a:p>
            <a:pPr>
              <a:buFont typeface="Arial"/>
              <a:buChar char="•"/>
            </a:pPr>
            <a:r>
              <a:rPr lang="en-US" sz="2800" dirty="0"/>
              <a:t> Does not overwrite patient.name, name &amp; patient are unique</a:t>
            </a:r>
          </a:p>
          <a:p>
            <a:pPr lvl="1">
              <a:buFont typeface="Arial"/>
              <a:buChar char="•"/>
            </a:pPr>
            <a:endParaRPr lang="en-US" sz="3200" dirty="0"/>
          </a:p>
          <a:p>
            <a:pPr lvl="1">
              <a:buFont typeface="Arial"/>
              <a:buChar char="•"/>
            </a:pPr>
            <a:endParaRPr lang="en-US" sz="3200" dirty="0"/>
          </a:p>
          <a:p>
            <a:pPr>
              <a:buFont typeface="Arial"/>
              <a:buChar char="•"/>
            </a:pPr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MATLAB Structures- Indexing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7424" y="648692"/>
            <a:ext cx="897657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/>
              <a:t> Ex: using a </a:t>
            </a:r>
            <a:r>
              <a:rPr lang="en-US" sz="2800" dirty="0" err="1"/>
              <a:t>shapefile</a:t>
            </a:r>
            <a:r>
              <a:rPr lang="en-US" sz="2800" dirty="0"/>
              <a:t> which MATLAB reads as a structure</a:t>
            </a:r>
          </a:p>
          <a:p>
            <a:r>
              <a:rPr lang="en-US" sz="2000" dirty="0">
                <a:latin typeface="Lucida Console" pitchFamily="49" charset="0"/>
                <a:cs typeface="Courier New" pitchFamily="49" charset="0"/>
              </a:rPr>
              <a:t>%read in the </a:t>
            </a:r>
            <a:r>
              <a:rPr lang="en-US" sz="2000" dirty="0" err="1">
                <a:latin typeface="Lucida Console" pitchFamily="49" charset="0"/>
                <a:cs typeface="Courier New" pitchFamily="49" charset="0"/>
              </a:rPr>
              <a:t>shapefile</a:t>
            </a:r>
            <a:endParaRPr lang="en-US" sz="2000" dirty="0">
              <a:latin typeface="Lucida Console" pitchFamily="49" charset="0"/>
              <a:cs typeface="Courier New" pitchFamily="49" charset="0"/>
            </a:endParaRPr>
          </a:p>
          <a:p>
            <a:r>
              <a:rPr lang="en-US" sz="2000" dirty="0">
                <a:latin typeface="Lucida Console" pitchFamily="49" charset="0"/>
                <a:cs typeface="Courier New" pitchFamily="49" charset="0"/>
              </a:rPr>
              <a:t>%</a:t>
            </a:r>
            <a:r>
              <a:rPr lang="en-US" sz="2000" dirty="0" err="1">
                <a:latin typeface="Lucida Console" pitchFamily="49" charset="0"/>
                <a:cs typeface="Courier New" pitchFamily="49" charset="0"/>
              </a:rPr>
              <a:t>shapefile</a:t>
            </a:r>
            <a:r>
              <a:rPr lang="en-US" sz="2000" dirty="0">
                <a:latin typeface="Lucida Console" pitchFamily="49" charset="0"/>
                <a:cs typeface="Courier New" pitchFamily="49" charset="0"/>
              </a:rPr>
              <a:t> =     					                                                                  			</a:t>
            </a:r>
            <a:r>
              <a:rPr lang="en-US" sz="2000" dirty="0" err="1">
                <a:latin typeface="Lucida Console" pitchFamily="49" charset="0"/>
                <a:cs typeface="Courier New" pitchFamily="49" charset="0"/>
              </a:rPr>
              <a:t>shaperead</a:t>
            </a:r>
            <a:r>
              <a:rPr lang="en-US" sz="2000" dirty="0">
                <a:latin typeface="Lucida Console" pitchFamily="49" charset="0"/>
                <a:cs typeface="Courier New" pitchFamily="49" charset="0"/>
              </a:rPr>
              <a:t>(’</a:t>
            </a:r>
            <a:r>
              <a:rPr lang="en-US" sz="2000" dirty="0" err="1">
                <a:latin typeface="Lucida Console" pitchFamily="49" charset="0"/>
                <a:cs typeface="Courier New" pitchFamily="49" charset="0"/>
              </a:rPr>
              <a:t>fileName.shp','UseGeoCoords',true</a:t>
            </a:r>
            <a:r>
              <a:rPr lang="en-US" sz="2000" dirty="0">
                <a:latin typeface="Lucida Console" pitchFamily="49" charset="0"/>
                <a:cs typeface="Courier New" pitchFamily="49" charset="0"/>
              </a:rPr>
              <a:t>); </a:t>
            </a:r>
          </a:p>
          <a:p>
            <a:r>
              <a:rPr lang="en-US" sz="2000" dirty="0">
                <a:latin typeface="Lucida Console" pitchFamily="49" charset="0"/>
                <a:cs typeface="Courier New" pitchFamily="49" charset="0"/>
              </a:rPr>
              <a:t>load IntMATLAB1.mat</a:t>
            </a:r>
          </a:p>
          <a:p>
            <a:endParaRPr lang="en-US" sz="2000" dirty="0">
              <a:latin typeface="Lucida Console" pitchFamily="49" charset="0"/>
              <a:cs typeface="Courier New" pitchFamily="49" charset="0"/>
            </a:endParaRPr>
          </a:p>
          <a:p>
            <a:r>
              <a:rPr lang="en-US" sz="2000" dirty="0">
                <a:latin typeface="Lucida Console" pitchFamily="49" charset="0"/>
                <a:cs typeface="Courier New" pitchFamily="49" charset="0"/>
              </a:rPr>
              <a:t>%turn the </a:t>
            </a:r>
            <a:r>
              <a:rPr lang="en-US" sz="2000" dirty="0" err="1">
                <a:latin typeface="Lucida Console" pitchFamily="49" charset="0"/>
                <a:cs typeface="Courier New" pitchFamily="49" charset="0"/>
              </a:rPr>
              <a:t>shapefile</a:t>
            </a:r>
            <a:r>
              <a:rPr lang="en-US" sz="2000" dirty="0">
                <a:latin typeface="Lucida Console" pitchFamily="49" charset="0"/>
                <a:cs typeface="Courier New" pitchFamily="49" charset="0"/>
              </a:rPr>
              <a:t> structure into a MATLAB cell </a:t>
            </a:r>
          </a:p>
          <a:p>
            <a:r>
              <a:rPr lang="en-US" sz="2000" dirty="0">
                <a:latin typeface="Lucida Console" pitchFamily="49" charset="0"/>
                <a:cs typeface="Courier New" pitchFamily="49" charset="0"/>
              </a:rPr>
              <a:t>for </a:t>
            </a:r>
            <a:r>
              <a:rPr lang="en-US" sz="2000" dirty="0" err="1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Lucida Console" pitchFamily="49" charset="0"/>
                <a:cs typeface="Courier New" pitchFamily="49" charset="0"/>
              </a:rPr>
              <a:t>=1:length(shapefile)</a:t>
            </a:r>
          </a:p>
          <a:p>
            <a:r>
              <a:rPr lang="en-US" sz="2000" dirty="0">
                <a:latin typeface="Lucida Console" pitchFamily="49" charset="0"/>
                <a:cs typeface="Courier New" pitchFamily="49" charset="0"/>
              </a:rPr>
              <a:t>    </a:t>
            </a:r>
            <a:r>
              <a:rPr lang="en-US" sz="2000" dirty="0" err="1">
                <a:latin typeface="Lucida Console" pitchFamily="49" charset="0"/>
                <a:cs typeface="Courier New" pitchFamily="49" charset="0"/>
              </a:rPr>
              <a:t>polyGeo{i</a:t>
            </a:r>
            <a:r>
              <a:rPr lang="en-US" sz="2000" dirty="0">
                <a:latin typeface="Lucida Console" pitchFamily="49" charset="0"/>
                <a:cs typeface="Courier New" pitchFamily="49" charset="0"/>
              </a:rPr>
              <a:t>}={(</a:t>
            </a:r>
            <a:r>
              <a:rPr lang="en-US" sz="2000" dirty="0" err="1">
                <a:latin typeface="Lucida Console" pitchFamily="49" charset="0"/>
                <a:cs typeface="Courier New" pitchFamily="49" charset="0"/>
              </a:rPr>
              <a:t>shapefile(i).Lon</a:t>
            </a:r>
            <a:r>
              <a:rPr lang="en-US" sz="2000" dirty="0">
                <a:latin typeface="Lucida Console" pitchFamily="49" charset="0"/>
                <a:cs typeface="Courier New" pitchFamily="49" charset="0"/>
              </a:rPr>
              <a:t>)' (</a:t>
            </a:r>
            <a:r>
              <a:rPr lang="en-US" sz="2000" dirty="0" err="1">
                <a:latin typeface="Lucida Console" pitchFamily="49" charset="0"/>
                <a:cs typeface="Courier New" pitchFamily="49" charset="0"/>
              </a:rPr>
              <a:t>shapefile(i).Lat</a:t>
            </a:r>
            <a:r>
              <a:rPr lang="en-US" sz="2000" dirty="0">
                <a:latin typeface="Lucida Console" pitchFamily="49" charset="0"/>
                <a:cs typeface="Courier New" pitchFamily="49" charset="0"/>
              </a:rPr>
              <a:t>)'}; %turn the structure of the X Y coordinates into a cell;</a:t>
            </a:r>
          </a:p>
          <a:p>
            <a:r>
              <a:rPr lang="en-US" sz="2000" dirty="0">
                <a:latin typeface="Lucida Console" pitchFamily="49" charset="0"/>
                <a:cs typeface="Courier New" pitchFamily="49" charset="0"/>
              </a:rPr>
              <a:t>    shapefileFIPS(i,1)=</a:t>
            </a:r>
            <a:r>
              <a:rPr lang="en-US" sz="2000" dirty="0" err="1">
                <a:latin typeface="Lucida Console" pitchFamily="49" charset="0"/>
                <a:cs typeface="Courier New" pitchFamily="49" charset="0"/>
              </a:rPr>
              <a:t>shapefile</a:t>
            </a:r>
            <a:r>
              <a:rPr lang="en-US" sz="2000" dirty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Lucida Console" pitchFamily="49" charset="0"/>
                <a:cs typeface="Courier New" pitchFamily="49" charset="0"/>
              </a:rPr>
              <a:t>).FIPS;                           %turn into a vector</a:t>
            </a:r>
            <a:endParaRPr lang="en-US" sz="2400" dirty="0"/>
          </a:p>
          <a:p>
            <a:r>
              <a:rPr lang="en-US" sz="2000" dirty="0">
                <a:latin typeface="Lucida Console" pitchFamily="49" charset="0"/>
                <a:cs typeface="Courier New" pitchFamily="49" charset="0"/>
              </a:rPr>
              <a:t>    sqMiArea(i,1)=</a:t>
            </a:r>
            <a:r>
              <a:rPr lang="en-US" sz="2000" dirty="0" err="1">
                <a:latin typeface="Lucida Console" pitchFamily="49" charset="0"/>
                <a:cs typeface="Courier New" pitchFamily="49" charset="0"/>
              </a:rPr>
              <a:t>shapefile</a:t>
            </a:r>
            <a:r>
              <a:rPr lang="en-US" sz="2000" dirty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Lucida Console" pitchFamily="49" charset="0"/>
                <a:cs typeface="Courier New" pitchFamily="49" charset="0"/>
              </a:rPr>
              <a:t>).</a:t>
            </a:r>
            <a:r>
              <a:rPr lang="en-US" sz="2000" dirty="0" err="1">
                <a:latin typeface="Lucida Console" pitchFamily="49" charset="0"/>
                <a:cs typeface="Courier New" pitchFamily="49" charset="0"/>
              </a:rPr>
              <a:t>Area_SQ_Mi</a:t>
            </a:r>
            <a:r>
              <a:rPr lang="en-US" sz="2000" dirty="0">
                <a:latin typeface="Lucida Console" pitchFamily="49" charset="0"/>
                <a:cs typeface="Courier New" pitchFamily="49" charset="0"/>
              </a:rPr>
              <a:t>;</a:t>
            </a:r>
          </a:p>
          <a:p>
            <a:r>
              <a:rPr lang="en-US" sz="2000" dirty="0">
                <a:latin typeface="Lucida Console" pitchFamily="49" charset="0"/>
                <a:cs typeface="Courier New" pitchFamily="49" charset="0"/>
              </a:rPr>
              <a:t>    pop2000(i,1)=shapefile(i).POP2000;</a:t>
            </a:r>
          </a:p>
          <a:p>
            <a:r>
              <a:rPr lang="en-US" sz="2000" dirty="0">
                <a:latin typeface="Lucida Console" pitchFamily="49" charset="0"/>
                <a:cs typeface="Courier New" pitchFamily="49" charset="0"/>
              </a:rPr>
              <a:t>    pop2007(i,1)=shapefile(i).POP2007;</a:t>
            </a:r>
          </a:p>
          <a:p>
            <a:r>
              <a:rPr lang="en-US" sz="2000" dirty="0">
                <a:latin typeface="Lucida Console" pitchFamily="49" charset="0"/>
                <a:cs typeface="Courier New" pitchFamily="49" charset="0"/>
              </a:rPr>
              <a:t>end;</a:t>
            </a:r>
          </a:p>
          <a:p>
            <a:endParaRPr lang="en-US" sz="1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0" y="158750"/>
            <a:ext cx="9144000" cy="1143000"/>
          </a:xfrm>
        </p:spPr>
        <p:txBody>
          <a:bodyPr/>
          <a:lstStyle/>
          <a:p>
            <a:r>
              <a:rPr lang="en-US" dirty="0"/>
              <a:t>More useful information about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36" y="793438"/>
            <a:ext cx="8229600" cy="6016625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r>
              <a:rPr lang="en-US" sz="2700" dirty="0"/>
              <a:t>MATLAB </a:t>
            </a:r>
            <a:r>
              <a:rPr lang="en-US" sz="2700" dirty="0" err="1"/>
              <a:t>Struct</a:t>
            </a:r>
            <a:r>
              <a:rPr lang="en-US" sz="2700" dirty="0"/>
              <a:t> Function</a:t>
            </a:r>
          </a:p>
          <a:p>
            <a:pPr lvl="1"/>
            <a:r>
              <a:rPr lang="en-US" sz="2700" dirty="0">
                <a:hlinkClick r:id="rId2"/>
              </a:rPr>
              <a:t>http://www.mathworks.com/help/techdoc/ref/struct.html</a:t>
            </a:r>
            <a:r>
              <a:rPr lang="en-US" sz="2700" dirty="0"/>
              <a:t> </a:t>
            </a:r>
          </a:p>
          <a:p>
            <a:r>
              <a:rPr lang="en-US" sz="2700" dirty="0"/>
              <a:t>Creating a Structure Array</a:t>
            </a:r>
          </a:p>
          <a:p>
            <a:pPr lvl="1"/>
            <a:r>
              <a:rPr lang="en-US" sz="2700" dirty="0">
                <a:hlinkClick r:id="rId3"/>
              </a:rPr>
              <a:t>http://www.mathworks.com/products/matlab/demos.html?file=/products/demos/shipping/matlab/strucdem.html</a:t>
            </a:r>
            <a:endParaRPr lang="en-US" sz="2700" dirty="0"/>
          </a:p>
          <a:p>
            <a:r>
              <a:rPr lang="en-US" sz="2700" dirty="0"/>
              <a:t>Overview on Structure</a:t>
            </a:r>
          </a:p>
          <a:p>
            <a:pPr lvl="1"/>
            <a:r>
              <a:rPr lang="en-US" sz="2700" dirty="0">
                <a:hlinkClick r:id="rId4"/>
              </a:rPr>
              <a:t>http://www.mathworks.com/help/techdoc/matlab_prog/br04bw6-38.html</a:t>
            </a:r>
            <a:r>
              <a:rPr lang="en-US" sz="2700" dirty="0"/>
              <a:t> </a:t>
            </a:r>
          </a:p>
        </p:txBody>
      </p:sp>
      <p:pic>
        <p:nvPicPr>
          <p:cNvPr id="5" name="Picture 2" descr="D:\reed\matlab\matlab.pic_header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736" y="6139110"/>
            <a:ext cx="4222750" cy="464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0903" y="2962141"/>
            <a:ext cx="4238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Optimizing MATLAB Code             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MATLAB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0500" y="1000125"/>
            <a:ext cx="9334500" cy="4872641"/>
          </a:xfrm>
        </p:spPr>
        <p:txBody>
          <a:bodyPr/>
          <a:lstStyle/>
          <a:p>
            <a:pPr lvl="1"/>
            <a:endParaRPr lang="en-US" dirty="0"/>
          </a:p>
          <a:p>
            <a:pPr lvl="1">
              <a:buFont typeface="Arial"/>
              <a:buChar char="•"/>
            </a:pPr>
            <a:r>
              <a:rPr lang="en-US" sz="3200" dirty="0"/>
              <a:t>Overview of MATLAB loops and conditional statements</a:t>
            </a:r>
          </a:p>
          <a:p>
            <a:pPr lvl="1">
              <a:buFont typeface="Arial"/>
              <a:buChar char="•"/>
            </a:pPr>
            <a:r>
              <a:rPr lang="en-US" sz="3200" dirty="0" err="1"/>
              <a:t>Vectorization</a:t>
            </a:r>
            <a:endParaRPr lang="en-US" sz="3200" dirty="0"/>
          </a:p>
          <a:p>
            <a:pPr lvl="1">
              <a:buFont typeface="Arial"/>
              <a:buChar char="•"/>
            </a:pPr>
            <a:r>
              <a:rPr lang="en-US" sz="3200" dirty="0"/>
              <a:t>MATLAB profiler</a:t>
            </a:r>
          </a:p>
          <a:p>
            <a:pPr lvl="1">
              <a:buFont typeface="Arial"/>
              <a:buChar char="•"/>
            </a:pPr>
            <a:r>
              <a:rPr lang="en-US" sz="3200" dirty="0"/>
              <a:t>Pre-allocation</a:t>
            </a:r>
          </a:p>
          <a:p>
            <a:pPr lvl="1">
              <a:buFont typeface="Arial"/>
              <a:buChar char="•"/>
            </a:pPr>
            <a:r>
              <a:rPr lang="en-US" sz="3200" dirty="0"/>
              <a:t>Other optimization strategies (15 min)</a:t>
            </a:r>
          </a:p>
        </p:txBody>
      </p:sp>
      <p:pic>
        <p:nvPicPr>
          <p:cNvPr id="4" name="Picture 3" descr="cheeta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0" y="5010388"/>
            <a:ext cx="2682875" cy="178411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797"/>
            <a:ext cx="9144000" cy="1143000"/>
          </a:xfrm>
        </p:spPr>
        <p:txBody>
          <a:bodyPr/>
          <a:lstStyle/>
          <a:p>
            <a:r>
              <a:rPr lang="en-US" dirty="0"/>
              <a:t>Loop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786218"/>
            <a:ext cx="7037315" cy="5567206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For</a:t>
            </a:r>
            <a:r>
              <a:rPr lang="en-US" dirty="0"/>
              <a:t> loops: execute statements for a specified number of iterations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3" descr="File:For-loop-diagr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719" y="1142689"/>
            <a:ext cx="1916185" cy="4159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" y="2149019"/>
            <a:ext cx="8496300" cy="470898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3000" u="sng" dirty="0"/>
              <a:t>Syntax</a:t>
            </a:r>
          </a:p>
          <a:p>
            <a:pPr>
              <a:buNone/>
            </a:pPr>
            <a:r>
              <a:rPr lang="en-US" sz="3000" dirty="0"/>
              <a:t>   for variable=</a:t>
            </a:r>
            <a:r>
              <a:rPr lang="en-US" sz="3000" dirty="0" err="1"/>
              <a:t>start:end</a:t>
            </a:r>
            <a:endParaRPr lang="en-US" sz="3000" dirty="0"/>
          </a:p>
          <a:p>
            <a:pPr>
              <a:buNone/>
            </a:pPr>
            <a:r>
              <a:rPr lang="en-US" sz="3000" dirty="0"/>
              <a:t> 	      statement</a:t>
            </a:r>
          </a:p>
          <a:p>
            <a:pPr>
              <a:buNone/>
            </a:pPr>
            <a:r>
              <a:rPr lang="en-US" sz="3000" dirty="0"/>
              <a:t>   end;</a:t>
            </a:r>
          </a:p>
          <a:p>
            <a:r>
              <a:rPr lang="en-US" sz="2800" u="sng" dirty="0">
                <a:latin typeface="Lucida Console" pitchFamily="49" charset="0"/>
                <a:cs typeface="Courier New" pitchFamily="49" charset="0"/>
              </a:rPr>
              <a:t>Example</a:t>
            </a:r>
          </a:p>
          <a:p>
            <a:pPr>
              <a:buNone/>
            </a:pPr>
            <a:r>
              <a:rPr lang="en-US" sz="2800" dirty="0">
                <a:latin typeface="Lucida Console" pitchFamily="49" charset="0"/>
                <a:cs typeface="Courier New" pitchFamily="49" charset="0"/>
              </a:rPr>
              <a:t>for </a:t>
            </a:r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sz="2800" dirty="0">
                <a:latin typeface="Lucida Console" pitchFamily="49" charset="0"/>
                <a:cs typeface="Courier New" pitchFamily="49" charset="0"/>
              </a:rPr>
              <a:t>=1:10</a:t>
            </a:r>
          </a:p>
          <a:p>
            <a:pPr>
              <a:buNone/>
            </a:pPr>
            <a:r>
              <a:rPr lang="en-US" sz="2800" dirty="0">
                <a:latin typeface="Lucida Console" pitchFamily="49" charset="0"/>
                <a:cs typeface="Courier New" pitchFamily="49" charset="0"/>
              </a:rPr>
              <a:t>		j(i,1)=i+5;</a:t>
            </a:r>
          </a:p>
          <a:p>
            <a:pPr>
              <a:buNone/>
            </a:pPr>
            <a:r>
              <a:rPr lang="en-US" sz="2800" dirty="0">
                <a:latin typeface="Lucida Console" pitchFamily="49" charset="0"/>
                <a:cs typeface="Courier New" pitchFamily="49" charset="0"/>
              </a:rPr>
              <a:t>end;</a:t>
            </a:r>
          </a:p>
          <a:p>
            <a:pPr>
              <a:buNone/>
            </a:pPr>
            <a:endParaRPr lang="en-US" sz="3000" dirty="0"/>
          </a:p>
          <a:p>
            <a:pPr>
              <a:buNone/>
            </a:pPr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u="sng" dirty="0"/>
          </a:p>
          <a:p>
            <a:endParaRPr lang="en-US" sz="3000" u="sng" dirty="0"/>
          </a:p>
          <a:p>
            <a:endParaRPr lang="en-US" sz="3000" u="sng" dirty="0"/>
          </a:p>
          <a:p>
            <a:endParaRPr lang="en-US" sz="3000" u="sng" dirty="0"/>
          </a:p>
        </p:txBody>
      </p:sp>
      <p:sp>
        <p:nvSpPr>
          <p:cNvPr id="6" name="Rectangle 5"/>
          <p:cNvSpPr/>
          <p:nvPr/>
        </p:nvSpPr>
        <p:spPr>
          <a:xfrm>
            <a:off x="1877633" y="5743977"/>
            <a:ext cx="3776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i="1" dirty="0">
                <a:hlinkClick r:id="rId3"/>
              </a:rPr>
              <a:t>http://www.mathworks.com/help/techdoc/ref/for.html</a:t>
            </a:r>
            <a:r>
              <a:rPr lang="en-US" sz="2400" i="1" dirty="0"/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4" y="996950"/>
            <a:ext cx="7664942" cy="5416549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While</a:t>
            </a:r>
            <a:r>
              <a:rPr lang="en-US" dirty="0"/>
              <a:t> loops: execute statements  			while a condition is true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Overview</a:t>
            </a:r>
          </a:p>
        </p:txBody>
      </p:sp>
      <p:pic>
        <p:nvPicPr>
          <p:cNvPr id="6" name="Picture 5" descr="Picture 3.png"/>
          <p:cNvPicPr>
            <a:picLocks noChangeAspect="1"/>
          </p:cNvPicPr>
          <p:nvPr/>
        </p:nvPicPr>
        <p:blipFill>
          <a:blip r:embed="rId2"/>
          <a:srcRect r="9627"/>
          <a:stretch>
            <a:fillRect/>
          </a:stretch>
        </p:blipFill>
        <p:spPr>
          <a:xfrm>
            <a:off x="6431924" y="842402"/>
            <a:ext cx="2612445" cy="2651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749" y="5625298"/>
            <a:ext cx="3837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i="1" dirty="0">
                <a:hlinkClick r:id="rId3"/>
              </a:rPr>
              <a:t>http://www.mathworks.com/help/techdoc/ref/while.html</a:t>
            </a:r>
            <a:r>
              <a:rPr lang="en-US" sz="2400" i="1" dirty="0"/>
              <a:t> </a:t>
            </a:r>
            <a:endParaRPr lang="en-US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12750" y="1960106"/>
            <a:ext cx="7445375" cy="424731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600" u="sng" dirty="0"/>
              <a:t>Syntax</a:t>
            </a:r>
          </a:p>
          <a:p>
            <a:pPr>
              <a:buNone/>
            </a:pPr>
            <a:r>
              <a:rPr lang="en-US" sz="2600" dirty="0"/>
              <a:t>   while variable&lt;value</a:t>
            </a:r>
          </a:p>
          <a:p>
            <a:pPr>
              <a:buNone/>
            </a:pPr>
            <a:r>
              <a:rPr lang="en-US" sz="2600" dirty="0"/>
              <a:t> 	      statement</a:t>
            </a:r>
          </a:p>
          <a:p>
            <a:pPr>
              <a:buNone/>
            </a:pPr>
            <a:r>
              <a:rPr lang="en-US" sz="2600" dirty="0"/>
              <a:t>   end;</a:t>
            </a:r>
          </a:p>
          <a:p>
            <a:pPr>
              <a:buNone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u="sng" dirty="0"/>
              <a:t>Example</a:t>
            </a:r>
          </a:p>
          <a:p>
            <a:pPr>
              <a:buNone/>
            </a:pPr>
            <a:r>
              <a:rPr lang="en-US" sz="2600" dirty="0" err="1"/>
              <a:t>n</a:t>
            </a:r>
            <a:r>
              <a:rPr lang="en-US" sz="2600" dirty="0"/>
              <a:t>=1;</a:t>
            </a:r>
          </a:p>
          <a:p>
            <a:pPr>
              <a:buNone/>
            </a:pPr>
            <a:r>
              <a:rPr lang="en-US" sz="2600" dirty="0" err="1"/>
              <a:t>nFact</a:t>
            </a:r>
            <a:r>
              <a:rPr lang="en-US" sz="2600" dirty="0"/>
              <a:t>=1;</a:t>
            </a:r>
          </a:p>
          <a:p>
            <a:pPr>
              <a:buNone/>
            </a:pPr>
            <a:r>
              <a:rPr lang="en-US" sz="2600" dirty="0"/>
              <a:t>while </a:t>
            </a:r>
            <a:r>
              <a:rPr lang="en-US" sz="2600" dirty="0" err="1"/>
              <a:t>nFact</a:t>
            </a:r>
            <a:r>
              <a:rPr lang="en-US" sz="2600" dirty="0"/>
              <a:t>&lt;1e100</a:t>
            </a:r>
          </a:p>
          <a:p>
            <a:pPr>
              <a:buNone/>
            </a:pPr>
            <a:r>
              <a:rPr lang="en-US" sz="2600" dirty="0"/>
              <a:t>		</a:t>
            </a:r>
            <a:r>
              <a:rPr lang="en-US" sz="2600" dirty="0" err="1"/>
              <a:t>n</a:t>
            </a:r>
            <a:r>
              <a:rPr lang="en-US" sz="2600" dirty="0"/>
              <a:t>=n+1;</a:t>
            </a:r>
          </a:p>
          <a:p>
            <a:pPr>
              <a:buNone/>
            </a:pPr>
            <a:r>
              <a:rPr lang="en-US" sz="2600" dirty="0"/>
              <a:t>		</a:t>
            </a:r>
            <a:r>
              <a:rPr lang="en-US" sz="2600" dirty="0" err="1"/>
              <a:t>nFact</a:t>
            </a:r>
            <a:r>
              <a:rPr lang="en-US" sz="2600" dirty="0"/>
              <a:t>=</a:t>
            </a:r>
            <a:r>
              <a:rPr lang="en-US" sz="2600" dirty="0" err="1"/>
              <a:t>nFact</a:t>
            </a:r>
            <a:r>
              <a:rPr lang="en-US" sz="2600" dirty="0"/>
              <a:t>*</a:t>
            </a:r>
            <a:r>
              <a:rPr lang="en-US" sz="2600" dirty="0" err="1"/>
              <a:t>n</a:t>
            </a:r>
            <a:r>
              <a:rPr lang="en-US" sz="2600" dirty="0"/>
              <a:t>;</a:t>
            </a:r>
          </a:p>
          <a:p>
            <a:pPr>
              <a:buNone/>
            </a:pPr>
            <a:r>
              <a:rPr lang="en-US" sz="2600" dirty="0"/>
              <a:t>end;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707512"/>
            <a:ext cx="8679691" cy="6033751"/>
          </a:xfrm>
        </p:spPr>
        <p:txBody>
          <a:bodyPr>
            <a:normAutofit/>
          </a:bodyPr>
          <a:lstStyle/>
          <a:p>
            <a:r>
              <a:rPr lang="en-US" dirty="0" err="1"/>
              <a:t>NaNs</a:t>
            </a:r>
            <a:r>
              <a:rPr lang="en-US" dirty="0"/>
              <a:t> </a:t>
            </a:r>
          </a:p>
          <a:p>
            <a:r>
              <a:rPr lang="en-US" dirty="0"/>
              <a:t>MATLAB Cell Arrays  </a:t>
            </a:r>
          </a:p>
          <a:p>
            <a:r>
              <a:rPr lang="en-US" dirty="0"/>
              <a:t>MATLAB structures </a:t>
            </a:r>
          </a:p>
          <a:p>
            <a:r>
              <a:rPr lang="en-US" dirty="0"/>
              <a:t>Optimizing code </a:t>
            </a:r>
          </a:p>
          <a:p>
            <a:pPr lvl="1"/>
            <a:r>
              <a:rPr lang="en-US" dirty="0"/>
              <a:t>Looping, conditional statements and when to use them/</a:t>
            </a:r>
            <a:r>
              <a:rPr lang="en-US" dirty="0" err="1"/>
              <a:t>vectorization</a:t>
            </a:r>
            <a:endParaRPr lang="en-US" dirty="0"/>
          </a:p>
          <a:p>
            <a:pPr lvl="1"/>
            <a:r>
              <a:rPr lang="en-US" dirty="0"/>
              <a:t>MATLAB profiler</a:t>
            </a:r>
          </a:p>
          <a:p>
            <a:pPr lvl="1"/>
            <a:r>
              <a:rPr lang="en-US" dirty="0"/>
              <a:t>Pre-allocation of vectors</a:t>
            </a:r>
          </a:p>
          <a:p>
            <a:pPr lvl="1"/>
            <a:r>
              <a:rPr lang="en-US" dirty="0"/>
              <a:t>Other optimization strategies</a:t>
            </a:r>
          </a:p>
          <a:p>
            <a:r>
              <a:rPr lang="en-US" dirty="0"/>
              <a:t>Intro to using MATLAB on RC clusters </a:t>
            </a:r>
          </a:p>
          <a:p>
            <a:r>
              <a:rPr lang="en-US" dirty="0"/>
              <a:t>Questions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263"/>
            <a:ext cx="9144000" cy="928688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4" name="Picture 2" descr="D:\reed\matlab\matrix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3531" y="51833"/>
            <a:ext cx="2591591" cy="1943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if</a:t>
            </a:r>
            <a:r>
              <a:rPr lang="en-US" dirty="0"/>
              <a:t>: execute statements if condition is true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Statements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7322" y="5582502"/>
            <a:ext cx="3789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i="1" dirty="0">
                <a:hlinkClick r:id="rId2"/>
              </a:rPr>
              <a:t>http://www.mathworks.com/help/techdoc/ref/if.html</a:t>
            </a:r>
            <a:r>
              <a:rPr lang="en-US" sz="2400" i="1" dirty="0"/>
              <a:t> </a:t>
            </a:r>
            <a:endParaRPr lang="en-US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12750" y="1610856"/>
            <a:ext cx="7445375" cy="529375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600" u="sng" dirty="0"/>
              <a:t>Syntax</a:t>
            </a:r>
          </a:p>
          <a:p>
            <a:pPr>
              <a:buNone/>
            </a:pPr>
            <a:r>
              <a:rPr lang="en-US" sz="2600" dirty="0"/>
              <a:t>if  expression</a:t>
            </a:r>
          </a:p>
          <a:p>
            <a:pPr>
              <a:buNone/>
            </a:pPr>
            <a:r>
              <a:rPr lang="en-US" sz="2600" dirty="0"/>
              <a:t> 	      statement </a:t>
            </a:r>
          </a:p>
          <a:p>
            <a:pPr>
              <a:buNone/>
            </a:pPr>
            <a:r>
              <a:rPr lang="en-US" sz="2600" dirty="0" err="1"/>
              <a:t>elseif</a:t>
            </a:r>
            <a:r>
              <a:rPr lang="en-US" sz="2600" dirty="0"/>
              <a:t> expression</a:t>
            </a:r>
          </a:p>
          <a:p>
            <a:pPr>
              <a:buNone/>
            </a:pPr>
            <a:r>
              <a:rPr lang="en-US" sz="2600" dirty="0"/>
              <a:t>	    statement </a:t>
            </a:r>
          </a:p>
          <a:p>
            <a:pPr>
              <a:buNone/>
            </a:pPr>
            <a:r>
              <a:rPr lang="en-US" sz="2600" dirty="0"/>
              <a:t>else </a:t>
            </a:r>
          </a:p>
          <a:p>
            <a:pPr>
              <a:buNone/>
            </a:pPr>
            <a:r>
              <a:rPr lang="en-US" sz="2600" dirty="0"/>
              <a:t>	    statement </a:t>
            </a:r>
          </a:p>
          <a:p>
            <a:pPr>
              <a:buNone/>
            </a:pPr>
            <a:r>
              <a:rPr lang="en-US" sz="2600" dirty="0"/>
              <a:t>end;</a:t>
            </a:r>
          </a:p>
          <a:p>
            <a:pPr>
              <a:buNone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u="sng" dirty="0"/>
              <a:t>Example</a:t>
            </a:r>
          </a:p>
          <a:p>
            <a:pPr>
              <a:buNone/>
            </a:pPr>
            <a:r>
              <a:rPr lang="en-US" sz="2600" dirty="0"/>
              <a:t>if  </a:t>
            </a:r>
            <a:r>
              <a:rPr lang="en-US" sz="2600" dirty="0" err="1"/>
              <a:t>n</a:t>
            </a:r>
            <a:r>
              <a:rPr lang="en-US" sz="2600" dirty="0"/>
              <a:t>&gt;1</a:t>
            </a:r>
          </a:p>
          <a:p>
            <a:pPr>
              <a:buNone/>
            </a:pPr>
            <a:r>
              <a:rPr lang="en-US" sz="2600" dirty="0"/>
              <a:t> 	      </a:t>
            </a:r>
            <a:r>
              <a:rPr lang="en-US" sz="2600" dirty="0" err="1"/>
              <a:t>x</a:t>
            </a:r>
            <a:r>
              <a:rPr lang="en-US" sz="2600" dirty="0"/>
              <a:t>=2;</a:t>
            </a:r>
          </a:p>
          <a:p>
            <a:pPr>
              <a:buNone/>
            </a:pPr>
            <a:r>
              <a:rPr lang="en-US" sz="2600" dirty="0" err="1"/>
              <a:t>elseif</a:t>
            </a:r>
            <a:r>
              <a:rPr lang="en-US" sz="2600" dirty="0"/>
              <a:t> </a:t>
            </a:r>
            <a:r>
              <a:rPr lang="en-US" sz="2600" dirty="0" err="1"/>
              <a:t>n</a:t>
            </a:r>
            <a:r>
              <a:rPr lang="en-US" sz="2600" dirty="0"/>
              <a:t>&lt;1</a:t>
            </a:r>
          </a:p>
          <a:p>
            <a:pPr>
              <a:buNone/>
            </a:pPr>
            <a:r>
              <a:rPr lang="en-US" sz="2600" dirty="0"/>
              <a:t>	    </a:t>
            </a:r>
            <a:r>
              <a:rPr lang="en-US" sz="2600" dirty="0" err="1"/>
              <a:t>x</a:t>
            </a:r>
            <a:r>
              <a:rPr lang="en-US" sz="2600" dirty="0"/>
              <a:t>=3;</a:t>
            </a:r>
          </a:p>
          <a:p>
            <a:pPr>
              <a:buNone/>
            </a:pPr>
            <a:r>
              <a:rPr lang="en-US" sz="2600" dirty="0"/>
              <a:t>else </a:t>
            </a:r>
          </a:p>
          <a:p>
            <a:pPr>
              <a:buNone/>
            </a:pPr>
            <a:r>
              <a:rPr lang="en-US" sz="2600" dirty="0"/>
              <a:t>	    </a:t>
            </a:r>
            <a:r>
              <a:rPr lang="en-US" sz="2600" dirty="0" err="1"/>
              <a:t>x</a:t>
            </a:r>
            <a:r>
              <a:rPr lang="en-US" sz="2600" dirty="0"/>
              <a:t>=1; </a:t>
            </a:r>
          </a:p>
          <a:p>
            <a:pPr>
              <a:buNone/>
            </a:pPr>
            <a:r>
              <a:rPr lang="en-US" sz="2600" dirty="0"/>
              <a:t>end;</a:t>
            </a:r>
          </a:p>
        </p:txBody>
      </p:sp>
      <p:pic>
        <p:nvPicPr>
          <p:cNvPr id="8" name="Picture 7" descr="ifStatemen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936" y="1829226"/>
            <a:ext cx="2837764" cy="231611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996950"/>
            <a:ext cx="8632244" cy="5635670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If/else </a:t>
            </a:r>
            <a:r>
              <a:rPr lang="en-US" dirty="0"/>
              <a:t>statements</a:t>
            </a:r>
          </a:p>
          <a:p>
            <a:r>
              <a:rPr lang="en-US" dirty="0"/>
              <a:t>Statement only works on a scalar</a:t>
            </a:r>
          </a:p>
          <a:p>
            <a:r>
              <a:rPr lang="en-US" dirty="0"/>
              <a:t>For use on a vector greater than 1x1 use a loop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Statements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811" y="2717442"/>
            <a:ext cx="512512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Example</a:t>
            </a:r>
          </a:p>
          <a:p>
            <a:r>
              <a:rPr lang="en-US" sz="2800" dirty="0">
                <a:latin typeface="Lucida Console" pitchFamily="49" charset="0"/>
                <a:cs typeface="Courier New" pitchFamily="49" charset="0"/>
              </a:rPr>
              <a:t>load IntMATLAB1.mat</a:t>
            </a:r>
          </a:p>
          <a:p>
            <a:r>
              <a:rPr lang="en-US" sz="2800" dirty="0">
                <a:latin typeface="Lucida Console" pitchFamily="49" charset="0"/>
                <a:cs typeface="Courier New" pitchFamily="49" charset="0"/>
              </a:rPr>
              <a:t>for </a:t>
            </a:r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sz="2800" dirty="0">
                <a:latin typeface="Lucida Console" pitchFamily="49" charset="0"/>
                <a:cs typeface="Courier New" pitchFamily="49" charset="0"/>
              </a:rPr>
              <a:t>=1:length(Z)    </a:t>
            </a:r>
          </a:p>
          <a:p>
            <a:r>
              <a:rPr lang="en-US" sz="2800" dirty="0">
                <a:latin typeface="Lucida Console" pitchFamily="49" charset="0"/>
                <a:cs typeface="Courier New" pitchFamily="49" charset="0"/>
              </a:rPr>
              <a:t>    if (</a:t>
            </a:r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Z(i</a:t>
            </a:r>
            <a:r>
              <a:rPr lang="en-US" sz="2800" dirty="0">
                <a:latin typeface="Lucida Console" pitchFamily="49" charset="0"/>
                <a:cs typeface="Courier New" pitchFamily="49" charset="0"/>
              </a:rPr>
              <a:t>)&gt;0)        </a:t>
            </a:r>
          </a:p>
          <a:p>
            <a:r>
              <a:rPr lang="en-US" sz="2800" dirty="0">
                <a:latin typeface="Lucida Console" pitchFamily="49" charset="0"/>
                <a:cs typeface="Courier New" pitchFamily="49" charset="0"/>
              </a:rPr>
              <a:t>        x(i,1)=5;    </a:t>
            </a:r>
          </a:p>
          <a:p>
            <a:r>
              <a:rPr lang="en-US" sz="2800" dirty="0">
                <a:latin typeface="Lucida Console" pitchFamily="49" charset="0"/>
                <a:cs typeface="Courier New" pitchFamily="49" charset="0"/>
              </a:rPr>
              <a:t>    else        </a:t>
            </a:r>
          </a:p>
          <a:p>
            <a:r>
              <a:rPr lang="en-US" sz="2800" dirty="0">
                <a:latin typeface="Lucida Console" pitchFamily="49" charset="0"/>
                <a:cs typeface="Courier New" pitchFamily="49" charset="0"/>
              </a:rPr>
              <a:t>        x(i,1)=2;     </a:t>
            </a:r>
          </a:p>
          <a:p>
            <a:r>
              <a:rPr lang="en-US" sz="2800" dirty="0">
                <a:latin typeface="Lucida Console" pitchFamily="49" charset="0"/>
                <a:cs typeface="Courier New" pitchFamily="49" charset="0"/>
              </a:rPr>
              <a:t>   end;</a:t>
            </a:r>
          </a:p>
          <a:p>
            <a:r>
              <a:rPr lang="en-US" sz="2800" dirty="0">
                <a:latin typeface="Lucida Console" pitchFamily="49" charset="0"/>
                <a:cs typeface="Courier New" pitchFamily="49" charset="0"/>
              </a:rPr>
              <a:t>end;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Resources for learning about Looping and Conditional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0300"/>
            <a:ext cx="8229600" cy="4082066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hlinkClick r:id="rId2"/>
              </a:rPr>
              <a:t>http://www.cyclismo.org/tutorial/matlab/control.html</a:t>
            </a:r>
            <a:endParaRPr lang="en-US" dirty="0"/>
          </a:p>
          <a:p>
            <a:r>
              <a:rPr lang="en-US" dirty="0">
                <a:hlinkClick r:id="rId3"/>
              </a:rPr>
              <a:t>http://amath.colorado.edu/computing/Matlab/Tutorial/Programming.html</a:t>
            </a:r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398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Note</a:t>
            </a:r>
            <a:r>
              <a:rPr lang="en-US"/>
              <a:t>: Loops and Conditional Statements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Loops and conditional statements can run </a:t>
            </a:r>
            <a:r>
              <a:rPr lang="en-US" b="1" i="1" dirty="0">
                <a:solidFill>
                  <a:srgbClr val="FFC000"/>
                </a:solidFill>
              </a:rPr>
              <a:t>extremely slow </a:t>
            </a:r>
            <a:r>
              <a:rPr lang="en-US" dirty="0"/>
              <a:t>in MATLAB, it’s best to </a:t>
            </a:r>
            <a:r>
              <a:rPr lang="en-US" b="1" i="1" dirty="0" err="1">
                <a:solidFill>
                  <a:srgbClr val="FFC000"/>
                </a:solidFill>
              </a:rPr>
              <a:t>vectorize</a:t>
            </a:r>
            <a:r>
              <a:rPr lang="en-US" dirty="0"/>
              <a:t> to get the best performance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Optimization: </a:t>
            </a:r>
            <a:r>
              <a:rPr lang="en-US" dirty="0" err="1"/>
              <a:t>Vectorization</a:t>
            </a:r>
            <a:r>
              <a:rPr lang="en-US" dirty="0"/>
              <a:t>- what is it?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967"/>
            <a:ext cx="8229600" cy="4082066"/>
          </a:xfrm>
        </p:spPr>
        <p:txBody>
          <a:bodyPr/>
          <a:lstStyle/>
          <a:p>
            <a:r>
              <a:rPr lang="en-US" dirty="0"/>
              <a:t>Performing an operation on an entire array instead of performing an operation on an element of an array</a:t>
            </a:r>
          </a:p>
          <a:p>
            <a:r>
              <a:rPr lang="en-US" dirty="0"/>
              <a:t>You want to </a:t>
            </a:r>
            <a:r>
              <a:rPr lang="en-US" b="1" i="1" dirty="0" err="1">
                <a:solidFill>
                  <a:srgbClr val="FFC000"/>
                </a:solidFill>
              </a:rPr>
              <a:t>vectorize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as much as possible, and use loops as little as possible!  It is much more efficient! 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Optimization: </a:t>
            </a:r>
            <a:r>
              <a:rPr lang="en-US" dirty="0" err="1"/>
              <a:t>Vectorization</a:t>
            </a:r>
            <a:r>
              <a:rPr lang="en-US" dirty="0"/>
              <a:t>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731" y="1031875"/>
            <a:ext cx="8229600" cy="5594212"/>
          </a:xfrm>
        </p:spPr>
        <p:txBody>
          <a:bodyPr>
            <a:normAutofit/>
          </a:bodyPr>
          <a:lstStyle/>
          <a:p>
            <a:r>
              <a:rPr lang="en-US" dirty="0"/>
              <a:t>Example</a:t>
            </a:r>
          </a:p>
          <a:p>
            <a:pPr>
              <a:buNone/>
            </a:pPr>
            <a:r>
              <a:rPr lang="en-US" sz="2400" dirty="0">
                <a:latin typeface="Lucida Console" pitchFamily="49" charset="0"/>
                <a:cs typeface="Courier New" pitchFamily="49" charset="0"/>
              </a:rPr>
              <a:t>% calculate a rate for each of the elements</a:t>
            </a:r>
          </a:p>
          <a:p>
            <a:pPr>
              <a:buNone/>
            </a:pPr>
            <a:r>
              <a:rPr lang="en-US" sz="2400" dirty="0">
                <a:latin typeface="Lucida Console" pitchFamily="49" charset="0"/>
                <a:cs typeface="Courier New" pitchFamily="49" charset="0"/>
              </a:rPr>
              <a:t>% With a loop:</a:t>
            </a:r>
          </a:p>
          <a:p>
            <a:pPr>
              <a:buNone/>
            </a:pPr>
            <a:r>
              <a:rPr lang="en-US" sz="2400" dirty="0">
                <a:latin typeface="Lucida Console" pitchFamily="49" charset="0"/>
                <a:cs typeface="Courier New" pitchFamily="49" charset="0"/>
              </a:rPr>
              <a:t>for </a:t>
            </a:r>
            <a:r>
              <a:rPr lang="en-US" sz="2400" dirty="0" err="1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sz="2400" dirty="0">
                <a:latin typeface="Lucida Console" pitchFamily="49" charset="0"/>
                <a:cs typeface="Courier New" pitchFamily="49" charset="0"/>
              </a:rPr>
              <a:t>=1:length(Y)</a:t>
            </a:r>
          </a:p>
          <a:p>
            <a:pPr>
              <a:buNone/>
            </a:pPr>
            <a:r>
              <a:rPr lang="en-US" sz="2400" dirty="0">
                <a:latin typeface="Lucida Console" pitchFamily="49" charset="0"/>
                <a:cs typeface="Courier New" pitchFamily="49" charset="0"/>
              </a:rPr>
              <a:t>	if Y==0 || N==0</a:t>
            </a:r>
          </a:p>
          <a:p>
            <a:pPr>
              <a:buNone/>
            </a:pPr>
            <a:r>
              <a:rPr lang="en-US" sz="2400" dirty="0">
                <a:latin typeface="Lucida Console" pitchFamily="49" charset="0"/>
                <a:cs typeface="Courier New" pitchFamily="49" charset="0"/>
              </a:rPr>
              <a:t>			rate(i,1)=0;</a:t>
            </a:r>
          </a:p>
          <a:p>
            <a:pPr>
              <a:buNone/>
            </a:pPr>
            <a:r>
              <a:rPr lang="en-US" sz="2400" dirty="0">
                <a:latin typeface="Lucida Console" pitchFamily="49" charset="0"/>
                <a:cs typeface="Courier New" pitchFamily="49" charset="0"/>
              </a:rPr>
              <a:t>	else</a:t>
            </a:r>
          </a:p>
          <a:p>
            <a:pPr>
              <a:buNone/>
            </a:pPr>
            <a:r>
              <a:rPr lang="en-US" sz="2400" dirty="0">
                <a:latin typeface="Lucida Console" pitchFamily="49" charset="0"/>
                <a:cs typeface="Courier New" pitchFamily="49" charset="0"/>
              </a:rPr>
              <a:t>    			rate(i,1)=</a:t>
            </a:r>
            <a:r>
              <a:rPr lang="en-US" sz="2400" dirty="0" err="1">
                <a:latin typeface="Lucida Console" pitchFamily="49" charset="0"/>
                <a:cs typeface="Courier New" pitchFamily="49" charset="0"/>
              </a:rPr>
              <a:t>Y(i)/N(i</a:t>
            </a:r>
            <a:r>
              <a:rPr lang="en-US" sz="2400" dirty="0">
                <a:latin typeface="Lucida Console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2400" dirty="0">
                <a:latin typeface="Lucida Console" pitchFamily="49" charset="0"/>
                <a:cs typeface="Courier New" pitchFamily="49" charset="0"/>
              </a:rPr>
              <a:t>	end;</a:t>
            </a:r>
          </a:p>
          <a:p>
            <a:pPr>
              <a:buNone/>
            </a:pPr>
            <a:r>
              <a:rPr lang="en-US" sz="2400" dirty="0">
                <a:latin typeface="Lucida Console" pitchFamily="49" charset="0"/>
                <a:cs typeface="Courier New" pitchFamily="49" charset="0"/>
              </a:rPr>
              <a:t>end;</a:t>
            </a:r>
            <a:endParaRPr lang="en-US" sz="2600" dirty="0">
              <a:latin typeface="Lucida Console" pitchFamily="49" charset="0"/>
              <a:cs typeface="Courier New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Optimization: </a:t>
            </a:r>
            <a:r>
              <a:rPr lang="en-US" dirty="0" err="1"/>
              <a:t>Vectorization</a:t>
            </a:r>
            <a:r>
              <a:rPr lang="en-US" dirty="0"/>
              <a:t>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967"/>
            <a:ext cx="8432800" cy="4082066"/>
          </a:xfrm>
        </p:spPr>
        <p:txBody>
          <a:bodyPr/>
          <a:lstStyle/>
          <a:p>
            <a:r>
              <a:rPr lang="en-US" dirty="0"/>
              <a:t>Here is the same process using </a:t>
            </a:r>
            <a:r>
              <a:rPr lang="en-US" dirty="0" err="1"/>
              <a:t>vectorization</a:t>
            </a: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sz="3000" dirty="0"/>
              <a:t>rate=Y./N;</a:t>
            </a:r>
          </a:p>
          <a:p>
            <a:pPr>
              <a:buNone/>
            </a:pPr>
            <a:r>
              <a:rPr lang="en-US" sz="3000" dirty="0"/>
              <a:t>	</a:t>
            </a:r>
            <a:r>
              <a:rPr lang="en-US" sz="3000" dirty="0" err="1"/>
              <a:t>rate(Y</a:t>
            </a:r>
            <a:r>
              <a:rPr lang="en-US" sz="3000" dirty="0"/>
              <a:t>==0 | N==0)=0;</a:t>
            </a:r>
          </a:p>
          <a:p>
            <a:r>
              <a:rPr lang="en-US" dirty="0"/>
              <a:t>Operation is performed nearly instantaneously!</a:t>
            </a:r>
          </a:p>
          <a:p>
            <a:r>
              <a:rPr lang="en-US" dirty="0"/>
              <a:t>Using loop, the operation takes over 10 min! 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263"/>
            <a:ext cx="9144000" cy="820379"/>
          </a:xfrm>
        </p:spPr>
        <p:txBody>
          <a:bodyPr/>
          <a:lstStyle/>
          <a:p>
            <a:r>
              <a:rPr lang="en-US" dirty="0"/>
              <a:t>Optimization: </a:t>
            </a:r>
            <a:r>
              <a:rPr lang="en-US" dirty="0" err="1"/>
              <a:t>Vectorization</a:t>
            </a:r>
            <a:r>
              <a:rPr lang="en-US" dirty="0"/>
              <a:t>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888643"/>
            <a:ext cx="8788400" cy="5969358"/>
          </a:xfrm>
        </p:spPr>
        <p:txBody>
          <a:bodyPr>
            <a:normAutofit fontScale="70000" lnSpcReduction="20000"/>
          </a:bodyPr>
          <a:lstStyle/>
          <a:p>
            <a:r>
              <a:rPr lang="en-US" sz="4600" dirty="0"/>
              <a:t>Calculate the volume of a cone</a:t>
            </a:r>
            <a:br>
              <a:rPr lang="en-US" sz="4600" dirty="0"/>
            </a:br>
            <a:endParaRPr lang="en-US" sz="4600" dirty="0"/>
          </a:p>
          <a:p>
            <a:pPr>
              <a:buNone/>
            </a:pPr>
            <a:r>
              <a:rPr lang="en-US" sz="3600" dirty="0">
                <a:latin typeface="Lucida Console" pitchFamily="49" charset="0"/>
                <a:cs typeface="Courier New" pitchFamily="49" charset="0"/>
              </a:rPr>
              <a:t>%diameter values </a:t>
            </a:r>
          </a:p>
          <a:p>
            <a:pPr>
              <a:buNone/>
            </a:pPr>
            <a:r>
              <a:rPr lang="en-US" sz="3600" dirty="0">
                <a:latin typeface="Lucida Console" pitchFamily="49" charset="0"/>
                <a:cs typeface="Courier New" pitchFamily="49" charset="0"/>
              </a:rPr>
              <a:t>D = [-0.2 1.0 1.5 3.0 -1.0 4.2 3.1];</a:t>
            </a:r>
          </a:p>
          <a:p>
            <a:pPr>
              <a:buNone/>
            </a:pPr>
            <a:r>
              <a:rPr lang="en-US" sz="3600" dirty="0">
                <a:latin typeface="Lucida Console" pitchFamily="49" charset="0"/>
                <a:cs typeface="Courier New" pitchFamily="49" charset="0"/>
              </a:rPr>
              <a:t>%height values</a:t>
            </a:r>
          </a:p>
          <a:p>
            <a:pPr>
              <a:buNone/>
            </a:pPr>
            <a:r>
              <a:rPr lang="en-US" sz="3600" dirty="0">
                <a:latin typeface="Lucida Console" pitchFamily="49" charset="0"/>
                <a:cs typeface="Courier New" pitchFamily="49" charset="0"/>
              </a:rPr>
              <a:t>H = [ 2.1 2.4 1.8 2.6 2.6 2.2 1.8]; </a:t>
            </a:r>
          </a:p>
          <a:p>
            <a:pPr>
              <a:buNone/>
            </a:pPr>
            <a:r>
              <a:rPr lang="en-US" sz="3600" dirty="0">
                <a:latin typeface="Lucida Console" pitchFamily="49" charset="0"/>
                <a:cs typeface="Courier New" pitchFamily="49" charset="0"/>
              </a:rPr>
              <a:t>%the true diameter values (not measured erroneously) have D&gt;=0</a:t>
            </a:r>
          </a:p>
          <a:p>
            <a:pPr>
              <a:buNone/>
            </a:pPr>
            <a:r>
              <a:rPr lang="en-US" sz="3600" dirty="0">
                <a:latin typeface="Lucida Console" pitchFamily="49" charset="0"/>
                <a:cs typeface="Courier New" pitchFamily="49" charset="0"/>
              </a:rPr>
              <a:t>D &gt;= 0;</a:t>
            </a:r>
          </a:p>
          <a:p>
            <a:pPr>
              <a:buNone/>
            </a:pPr>
            <a:r>
              <a:rPr lang="en-US" sz="3600" dirty="0">
                <a:latin typeface="Lucida Console" pitchFamily="49" charset="0"/>
                <a:cs typeface="Courier New" pitchFamily="49" charset="0"/>
              </a:rPr>
              <a:t>% Perform the </a:t>
            </a:r>
            <a:r>
              <a:rPr lang="en-US" sz="3600" dirty="0" err="1">
                <a:latin typeface="Lucida Console" pitchFamily="49" charset="0"/>
                <a:cs typeface="Courier New" pitchFamily="49" charset="0"/>
              </a:rPr>
              <a:t>vectorized</a:t>
            </a:r>
            <a:r>
              <a:rPr lang="en-US" sz="3600" dirty="0">
                <a:latin typeface="Lucida Console" pitchFamily="49" charset="0"/>
                <a:cs typeface="Courier New" pitchFamily="49" charset="0"/>
              </a:rPr>
              <a:t> calculation </a:t>
            </a:r>
          </a:p>
          <a:p>
            <a:pPr>
              <a:buNone/>
            </a:pPr>
            <a:r>
              <a:rPr lang="en-US" sz="3600" dirty="0">
                <a:latin typeface="Lucida Console" pitchFamily="49" charset="0"/>
                <a:cs typeface="Courier New" pitchFamily="49" charset="0"/>
              </a:rPr>
              <a:t>V = 1/12*pi*(D.^2).*H;</a:t>
            </a:r>
          </a:p>
          <a:p>
            <a:pPr>
              <a:buNone/>
            </a:pPr>
            <a:r>
              <a:rPr lang="en-US" sz="3600" dirty="0">
                <a:latin typeface="Lucida Console" pitchFamily="49" charset="0"/>
                <a:cs typeface="Courier New" pitchFamily="49" charset="0"/>
              </a:rPr>
              <a:t>%only keep the good values</a:t>
            </a:r>
          </a:p>
          <a:p>
            <a:pPr>
              <a:buNone/>
            </a:pPr>
            <a:r>
              <a:rPr lang="en-US" sz="3600" dirty="0">
                <a:latin typeface="Lucida Console" pitchFamily="49" charset="0"/>
                <a:cs typeface="Courier New" pitchFamily="49" charset="0"/>
              </a:rPr>
              <a:t>%where the diameter &gt;=0</a:t>
            </a:r>
          </a:p>
          <a:p>
            <a:pPr>
              <a:buNone/>
            </a:pPr>
            <a:r>
              <a:rPr lang="en-US" sz="3600" dirty="0" err="1">
                <a:latin typeface="Lucida Console" pitchFamily="49" charset="0"/>
                <a:cs typeface="Courier New" pitchFamily="49" charset="0"/>
              </a:rPr>
              <a:t>Vgood</a:t>
            </a:r>
            <a:r>
              <a:rPr lang="en-US" sz="3600" dirty="0">
                <a:latin typeface="Lucida Console" pitchFamily="49" charset="0"/>
                <a:cs typeface="Courier New" pitchFamily="49" charset="0"/>
              </a:rPr>
              <a:t> = V(D&gt;=0);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Optimization: </a:t>
            </a:r>
            <a:r>
              <a:rPr lang="en-US" dirty="0" err="1"/>
              <a:t>Vectorization</a:t>
            </a:r>
            <a:r>
              <a:rPr lang="en-US" dirty="0"/>
              <a:t>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174750"/>
            <a:ext cx="8432800" cy="5398328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Another example of </a:t>
            </a:r>
            <a:r>
              <a:rPr lang="en-US" sz="2800" dirty="0" err="1"/>
              <a:t>vectorization</a:t>
            </a:r>
            <a:endParaRPr lang="en-US" sz="2800" dirty="0"/>
          </a:p>
          <a:p>
            <a:r>
              <a:rPr lang="en-US" sz="2800" dirty="0" err="1"/>
              <a:t>Vectorizing</a:t>
            </a:r>
            <a:r>
              <a:rPr lang="en-US" sz="2800" dirty="0"/>
              <a:t> a double FOR loop that creates a matrix by computation:</a:t>
            </a:r>
          </a:p>
          <a:p>
            <a:pPr>
              <a:buNone/>
            </a:pPr>
            <a:r>
              <a:rPr lang="en-US" sz="3000" dirty="0"/>
              <a:t>	</a:t>
            </a:r>
            <a:endParaRPr lang="en-US" dirty="0"/>
          </a:p>
          <a:p>
            <a:pPr>
              <a:buNone/>
            </a:pPr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205" y="2714625"/>
            <a:ext cx="11487151" cy="343170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None/>
            </a:pPr>
            <a:r>
              <a:rPr lang="en-US" sz="2500" b="1" dirty="0"/>
              <a:t>Double For loop</a:t>
            </a:r>
          </a:p>
          <a:p>
            <a:pPr>
              <a:buNone/>
            </a:pPr>
            <a:r>
              <a:rPr lang="en-US" sz="2400" dirty="0">
                <a:latin typeface="Lucida Console" pitchFamily="49" charset="0"/>
                <a:cs typeface="Courier New" pitchFamily="49" charset="0"/>
              </a:rPr>
              <a:t>A = magic(100); </a:t>
            </a:r>
          </a:p>
          <a:p>
            <a:pPr>
              <a:buNone/>
            </a:pPr>
            <a:r>
              <a:rPr lang="en-US" sz="2400" dirty="0">
                <a:latin typeface="Lucida Console" pitchFamily="49" charset="0"/>
                <a:cs typeface="Courier New" pitchFamily="49" charset="0"/>
              </a:rPr>
              <a:t>B = </a:t>
            </a:r>
            <a:r>
              <a:rPr lang="en-US" sz="2400" dirty="0" err="1">
                <a:latin typeface="Lucida Console" pitchFamily="49" charset="0"/>
                <a:cs typeface="Courier New" pitchFamily="49" charset="0"/>
              </a:rPr>
              <a:t>pascal</a:t>
            </a:r>
            <a:r>
              <a:rPr lang="en-US" sz="2400" dirty="0">
                <a:latin typeface="Lucida Console" pitchFamily="49" charset="0"/>
                <a:cs typeface="Courier New" pitchFamily="49" charset="0"/>
              </a:rPr>
              <a:t>(100); </a:t>
            </a:r>
          </a:p>
          <a:p>
            <a:pPr>
              <a:buNone/>
            </a:pPr>
            <a:r>
              <a:rPr lang="en-US" sz="2400" dirty="0">
                <a:latin typeface="Lucida Console" pitchFamily="49" charset="0"/>
                <a:cs typeface="Courier New" pitchFamily="49" charset="0"/>
              </a:rPr>
              <a:t>for j = 1:100 </a:t>
            </a:r>
          </a:p>
          <a:p>
            <a:pPr>
              <a:buNone/>
            </a:pPr>
            <a:r>
              <a:rPr lang="en-US" sz="2400" dirty="0">
                <a:latin typeface="Lucida Console" pitchFamily="49" charset="0"/>
                <a:cs typeface="Courier New" pitchFamily="49" charset="0"/>
              </a:rPr>
              <a:t>    for </a:t>
            </a:r>
            <a:r>
              <a:rPr lang="en-US" sz="2400" dirty="0" err="1">
                <a:latin typeface="Lucida Console" pitchFamily="49" charset="0"/>
                <a:cs typeface="Courier New" pitchFamily="49" charset="0"/>
              </a:rPr>
              <a:t>k</a:t>
            </a:r>
            <a:r>
              <a:rPr lang="en-US" sz="2400" dirty="0">
                <a:latin typeface="Lucida Console" pitchFamily="49" charset="0"/>
                <a:cs typeface="Courier New" pitchFamily="49" charset="0"/>
              </a:rPr>
              <a:t> = 1:100; </a:t>
            </a:r>
          </a:p>
          <a:p>
            <a:pPr>
              <a:buNone/>
            </a:pPr>
            <a:r>
              <a:rPr lang="en-US" sz="2400" dirty="0">
                <a:latin typeface="Lucida Console" pitchFamily="49" charset="0"/>
                <a:cs typeface="Courier New" pitchFamily="49" charset="0"/>
              </a:rPr>
              <a:t>           </a:t>
            </a:r>
            <a:r>
              <a:rPr lang="en-US" sz="2400" dirty="0" err="1">
                <a:latin typeface="Lucida Console" pitchFamily="49" charset="0"/>
                <a:cs typeface="Courier New" pitchFamily="49" charset="0"/>
              </a:rPr>
              <a:t>X(j,k</a:t>
            </a:r>
            <a:r>
              <a:rPr lang="en-US" sz="2400" dirty="0">
                <a:latin typeface="Lucida Console" pitchFamily="49" charset="0"/>
                <a:cs typeface="Courier New" pitchFamily="49" charset="0"/>
              </a:rPr>
              <a:t>) = </a:t>
            </a:r>
            <a:r>
              <a:rPr lang="en-US" sz="2400" dirty="0" err="1">
                <a:latin typeface="Lucida Console" pitchFamily="49" charset="0"/>
                <a:cs typeface="Courier New" pitchFamily="49" charset="0"/>
              </a:rPr>
              <a:t>sqrt(A(j,k</a:t>
            </a:r>
            <a:r>
              <a:rPr lang="en-US" sz="2400" dirty="0">
                <a:latin typeface="Lucida Console" pitchFamily="49" charset="0"/>
                <a:cs typeface="Courier New" pitchFamily="49" charset="0"/>
              </a:rPr>
              <a:t>)) * (</a:t>
            </a:r>
            <a:r>
              <a:rPr lang="en-US" sz="2400" dirty="0" err="1">
                <a:latin typeface="Lucida Console" pitchFamily="49" charset="0"/>
                <a:cs typeface="Courier New" pitchFamily="49" charset="0"/>
              </a:rPr>
              <a:t>B(j,k</a:t>
            </a:r>
            <a:r>
              <a:rPr lang="en-US" sz="2400" dirty="0">
                <a:latin typeface="Lucida Console" pitchFamily="49" charset="0"/>
                <a:cs typeface="Courier New" pitchFamily="49" charset="0"/>
              </a:rPr>
              <a:t>) - 1); </a:t>
            </a:r>
          </a:p>
          <a:p>
            <a:pPr>
              <a:buNone/>
            </a:pPr>
            <a:r>
              <a:rPr lang="en-US" sz="2400" dirty="0">
                <a:latin typeface="Lucida Console" pitchFamily="49" charset="0"/>
                <a:cs typeface="Courier New" pitchFamily="49" charset="0"/>
              </a:rPr>
              <a:t>   end </a:t>
            </a:r>
          </a:p>
          <a:p>
            <a:pPr>
              <a:buNone/>
            </a:pPr>
            <a:r>
              <a:rPr lang="en-US" sz="2400" dirty="0">
                <a:latin typeface="Lucida Console" pitchFamily="49" charset="0"/>
                <a:cs typeface="Courier New" pitchFamily="49" charset="0"/>
              </a:rPr>
              <a:t>end </a:t>
            </a:r>
          </a:p>
          <a:p>
            <a:pPr>
              <a:buNone/>
            </a:pPr>
            <a:r>
              <a:rPr lang="en-US" sz="2500" b="1" dirty="0" err="1"/>
              <a:t>Vectorized</a:t>
            </a:r>
            <a:r>
              <a:rPr lang="en-US" sz="2500" b="1" dirty="0"/>
              <a:t> code</a:t>
            </a:r>
          </a:p>
          <a:p>
            <a:r>
              <a:rPr lang="en-US" sz="2400" dirty="0">
                <a:latin typeface="Lucida Console" pitchFamily="49" charset="0"/>
                <a:cs typeface="Courier New" pitchFamily="49" charset="0"/>
              </a:rPr>
              <a:t>A = magic(100); </a:t>
            </a:r>
          </a:p>
          <a:p>
            <a:r>
              <a:rPr lang="en-US" sz="2400" dirty="0">
                <a:latin typeface="Lucida Console" pitchFamily="49" charset="0"/>
                <a:cs typeface="Courier New" pitchFamily="49" charset="0"/>
              </a:rPr>
              <a:t>B = </a:t>
            </a:r>
            <a:r>
              <a:rPr lang="en-US" sz="2400" dirty="0" err="1">
                <a:latin typeface="Lucida Console" pitchFamily="49" charset="0"/>
                <a:cs typeface="Courier New" pitchFamily="49" charset="0"/>
              </a:rPr>
              <a:t>pascal</a:t>
            </a:r>
            <a:r>
              <a:rPr lang="en-US" sz="2400" dirty="0">
                <a:latin typeface="Lucida Console" pitchFamily="49" charset="0"/>
                <a:cs typeface="Courier New" pitchFamily="49" charset="0"/>
              </a:rPr>
              <a:t>(100); </a:t>
            </a:r>
          </a:p>
          <a:p>
            <a:r>
              <a:rPr lang="en-US" sz="2400" dirty="0">
                <a:latin typeface="Lucida Console" pitchFamily="49" charset="0"/>
                <a:cs typeface="Courier New" pitchFamily="49" charset="0"/>
              </a:rPr>
              <a:t>X = </a:t>
            </a:r>
            <a:r>
              <a:rPr lang="en-US" sz="2400" dirty="0" err="1">
                <a:latin typeface="Lucida Console" pitchFamily="49" charset="0"/>
                <a:cs typeface="Courier New" pitchFamily="49" charset="0"/>
              </a:rPr>
              <a:t>sqrt</a:t>
            </a:r>
            <a:r>
              <a:rPr lang="en-US" sz="2400" dirty="0">
                <a:latin typeface="Lucida Console" pitchFamily="49" charset="0"/>
                <a:cs typeface="Courier New" pitchFamily="49" charset="0"/>
              </a:rPr>
              <a:t>(A).*(B-1);</a:t>
            </a:r>
          </a:p>
          <a:p>
            <a:endParaRPr lang="en-US" sz="2400" dirty="0"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Vectorization</a:t>
            </a:r>
            <a:r>
              <a:rPr lang="en-US" dirty="0"/>
              <a:t> within a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174750"/>
            <a:ext cx="8788400" cy="4082066"/>
          </a:xfrm>
        </p:spPr>
        <p:txBody>
          <a:bodyPr/>
          <a:lstStyle/>
          <a:p>
            <a:endParaRPr lang="en-US" sz="2800" dirty="0"/>
          </a:p>
          <a:p>
            <a:r>
              <a:rPr lang="en-US" sz="2800" b="1" dirty="0"/>
              <a:t>Example- select elements only the elements from a vector which have the same coordinates as a key</a:t>
            </a:r>
          </a:p>
          <a:p>
            <a:r>
              <a:rPr lang="en-US" sz="2800" dirty="0"/>
              <a:t>The key data are contained in </a:t>
            </a:r>
            <a:r>
              <a:rPr lang="en-US" sz="2800" dirty="0" err="1"/>
              <a:t>uniqueCent</a:t>
            </a:r>
            <a:endParaRPr lang="en-US" sz="2800" dirty="0"/>
          </a:p>
          <a:p>
            <a:r>
              <a:rPr lang="en-US" sz="2800" dirty="0"/>
              <a:t>The data we are selecting from are in vector </a:t>
            </a:r>
            <a:r>
              <a:rPr lang="en-US" sz="2800" dirty="0" err="1"/>
              <a:t>chc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819E95-72AA-4C39-B464-7BB11A1E1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95949"/>
            <a:ext cx="8445500" cy="415078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D2440C-89E1-4EE8-9E3E-285C4FA17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On Demand (OOD)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000FE0-9B20-4E81-A460-4002A703E3C4}"/>
              </a:ext>
            </a:extLst>
          </p:cNvPr>
          <p:cNvSpPr txBox="1"/>
          <p:nvPr/>
        </p:nvSpPr>
        <p:spPr>
          <a:xfrm>
            <a:off x="2698376" y="984274"/>
            <a:ext cx="3612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linkClick r:id="rId3"/>
              </a:rPr>
              <a:t>https://ondemand.rc.unc.edu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280116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263"/>
            <a:ext cx="9144000" cy="820379"/>
          </a:xfrm>
        </p:spPr>
        <p:txBody>
          <a:bodyPr/>
          <a:lstStyle/>
          <a:p>
            <a:r>
              <a:rPr lang="en-US" dirty="0" err="1"/>
              <a:t>Vectorization</a:t>
            </a:r>
            <a:r>
              <a:rPr lang="en-US" dirty="0"/>
              <a:t> within a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8643"/>
            <a:ext cx="9143999" cy="5969358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/>
              <a:t>Code</a:t>
            </a:r>
          </a:p>
          <a:p>
            <a:pPr>
              <a:buNone/>
            </a:pPr>
            <a:r>
              <a:rPr lang="en-US" sz="2800" dirty="0">
                <a:latin typeface="Lucida Console" pitchFamily="49" charset="0"/>
                <a:cs typeface="Courier New" pitchFamily="49" charset="0"/>
              </a:rPr>
              <a:t>load IntMATLAB1.mat</a:t>
            </a:r>
          </a:p>
          <a:p>
            <a:pPr>
              <a:buNone/>
            </a:pPr>
            <a:r>
              <a:rPr lang="en-US" sz="2800" dirty="0">
                <a:latin typeface="Lucida Console" pitchFamily="49" charset="0"/>
                <a:cs typeface="Courier New" pitchFamily="49" charset="0"/>
              </a:rPr>
              <a:t>%pre-allocate the vector</a:t>
            </a:r>
          </a:p>
          <a:p>
            <a:pPr>
              <a:buNone/>
            </a:pPr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targetCir</a:t>
            </a:r>
            <a:r>
              <a:rPr lang="en-US" sz="2800" dirty="0">
                <a:latin typeface="Lucida Console" pitchFamily="49" charset="0"/>
                <a:cs typeface="Courier New" pitchFamily="49" charset="0"/>
              </a:rPr>
              <a:t>=zeros(length(chc),1); </a:t>
            </a:r>
          </a:p>
          <a:p>
            <a:pPr>
              <a:buNone/>
            </a:pPr>
            <a:r>
              <a:rPr lang="en-US" sz="2800" dirty="0">
                <a:latin typeface="Lucida Console" pitchFamily="49" charset="0"/>
                <a:cs typeface="Courier New" pitchFamily="49" charset="0"/>
              </a:rPr>
              <a:t>for i=1:length(</a:t>
            </a:r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uniqueCent</a:t>
            </a:r>
            <a:r>
              <a:rPr lang="en-US" sz="2800" dirty="0">
                <a:latin typeface="Lucida Console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2800" dirty="0">
                <a:latin typeface="Lucida Console" pitchFamily="49" charset="0"/>
                <a:cs typeface="Courier New" pitchFamily="49" charset="0"/>
              </a:rPr>
              <a:t> 		</a:t>
            </a:r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targetCir</a:t>
            </a:r>
            <a:r>
              <a:rPr lang="en-US" sz="2800" dirty="0">
                <a:latin typeface="Lucida Console" pitchFamily="49" charset="0"/>
                <a:cs typeface="Courier New" pitchFamily="49" charset="0"/>
              </a:rPr>
              <a:t>=</a:t>
            </a:r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targetCir</a:t>
            </a:r>
            <a:r>
              <a:rPr lang="en-US" sz="2800" dirty="0">
                <a:latin typeface="Lucida Console" pitchFamily="49" charset="0"/>
                <a:cs typeface="Courier New" pitchFamily="49" charset="0"/>
              </a:rPr>
              <a:t>+(</a:t>
            </a:r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chc</a:t>
            </a:r>
            <a:r>
              <a:rPr lang="en-US" sz="2800" dirty="0">
                <a:latin typeface="Lucida Console" pitchFamily="49" charset="0"/>
                <a:cs typeface="Courier New" pitchFamily="49" charset="0"/>
              </a:rPr>
              <a:t>(:,1)								==	 </a:t>
            </a:r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uniqueCent</a:t>
            </a:r>
            <a:r>
              <a:rPr lang="en-US" sz="2800" dirty="0">
                <a:latin typeface="Lucida Console" pitchFamily="49" charset="0"/>
                <a:cs typeface="Courier New" pitchFamily="49" charset="0"/>
              </a:rPr>
              <a:t>(i,1) &amp; </a:t>
            </a:r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chc</a:t>
            </a:r>
            <a:r>
              <a:rPr lang="en-US" sz="2800" dirty="0">
                <a:latin typeface="Lucida Console" pitchFamily="49" charset="0"/>
                <a:cs typeface="Courier New" pitchFamily="49" charset="0"/>
              </a:rPr>
              <a:t>(:,2) 				</a:t>
            </a:r>
            <a:r>
              <a:rPr lang="en-US" sz="2800">
                <a:latin typeface="Lucida Console" pitchFamily="49" charset="0"/>
                <a:cs typeface="Courier New" pitchFamily="49" charset="0"/>
              </a:rPr>
              <a:t>		== </a:t>
            </a:r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uniqueCent</a:t>
            </a:r>
            <a:r>
              <a:rPr lang="en-US" sz="2800" dirty="0">
                <a:latin typeface="Lucida Console" pitchFamily="49" charset="0"/>
                <a:cs typeface="Courier New" pitchFamily="49" charset="0"/>
              </a:rPr>
              <a:t>(i,2));</a:t>
            </a:r>
          </a:p>
          <a:p>
            <a:pPr>
              <a:buNone/>
            </a:pPr>
            <a:r>
              <a:rPr lang="en-US" sz="2800" dirty="0">
                <a:latin typeface="Lucida Console" pitchFamily="49" charset="0"/>
                <a:cs typeface="Courier New" pitchFamily="49" charset="0"/>
              </a:rPr>
              <a:t>end;</a:t>
            </a:r>
          </a:p>
          <a:p>
            <a:pPr>
              <a:buNone/>
            </a:pPr>
            <a:r>
              <a:rPr lang="en-US" sz="2800" dirty="0">
                <a:latin typeface="Lucida Console" pitchFamily="49" charset="0"/>
                <a:cs typeface="Courier New" pitchFamily="49" charset="0"/>
              </a:rPr>
              <a:t>%get the values we want</a:t>
            </a:r>
          </a:p>
          <a:p>
            <a:pPr>
              <a:buNone/>
            </a:pPr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trueXvalHcir</a:t>
            </a:r>
            <a:r>
              <a:rPr lang="en-US" sz="2800" dirty="0">
                <a:latin typeface="Lucida Console" pitchFamily="49" charset="0"/>
                <a:cs typeface="Courier New" pitchFamily="49" charset="0"/>
              </a:rPr>
              <a:t>=</a:t>
            </a:r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momentsXvalH</a:t>
            </a:r>
            <a:r>
              <a:rPr lang="en-US" sz="2800" dirty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targetCir</a:t>
            </a:r>
            <a:r>
              <a:rPr lang="en-US" sz="2800" dirty="0">
                <a:latin typeface="Lucida Console" pitchFamily="49" charset="0"/>
                <a:cs typeface="Courier New" pitchFamily="49" charset="0"/>
              </a:rPr>
              <a:t>==1,:); 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Information: MATLAB code </a:t>
            </a:r>
            <a:r>
              <a:rPr lang="en-US" dirty="0" err="1"/>
              <a:t>vectorization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7285"/>
            <a:ext cx="8445500" cy="4481847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http://www.mathworks.com/support/tech-notes/1100/1109.html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Improving speed of code </a:t>
            </a:r>
          </a:p>
          <a:p>
            <a:r>
              <a:rPr lang="en-US" dirty="0">
                <a:hlinkClick r:id="rId3"/>
              </a:rPr>
              <a:t>http://web.cecs.pdx.edu/~gerry/MATLAB/programming/performance.html#vectorize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Cautions!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750"/>
            <a:ext cx="8229600" cy="4082066"/>
          </a:xfrm>
        </p:spPr>
        <p:txBody>
          <a:bodyPr/>
          <a:lstStyle/>
          <a:p>
            <a:r>
              <a:rPr lang="en-US" sz="3000" dirty="0"/>
              <a:t>Remember to comment! </a:t>
            </a:r>
            <a:r>
              <a:rPr lang="en-US" sz="3000" dirty="0" err="1"/>
              <a:t>Vectorized</a:t>
            </a:r>
            <a:r>
              <a:rPr lang="en-US" sz="3000" dirty="0"/>
              <a:t> and optimized code is short &amp; can be cryptic</a:t>
            </a:r>
          </a:p>
          <a:p>
            <a:r>
              <a:rPr lang="en-US" sz="3000" dirty="0"/>
              <a:t>Before optimizing code consider if its worth the effort. If code will be revised or extended, the code will be re-written and time spent optimizing the original is a waste.</a:t>
            </a:r>
          </a:p>
          <a:p>
            <a:r>
              <a:rPr lang="en-US" sz="3000" dirty="0"/>
              <a:t>Only optimize where necessary, make sure there is a speed bottleneck in the code, otherwise optimization only obfuscates.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profiler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625"/>
            <a:ext cx="8229600" cy="4082066"/>
          </a:xfrm>
        </p:spPr>
        <p:txBody>
          <a:bodyPr/>
          <a:lstStyle/>
          <a:p>
            <a:r>
              <a:rPr lang="en-US" dirty="0"/>
              <a:t>A tool that helps determine where the bottlenecks are in a program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1175" y="2206625"/>
            <a:ext cx="547687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Example</a:t>
            </a:r>
          </a:p>
          <a:p>
            <a:pPr>
              <a:buNone/>
            </a:pPr>
            <a:r>
              <a:rPr lang="en-US" sz="2400" dirty="0">
                <a:latin typeface="Lucida Console" pitchFamily="49" charset="0"/>
              </a:rPr>
              <a:t>function rate=</a:t>
            </a:r>
            <a:r>
              <a:rPr lang="en-US" sz="2400" dirty="0" err="1">
                <a:latin typeface="Lucida Console" pitchFamily="49" charset="0"/>
              </a:rPr>
              <a:t>calcRate(Y,N</a:t>
            </a:r>
            <a:r>
              <a:rPr lang="en-US" sz="2400" dirty="0">
                <a:latin typeface="Lucida Console" pitchFamily="49" charset="0"/>
              </a:rPr>
              <a:t>)</a:t>
            </a:r>
          </a:p>
          <a:p>
            <a:r>
              <a:rPr lang="en-US" sz="2400" dirty="0">
                <a:latin typeface="Lucida Console" pitchFamily="49" charset="0"/>
              </a:rPr>
              <a:t>%rate=ones(length(Y),1);</a:t>
            </a:r>
          </a:p>
          <a:p>
            <a:pPr>
              <a:buNone/>
            </a:pPr>
            <a:r>
              <a:rPr lang="en-US" sz="2400" dirty="0">
                <a:latin typeface="Lucida Console" pitchFamily="49" charset="0"/>
              </a:rPr>
              <a:t>for </a:t>
            </a:r>
            <a:r>
              <a:rPr lang="en-US" sz="2400" dirty="0" err="1">
                <a:latin typeface="Lucida Console" pitchFamily="49" charset="0"/>
              </a:rPr>
              <a:t>i</a:t>
            </a:r>
            <a:r>
              <a:rPr lang="en-US" sz="2400" dirty="0">
                <a:latin typeface="Lucida Console" pitchFamily="49" charset="0"/>
              </a:rPr>
              <a:t>=1:length(Y)</a:t>
            </a:r>
          </a:p>
          <a:p>
            <a:pPr>
              <a:buNone/>
            </a:pPr>
            <a:r>
              <a:rPr lang="en-US" sz="2400" dirty="0">
                <a:latin typeface="Lucida Console" pitchFamily="49" charset="0"/>
              </a:rPr>
              <a:t>    if (</a:t>
            </a:r>
            <a:r>
              <a:rPr lang="en-US" sz="2400" dirty="0" err="1">
                <a:latin typeface="Lucida Console" pitchFamily="49" charset="0"/>
              </a:rPr>
              <a:t>Y(i</a:t>
            </a:r>
            <a:r>
              <a:rPr lang="en-US" sz="2400" dirty="0">
                <a:latin typeface="Lucida Console" pitchFamily="49" charset="0"/>
              </a:rPr>
              <a:t>)==0)</a:t>
            </a:r>
          </a:p>
          <a:p>
            <a:pPr>
              <a:buNone/>
            </a:pPr>
            <a:r>
              <a:rPr lang="en-US" sz="2400" dirty="0">
                <a:latin typeface="Lucida Console" pitchFamily="49" charset="0"/>
              </a:rPr>
              <a:t>        rate(i,1)=0;</a:t>
            </a:r>
          </a:p>
          <a:p>
            <a:pPr>
              <a:buNone/>
            </a:pPr>
            <a:r>
              <a:rPr lang="en-US" sz="2400" dirty="0">
                <a:latin typeface="Lucida Console" pitchFamily="49" charset="0"/>
              </a:rPr>
              <a:t>    else </a:t>
            </a:r>
          </a:p>
          <a:p>
            <a:pPr>
              <a:buNone/>
            </a:pPr>
            <a:r>
              <a:rPr lang="en-US" sz="2400" dirty="0">
                <a:latin typeface="Lucida Console" pitchFamily="49" charset="0"/>
              </a:rPr>
              <a:t>        rate(i,1)=</a:t>
            </a:r>
            <a:r>
              <a:rPr lang="en-US" sz="2400" dirty="0" err="1">
                <a:latin typeface="Lucida Console" pitchFamily="49" charset="0"/>
              </a:rPr>
              <a:t>Y(i)./N(i</a:t>
            </a:r>
            <a:r>
              <a:rPr lang="en-US" sz="2400" dirty="0">
                <a:latin typeface="Lucida Console" pitchFamily="49" charset="0"/>
              </a:rPr>
              <a:t>); </a:t>
            </a:r>
          </a:p>
          <a:p>
            <a:pPr>
              <a:buNone/>
            </a:pPr>
            <a:r>
              <a:rPr lang="en-US" sz="2400" dirty="0">
                <a:latin typeface="Lucida Console" pitchFamily="49" charset="0"/>
              </a:rPr>
              <a:t>    end;</a:t>
            </a:r>
          </a:p>
          <a:p>
            <a:pPr>
              <a:buNone/>
            </a:pPr>
            <a:r>
              <a:rPr lang="en-US" sz="2400" dirty="0">
                <a:latin typeface="Lucida Console" pitchFamily="49" charset="0"/>
              </a:rPr>
              <a:t>end;</a:t>
            </a:r>
          </a:p>
          <a:p>
            <a:endParaRPr lang="en-US" sz="1600" dirty="0"/>
          </a:p>
        </p:txBody>
      </p:sp>
      <p:pic>
        <p:nvPicPr>
          <p:cNvPr id="5" name="Picture 4" descr="cheeta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3627596"/>
            <a:ext cx="2174875" cy="1446292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profiler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625"/>
            <a:ext cx="8229600" cy="4082066"/>
          </a:xfrm>
        </p:spPr>
        <p:txBody>
          <a:bodyPr/>
          <a:lstStyle/>
          <a:p>
            <a:r>
              <a:rPr lang="en-US" dirty="0"/>
              <a:t>Code</a:t>
            </a:r>
          </a:p>
          <a:p>
            <a:pPr>
              <a:buNone/>
            </a:pPr>
            <a:r>
              <a:rPr lang="en-US" sz="2800" dirty="0"/>
              <a:t>profile on</a:t>
            </a:r>
          </a:p>
          <a:p>
            <a:pPr>
              <a:buNone/>
            </a:pPr>
            <a:r>
              <a:rPr lang="en-US" sz="2800" dirty="0"/>
              <a:t>profile clear</a:t>
            </a:r>
          </a:p>
          <a:p>
            <a:pPr>
              <a:buNone/>
            </a:pPr>
            <a:r>
              <a:rPr lang="en-US" sz="2800" dirty="0"/>
              <a:t>calcRate(Y(1:75000),N(1:75000));</a:t>
            </a:r>
          </a:p>
          <a:p>
            <a:pPr>
              <a:buNone/>
            </a:pPr>
            <a:r>
              <a:rPr lang="en-US" sz="2800" dirty="0" err="1"/>
              <a:t>profreport('calcRate</a:t>
            </a:r>
            <a:r>
              <a:rPr lang="en-US" sz="2800" dirty="0"/>
              <a:t>')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profiler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625"/>
            <a:ext cx="8229600" cy="4082066"/>
          </a:xfrm>
        </p:spPr>
        <p:txBody>
          <a:bodyPr/>
          <a:lstStyle/>
          <a:p>
            <a:r>
              <a:rPr lang="en-US" dirty="0"/>
              <a:t>Profiler Result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70373"/>
            <a:ext cx="9206012" cy="36324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12" y="4016375"/>
            <a:ext cx="1195388" cy="396875"/>
          </a:xfrm>
          <a:prstGeom prst="rect">
            <a:avLst/>
          </a:prstGeom>
          <a:noFill/>
          <a:ln w="889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2" idx="2"/>
          </p:cNvCxnSpPr>
          <p:nvPr/>
        </p:nvCxnSpPr>
        <p:spPr>
          <a:xfrm rot="5400000">
            <a:off x="1454945" y="899321"/>
            <a:ext cx="2598739" cy="363537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profiler</a:t>
            </a:r>
          </a:p>
        </p:txBody>
      </p:sp>
      <p:pic>
        <p:nvPicPr>
          <p:cNvPr id="4" name="Content Placeholder 3" descr="Picture 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300" r="-3300"/>
          <a:stretch>
            <a:fillRect/>
          </a:stretch>
        </p:blipFill>
        <p:spPr>
          <a:xfrm>
            <a:off x="1139825" y="1600201"/>
            <a:ext cx="8229600" cy="4082066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profiler</a:t>
            </a:r>
          </a:p>
        </p:txBody>
      </p:sp>
      <p:pic>
        <p:nvPicPr>
          <p:cNvPr id="6" name="Content Placeholder 5" descr="Picture 6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4499" r="-24499"/>
          <a:stretch>
            <a:fillRect/>
          </a:stretch>
        </p:blipFill>
        <p:spPr>
          <a:xfrm>
            <a:off x="-921592" y="984250"/>
            <a:ext cx="9953433" cy="4937125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profiler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Solutions:</a:t>
            </a:r>
          </a:p>
          <a:p>
            <a:pPr lvl="1"/>
            <a:r>
              <a:rPr lang="en-US" dirty="0"/>
              <a:t>Pre-allocate the rate vector </a:t>
            </a:r>
          </a:p>
          <a:p>
            <a:pPr lvl="1"/>
            <a:r>
              <a:rPr lang="en-US" dirty="0" err="1"/>
              <a:t>Vectorize</a:t>
            </a:r>
            <a:r>
              <a:rPr lang="en-US" dirty="0"/>
              <a:t> the if statement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Pre-allocating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967"/>
            <a:ext cx="8229600" cy="4082066"/>
          </a:xfrm>
        </p:spPr>
        <p:txBody>
          <a:bodyPr/>
          <a:lstStyle/>
          <a:p>
            <a:r>
              <a:rPr lang="en-US" dirty="0"/>
              <a:t>for and while loops grow with each step of the loop and increase the data structures with each step. </a:t>
            </a:r>
          </a:p>
          <a:p>
            <a:r>
              <a:rPr lang="en-US" dirty="0"/>
              <a:t>Resizing your arrays during loops drastically reduces performance and increases memory use. Thus, increases the time needed to execute a loop</a:t>
            </a:r>
          </a:p>
          <a:p>
            <a:r>
              <a:rPr lang="en-US" dirty="0"/>
              <a:t>This can be easily fixed with pre-allocation.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375" y="3503915"/>
            <a:ext cx="4238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MATLAB</a:t>
            </a:r>
            <a:r>
              <a:rPr lang="en-US" sz="5200" b="1" dirty="0">
                <a:solidFill>
                  <a:srgbClr val="FFC000"/>
                </a:solidFill>
              </a:rPr>
              <a:t> </a:t>
            </a:r>
            <a:r>
              <a:rPr lang="en-US" sz="5200" b="1" dirty="0" err="1">
                <a:solidFill>
                  <a:srgbClr val="FFC000"/>
                </a:solidFill>
              </a:rPr>
              <a:t>NaNs</a:t>
            </a:r>
            <a:endParaRPr lang="en-US" sz="5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Pre-allocating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625"/>
            <a:ext cx="8229600" cy="4082066"/>
          </a:xfrm>
        </p:spPr>
        <p:txBody>
          <a:bodyPr/>
          <a:lstStyle/>
          <a:p>
            <a:r>
              <a:rPr lang="en-US" dirty="0"/>
              <a:t>Pre-allocating is super easy and it sets aside the maximum amount of space for an array before a loop is performed. 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X=zeros(100);</a:t>
            </a:r>
          </a:p>
          <a:p>
            <a:pPr lvl="1"/>
            <a:r>
              <a:rPr lang="en-US" dirty="0"/>
              <a:t>X=zeros(100,1);</a:t>
            </a:r>
          </a:p>
          <a:p>
            <a:pPr lvl="1"/>
            <a:r>
              <a:rPr lang="en-US" dirty="0"/>
              <a:t>X=zeros(length(Y),1);</a:t>
            </a:r>
          </a:p>
          <a:p>
            <a:pPr lvl="1"/>
            <a:r>
              <a:rPr lang="en-US" dirty="0"/>
              <a:t>X=</a:t>
            </a:r>
            <a:r>
              <a:rPr lang="en-US" dirty="0" err="1"/>
              <a:t>zeros(size(Y</a:t>
            </a:r>
            <a:r>
              <a:rPr lang="en-US" dirty="0"/>
              <a:t>));</a:t>
            </a:r>
          </a:p>
          <a:p>
            <a:pPr lvl="1"/>
            <a:r>
              <a:rPr lang="en-US" dirty="0"/>
              <a:t>X=</a:t>
            </a:r>
            <a:r>
              <a:rPr lang="en-US" dirty="0" err="1"/>
              <a:t>ones(size(Y</a:t>
            </a:r>
            <a:r>
              <a:rPr lang="en-US" dirty="0"/>
              <a:t>));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profiler: Pre-allocation!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625"/>
            <a:ext cx="8229600" cy="4082066"/>
          </a:xfrm>
        </p:spPr>
        <p:txBody>
          <a:bodyPr/>
          <a:lstStyle/>
          <a:p>
            <a:r>
              <a:rPr lang="en-US" dirty="0"/>
              <a:t>Calculate rate again, but this time use pre-allocation, remove the comment % on line 2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1175" y="2206625"/>
            <a:ext cx="547687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Example</a:t>
            </a:r>
          </a:p>
          <a:p>
            <a:pPr>
              <a:buNone/>
            </a:pPr>
            <a:r>
              <a:rPr lang="en-US" sz="2400" dirty="0">
                <a:latin typeface="Lucida Console" pitchFamily="49" charset="0"/>
              </a:rPr>
              <a:t>function rate=</a:t>
            </a:r>
            <a:r>
              <a:rPr lang="en-US" sz="2400" dirty="0" err="1">
                <a:latin typeface="Lucida Console" pitchFamily="49" charset="0"/>
              </a:rPr>
              <a:t>calcRate(Y,N</a:t>
            </a:r>
            <a:r>
              <a:rPr lang="en-US" sz="2400" dirty="0">
                <a:latin typeface="Lucida Console" pitchFamily="49" charset="0"/>
              </a:rPr>
              <a:t>)</a:t>
            </a:r>
          </a:p>
          <a:p>
            <a:r>
              <a:rPr lang="en-US" sz="2400" dirty="0">
                <a:latin typeface="Lucida Console" pitchFamily="49" charset="0"/>
              </a:rPr>
              <a:t>rate=ones(length(Y),1);</a:t>
            </a:r>
          </a:p>
          <a:p>
            <a:pPr>
              <a:buNone/>
            </a:pPr>
            <a:r>
              <a:rPr lang="en-US" sz="2400" dirty="0">
                <a:latin typeface="Lucida Console" pitchFamily="49" charset="0"/>
              </a:rPr>
              <a:t>for </a:t>
            </a:r>
            <a:r>
              <a:rPr lang="en-US" sz="2400" dirty="0" err="1">
                <a:latin typeface="Lucida Console" pitchFamily="49" charset="0"/>
              </a:rPr>
              <a:t>i</a:t>
            </a:r>
            <a:r>
              <a:rPr lang="en-US" sz="2400" dirty="0">
                <a:latin typeface="Lucida Console" pitchFamily="49" charset="0"/>
              </a:rPr>
              <a:t>=1:length(Y)</a:t>
            </a:r>
          </a:p>
          <a:p>
            <a:pPr>
              <a:buNone/>
            </a:pPr>
            <a:r>
              <a:rPr lang="en-US" sz="2400" dirty="0">
                <a:latin typeface="Lucida Console" pitchFamily="49" charset="0"/>
              </a:rPr>
              <a:t>    if (</a:t>
            </a:r>
            <a:r>
              <a:rPr lang="en-US" sz="2400" dirty="0" err="1">
                <a:latin typeface="Lucida Console" pitchFamily="49" charset="0"/>
              </a:rPr>
              <a:t>Y(i</a:t>
            </a:r>
            <a:r>
              <a:rPr lang="en-US" sz="2400" dirty="0">
                <a:latin typeface="Lucida Console" pitchFamily="49" charset="0"/>
              </a:rPr>
              <a:t>)==0)</a:t>
            </a:r>
          </a:p>
          <a:p>
            <a:pPr>
              <a:buNone/>
            </a:pPr>
            <a:r>
              <a:rPr lang="en-US" sz="2400" dirty="0">
                <a:latin typeface="Lucida Console" pitchFamily="49" charset="0"/>
              </a:rPr>
              <a:t>        rate(i,1)=0;</a:t>
            </a:r>
          </a:p>
          <a:p>
            <a:pPr>
              <a:buNone/>
            </a:pPr>
            <a:r>
              <a:rPr lang="en-US" sz="2400" dirty="0">
                <a:latin typeface="Lucida Console" pitchFamily="49" charset="0"/>
              </a:rPr>
              <a:t>    else </a:t>
            </a:r>
          </a:p>
          <a:p>
            <a:pPr>
              <a:buNone/>
            </a:pPr>
            <a:r>
              <a:rPr lang="en-US" sz="2400" dirty="0">
                <a:latin typeface="Lucida Console" pitchFamily="49" charset="0"/>
              </a:rPr>
              <a:t>        rate(i,1)=</a:t>
            </a:r>
            <a:r>
              <a:rPr lang="en-US" sz="2400" dirty="0" err="1">
                <a:latin typeface="Lucida Console" pitchFamily="49" charset="0"/>
              </a:rPr>
              <a:t>Y(i)./N(i</a:t>
            </a:r>
            <a:r>
              <a:rPr lang="en-US" sz="2400" dirty="0">
                <a:latin typeface="Lucida Console" pitchFamily="49" charset="0"/>
              </a:rPr>
              <a:t>); </a:t>
            </a:r>
          </a:p>
          <a:p>
            <a:pPr>
              <a:buNone/>
            </a:pPr>
            <a:r>
              <a:rPr lang="en-US" sz="2400" dirty="0">
                <a:latin typeface="Lucida Console" pitchFamily="49" charset="0"/>
              </a:rPr>
              <a:t>    end;</a:t>
            </a:r>
          </a:p>
          <a:p>
            <a:pPr>
              <a:buNone/>
            </a:pPr>
            <a:r>
              <a:rPr lang="en-US" sz="2400" dirty="0">
                <a:latin typeface="Lucida Console" pitchFamily="49" charset="0"/>
              </a:rPr>
              <a:t>end;</a:t>
            </a:r>
            <a:endParaRPr lang="en-US" sz="2800" dirty="0">
              <a:latin typeface="Lucida Console" pitchFamily="49" charset="0"/>
            </a:endParaRPr>
          </a:p>
          <a:p>
            <a:endParaRPr lang="en-US" dirty="0"/>
          </a:p>
        </p:txBody>
      </p:sp>
      <p:pic>
        <p:nvPicPr>
          <p:cNvPr id="5" name="Picture 4" descr="cheeta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3627596"/>
            <a:ext cx="2174875" cy="1446292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 7.png"/>
          <p:cNvPicPr>
            <a:picLocks noChangeAspect="1"/>
          </p:cNvPicPr>
          <p:nvPr/>
        </p:nvPicPr>
        <p:blipFill>
          <a:blip r:embed="rId2"/>
          <a:srcRect r="45260"/>
          <a:stretch>
            <a:fillRect/>
          </a:stretch>
        </p:blipFill>
        <p:spPr>
          <a:xfrm>
            <a:off x="1013615" y="1798079"/>
            <a:ext cx="7116769" cy="2615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profiler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5191127" y="3429002"/>
            <a:ext cx="2428874" cy="1365249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230687" y="3032127"/>
            <a:ext cx="960438" cy="396874"/>
          </a:xfrm>
          <a:prstGeom prst="rect">
            <a:avLst/>
          </a:prstGeom>
          <a:noFill/>
          <a:ln w="889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5374"/>
            <a:ext cx="8229600" cy="4841875"/>
          </a:xfrm>
        </p:spPr>
        <p:txBody>
          <a:bodyPr/>
          <a:lstStyle/>
          <a:p>
            <a:r>
              <a:rPr lang="en-US" dirty="0"/>
              <a:t>New Profiler Result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Run-time is reduced from 27.529s to 0.017s!</a:t>
            </a:r>
          </a:p>
          <a:p>
            <a:r>
              <a:rPr lang="en-US" dirty="0"/>
              <a:t>Amazing that only pre-allocating did that!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profiler</a:t>
            </a:r>
          </a:p>
        </p:txBody>
      </p:sp>
      <p:pic>
        <p:nvPicPr>
          <p:cNvPr id="10" name="Content Placeholder 9" descr="Picture 8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813" r="-10813"/>
          <a:stretch>
            <a:fillRect/>
          </a:stretch>
        </p:blipFill>
        <p:spPr>
          <a:xfrm>
            <a:off x="0" y="1170217"/>
            <a:ext cx="9509125" cy="4716739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profiler</a:t>
            </a:r>
          </a:p>
        </p:txBody>
      </p:sp>
      <p:pic>
        <p:nvPicPr>
          <p:cNvPr id="5" name="Content Placeholder 4" descr="Picture 1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9286" r="-49286"/>
          <a:stretch>
            <a:fillRect/>
          </a:stretch>
        </p:blipFill>
        <p:spPr>
          <a:xfrm>
            <a:off x="0" y="865679"/>
            <a:ext cx="10335505" cy="5126642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profiler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Solutions:</a:t>
            </a:r>
          </a:p>
          <a:p>
            <a:pPr lvl="1"/>
            <a:r>
              <a:rPr lang="en-US" dirty="0" err="1"/>
              <a:t>Vectorize</a:t>
            </a:r>
            <a:r>
              <a:rPr lang="en-US" dirty="0"/>
              <a:t> the if statement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profiler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625"/>
            <a:ext cx="8229600" cy="4082066"/>
          </a:xfrm>
        </p:spPr>
        <p:txBody>
          <a:bodyPr/>
          <a:lstStyle/>
          <a:p>
            <a:r>
              <a:rPr lang="en-US" dirty="0"/>
              <a:t>Same example with pre-allocation AND </a:t>
            </a:r>
            <a:r>
              <a:rPr lang="en-US" dirty="0" err="1"/>
              <a:t>Vectorization</a:t>
            </a:r>
            <a:r>
              <a:rPr lang="en-US" dirty="0"/>
              <a:t>!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1175" y="2206625"/>
            <a:ext cx="589964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Example</a:t>
            </a:r>
          </a:p>
          <a:p>
            <a:r>
              <a:rPr lang="en-US" sz="2800" dirty="0">
                <a:latin typeface="Lucida Console" pitchFamily="49" charset="0"/>
              </a:rPr>
              <a:t>function rate=calcRate1(Y,N)</a:t>
            </a:r>
          </a:p>
          <a:p>
            <a:r>
              <a:rPr lang="en-US" sz="2800" dirty="0">
                <a:latin typeface="Lucida Console" pitchFamily="49" charset="0"/>
              </a:rPr>
              <a:t>	rate=ones(length(Y),1);</a:t>
            </a:r>
          </a:p>
          <a:p>
            <a:r>
              <a:rPr lang="en-US" sz="2800" dirty="0">
                <a:latin typeface="Lucida Console" pitchFamily="49" charset="0"/>
              </a:rPr>
              <a:t>	rate=Y./N;</a:t>
            </a:r>
          </a:p>
          <a:p>
            <a:r>
              <a:rPr lang="en-US" sz="2800" dirty="0">
                <a:latin typeface="Lucida Console" pitchFamily="49" charset="0"/>
              </a:rPr>
              <a:t>	</a:t>
            </a:r>
            <a:r>
              <a:rPr lang="en-US" sz="2800" dirty="0" err="1">
                <a:latin typeface="Lucida Console" pitchFamily="49" charset="0"/>
              </a:rPr>
              <a:t>rate(Y</a:t>
            </a:r>
            <a:r>
              <a:rPr lang="en-US" sz="2800" dirty="0">
                <a:latin typeface="Lucida Console" pitchFamily="49" charset="0"/>
              </a:rPr>
              <a:t>==0 | N==0)=0;</a:t>
            </a:r>
          </a:p>
          <a:p>
            <a:r>
              <a:rPr lang="en-US" sz="2800" dirty="0">
                <a:latin typeface="Lucida Console" pitchFamily="49" charset="0"/>
              </a:rPr>
              <a:t>end;</a:t>
            </a:r>
          </a:p>
          <a:p>
            <a:pPr>
              <a:buNone/>
            </a:pPr>
            <a:endParaRPr lang="en-US" sz="2800" dirty="0"/>
          </a:p>
          <a:p>
            <a:endParaRPr lang="en-US" dirty="0"/>
          </a:p>
        </p:txBody>
      </p:sp>
      <p:pic>
        <p:nvPicPr>
          <p:cNvPr id="5" name="Picture 4" descr="cheeta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3627596"/>
            <a:ext cx="2174875" cy="1446292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502" y="1214440"/>
            <a:ext cx="8446297" cy="4841875"/>
          </a:xfrm>
        </p:spPr>
        <p:txBody>
          <a:bodyPr/>
          <a:lstStyle/>
          <a:p>
            <a:r>
              <a:rPr lang="en-US" dirty="0"/>
              <a:t>New Profiler Result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Run-time is reduced from 27.529s to 0.07s!</a:t>
            </a:r>
          </a:p>
          <a:p>
            <a:r>
              <a:rPr lang="en-US" dirty="0"/>
              <a:t>Amazing a simple </a:t>
            </a:r>
            <a:r>
              <a:rPr lang="en-US" dirty="0" err="1"/>
              <a:t>vectorization</a:t>
            </a:r>
            <a:r>
              <a:rPr lang="en-US" dirty="0"/>
              <a:t> &amp; pre-allocating did that!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15" name="Picture 14" descr="Picture 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96" y="1909763"/>
            <a:ext cx="7796207" cy="2217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profiler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4270375" y="3833818"/>
            <a:ext cx="2857506" cy="51593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48001" y="3429000"/>
            <a:ext cx="1222374" cy="404815"/>
          </a:xfrm>
          <a:prstGeom prst="rect">
            <a:avLst/>
          </a:prstGeom>
          <a:noFill/>
          <a:ln w="889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profiler</a:t>
            </a:r>
          </a:p>
        </p:txBody>
      </p:sp>
      <p:pic>
        <p:nvPicPr>
          <p:cNvPr id="12" name="Content Placeholder 11" descr="Picture 13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770" b="-5770"/>
          <a:stretch>
            <a:fillRect/>
          </a:stretch>
        </p:blipFill>
        <p:spPr>
          <a:xfrm>
            <a:off x="107950" y="1158875"/>
            <a:ext cx="9119330" cy="4523392"/>
          </a:xfr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profiler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information on MATLAB profile (from MATLAB</a:t>
            </a:r>
          </a:p>
          <a:p>
            <a:pPr lvl="1"/>
            <a:r>
              <a:rPr lang="en-US" dirty="0">
                <a:hlinkClick r:id="rId2"/>
              </a:rPr>
              <a:t>http://www.mathworks.com/help/techdoc/ref/profile.html</a:t>
            </a:r>
            <a:endParaRPr lang="en-US" dirty="0"/>
          </a:p>
          <a:p>
            <a:r>
              <a:rPr lang="en-US" dirty="0"/>
              <a:t>Other ways to analyze program performance</a:t>
            </a:r>
          </a:p>
          <a:p>
            <a:pPr lvl="1"/>
            <a:r>
              <a:rPr lang="en-US" dirty="0">
                <a:hlinkClick r:id="rId3"/>
              </a:rPr>
              <a:t>http://www.mathworks.com/help/techdoc/matlab_prog/f8-790895.html</a:t>
            </a:r>
            <a:r>
              <a:rPr lang="en-US" dirty="0"/>
              <a:t>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D:\reed\matlab\matlab.pic_header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4050" y="5682267"/>
            <a:ext cx="4222750" cy="464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NaN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463" y="933855"/>
            <a:ext cx="8910537" cy="5441187"/>
          </a:xfrm>
        </p:spPr>
        <p:txBody>
          <a:bodyPr>
            <a:normAutofit/>
          </a:bodyPr>
          <a:lstStyle/>
          <a:p>
            <a:r>
              <a:rPr lang="en-US" dirty="0"/>
              <a:t>The IEEE arithmetic representation for Not-a-Number</a:t>
            </a:r>
          </a:p>
          <a:p>
            <a:r>
              <a:rPr lang="en-US" dirty="0"/>
              <a:t>What creates a </a:t>
            </a:r>
            <a:r>
              <a:rPr lang="en-US" dirty="0" err="1"/>
              <a:t>NaN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Reading in a dataset with missing numbers</a:t>
            </a:r>
          </a:p>
          <a:p>
            <a:pPr lvl="1"/>
            <a:r>
              <a:rPr lang="en-US" dirty="0"/>
              <a:t>Using a MATLAB function on a dataset with a </a:t>
            </a:r>
            <a:r>
              <a:rPr lang="en-US" dirty="0" err="1"/>
              <a:t>NaN</a:t>
            </a:r>
            <a:endParaRPr lang="en-US" dirty="0"/>
          </a:p>
          <a:p>
            <a:pPr lvl="2"/>
            <a:r>
              <a:rPr lang="en-US" sz="2800" dirty="0">
                <a:latin typeface="Lucida Console" pitchFamily="49" charset="0"/>
                <a:cs typeface="Courier New" pitchFamily="49" charset="0"/>
              </a:rPr>
              <a:t>sum([0; 1; 0; </a:t>
            </a:r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NaN</a:t>
            </a:r>
            <a:r>
              <a:rPr lang="en-US" sz="2800" dirty="0">
                <a:latin typeface="Lucida Console" pitchFamily="49" charset="0"/>
                <a:cs typeface="Courier New" pitchFamily="49" charset="0"/>
              </a:rPr>
              <a:t>])=</a:t>
            </a:r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NaN</a:t>
            </a:r>
            <a:endParaRPr lang="en-US" sz="2800" dirty="0">
              <a:latin typeface="Lucida Console" pitchFamily="49" charset="0"/>
              <a:cs typeface="Courier New" pitchFamily="49" charset="0"/>
            </a:endParaRPr>
          </a:p>
          <a:p>
            <a:pPr lvl="2"/>
            <a:r>
              <a:rPr lang="en-US" sz="2800" dirty="0">
                <a:latin typeface="Lucida Console" pitchFamily="49" charset="0"/>
                <a:cs typeface="Courier New" pitchFamily="49" charset="0"/>
              </a:rPr>
              <a:t>mean([0; 1; 0; </a:t>
            </a:r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NaN</a:t>
            </a:r>
            <a:r>
              <a:rPr lang="en-US" sz="2800" dirty="0">
                <a:latin typeface="Lucida Console" pitchFamily="49" charset="0"/>
                <a:cs typeface="Courier New" pitchFamily="49" charset="0"/>
              </a:rPr>
              <a:t>]) =</a:t>
            </a:r>
            <a:r>
              <a:rPr lang="en-US" sz="2800" dirty="0" err="1">
                <a:latin typeface="Lucida Console" pitchFamily="49" charset="0"/>
                <a:cs typeface="Courier New" pitchFamily="49" charset="0"/>
              </a:rPr>
              <a:t>NaN</a:t>
            </a:r>
            <a:endParaRPr lang="en-US" sz="2800" dirty="0">
              <a:latin typeface="Lucida Console" pitchFamily="49" charset="0"/>
              <a:cs typeface="Courier New" pitchFamily="49" charset="0"/>
            </a:endParaRPr>
          </a:p>
          <a:p>
            <a:pPr lvl="1"/>
            <a:r>
              <a:rPr lang="en-US" dirty="0"/>
              <a:t>Addition, subtraction, multiplication or division on a </a:t>
            </a:r>
            <a:r>
              <a:rPr lang="en-US" dirty="0" err="1"/>
              <a:t>NaN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15398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tips to improve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125"/>
            <a:ext cx="8229600" cy="5222160"/>
          </a:xfrm>
        </p:spPr>
        <p:txBody>
          <a:bodyPr/>
          <a:lstStyle/>
          <a:p>
            <a:r>
              <a:rPr lang="en-US" dirty="0"/>
              <a:t>Use the || and &amp;&amp; operators in loops rather than the | and &amp; operators</a:t>
            </a:r>
          </a:p>
          <a:p>
            <a:pPr lvl="1"/>
            <a:r>
              <a:rPr lang="en-US" dirty="0"/>
              <a:t>These are the “short circuit” versions which only evaluate the first expression if possible</a:t>
            </a:r>
          </a:p>
          <a:p>
            <a:r>
              <a:rPr lang="en-US" dirty="0"/>
              <a:t>Use functions as much as possible! They are generally executed quicker in MATLAB! </a:t>
            </a:r>
          </a:p>
          <a:p>
            <a:r>
              <a:rPr lang="en-US" dirty="0"/>
              <a:t>Load and Save are faster than file I/0 functions such as </a:t>
            </a:r>
            <a:r>
              <a:rPr lang="en-US" dirty="0" err="1"/>
              <a:t>fread</a:t>
            </a:r>
            <a:r>
              <a:rPr lang="en-US" dirty="0"/>
              <a:t> and </a:t>
            </a:r>
            <a:r>
              <a:rPr lang="en-US" dirty="0" err="1"/>
              <a:t>fwrite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tips to improve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125"/>
            <a:ext cx="8229600" cy="4082066"/>
          </a:xfrm>
        </p:spPr>
        <p:txBody>
          <a:bodyPr/>
          <a:lstStyle/>
          <a:p>
            <a:r>
              <a:rPr lang="en-US" dirty="0"/>
              <a:t>Avoid having other processes running at the same time you are running your MATLAB code, this frees up your CPU time for MATLAB.</a:t>
            </a:r>
          </a:p>
          <a:p>
            <a:r>
              <a:rPr lang="en-US" dirty="0"/>
              <a:t>Use parallel computing (where advisable)</a:t>
            </a:r>
          </a:p>
          <a:p>
            <a:r>
              <a:rPr lang="en-US" dirty="0"/>
              <a:t>Use the UNC compute cluster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0C7557-BE4A-42F1-8048-3461731B2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6" y="996950"/>
            <a:ext cx="7495800" cy="3108885"/>
          </a:xfrm>
        </p:spPr>
        <p:txBody>
          <a:bodyPr>
            <a:normAutofit/>
          </a:bodyPr>
          <a:lstStyle/>
          <a:p>
            <a:r>
              <a:rPr lang="en-US" b="1" dirty="0"/>
              <a:t>UNC Chapel Hill Portal Page: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https://in.mathworks.com/academia/tah-portal/university-of-north-carolina-chapel-hill-30334062.html</a:t>
            </a: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A47A38-E7E5-4D31-9AB0-EB5DEF83D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Portal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2FEC5FA-A819-42EF-9274-DF5A3DBD3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41" y="3112491"/>
            <a:ext cx="4786406" cy="357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098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31DB7-C64D-40AF-B783-6075757E9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 in with your </a:t>
            </a:r>
            <a:r>
              <a:rPr lang="en-US" dirty="0" err="1"/>
              <a:t>onyen</a:t>
            </a:r>
            <a:endParaRPr lang="en-US" dirty="0"/>
          </a:p>
          <a:p>
            <a:r>
              <a:rPr lang="en-US" dirty="0"/>
              <a:t>You also need to create a </a:t>
            </a:r>
            <a:r>
              <a:rPr lang="en-US" dirty="0" err="1"/>
              <a:t>Mathworks</a:t>
            </a:r>
            <a:r>
              <a:rPr lang="en-US" dirty="0"/>
              <a:t> account (free) if you don’t already have one</a:t>
            </a:r>
          </a:p>
          <a:p>
            <a:r>
              <a:rPr lang="en-US" dirty="0"/>
              <a:t>Can download copies of </a:t>
            </a:r>
            <a:r>
              <a:rPr lang="en-US" dirty="0" err="1"/>
              <a:t>Matlab</a:t>
            </a:r>
            <a:endParaRPr lang="en-US" dirty="0"/>
          </a:p>
          <a:p>
            <a:r>
              <a:rPr lang="en-US" dirty="0"/>
              <a:t>Tutorials</a:t>
            </a:r>
          </a:p>
          <a:p>
            <a:r>
              <a:rPr lang="en-US" dirty="0"/>
              <a:t>Online courses</a:t>
            </a:r>
          </a:p>
          <a:p>
            <a:r>
              <a:rPr lang="en-US" dirty="0"/>
              <a:t>Teaching materials</a:t>
            </a:r>
          </a:p>
          <a:p>
            <a:r>
              <a:rPr lang="en-US" dirty="0"/>
              <a:t>More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6BDF68-2283-446E-A65B-F3A951C4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Portal</a:t>
            </a:r>
          </a:p>
        </p:txBody>
      </p:sp>
    </p:spTree>
    <p:extLst>
      <p:ext uri="{BB962C8B-B14F-4D97-AF65-F5344CB8AC3E}">
        <p14:creationId xmlns:p14="http://schemas.microsoft.com/office/powerpoint/2010/main" val="32314433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75" y="3234040"/>
            <a:ext cx="4238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C000"/>
                </a:solidFill>
              </a:rPr>
              <a:t>Resources</a:t>
            </a:r>
            <a:r>
              <a:rPr lang="en-US" sz="4500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932"/>
            <a:ext cx="8229600" cy="1143000"/>
          </a:xfrm>
        </p:spPr>
        <p:txBody>
          <a:bodyPr/>
          <a:lstStyle/>
          <a:p>
            <a:r>
              <a:rPr lang="en-US" dirty="0"/>
              <a:t>Resources for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950" y="1031875"/>
            <a:ext cx="8686800" cy="408206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700" dirty="0" err="1"/>
              <a:t>MATLAB’s</a:t>
            </a:r>
            <a:r>
              <a:rPr lang="en-US" sz="2700" dirty="0"/>
              <a:t> Techniques for Improving Performance</a:t>
            </a:r>
            <a:endParaRPr lang="en-US" sz="2700" dirty="0">
              <a:hlinkClick r:id="rId2"/>
            </a:endParaRPr>
          </a:p>
          <a:p>
            <a:pPr lvl="1"/>
            <a:r>
              <a:rPr lang="en-US" sz="2700" dirty="0">
                <a:hlinkClick r:id="rId2"/>
              </a:rPr>
              <a:t>http://www.mathworks.com/help/techdoc/matlab_prog/f8-784135.html#f8-793781</a:t>
            </a:r>
          </a:p>
          <a:p>
            <a:pPr lvl="1"/>
            <a:endParaRPr lang="en-US" sz="500" dirty="0">
              <a:hlinkClick r:id="rId2"/>
            </a:endParaRPr>
          </a:p>
          <a:p>
            <a:r>
              <a:rPr lang="en-US" sz="2700" dirty="0" err="1"/>
              <a:t>MATLAB’s</a:t>
            </a:r>
            <a:r>
              <a:rPr lang="en-US" sz="2700" dirty="0"/>
              <a:t> What things can I do to increase the speed and memory performance of my MATLAB code?</a:t>
            </a:r>
            <a:endParaRPr lang="en-US" sz="2700" dirty="0">
              <a:hlinkClick r:id="rId2"/>
            </a:endParaRPr>
          </a:p>
          <a:p>
            <a:pPr lvl="1"/>
            <a:r>
              <a:rPr lang="en-US" sz="2700" dirty="0">
                <a:hlinkClick r:id="rId2"/>
              </a:rPr>
              <a:t>http://www.mathworks.com/support/solutions/en/data/1-15NM7/?solution=1-15NM7</a:t>
            </a:r>
            <a:r>
              <a:rPr lang="en-US" sz="2700" dirty="0"/>
              <a:t> </a:t>
            </a:r>
          </a:p>
          <a:p>
            <a:pPr lvl="1"/>
            <a:endParaRPr lang="en-US" sz="500" dirty="0"/>
          </a:p>
          <a:p>
            <a:r>
              <a:rPr lang="en-US" sz="2700" dirty="0"/>
              <a:t>Improving the Speed of MATLAB Calculations</a:t>
            </a:r>
          </a:p>
          <a:p>
            <a:pPr lvl="1"/>
            <a:r>
              <a:rPr lang="en-US" sz="2700" dirty="0">
                <a:hlinkClick r:id="rId3"/>
              </a:rPr>
              <a:t>http://web.cecs.pdx.edu/~gerry/MATLAB/programming/performance.html</a:t>
            </a:r>
            <a:r>
              <a:rPr lang="en-US" sz="2700" dirty="0"/>
              <a:t>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2" descr="D:\reed\matlab\matlab.pic_header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139110"/>
            <a:ext cx="4222750" cy="464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138"/>
            <a:ext cx="9064625" cy="1143000"/>
          </a:xfrm>
        </p:spPr>
        <p:txBody>
          <a:bodyPr/>
          <a:lstStyle/>
          <a:p>
            <a:r>
              <a:rPr lang="en-US" dirty="0" err="1"/>
              <a:t>MATLAB’s</a:t>
            </a:r>
            <a:r>
              <a:rPr lang="en-US" dirty="0"/>
              <a:t> Memory Management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5059610"/>
          </a:xfrm>
        </p:spPr>
        <p:txBody>
          <a:bodyPr/>
          <a:lstStyle/>
          <a:p>
            <a:r>
              <a:rPr lang="en-US" sz="3000" dirty="0">
                <a:hlinkClick r:id="rId2"/>
              </a:rPr>
              <a:t>http://www.mathworks.com/support/tech-notes/1100/1106.html</a:t>
            </a:r>
            <a:r>
              <a:rPr lang="en-US" sz="3000" dirty="0"/>
              <a:t> </a:t>
            </a:r>
          </a:p>
          <a:p>
            <a:pPr lvl="1"/>
            <a:r>
              <a:rPr lang="en-US" sz="2600" dirty="0"/>
              <a:t>Contents</a:t>
            </a:r>
          </a:p>
          <a:p>
            <a:pPr lvl="2"/>
            <a:r>
              <a:rPr lang="en-US" sz="2250" dirty="0"/>
              <a:t>Section 1: Why Do I Get 'Out of Memory' Errors in MATLAB?</a:t>
            </a:r>
          </a:p>
          <a:p>
            <a:pPr lvl="2"/>
            <a:r>
              <a:rPr lang="en-US" sz="2250" dirty="0"/>
              <a:t>Section 2: How Do I View Memory Usage In MATLAB?</a:t>
            </a:r>
          </a:p>
          <a:p>
            <a:pPr lvl="2"/>
            <a:r>
              <a:rPr lang="en-US" sz="2250" dirty="0"/>
              <a:t>Section 3: How Do I Defragment and Free the MATLAB Workspace Memory?</a:t>
            </a:r>
          </a:p>
          <a:p>
            <a:pPr lvl="2"/>
            <a:r>
              <a:rPr lang="en-US" sz="2250" dirty="0"/>
              <a:t>Section 4: How Does an Operating System Manage Memory?</a:t>
            </a:r>
          </a:p>
          <a:p>
            <a:pPr lvl="2"/>
            <a:r>
              <a:rPr lang="en-US" sz="2250" dirty="0"/>
              <a:t>Section 5: How Do I Set the Swap Space for My Operating System?</a:t>
            </a:r>
          </a:p>
        </p:txBody>
      </p:sp>
      <p:pic>
        <p:nvPicPr>
          <p:cNvPr id="5" name="Picture 2" descr="D:\reed\matlab\matlab.pic_header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6139110"/>
            <a:ext cx="4222750" cy="464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error and warning messages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MATLAB’s</a:t>
            </a:r>
            <a:r>
              <a:rPr lang="en-US" dirty="0"/>
              <a:t> Commonly Encountered Error and Warning Messages</a:t>
            </a:r>
            <a:endParaRPr lang="en-US" dirty="0">
              <a:hlinkClick r:id="rId2"/>
            </a:endParaRPr>
          </a:p>
          <a:p>
            <a:pPr lvl="1"/>
            <a:r>
              <a:rPr lang="en-US" dirty="0">
                <a:hlinkClick r:id="rId2"/>
              </a:rPr>
              <a:t>http://www.mathworks.com/support/tech-notes/1200/1207.html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r>
              <a:rPr lang="en-US" dirty="0"/>
              <a:t>Out of memory errors</a:t>
            </a:r>
          </a:p>
          <a:p>
            <a:pPr lvl="1"/>
            <a:r>
              <a:rPr lang="en-US" dirty="0">
                <a:hlinkClick r:id="rId3"/>
              </a:rPr>
              <a:t>http://www.ee.columbia.edu/~marios/matlab/Memory%20management%20guide%20(1106).pdf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D:\reed\matlab\matlab.pic_header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4050" y="6139110"/>
            <a:ext cx="4222750" cy="464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for Debugging MATLAB </a:t>
            </a:r>
            <a:r>
              <a:rPr lang="en-US" dirty="0" err="1"/>
              <a:t>m</a:t>
            </a:r>
            <a:r>
              <a:rPr lang="en-US" dirty="0"/>
              <a:t>-files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7285"/>
            <a:ext cx="8445500" cy="4636214"/>
          </a:xfrm>
        </p:spPr>
        <p:txBody>
          <a:bodyPr/>
          <a:lstStyle/>
          <a:p>
            <a:pPr lvl="1"/>
            <a:r>
              <a:rPr lang="en-US" dirty="0">
                <a:hlinkClick r:id="rId2"/>
              </a:rPr>
              <a:t>http://www.ee.columbia.edu/~marios/matlab/Techniques%20for%20Debugging%20MATLAB%20M-files%20(1207).pdf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2" descr="D:\reed\matlab\matlab.pic_header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6064520"/>
            <a:ext cx="4222750" cy="464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great information for MATLAB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451"/>
            <a:ext cx="8445500" cy="5416549"/>
          </a:xfrm>
        </p:spPr>
        <p:txBody>
          <a:bodyPr/>
          <a:lstStyle/>
          <a:p>
            <a:r>
              <a:rPr lang="en-US" dirty="0"/>
              <a:t>General MATLAB information</a:t>
            </a:r>
            <a:endParaRPr lang="en-US" dirty="0">
              <a:hlinkClick r:id="rId2"/>
            </a:endParaRPr>
          </a:p>
          <a:p>
            <a:pPr lvl="1"/>
            <a:r>
              <a:rPr lang="en-US" dirty="0">
                <a:hlinkClick r:id="rId2"/>
              </a:rPr>
              <a:t>http://www.cyclismo.org/tutorial/matlab/</a:t>
            </a:r>
            <a:r>
              <a:rPr lang="en-US" dirty="0"/>
              <a:t> </a:t>
            </a:r>
          </a:p>
          <a:p>
            <a:r>
              <a:rPr lang="en-US" dirty="0"/>
              <a:t>Exporting figures for publication</a:t>
            </a:r>
          </a:p>
          <a:p>
            <a:pPr lvl="1"/>
            <a:r>
              <a:rPr lang="en-US" dirty="0">
                <a:hlinkClick r:id="rId3"/>
              </a:rPr>
              <a:t>http://www.ee.columbia.edu/~marios/matlab/Exporting%20Figures%20for%20Publication%20B.pdf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950"/>
            <a:ext cx="7033098" cy="5416549"/>
          </a:xfrm>
        </p:spPr>
        <p:txBody>
          <a:bodyPr/>
          <a:lstStyle/>
          <a:p>
            <a:r>
              <a:rPr lang="en-US" dirty="0"/>
              <a:t>Indeterminate Division</a:t>
            </a:r>
          </a:p>
          <a:p>
            <a:pPr lvl="1"/>
            <a:r>
              <a:rPr lang="en-US" dirty="0"/>
              <a:t> 0/0, </a:t>
            </a:r>
            <a:r>
              <a:rPr lang="en-US" dirty="0" err="1"/>
              <a:t>Inf</a:t>
            </a:r>
            <a:r>
              <a:rPr lang="en-US" dirty="0"/>
              <a:t>/</a:t>
            </a:r>
            <a:r>
              <a:rPr lang="en-US" dirty="0" err="1"/>
              <a:t>Inf</a:t>
            </a:r>
            <a:endParaRPr lang="en-US" dirty="0"/>
          </a:p>
          <a:p>
            <a:r>
              <a:rPr lang="en-US" dirty="0"/>
              <a:t>Subtraction of </a:t>
            </a:r>
            <a:r>
              <a:rPr lang="en-US" dirty="0" err="1"/>
              <a:t>Inf</a:t>
            </a:r>
            <a:r>
              <a:rPr lang="en-US" dirty="0"/>
              <a:t> with itself</a:t>
            </a:r>
          </a:p>
          <a:p>
            <a:pPr lvl="1"/>
            <a:r>
              <a:rPr lang="en-US" dirty="0"/>
              <a:t>(+</a:t>
            </a:r>
            <a:r>
              <a:rPr lang="en-US" dirty="0" err="1"/>
              <a:t>Inf</a:t>
            </a:r>
            <a:r>
              <a:rPr lang="en-US" dirty="0"/>
              <a:t>)+(-</a:t>
            </a:r>
            <a:r>
              <a:rPr lang="en-US" dirty="0" err="1"/>
              <a:t>Inf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(+</a:t>
            </a:r>
            <a:r>
              <a:rPr lang="en-US" dirty="0" err="1"/>
              <a:t>Inf</a:t>
            </a:r>
            <a:r>
              <a:rPr lang="en-US" dirty="0"/>
              <a:t>)-(+</a:t>
            </a:r>
            <a:r>
              <a:rPr lang="en-US" dirty="0" err="1"/>
              <a:t>Inf</a:t>
            </a:r>
            <a:r>
              <a:rPr lang="en-US" dirty="0"/>
              <a:t>)</a:t>
            </a:r>
          </a:p>
          <a:p>
            <a:r>
              <a:rPr lang="en-US" dirty="0"/>
              <a:t>Logical operations involving </a:t>
            </a:r>
            <a:r>
              <a:rPr lang="en-US" dirty="0" err="1"/>
              <a:t>NaNs</a:t>
            </a:r>
            <a:r>
              <a:rPr lang="en-US" dirty="0"/>
              <a:t> always return false, except ~=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creates a </a:t>
            </a:r>
            <a:r>
              <a:rPr lang="en-US" dirty="0" err="1"/>
              <a:t>NaN</a:t>
            </a:r>
            <a:r>
              <a:rPr lang="en-US" dirty="0"/>
              <a:t> (Cont.)?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NaN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703" y="1932178"/>
            <a:ext cx="1905668" cy="2863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90862" y="1143167"/>
            <a:ext cx="1905668" cy="5588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dirty="0">
                <a:solidFill>
                  <a:srgbClr val="ED5888"/>
                </a:solidFill>
              </a:rPr>
              <a:t>NAN</a:t>
            </a:r>
          </a:p>
        </p:txBody>
      </p:sp>
    </p:spTree>
    <p:extLst>
      <p:ext uri="{BB962C8B-B14F-4D97-AF65-F5344CB8AC3E}">
        <p14:creationId xmlns:p14="http://schemas.microsoft.com/office/powerpoint/2010/main" val="364153985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5146" y="3116690"/>
            <a:ext cx="4238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MATLAB on the Cluster</a:t>
            </a:r>
            <a:endParaRPr lang="en-US" sz="4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" y="996950"/>
            <a:ext cx="8606486" cy="5635670"/>
          </a:xfrm>
        </p:spPr>
        <p:txBody>
          <a:bodyPr>
            <a:normAutofit/>
          </a:bodyPr>
          <a:lstStyle/>
          <a:p>
            <a:r>
              <a:rPr lang="en-US" dirty="0"/>
              <a:t>What?? </a:t>
            </a:r>
          </a:p>
          <a:p>
            <a:pPr lvl="1"/>
            <a:r>
              <a:rPr lang="en-US" dirty="0"/>
              <a:t>UNC provides researchers and graduate students with access to extremely powerful computers to use for their research. </a:t>
            </a:r>
          </a:p>
          <a:p>
            <a:pPr lvl="1"/>
            <a:r>
              <a:rPr lang="en-US" dirty="0"/>
              <a:t>clusters: Longleaf and Dogwood</a:t>
            </a:r>
          </a:p>
          <a:p>
            <a:pPr lvl="2"/>
            <a:r>
              <a:rPr lang="en-US" dirty="0"/>
              <a:t>over 10,000 cores on each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MATLAB on the Compute Clusters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364"/>
            <a:ext cx="9144000" cy="1143000"/>
          </a:xfrm>
        </p:spPr>
        <p:txBody>
          <a:bodyPr/>
          <a:lstStyle/>
          <a:p>
            <a:r>
              <a:rPr lang="en-US" dirty="0"/>
              <a:t>Using MATLAB on the Compute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136" y="888641"/>
            <a:ext cx="8229600" cy="5615189"/>
          </a:xfrm>
        </p:spPr>
        <p:txBody>
          <a:bodyPr/>
          <a:lstStyle/>
          <a:p>
            <a:r>
              <a:rPr lang="en-US" dirty="0"/>
              <a:t>Why??</a:t>
            </a:r>
          </a:p>
          <a:p>
            <a:pPr lvl="1"/>
            <a:r>
              <a:rPr lang="en-US" dirty="0"/>
              <a:t>The cluster is an extremely fast and efficient way to run LARGE MATLAB programs (no “Out of Memory” errors!)</a:t>
            </a:r>
          </a:p>
          <a:p>
            <a:pPr lvl="1"/>
            <a:r>
              <a:rPr lang="en-US" dirty="0"/>
              <a:t>You can get more done! Your programs run on the cluster which frees your computer for writing and debugging other programs!!!</a:t>
            </a:r>
          </a:p>
          <a:p>
            <a:pPr lvl="1"/>
            <a:r>
              <a:rPr lang="en-US" dirty="0"/>
              <a:t>Run multiple instances</a:t>
            </a:r>
          </a:p>
          <a:p>
            <a:r>
              <a:rPr lang="en-US" sz="2600" dirty="0"/>
              <a:t>Where and When??</a:t>
            </a:r>
          </a:p>
          <a:p>
            <a:pPr lvl="1"/>
            <a:r>
              <a:rPr lang="en-US" sz="2600" dirty="0"/>
              <a:t>The cluster is available 24/7 and you can run programs remotely from anywhere with an internet connection!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job submissions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bring up the </a:t>
            </a:r>
            <a:r>
              <a:rPr lang="en-US" dirty="0" err="1"/>
              <a:t>Matlab</a:t>
            </a:r>
            <a:r>
              <a:rPr lang="en-US" dirty="0"/>
              <a:t> GUI: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srun</a:t>
            </a:r>
            <a:r>
              <a:rPr lang="en-US" dirty="0"/>
              <a:t> -n1 -p interact --x11=first </a:t>
            </a:r>
            <a:r>
              <a:rPr lang="en-US" dirty="0" err="1"/>
              <a:t>matlab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   -</a:t>
            </a:r>
            <a:r>
              <a:rPr lang="en-US" dirty="0" err="1"/>
              <a:t>singleCompThred</a:t>
            </a:r>
            <a:endParaRPr lang="en-US" dirty="0"/>
          </a:p>
          <a:p>
            <a:r>
              <a:rPr lang="en-US" dirty="0"/>
              <a:t>To bring up the Stata GUI: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salloc</a:t>
            </a:r>
            <a:r>
              <a:rPr lang="en-US" dirty="0"/>
              <a:t> -n1 -p interact --x11=first </a:t>
            </a:r>
            <a:r>
              <a:rPr lang="en-US" dirty="0" err="1"/>
              <a:t>xstata</a:t>
            </a:r>
            <a:r>
              <a:rPr lang="en-US" dirty="0"/>
              <a:t>-se</a:t>
            </a:r>
          </a:p>
          <a:p>
            <a:r>
              <a:rPr lang="en-US" dirty="0"/>
              <a:t>To bring up a bash session: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srun</a:t>
            </a:r>
            <a:r>
              <a:rPr lang="en-US" dirty="0"/>
              <a:t> -n1 -p interact --x11=first --</a:t>
            </a:r>
            <a:r>
              <a:rPr lang="en-US" dirty="0" err="1"/>
              <a:t>pty</a:t>
            </a:r>
            <a:r>
              <a:rPr lang="en-US" dirty="0"/>
              <a:t> /bin/bash</a:t>
            </a:r>
          </a:p>
          <a:p>
            <a:pPr marL="0" indent="0">
              <a:buNone/>
            </a:pPr>
            <a:r>
              <a:rPr lang="en-US" dirty="0"/>
              <a:t>Note. For the GUI to display locally you will need a X connection to the cluster.</a:t>
            </a:r>
          </a:p>
        </p:txBody>
      </p:sp>
    </p:spTree>
    <p:extLst>
      <p:ext uri="{BB962C8B-B14F-4D97-AF65-F5344CB8AC3E}">
        <p14:creationId xmlns:p14="http://schemas.microsoft.com/office/powerpoint/2010/main" val="76252307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23838"/>
            <a:ext cx="8737600" cy="888866"/>
          </a:xfrm>
        </p:spPr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sample job submission script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-p general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-t 07-00:00:00</a:t>
            </a:r>
          </a:p>
          <a:p>
            <a:pPr marL="0" indent="0">
              <a:buNone/>
            </a:pPr>
            <a:r>
              <a:rPr lang="en-US" sz="1600" dirty="0"/>
              <a:t>#SBATCH --mem=10g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matlab</a:t>
            </a:r>
            <a:r>
              <a:rPr lang="en-US" sz="1600" dirty="0"/>
              <a:t> -</a:t>
            </a:r>
            <a:r>
              <a:rPr lang="en-US" sz="1600" dirty="0" err="1"/>
              <a:t>nodesktop</a:t>
            </a:r>
            <a:r>
              <a:rPr lang="en-US" sz="1600" dirty="0"/>
              <a:t> -</a:t>
            </a:r>
            <a:r>
              <a:rPr lang="en-US" sz="1600" dirty="0" err="1"/>
              <a:t>nosplash</a:t>
            </a:r>
            <a:r>
              <a:rPr lang="en-US" sz="1600" dirty="0"/>
              <a:t> -</a:t>
            </a:r>
            <a:r>
              <a:rPr lang="en-US" sz="1600" dirty="0" err="1"/>
              <a:t>singleCompThread</a:t>
            </a:r>
            <a:r>
              <a:rPr lang="en-US" sz="1600" dirty="0"/>
              <a:t> -r </a:t>
            </a:r>
            <a:r>
              <a:rPr lang="en-US" sz="1600" dirty="0" err="1"/>
              <a:t>mycode</a:t>
            </a:r>
            <a:r>
              <a:rPr lang="en-US" sz="1600" dirty="0"/>
              <a:t> -</a:t>
            </a:r>
            <a:r>
              <a:rPr lang="en-US" sz="1600" dirty="0" err="1"/>
              <a:t>logfile</a:t>
            </a:r>
            <a:r>
              <a:rPr lang="en-US" sz="1600" dirty="0"/>
              <a:t> </a:t>
            </a:r>
            <a:r>
              <a:rPr lang="en-US" sz="1600" dirty="0" err="1"/>
              <a:t>mycode.out</a:t>
            </a:r>
            <a:endParaRPr lang="en-US" sz="1600" dirty="0"/>
          </a:p>
          <a:p>
            <a:r>
              <a:rPr lang="en-US" sz="2800" dirty="0"/>
              <a:t>Submits a single </a:t>
            </a:r>
            <a:r>
              <a:rPr lang="en-US" sz="2800" dirty="0" err="1"/>
              <a:t>cpu</a:t>
            </a:r>
            <a:r>
              <a:rPr lang="en-US" sz="2800" dirty="0"/>
              <a:t> </a:t>
            </a:r>
            <a:r>
              <a:rPr lang="en-US" sz="2800" dirty="0" err="1"/>
              <a:t>Matlab</a:t>
            </a:r>
            <a:r>
              <a:rPr lang="en-US" sz="2800" dirty="0"/>
              <a:t> job.</a:t>
            </a:r>
          </a:p>
          <a:p>
            <a:r>
              <a:rPr lang="en-US" sz="2800" dirty="0"/>
              <a:t>general partition, 7-day runtime limit, 10 GB memory limit.</a:t>
            </a:r>
          </a:p>
        </p:txBody>
      </p:sp>
    </p:spTree>
    <p:extLst>
      <p:ext uri="{BB962C8B-B14F-4D97-AF65-F5344CB8AC3E}">
        <p14:creationId xmlns:p14="http://schemas.microsoft.com/office/powerpoint/2010/main" val="224818056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sample job submission script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-p general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-t 02:00:00</a:t>
            </a:r>
          </a:p>
          <a:p>
            <a:pPr marL="0" indent="0">
              <a:buNone/>
            </a:pPr>
            <a:r>
              <a:rPr lang="en-US" sz="1600" dirty="0"/>
              <a:t>#SBATCH --mem=3g</a:t>
            </a:r>
          </a:p>
          <a:p>
            <a:pPr marL="0" indent="0">
              <a:buNone/>
            </a:pPr>
            <a:r>
              <a:rPr lang="en-US" sz="1600" dirty="0"/>
              <a:t>#SBATCH -n 24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matlab</a:t>
            </a:r>
            <a:r>
              <a:rPr lang="en-US" sz="1600" dirty="0"/>
              <a:t> -</a:t>
            </a:r>
            <a:r>
              <a:rPr lang="en-US" sz="1600" dirty="0" err="1"/>
              <a:t>nodesktop</a:t>
            </a:r>
            <a:r>
              <a:rPr lang="en-US" sz="1600" dirty="0"/>
              <a:t> -</a:t>
            </a:r>
            <a:r>
              <a:rPr lang="en-US" sz="1600" dirty="0" err="1"/>
              <a:t>nosplash</a:t>
            </a:r>
            <a:r>
              <a:rPr lang="en-US" sz="1600" dirty="0"/>
              <a:t> -</a:t>
            </a:r>
            <a:r>
              <a:rPr lang="en-US" sz="1600" dirty="0" err="1"/>
              <a:t>singleCompThread</a:t>
            </a:r>
            <a:r>
              <a:rPr lang="en-US" sz="1600" dirty="0"/>
              <a:t> -r </a:t>
            </a:r>
            <a:r>
              <a:rPr lang="en-US" sz="1600" dirty="0" err="1"/>
              <a:t>mycode</a:t>
            </a:r>
            <a:r>
              <a:rPr lang="en-US" sz="1600" dirty="0"/>
              <a:t> -</a:t>
            </a:r>
            <a:r>
              <a:rPr lang="en-US" sz="1600" dirty="0" err="1"/>
              <a:t>logfile</a:t>
            </a:r>
            <a:r>
              <a:rPr lang="en-US" sz="1600" dirty="0"/>
              <a:t> </a:t>
            </a:r>
            <a:r>
              <a:rPr lang="en-US" sz="1600" dirty="0" err="1"/>
              <a:t>mycode.out</a:t>
            </a:r>
            <a:endParaRPr lang="en-US" sz="1600" dirty="0"/>
          </a:p>
          <a:p>
            <a:r>
              <a:rPr lang="en-US" sz="2800" dirty="0"/>
              <a:t>Submits a 24-core, single node </a:t>
            </a:r>
            <a:r>
              <a:rPr lang="en-US" sz="2800" dirty="0" err="1"/>
              <a:t>Matlab</a:t>
            </a:r>
            <a:r>
              <a:rPr lang="en-US" sz="2800" dirty="0"/>
              <a:t> job (i.e. using </a:t>
            </a:r>
            <a:r>
              <a:rPr lang="en-US" sz="2800" dirty="0" err="1"/>
              <a:t>Matlab’s</a:t>
            </a:r>
            <a:r>
              <a:rPr lang="en-US" sz="2800" dirty="0"/>
              <a:t> Parallel Computing Toolbox).</a:t>
            </a:r>
          </a:p>
          <a:p>
            <a:r>
              <a:rPr lang="en-US" sz="2800" dirty="0"/>
              <a:t>general partition, 2-hour runtime limit, 3 GB memory limit.</a:t>
            </a:r>
          </a:p>
        </p:txBody>
      </p:sp>
    </p:spTree>
    <p:extLst>
      <p:ext uri="{BB962C8B-B14F-4D97-AF65-F5344CB8AC3E}">
        <p14:creationId xmlns:p14="http://schemas.microsoft.com/office/powerpoint/2010/main" val="60326803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sample job submission script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-p </a:t>
            </a:r>
            <a:r>
              <a:rPr lang="en-US" sz="1600" dirty="0" err="1"/>
              <a:t>gpu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-t 30</a:t>
            </a:r>
          </a:p>
          <a:p>
            <a:pPr marL="0" indent="0">
              <a:buNone/>
            </a:pPr>
            <a:r>
              <a:rPr lang="en-US" sz="1600" dirty="0"/>
              <a:t>#SBATCH --</a:t>
            </a:r>
            <a:r>
              <a:rPr lang="en-US" sz="1600" dirty="0" err="1"/>
              <a:t>qos</a:t>
            </a:r>
            <a:r>
              <a:rPr lang="en-US" sz="1600" dirty="0"/>
              <a:t> </a:t>
            </a:r>
            <a:r>
              <a:rPr lang="en-US" sz="1600" dirty="0" err="1"/>
              <a:t>gpu_access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dirty="0"/>
              <a:t>#SBATCH --</a:t>
            </a:r>
            <a:r>
              <a:rPr lang="en-US" sz="1600" dirty="0" err="1"/>
              <a:t>gres</a:t>
            </a:r>
            <a:r>
              <a:rPr lang="en-US" sz="1600" dirty="0"/>
              <a:t>=gpu:1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matlab</a:t>
            </a:r>
            <a:r>
              <a:rPr lang="en-US" sz="1600" dirty="0"/>
              <a:t> -</a:t>
            </a:r>
            <a:r>
              <a:rPr lang="en-US" sz="1600" dirty="0" err="1"/>
              <a:t>nodesktop</a:t>
            </a:r>
            <a:r>
              <a:rPr lang="en-US" sz="1600" dirty="0"/>
              <a:t> -</a:t>
            </a:r>
            <a:r>
              <a:rPr lang="en-US" sz="1600" dirty="0" err="1"/>
              <a:t>nosplash</a:t>
            </a:r>
            <a:r>
              <a:rPr lang="en-US" sz="1600" dirty="0"/>
              <a:t> -</a:t>
            </a:r>
            <a:r>
              <a:rPr lang="en-US" sz="1600" dirty="0" err="1"/>
              <a:t>singleCompThread</a:t>
            </a:r>
            <a:r>
              <a:rPr lang="en-US" sz="1600" dirty="0"/>
              <a:t> -r </a:t>
            </a:r>
            <a:r>
              <a:rPr lang="en-US" sz="1600" dirty="0" err="1"/>
              <a:t>mycode</a:t>
            </a:r>
            <a:r>
              <a:rPr lang="en-US" sz="1600" dirty="0"/>
              <a:t> -</a:t>
            </a:r>
            <a:r>
              <a:rPr lang="en-US" sz="1600" dirty="0" err="1"/>
              <a:t>logfile</a:t>
            </a:r>
            <a:r>
              <a:rPr lang="en-US" sz="1600" dirty="0"/>
              <a:t> </a:t>
            </a:r>
            <a:r>
              <a:rPr lang="en-US" sz="1600" dirty="0" err="1"/>
              <a:t>mycode.out</a:t>
            </a:r>
            <a:endParaRPr lang="en-US" sz="1600" dirty="0"/>
          </a:p>
          <a:p>
            <a:r>
              <a:rPr lang="en-US" sz="2800" dirty="0"/>
              <a:t>Submits a single-</a:t>
            </a:r>
            <a:r>
              <a:rPr lang="en-US" sz="2800" dirty="0" err="1"/>
              <a:t>gpu</a:t>
            </a:r>
            <a:r>
              <a:rPr lang="en-US" sz="2800" dirty="0"/>
              <a:t> </a:t>
            </a:r>
            <a:r>
              <a:rPr lang="en-US" sz="2800" dirty="0" err="1"/>
              <a:t>Matlab</a:t>
            </a:r>
            <a:r>
              <a:rPr lang="en-US" sz="2800" dirty="0"/>
              <a:t> job.</a:t>
            </a:r>
          </a:p>
          <a:p>
            <a:r>
              <a:rPr lang="en-US" sz="2800" dirty="0" err="1"/>
              <a:t>gpu</a:t>
            </a:r>
            <a:r>
              <a:rPr lang="en-US" sz="2800" dirty="0"/>
              <a:t> partition, 30 minute runtime limit.</a:t>
            </a:r>
          </a:p>
        </p:txBody>
      </p:sp>
    </p:spTree>
    <p:extLst>
      <p:ext uri="{BB962C8B-B14F-4D97-AF65-F5344CB8AC3E}">
        <p14:creationId xmlns:p14="http://schemas.microsoft.com/office/powerpoint/2010/main" val="138836395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sample job submission script #4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#!/bin/bash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-p </a:t>
            </a:r>
            <a:r>
              <a:rPr lang="en-US" sz="1600" dirty="0" err="1"/>
              <a:t>bigmem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-t 7-</a:t>
            </a:r>
          </a:p>
          <a:p>
            <a:pPr marL="0" indent="0">
              <a:buNone/>
            </a:pPr>
            <a:r>
              <a:rPr lang="en-US" sz="1600" dirty="0"/>
              <a:t>#SBATCH --</a:t>
            </a:r>
            <a:r>
              <a:rPr lang="en-US" sz="1600" dirty="0" err="1"/>
              <a:t>qos</a:t>
            </a:r>
            <a:r>
              <a:rPr lang="en-US" sz="1600" dirty="0"/>
              <a:t> </a:t>
            </a:r>
            <a:r>
              <a:rPr lang="en-US" sz="1600" dirty="0" err="1"/>
              <a:t>bigmem_access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dirty="0"/>
              <a:t>#SBATCH -n 1</a:t>
            </a:r>
          </a:p>
          <a:p>
            <a:pPr marL="0" indent="0">
              <a:buNone/>
            </a:pPr>
            <a:r>
              <a:rPr lang="en-US" sz="1600" dirty="0"/>
              <a:t>#SBATCH --mem=500g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matlab</a:t>
            </a:r>
            <a:r>
              <a:rPr lang="en-US" sz="1600" dirty="0"/>
              <a:t> -</a:t>
            </a:r>
            <a:r>
              <a:rPr lang="en-US" sz="1600" dirty="0" err="1"/>
              <a:t>nodesktop</a:t>
            </a:r>
            <a:r>
              <a:rPr lang="en-US" sz="1600" dirty="0"/>
              <a:t> -</a:t>
            </a:r>
            <a:r>
              <a:rPr lang="en-US" sz="1600" dirty="0" err="1"/>
              <a:t>nosplash</a:t>
            </a:r>
            <a:r>
              <a:rPr lang="en-US" sz="1600" dirty="0"/>
              <a:t> -</a:t>
            </a:r>
            <a:r>
              <a:rPr lang="en-US" sz="1600" dirty="0" err="1"/>
              <a:t>singleCompThread</a:t>
            </a:r>
            <a:r>
              <a:rPr lang="en-US" sz="1600" dirty="0"/>
              <a:t> -r </a:t>
            </a:r>
            <a:r>
              <a:rPr lang="en-US" sz="1600" dirty="0" err="1"/>
              <a:t>mycode</a:t>
            </a:r>
            <a:r>
              <a:rPr lang="en-US" sz="1600" dirty="0"/>
              <a:t> -</a:t>
            </a:r>
            <a:r>
              <a:rPr lang="en-US" sz="1600" dirty="0" err="1"/>
              <a:t>logfile</a:t>
            </a:r>
            <a:r>
              <a:rPr lang="en-US" sz="1600" dirty="0"/>
              <a:t> </a:t>
            </a:r>
            <a:r>
              <a:rPr lang="en-US" sz="1600" dirty="0" err="1"/>
              <a:t>mycode.out</a:t>
            </a:r>
            <a:endParaRPr lang="en-US" sz="1600" dirty="0"/>
          </a:p>
          <a:p>
            <a:r>
              <a:rPr lang="en-US" sz="2800" dirty="0"/>
              <a:t>Submits a single-</a:t>
            </a:r>
            <a:r>
              <a:rPr lang="en-US" sz="2800" dirty="0" err="1"/>
              <a:t>cpu</a:t>
            </a:r>
            <a:r>
              <a:rPr lang="en-US" sz="2800" dirty="0"/>
              <a:t>, single node large memory </a:t>
            </a:r>
            <a:r>
              <a:rPr lang="en-US" sz="2800" dirty="0" err="1"/>
              <a:t>Matlab</a:t>
            </a:r>
            <a:r>
              <a:rPr lang="en-US" sz="2800" dirty="0"/>
              <a:t> job.</a:t>
            </a:r>
          </a:p>
          <a:p>
            <a:r>
              <a:rPr lang="en-US" sz="2800" dirty="0" err="1"/>
              <a:t>bigmem</a:t>
            </a:r>
            <a:r>
              <a:rPr lang="en-US" sz="2800" dirty="0"/>
              <a:t> partition, 7-day runtime limit, 500 GB memory limit </a:t>
            </a:r>
          </a:p>
        </p:txBody>
      </p:sp>
    </p:spTree>
    <p:extLst>
      <p:ext uri="{BB962C8B-B14F-4D97-AF65-F5344CB8AC3E}">
        <p14:creationId xmlns:p14="http://schemas.microsoft.com/office/powerpoint/2010/main" val="329932504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AC3D82-9771-40B2-BD6A-530AAD306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996950"/>
            <a:ext cx="8922058" cy="5670180"/>
          </a:xfrm>
        </p:spPr>
        <p:txBody>
          <a:bodyPr/>
          <a:lstStyle/>
          <a:p>
            <a:r>
              <a:rPr lang="en-US" dirty="0"/>
              <a:t>To get started, in your web browser, navigate to: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https://ondemand.rc.unc.edu</a:t>
            </a:r>
            <a:endParaRPr lang="en-US" dirty="0"/>
          </a:p>
          <a:p>
            <a:r>
              <a:rPr lang="en-US" dirty="0"/>
              <a:t>For more information see        </a:t>
            </a:r>
            <a:r>
              <a:rPr lang="en-US" sz="2800" dirty="0">
                <a:hlinkClick r:id="rId3"/>
              </a:rPr>
              <a:t>https://help.rc.unc.edu/ondemand/</a:t>
            </a:r>
            <a:endParaRPr lang="en-US" sz="2800" dirty="0"/>
          </a:p>
          <a:p>
            <a:r>
              <a:rPr lang="en-US" sz="2800" dirty="0"/>
              <a:t>Access Longleaf cluster through a browser and can launch interactive GUI’s from the OnDemand server</a:t>
            </a:r>
          </a:p>
          <a:p>
            <a:r>
              <a:rPr lang="en-US" sz="2800" dirty="0"/>
              <a:t>GUI performance should be better than over X windows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75EAAC-F08F-4290-8587-2B60525C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OnDemand</a:t>
            </a:r>
          </a:p>
        </p:txBody>
      </p:sp>
    </p:spTree>
    <p:extLst>
      <p:ext uri="{BB962C8B-B14F-4D97-AF65-F5344CB8AC3E}">
        <p14:creationId xmlns:p14="http://schemas.microsoft.com/office/powerpoint/2010/main" val="140315741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Comments?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08691"/>
            <a:ext cx="8229600" cy="4082066"/>
          </a:xfrm>
        </p:spPr>
        <p:txBody>
          <a:bodyPr/>
          <a:lstStyle/>
          <a:p>
            <a:r>
              <a:rPr lang="en-US" sz="2400" dirty="0"/>
              <a:t>For assistance with MATLAB, please contact the Research Computing Group: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Email: </a:t>
            </a:r>
            <a:r>
              <a:rPr lang="en-US" sz="2200" dirty="0">
                <a:hlinkClick r:id="rId2"/>
              </a:rPr>
              <a:t>research@unc.edu</a:t>
            </a:r>
            <a:endParaRPr lang="en-US" sz="2200" dirty="0"/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Phone: 919-962-HELP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Submit help ticket at </a:t>
            </a:r>
            <a:r>
              <a:rPr lang="en-US" sz="2200" dirty="0">
                <a:hlinkClick r:id="rId3"/>
              </a:rPr>
              <a:t>http://help.unc.edu</a:t>
            </a:r>
            <a:endParaRPr lang="en-US" sz="2200" dirty="0"/>
          </a:p>
          <a:p>
            <a:endParaRPr lang="en-US" dirty="0"/>
          </a:p>
        </p:txBody>
      </p:sp>
      <p:pic>
        <p:nvPicPr>
          <p:cNvPr id="4" name="Picture 5" descr="D:\reed\matlab\iStock_000006879631Small curious d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8506" y="1750689"/>
            <a:ext cx="1799124" cy="1197297"/>
          </a:xfrm>
          <a:prstGeom prst="rect">
            <a:avLst/>
          </a:prstGeom>
          <a:noFill/>
        </p:spPr>
      </p:pic>
      <p:pic>
        <p:nvPicPr>
          <p:cNvPr id="5" name="Picture 6" descr="D:\reed\matlab\2459461_f5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7630" y="1199724"/>
            <a:ext cx="1759390" cy="1410896"/>
          </a:xfrm>
          <a:prstGeom prst="rect">
            <a:avLst/>
          </a:prstGeom>
          <a:noFill/>
        </p:spPr>
      </p:pic>
      <p:pic>
        <p:nvPicPr>
          <p:cNvPr id="6" name="Picture 7" descr="D:\reed\matlab\2159529314_46639041cc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07228" y="1873194"/>
            <a:ext cx="2129997" cy="1716062"/>
          </a:xfrm>
          <a:prstGeom prst="rect">
            <a:avLst/>
          </a:prstGeom>
          <a:noFill/>
        </p:spPr>
      </p:pic>
      <p:pic>
        <p:nvPicPr>
          <p:cNvPr id="7" name="Picture 2" descr="D:\reed\matlab\DogQuestioni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272" y="1080913"/>
            <a:ext cx="1238334" cy="1405300"/>
          </a:xfrm>
          <a:prstGeom prst="rect">
            <a:avLst/>
          </a:prstGeom>
          <a:noFill/>
        </p:spPr>
      </p:pic>
      <p:pic>
        <p:nvPicPr>
          <p:cNvPr id="8" name="Picture 4" descr="D:\reed\matlab\3976522351_c9aec91c83_z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9645" y="1483182"/>
            <a:ext cx="1464804" cy="1464804"/>
          </a:xfrm>
          <a:prstGeom prst="rect">
            <a:avLst/>
          </a:prstGeom>
          <a:noFill/>
        </p:spPr>
      </p:pic>
      <p:pic>
        <p:nvPicPr>
          <p:cNvPr id="9" name="Picture 3" descr="D:\reed\matlab\Pug-5-pictur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37225" y="1142369"/>
            <a:ext cx="981281" cy="1468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with </a:t>
            </a:r>
            <a:r>
              <a:rPr lang="en-US" dirty="0" err="1"/>
              <a:t>NaNs</a:t>
            </a:r>
            <a:r>
              <a:rPr lang="en-US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79" y="1140300"/>
            <a:ext cx="8989621" cy="5591240"/>
          </a:xfrm>
        </p:spPr>
        <p:txBody>
          <a:bodyPr/>
          <a:lstStyle/>
          <a:p>
            <a:r>
              <a:rPr lang="en-US" dirty="0"/>
              <a:t>Find them, Remove them, or Ignore them! </a:t>
            </a:r>
          </a:p>
          <a:p>
            <a:r>
              <a:rPr lang="en-US" dirty="0">
                <a:solidFill>
                  <a:srgbClr val="FFC000"/>
                </a:solidFill>
              </a:rPr>
              <a:t>Find</a:t>
            </a:r>
            <a:r>
              <a:rPr lang="en-US" dirty="0"/>
              <a:t> by using the </a:t>
            </a:r>
            <a:r>
              <a:rPr lang="en-US" dirty="0" err="1"/>
              <a:t>isnan</a:t>
            </a:r>
            <a:r>
              <a:rPr lang="en-US" dirty="0"/>
              <a:t> function</a:t>
            </a:r>
          </a:p>
          <a:p>
            <a:pPr lvl="1"/>
            <a:r>
              <a:rPr lang="en-US" dirty="0">
                <a:latin typeface="Lucida Console" pitchFamily="49" charset="0"/>
                <a:cs typeface="Courier New" pitchFamily="49" charset="0"/>
              </a:rPr>
              <a:t>vector1=[1 1 0 </a:t>
            </a:r>
            <a:r>
              <a:rPr lang="en-US" dirty="0" err="1">
                <a:latin typeface="Lucida Console" pitchFamily="49" charset="0"/>
                <a:cs typeface="Courier New" pitchFamily="49" charset="0"/>
              </a:rPr>
              <a:t>NaN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Lucida Console" pitchFamily="49" charset="0"/>
                <a:cs typeface="Courier New" pitchFamily="49" charset="0"/>
              </a:rPr>
              <a:t>NaN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]</a:t>
            </a:r>
          </a:p>
          <a:p>
            <a:pPr lvl="1"/>
            <a:r>
              <a:rPr lang="en-US" dirty="0" err="1">
                <a:latin typeface="Lucida Console" pitchFamily="49" charset="0"/>
                <a:cs typeface="Courier New" pitchFamily="49" charset="0"/>
              </a:rPr>
              <a:t>idx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=isnan(vector1)</a:t>
            </a:r>
          </a:p>
          <a:p>
            <a:pPr lvl="1">
              <a:buNone/>
            </a:pPr>
            <a:r>
              <a:rPr lang="en-US" dirty="0">
                <a:latin typeface="Lucida Console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Lucida Console" pitchFamily="49" charset="0"/>
                <a:cs typeface="Courier New" pitchFamily="49" charset="0"/>
              </a:rPr>
              <a:t>idx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 = 																	  0 0 0 1 1</a:t>
            </a:r>
          </a:p>
          <a:p>
            <a:r>
              <a:rPr lang="en-US" dirty="0">
                <a:solidFill>
                  <a:srgbClr val="FFC000"/>
                </a:solidFill>
              </a:rPr>
              <a:t>Remove</a:t>
            </a:r>
            <a:r>
              <a:rPr lang="en-US" dirty="0"/>
              <a:t> </a:t>
            </a:r>
            <a:r>
              <a:rPr lang="en-US" dirty="0" err="1"/>
              <a:t>NaNs</a:t>
            </a:r>
            <a:r>
              <a:rPr lang="en-US" dirty="0"/>
              <a:t> from your dataset</a:t>
            </a:r>
          </a:p>
          <a:p>
            <a:pPr lvl="1"/>
            <a:r>
              <a:rPr lang="en-US" dirty="0">
                <a:latin typeface="Lucida Console" pitchFamily="49" charset="0"/>
                <a:cs typeface="Courier New" pitchFamily="49" charset="0"/>
              </a:rPr>
              <a:t>vector2=vector1(idx==0)                   	   vector2 = </a:t>
            </a:r>
          </a:p>
          <a:p>
            <a:pPr marL="457200" lvl="1" indent="0">
              <a:buNone/>
            </a:pPr>
            <a:r>
              <a:rPr lang="en-US" dirty="0">
                <a:latin typeface="Lucida Console" pitchFamily="49" charset="0"/>
                <a:cs typeface="Courier New" pitchFamily="49" charset="0"/>
              </a:rPr>
              <a:t>		 		  1 1 0</a:t>
            </a:r>
          </a:p>
        </p:txBody>
      </p:sp>
    </p:spTree>
    <p:extLst>
      <p:ext uri="{BB962C8B-B14F-4D97-AF65-F5344CB8AC3E}">
        <p14:creationId xmlns:p14="http://schemas.microsoft.com/office/powerpoint/2010/main" val="364153985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UNC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owerpointUNC2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powerpointUNC2.potx</Template>
  <TotalTime>32622</TotalTime>
  <Words>4246</Words>
  <Application>Microsoft Office PowerPoint</Application>
  <PresentationFormat>On-screen Show (4:3)</PresentationFormat>
  <Paragraphs>680</Paragraphs>
  <Slides>89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89</vt:i4>
      </vt:variant>
    </vt:vector>
  </HeadingPairs>
  <TitlesOfParts>
    <vt:vector size="95" baseType="lpstr">
      <vt:lpstr>Arial</vt:lpstr>
      <vt:lpstr>Calibri</vt:lpstr>
      <vt:lpstr>Lucida Console</vt:lpstr>
      <vt:lpstr>Wingdings</vt:lpstr>
      <vt:lpstr>powerpointUNC2</vt:lpstr>
      <vt:lpstr>powerpointUNC2</vt:lpstr>
      <vt:lpstr>PowerPoint Presentation</vt:lpstr>
      <vt:lpstr>Objectives</vt:lpstr>
      <vt:lpstr>Logistics</vt:lpstr>
      <vt:lpstr>Agenda</vt:lpstr>
      <vt:lpstr>Open On Demand (OOD)</vt:lpstr>
      <vt:lpstr>PowerPoint Presentation</vt:lpstr>
      <vt:lpstr>What is a NaN?</vt:lpstr>
      <vt:lpstr>What creates a NaN (Cont.)? </vt:lpstr>
      <vt:lpstr>What to do with NaNs? </vt:lpstr>
      <vt:lpstr>What to do with NaNs? (cont.)</vt:lpstr>
      <vt:lpstr>What to do with NaNs? (cont.)</vt:lpstr>
      <vt:lpstr>More useful information about NANs</vt:lpstr>
      <vt:lpstr>PowerPoint Presentation</vt:lpstr>
      <vt:lpstr>MATLAB Cell Arrays: What is it? </vt:lpstr>
      <vt:lpstr>MATLAB Cell Arrays: Creating</vt:lpstr>
      <vt:lpstr>MATLAB Cell Arrays: Creating</vt:lpstr>
      <vt:lpstr>MATLAB Cell Arrays: Examples</vt:lpstr>
      <vt:lpstr>MATLAB Cell Arrays: Indexing</vt:lpstr>
      <vt:lpstr>MATLAB Cell Arrays: Indexing</vt:lpstr>
      <vt:lpstr>MATLAB Cell Arrays: Conversion</vt:lpstr>
      <vt:lpstr>MATLAB Cell Arrays: Conversion</vt:lpstr>
      <vt:lpstr>MATLAB Cell Arrays: Conversion</vt:lpstr>
      <vt:lpstr>MATLAB Cell Arrays: Cellfun</vt:lpstr>
      <vt:lpstr>MATLAB Cell Arrays: Cellfun</vt:lpstr>
      <vt:lpstr>More useful information about Cell Arrays</vt:lpstr>
      <vt:lpstr>PowerPoint Presentation</vt:lpstr>
      <vt:lpstr>MATLAB Structures- What are they?  </vt:lpstr>
      <vt:lpstr>MATLAB Structures- What are they?  </vt:lpstr>
      <vt:lpstr>MATLAB Structures- Creating </vt:lpstr>
      <vt:lpstr>MATLAB Structures- Creating </vt:lpstr>
      <vt:lpstr>MATLAB Structures- Creating </vt:lpstr>
      <vt:lpstr>MATLAB Structures- Create </vt:lpstr>
      <vt:lpstr>MATLAB Structures- Indexing </vt:lpstr>
      <vt:lpstr>MATLAB Structures- Indexing </vt:lpstr>
      <vt:lpstr>More useful information about Structures</vt:lpstr>
      <vt:lpstr>PowerPoint Presentation</vt:lpstr>
      <vt:lpstr>Optimizing MATLAB code</vt:lpstr>
      <vt:lpstr>Loop Overview</vt:lpstr>
      <vt:lpstr>Loop Overview</vt:lpstr>
      <vt:lpstr>Conditional Statements</vt:lpstr>
      <vt:lpstr>Conditional Statements</vt:lpstr>
      <vt:lpstr>Other Resources for learning about Looping and Conditional Statements</vt:lpstr>
      <vt:lpstr>Note: Loops and Conditional Statements </vt:lpstr>
      <vt:lpstr>Optimization: Vectorization- what is it? </vt:lpstr>
      <vt:lpstr>Optimization: Vectorization- Example</vt:lpstr>
      <vt:lpstr>Optimization: Vectorization- Example</vt:lpstr>
      <vt:lpstr>Optimization: Vectorization- Example</vt:lpstr>
      <vt:lpstr>Optimization: Vectorization- Example</vt:lpstr>
      <vt:lpstr> Vectorization within a loop</vt:lpstr>
      <vt:lpstr>Vectorization within a loop</vt:lpstr>
      <vt:lpstr>Helpful Information: MATLAB code vectorization</vt:lpstr>
      <vt:lpstr>Optimization Cautions!</vt:lpstr>
      <vt:lpstr>MATLAB profiler</vt:lpstr>
      <vt:lpstr>MATLAB profiler</vt:lpstr>
      <vt:lpstr>MATLAB profiler</vt:lpstr>
      <vt:lpstr>MATLAB profiler</vt:lpstr>
      <vt:lpstr>MATLAB profiler</vt:lpstr>
      <vt:lpstr>MATLAB profiler</vt:lpstr>
      <vt:lpstr>Pre-allocating Arrays</vt:lpstr>
      <vt:lpstr>Pre-allocating Arrays</vt:lpstr>
      <vt:lpstr>MATLAB profiler: Pre-allocation!</vt:lpstr>
      <vt:lpstr>MATLAB profiler</vt:lpstr>
      <vt:lpstr>MATLAB profiler</vt:lpstr>
      <vt:lpstr>MATLAB profiler</vt:lpstr>
      <vt:lpstr>MATLAB profiler</vt:lpstr>
      <vt:lpstr>MATLAB profiler</vt:lpstr>
      <vt:lpstr>MATLAB profiler</vt:lpstr>
      <vt:lpstr>MATLAB profiler</vt:lpstr>
      <vt:lpstr>MATLAB profiler</vt:lpstr>
      <vt:lpstr>Other tips to improve performance</vt:lpstr>
      <vt:lpstr>Other tips to improve performance</vt:lpstr>
      <vt:lpstr>Matlab Portal</vt:lpstr>
      <vt:lpstr>Matlab Portal</vt:lpstr>
      <vt:lpstr>PowerPoint Presentation</vt:lpstr>
      <vt:lpstr>Resources for Optimization</vt:lpstr>
      <vt:lpstr>MATLAB’s Memory Management Guide</vt:lpstr>
      <vt:lpstr>Common error and warning messages </vt:lpstr>
      <vt:lpstr>Techniques for Debugging MATLAB m-files </vt:lpstr>
      <vt:lpstr>Other great information for MATLAB users</vt:lpstr>
      <vt:lpstr>PowerPoint Presentation</vt:lpstr>
      <vt:lpstr>Using MATLAB on the Compute Clusters</vt:lpstr>
      <vt:lpstr>Using MATLAB on the Compute Clusters</vt:lpstr>
      <vt:lpstr>Interactive job submissions</vt:lpstr>
      <vt:lpstr>Matlab sample job submission script #1</vt:lpstr>
      <vt:lpstr>Matlab sample job submission script #2</vt:lpstr>
      <vt:lpstr>Matlab sample job submission script #3</vt:lpstr>
      <vt:lpstr>Matlab sample job submission script #4</vt:lpstr>
      <vt:lpstr>Open OnDemand</vt:lpstr>
      <vt:lpstr>Questions and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Lani Clough</dc:creator>
  <cp:lastModifiedBy>Reed, Mark S.C.</cp:lastModifiedBy>
  <cp:revision>162</cp:revision>
  <dcterms:created xsi:type="dcterms:W3CDTF">2011-12-02T17:27:33Z</dcterms:created>
  <dcterms:modified xsi:type="dcterms:W3CDTF">2023-05-02T17:52:21Z</dcterms:modified>
</cp:coreProperties>
</file>