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1" r:id="rId1"/>
    <p:sldMasterId id="2147483653" r:id="rId2"/>
  </p:sldMasterIdLst>
  <p:notesMasterIdLst>
    <p:notesMasterId r:id="rId88"/>
  </p:notesMasterIdLst>
  <p:handoutMasterIdLst>
    <p:handoutMasterId r:id="rId89"/>
  </p:handoutMasterIdLst>
  <p:sldIdLst>
    <p:sldId id="409" r:id="rId3"/>
    <p:sldId id="288" r:id="rId4"/>
    <p:sldId id="258" r:id="rId5"/>
    <p:sldId id="323" r:id="rId6"/>
    <p:sldId id="289" r:id="rId7"/>
    <p:sldId id="277" r:id="rId8"/>
    <p:sldId id="259" r:id="rId9"/>
    <p:sldId id="286" r:id="rId10"/>
    <p:sldId id="410" r:id="rId11"/>
    <p:sldId id="257" r:id="rId12"/>
    <p:sldId id="329" r:id="rId13"/>
    <p:sldId id="326" r:id="rId14"/>
    <p:sldId id="327" r:id="rId15"/>
    <p:sldId id="328" r:id="rId16"/>
    <p:sldId id="332" r:id="rId17"/>
    <p:sldId id="299" r:id="rId18"/>
    <p:sldId id="394" r:id="rId19"/>
    <p:sldId id="300" r:id="rId20"/>
    <p:sldId id="415" r:id="rId21"/>
    <p:sldId id="303" r:id="rId22"/>
    <p:sldId id="311" r:id="rId23"/>
    <p:sldId id="411" r:id="rId24"/>
    <p:sldId id="301" r:id="rId25"/>
    <p:sldId id="262" r:id="rId26"/>
    <p:sldId id="263" r:id="rId27"/>
    <p:sldId id="325" r:id="rId28"/>
    <p:sldId id="317" r:id="rId29"/>
    <p:sldId id="324" r:id="rId30"/>
    <p:sldId id="292" r:id="rId31"/>
    <p:sldId id="385" r:id="rId32"/>
    <p:sldId id="319" r:id="rId33"/>
    <p:sldId id="261" r:id="rId34"/>
    <p:sldId id="331" r:id="rId35"/>
    <p:sldId id="268" r:id="rId36"/>
    <p:sldId id="369" r:id="rId37"/>
    <p:sldId id="370" r:id="rId38"/>
    <p:sldId id="414" r:id="rId39"/>
    <p:sldId id="413" r:id="rId40"/>
    <p:sldId id="335" r:id="rId41"/>
    <p:sldId id="368" r:id="rId42"/>
    <p:sldId id="371" r:id="rId43"/>
    <p:sldId id="377" r:id="rId44"/>
    <p:sldId id="313" r:id="rId45"/>
    <p:sldId id="314" r:id="rId46"/>
    <p:sldId id="337" r:id="rId47"/>
    <p:sldId id="312" r:id="rId48"/>
    <p:sldId id="315" r:id="rId49"/>
    <p:sldId id="336" r:id="rId50"/>
    <p:sldId id="338" r:id="rId51"/>
    <p:sldId id="339" r:id="rId52"/>
    <p:sldId id="340" r:id="rId53"/>
    <p:sldId id="341" r:id="rId54"/>
    <p:sldId id="407" r:id="rId55"/>
    <p:sldId id="342" r:id="rId56"/>
    <p:sldId id="374" r:id="rId57"/>
    <p:sldId id="307" r:id="rId58"/>
    <p:sldId id="306" r:id="rId59"/>
    <p:sldId id="305" r:id="rId60"/>
    <p:sldId id="266" r:id="rId61"/>
    <p:sldId id="267" r:id="rId62"/>
    <p:sldId id="412" r:id="rId63"/>
    <p:sldId id="309" r:id="rId64"/>
    <p:sldId id="310" r:id="rId65"/>
    <p:sldId id="316" r:id="rId66"/>
    <p:sldId id="264" r:id="rId67"/>
    <p:sldId id="265" r:id="rId68"/>
    <p:sldId id="384" r:id="rId69"/>
    <p:sldId id="408" r:id="rId70"/>
    <p:sldId id="386" r:id="rId71"/>
    <p:sldId id="387" r:id="rId72"/>
    <p:sldId id="388" r:id="rId73"/>
    <p:sldId id="397" r:id="rId74"/>
    <p:sldId id="398" r:id="rId75"/>
    <p:sldId id="399" r:id="rId76"/>
    <p:sldId id="400" r:id="rId77"/>
    <p:sldId id="401" r:id="rId78"/>
    <p:sldId id="393" r:id="rId79"/>
    <p:sldId id="270" r:id="rId80"/>
    <p:sldId id="271" r:id="rId81"/>
    <p:sldId id="272" r:id="rId82"/>
    <p:sldId id="273" r:id="rId83"/>
    <p:sldId id="274" r:id="rId84"/>
    <p:sldId id="275" r:id="rId85"/>
    <p:sldId id="416" r:id="rId86"/>
    <p:sldId id="417" r:id="rId8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000000"/>
    <a:srgbClr val="FFFFFF"/>
    <a:srgbClr val="008080"/>
    <a:srgbClr val="993300"/>
    <a:srgbClr val="0033CC"/>
    <a:srgbClr val="FFCC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40" autoAdjust="0"/>
    <p:restoredTop sz="94664" autoAdjust="0"/>
  </p:normalViewPr>
  <p:slideViewPr>
    <p:cSldViewPr>
      <p:cViewPr varScale="1">
        <p:scale>
          <a:sx n="85" d="100"/>
          <a:sy n="85" d="100"/>
        </p:scale>
        <p:origin x="97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876"/>
    </p:cViewPr>
  </p:sorterViewPr>
  <p:notesViewPr>
    <p:cSldViewPr>
      <p:cViewPr varScale="1">
        <p:scale>
          <a:sx n="42" d="100"/>
          <a:sy n="42" d="100"/>
        </p:scale>
        <p:origin x="-1674" y="-120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presProps" Target="pres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9" y="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65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9" y="88265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067932CC-6E4D-4B15-8651-B22161D5DD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98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9" y="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0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84213"/>
            <a:ext cx="4665662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3251"/>
            <a:ext cx="5183188" cy="4186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65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9" y="88265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DD68DE30-604E-4F7E-AA7D-405E13CC91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97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61DB3E-21FD-4DFD-B15E-4F4D08C9D99A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24387" cy="3468688"/>
          </a:xfrm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86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DD7E6F-9BE8-4B3E-BEAC-25185FE8F949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24387" cy="3468688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525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508720-EF99-48C1-A444-00CBF14F2A7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24387" cy="3468688"/>
          </a:xfrm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939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EAA1E0-A133-4122-8B9A-A8858D774622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24387" cy="3468688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977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B3174E-18E7-4922-94E3-52F406066A5B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24387" cy="3468688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31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846085-7C90-4F09-B334-BFBFE88CC4D7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24387" cy="3468688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250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64C619-4C98-4D89-95EE-71B12451ADE5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24387" cy="3468688"/>
          </a:xfrm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96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D82080-D183-47A2-B968-704361EEC341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1675"/>
            <a:ext cx="4624387" cy="3468688"/>
          </a:xfrm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863" y="4410075"/>
            <a:ext cx="5133975" cy="4178300"/>
          </a:xfrm>
          <a:noFill/>
          <a:ln w="9525"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088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dirty="0"/>
              <a:t>I put a white text box over the shared clause for loop directive b/c this graphic was wrong., there is no shared on loop directives.</a:t>
            </a:r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E6BA20-1332-46DA-AAA6-4F9238618D43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718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ts_bkgd_bwtitle"/>
          <p:cNvPicPr>
            <a:picLocks noChangeAspect="1" noChangeArrowheads="1"/>
          </p:cNvPicPr>
          <p:nvPr/>
        </p:nvPicPr>
        <p:blipFill>
          <a:blip r:embed="rId2" cstate="print"/>
          <a:srcRect t="33701"/>
          <a:stretch>
            <a:fillRect/>
          </a:stretch>
        </p:blipFill>
        <p:spPr bwMode="auto">
          <a:xfrm>
            <a:off x="0" y="0"/>
            <a:ext cx="9144000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its_bkgd_khaki_titl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2719388" y="657225"/>
            <a:ext cx="3706812" cy="958850"/>
            <a:chOff x="1713" y="414"/>
            <a:chExt cx="2335" cy="604"/>
          </a:xfrm>
        </p:grpSpPr>
        <p:sp>
          <p:nvSpPr>
            <p:cNvPr id="7" name="Freeform 7"/>
            <p:cNvSpPr>
              <a:spLocks/>
            </p:cNvSpPr>
            <p:nvPr userDrawn="1"/>
          </p:nvSpPr>
          <p:spPr bwMode="white">
            <a:xfrm>
              <a:off x="2382" y="793"/>
              <a:ext cx="34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24" y="3"/>
                </a:cxn>
                <a:cxn ang="0">
                  <a:pos x="23" y="3"/>
                </a:cxn>
                <a:cxn ang="0">
                  <a:pos x="17" y="9"/>
                </a:cxn>
                <a:cxn ang="0">
                  <a:pos x="17" y="39"/>
                </a:cxn>
                <a:cxn ang="0">
                  <a:pos x="23" y="45"/>
                </a:cxn>
                <a:cxn ang="0">
                  <a:pos x="24" y="45"/>
                </a:cxn>
                <a:cxn ang="0">
                  <a:pos x="24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1" y="45"/>
                </a:cxn>
                <a:cxn ang="0">
                  <a:pos x="7" y="40"/>
                </a:cxn>
                <a:cxn ang="0">
                  <a:pos x="7" y="9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4" h="48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3"/>
                    <a:pt x="17" y="5"/>
                    <a:pt x="17" y="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3"/>
                    <a:pt x="18" y="45"/>
                    <a:pt x="23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5" y="45"/>
                    <a:pt x="7" y="43"/>
                    <a:pt x="7" y="4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5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" name="Freeform 8"/>
            <p:cNvSpPr>
              <a:spLocks/>
            </p:cNvSpPr>
            <p:nvPr userDrawn="1"/>
          </p:nvSpPr>
          <p:spPr bwMode="white">
            <a:xfrm>
              <a:off x="2437" y="793"/>
              <a:ext cx="83" cy="69"/>
            </a:xfrm>
            <a:custGeom>
              <a:avLst/>
              <a:gdLst/>
              <a:ahLst/>
              <a:cxnLst>
                <a:cxn ang="0">
                  <a:pos x="10" y="39"/>
                </a:cxn>
                <a:cxn ang="0">
                  <a:pos x="18" y="45"/>
                </a:cxn>
                <a:cxn ang="0">
                  <a:pos x="18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6" y="40"/>
                </a:cxn>
                <a:cxn ang="0">
                  <a:pos x="6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46" y="33"/>
                </a:cxn>
                <a:cxn ang="0">
                  <a:pos x="46" y="10"/>
                </a:cxn>
                <a:cxn ang="0">
                  <a:pos x="39" y="3"/>
                </a:cxn>
                <a:cxn ang="0">
                  <a:pos x="38" y="3"/>
                </a:cxn>
                <a:cxn ang="0">
                  <a:pos x="38" y="0"/>
                </a:cxn>
                <a:cxn ang="0">
                  <a:pos x="58" y="0"/>
                </a:cxn>
                <a:cxn ang="0">
                  <a:pos x="58" y="3"/>
                </a:cxn>
                <a:cxn ang="0">
                  <a:pos x="57" y="3"/>
                </a:cxn>
                <a:cxn ang="0">
                  <a:pos x="51" y="7"/>
                </a:cxn>
                <a:cxn ang="0">
                  <a:pos x="51" y="48"/>
                </a:cxn>
                <a:cxn ang="0">
                  <a:pos x="47" y="48"/>
                </a:cxn>
                <a:cxn ang="0">
                  <a:pos x="10" y="10"/>
                </a:cxn>
                <a:cxn ang="0">
                  <a:pos x="10" y="39"/>
                </a:cxn>
              </a:cxnLst>
              <a:rect l="0" t="0" r="r" b="b"/>
              <a:pathLst>
                <a:path w="58" h="48">
                  <a:moveTo>
                    <a:pt x="10" y="39"/>
                  </a:moveTo>
                  <a:cubicBezTo>
                    <a:pt x="10" y="43"/>
                    <a:pt x="12" y="45"/>
                    <a:pt x="18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45"/>
                    <a:pt x="6" y="43"/>
                    <a:pt x="6" y="4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4"/>
                    <a:pt x="45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3" y="3"/>
                    <a:pt x="51" y="4"/>
                    <a:pt x="51" y="7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10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white">
            <a:xfrm>
              <a:off x="2542" y="793"/>
              <a:ext cx="56" cy="69"/>
            </a:xfrm>
            <a:custGeom>
              <a:avLst/>
              <a:gdLst/>
              <a:ahLst/>
              <a:cxnLst>
                <a:cxn ang="0">
                  <a:pos x="16" y="22"/>
                </a:cxn>
                <a:cxn ang="0">
                  <a:pos x="27" y="22"/>
                </a:cxn>
                <a:cxn ang="0">
                  <a:pos x="34" y="16"/>
                </a:cxn>
                <a:cxn ang="0">
                  <a:pos x="37" y="16"/>
                </a:cxn>
                <a:cxn ang="0">
                  <a:pos x="37" y="31"/>
                </a:cxn>
                <a:cxn ang="0">
                  <a:pos x="34" y="31"/>
                </a:cxn>
                <a:cxn ang="0">
                  <a:pos x="28" y="26"/>
                </a:cxn>
                <a:cxn ang="0">
                  <a:pos x="16" y="26"/>
                </a:cxn>
                <a:cxn ang="0">
                  <a:pos x="16" y="38"/>
                </a:cxn>
                <a:cxn ang="0">
                  <a:pos x="22" y="45"/>
                </a:cxn>
                <a:cxn ang="0">
                  <a:pos x="23" y="45"/>
                </a:cxn>
                <a:cxn ang="0">
                  <a:pos x="23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1" y="45"/>
                </a:cxn>
                <a:cxn ang="0">
                  <a:pos x="6" y="41"/>
                </a:cxn>
                <a:cxn ang="0">
                  <a:pos x="6" y="1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1" y="5"/>
                </a:cxn>
                <a:cxn ang="0">
                  <a:pos x="16" y="5"/>
                </a:cxn>
                <a:cxn ang="0">
                  <a:pos x="16" y="22"/>
                </a:cxn>
              </a:cxnLst>
              <a:rect l="0" t="0" r="r" b="b"/>
              <a:pathLst>
                <a:path w="39" h="48">
                  <a:moveTo>
                    <a:pt x="16" y="22"/>
                  </a:moveTo>
                  <a:cubicBezTo>
                    <a:pt x="27" y="22"/>
                    <a:pt x="27" y="22"/>
                    <a:pt x="27" y="22"/>
                  </a:cubicBezTo>
                  <a:cubicBezTo>
                    <a:pt x="32" y="22"/>
                    <a:pt x="34" y="21"/>
                    <a:pt x="34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28"/>
                    <a:pt x="32" y="26"/>
                    <a:pt x="28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44"/>
                    <a:pt x="17" y="45"/>
                    <a:pt x="22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5" y="45"/>
                    <a:pt x="6" y="44"/>
                    <a:pt x="6" y="4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5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6"/>
                    <a:pt x="35" y="5"/>
                    <a:pt x="31" y="5"/>
                  </a:cubicBezTo>
                  <a:cubicBezTo>
                    <a:pt x="16" y="5"/>
                    <a:pt x="16" y="5"/>
                    <a:pt x="16" y="5"/>
                  </a:cubicBezTo>
                  <a:lnTo>
                    <a:pt x="16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0" name="Freeform 10"/>
            <p:cNvSpPr>
              <a:spLocks noEditPoints="1"/>
            </p:cNvSpPr>
            <p:nvPr userDrawn="1"/>
          </p:nvSpPr>
          <p:spPr bwMode="white">
            <a:xfrm>
              <a:off x="2623" y="792"/>
              <a:ext cx="82" cy="7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7" y="24"/>
                </a:cxn>
                <a:cxn ang="0">
                  <a:pos x="28" y="50"/>
                </a:cxn>
                <a:cxn ang="0">
                  <a:pos x="0" y="26"/>
                </a:cxn>
                <a:cxn ang="0">
                  <a:pos x="29" y="0"/>
                </a:cxn>
                <a:cxn ang="0">
                  <a:pos x="30" y="47"/>
                </a:cxn>
                <a:cxn ang="0">
                  <a:pos x="45" y="27"/>
                </a:cxn>
                <a:cxn ang="0">
                  <a:pos x="28" y="3"/>
                </a:cxn>
                <a:cxn ang="0">
                  <a:pos x="12" y="22"/>
                </a:cxn>
                <a:cxn ang="0">
                  <a:pos x="30" y="47"/>
                </a:cxn>
              </a:cxnLst>
              <a:rect l="0" t="0" r="r" b="b"/>
              <a:pathLst>
                <a:path w="57" h="50">
                  <a:moveTo>
                    <a:pt x="29" y="0"/>
                  </a:moveTo>
                  <a:cubicBezTo>
                    <a:pt x="45" y="0"/>
                    <a:pt x="57" y="10"/>
                    <a:pt x="57" y="24"/>
                  </a:cubicBezTo>
                  <a:cubicBezTo>
                    <a:pt x="57" y="38"/>
                    <a:pt x="46" y="50"/>
                    <a:pt x="28" y="50"/>
                  </a:cubicBezTo>
                  <a:cubicBezTo>
                    <a:pt x="10" y="50"/>
                    <a:pt x="0" y="39"/>
                    <a:pt x="0" y="26"/>
                  </a:cubicBezTo>
                  <a:cubicBezTo>
                    <a:pt x="0" y="11"/>
                    <a:pt x="12" y="0"/>
                    <a:pt x="29" y="0"/>
                  </a:cubicBezTo>
                  <a:close/>
                  <a:moveTo>
                    <a:pt x="30" y="47"/>
                  </a:moveTo>
                  <a:cubicBezTo>
                    <a:pt x="40" y="47"/>
                    <a:pt x="45" y="37"/>
                    <a:pt x="45" y="27"/>
                  </a:cubicBezTo>
                  <a:cubicBezTo>
                    <a:pt x="45" y="15"/>
                    <a:pt x="39" y="3"/>
                    <a:pt x="28" y="3"/>
                  </a:cubicBezTo>
                  <a:cubicBezTo>
                    <a:pt x="18" y="3"/>
                    <a:pt x="12" y="11"/>
                    <a:pt x="12" y="22"/>
                  </a:cubicBezTo>
                  <a:cubicBezTo>
                    <a:pt x="12" y="37"/>
                    <a:pt x="19" y="47"/>
                    <a:pt x="30" y="4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Freeform 11"/>
            <p:cNvSpPr>
              <a:spLocks noEditPoints="1"/>
            </p:cNvSpPr>
            <p:nvPr userDrawn="1"/>
          </p:nvSpPr>
          <p:spPr bwMode="white">
            <a:xfrm>
              <a:off x="2726" y="792"/>
              <a:ext cx="85" cy="71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24" y="46"/>
                </a:cxn>
                <a:cxn ang="0">
                  <a:pos x="27" y="46"/>
                </a:cxn>
                <a:cxn ang="0">
                  <a:pos x="27" y="49"/>
                </a:cxn>
                <a:cxn ang="0">
                  <a:pos x="0" y="49"/>
                </a:cxn>
                <a:cxn ang="0">
                  <a:pos x="0" y="46"/>
                </a:cxn>
                <a:cxn ang="0">
                  <a:pos x="1" y="46"/>
                </a:cxn>
                <a:cxn ang="0">
                  <a:pos x="8" y="40"/>
                </a:cxn>
                <a:cxn ang="0">
                  <a:pos x="8" y="1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0" y="1"/>
                </a:cxn>
                <a:cxn ang="0">
                  <a:pos x="22" y="0"/>
                </a:cxn>
                <a:cxn ang="0">
                  <a:pos x="44" y="6"/>
                </a:cxn>
                <a:cxn ang="0">
                  <a:pos x="47" y="14"/>
                </a:cxn>
                <a:cxn ang="0">
                  <a:pos x="36" y="27"/>
                </a:cxn>
                <a:cxn ang="0">
                  <a:pos x="49" y="42"/>
                </a:cxn>
                <a:cxn ang="0">
                  <a:pos x="59" y="47"/>
                </a:cxn>
                <a:cxn ang="0">
                  <a:pos x="59" y="50"/>
                </a:cxn>
                <a:cxn ang="0">
                  <a:pos x="54" y="50"/>
                </a:cxn>
                <a:cxn ang="0">
                  <a:pos x="37" y="45"/>
                </a:cxn>
                <a:cxn ang="0">
                  <a:pos x="24" y="29"/>
                </a:cxn>
                <a:cxn ang="0">
                  <a:pos x="18" y="29"/>
                </a:cxn>
                <a:cxn ang="0">
                  <a:pos x="18" y="40"/>
                </a:cxn>
                <a:cxn ang="0">
                  <a:pos x="18" y="26"/>
                </a:cxn>
                <a:cxn ang="0">
                  <a:pos x="21" y="26"/>
                </a:cxn>
                <a:cxn ang="0">
                  <a:pos x="36" y="15"/>
                </a:cxn>
                <a:cxn ang="0">
                  <a:pos x="22" y="4"/>
                </a:cxn>
                <a:cxn ang="0">
                  <a:pos x="18" y="4"/>
                </a:cxn>
                <a:cxn ang="0">
                  <a:pos x="18" y="26"/>
                </a:cxn>
              </a:cxnLst>
              <a:rect l="0" t="0" r="r" b="b"/>
              <a:pathLst>
                <a:path w="59" h="50">
                  <a:moveTo>
                    <a:pt x="18" y="40"/>
                  </a:moveTo>
                  <a:cubicBezTo>
                    <a:pt x="18" y="44"/>
                    <a:pt x="20" y="46"/>
                    <a:pt x="24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6" y="46"/>
                    <a:pt x="8" y="45"/>
                    <a:pt x="8" y="4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7"/>
                    <a:pt x="7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7" y="1"/>
                    <a:pt x="10" y="1"/>
                  </a:cubicBezTo>
                  <a:cubicBezTo>
                    <a:pt x="14" y="1"/>
                    <a:pt x="20" y="0"/>
                    <a:pt x="22" y="0"/>
                  </a:cubicBezTo>
                  <a:cubicBezTo>
                    <a:pt x="34" y="0"/>
                    <a:pt x="40" y="2"/>
                    <a:pt x="44" y="6"/>
                  </a:cubicBezTo>
                  <a:cubicBezTo>
                    <a:pt x="46" y="8"/>
                    <a:pt x="47" y="11"/>
                    <a:pt x="47" y="14"/>
                  </a:cubicBezTo>
                  <a:cubicBezTo>
                    <a:pt x="47" y="20"/>
                    <a:pt x="43" y="25"/>
                    <a:pt x="36" y="27"/>
                  </a:cubicBezTo>
                  <a:cubicBezTo>
                    <a:pt x="41" y="31"/>
                    <a:pt x="44" y="37"/>
                    <a:pt x="49" y="42"/>
                  </a:cubicBezTo>
                  <a:cubicBezTo>
                    <a:pt x="52" y="45"/>
                    <a:pt x="54" y="46"/>
                    <a:pt x="59" y="47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7" y="50"/>
                    <a:pt x="57" y="50"/>
                    <a:pt x="54" y="50"/>
                  </a:cubicBezTo>
                  <a:cubicBezTo>
                    <a:pt x="45" y="50"/>
                    <a:pt x="41" y="48"/>
                    <a:pt x="37" y="45"/>
                  </a:cubicBezTo>
                  <a:cubicBezTo>
                    <a:pt x="34" y="41"/>
                    <a:pt x="29" y="33"/>
                    <a:pt x="24" y="29"/>
                  </a:cubicBezTo>
                  <a:cubicBezTo>
                    <a:pt x="18" y="29"/>
                    <a:pt x="18" y="29"/>
                    <a:pt x="18" y="29"/>
                  </a:cubicBezTo>
                  <a:lnTo>
                    <a:pt x="18" y="40"/>
                  </a:lnTo>
                  <a:close/>
                  <a:moveTo>
                    <a:pt x="18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6" y="23"/>
                    <a:pt x="36" y="15"/>
                  </a:cubicBezTo>
                  <a:cubicBezTo>
                    <a:pt x="36" y="6"/>
                    <a:pt x="30" y="4"/>
                    <a:pt x="22" y="4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8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white">
            <a:xfrm>
              <a:off x="2827" y="793"/>
              <a:ext cx="97" cy="69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2" y="10"/>
                </a:cxn>
                <a:cxn ang="0">
                  <a:pos x="11" y="37"/>
                </a:cxn>
                <a:cxn ang="0">
                  <a:pos x="17" y="45"/>
                </a:cxn>
                <a:cxn ang="0">
                  <a:pos x="17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7" y="37"/>
                </a:cxn>
                <a:cxn ang="0">
                  <a:pos x="8" y="9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19" y="0"/>
                </a:cxn>
                <a:cxn ang="0">
                  <a:pos x="34" y="32"/>
                </a:cxn>
                <a:cxn ang="0">
                  <a:pos x="48" y="0"/>
                </a:cxn>
                <a:cxn ang="0">
                  <a:pos x="65" y="0"/>
                </a:cxn>
                <a:cxn ang="0">
                  <a:pos x="65" y="3"/>
                </a:cxn>
                <a:cxn ang="0">
                  <a:pos x="59" y="9"/>
                </a:cxn>
                <a:cxn ang="0">
                  <a:pos x="61" y="37"/>
                </a:cxn>
                <a:cxn ang="0">
                  <a:pos x="68" y="45"/>
                </a:cxn>
                <a:cxn ang="0">
                  <a:pos x="68" y="48"/>
                </a:cxn>
                <a:cxn ang="0">
                  <a:pos x="44" y="48"/>
                </a:cxn>
                <a:cxn ang="0">
                  <a:pos x="44" y="45"/>
                </a:cxn>
                <a:cxn ang="0">
                  <a:pos x="45" y="45"/>
                </a:cxn>
                <a:cxn ang="0">
                  <a:pos x="51" y="40"/>
                </a:cxn>
                <a:cxn ang="0">
                  <a:pos x="51" y="36"/>
                </a:cxn>
                <a:cxn ang="0">
                  <a:pos x="49" y="9"/>
                </a:cxn>
                <a:cxn ang="0">
                  <a:pos x="49" y="9"/>
                </a:cxn>
                <a:cxn ang="0">
                  <a:pos x="32" y="48"/>
                </a:cxn>
                <a:cxn ang="0">
                  <a:pos x="30" y="48"/>
                </a:cxn>
                <a:cxn ang="0">
                  <a:pos x="13" y="10"/>
                </a:cxn>
              </a:cxnLst>
              <a:rect l="0" t="0" r="r" b="b"/>
              <a:pathLst>
                <a:path w="68" h="48">
                  <a:moveTo>
                    <a:pt x="13" y="10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42"/>
                    <a:pt x="11" y="45"/>
                    <a:pt x="17" y="45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" y="45"/>
                    <a:pt x="6" y="43"/>
                    <a:pt x="7" y="37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5"/>
                    <a:pt x="8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9" y="4"/>
                    <a:pt x="59" y="4"/>
                    <a:pt x="59" y="9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44"/>
                    <a:pt x="62" y="44"/>
                    <a:pt x="68" y="45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8" y="45"/>
                    <a:pt x="51" y="45"/>
                    <a:pt x="51" y="40"/>
                  </a:cubicBezTo>
                  <a:cubicBezTo>
                    <a:pt x="51" y="39"/>
                    <a:pt x="51" y="37"/>
                    <a:pt x="51" y="36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0" y="48"/>
                    <a:pt x="30" y="48"/>
                    <a:pt x="30" y="48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Freeform 13"/>
            <p:cNvSpPr>
              <a:spLocks noEditPoints="1"/>
            </p:cNvSpPr>
            <p:nvPr userDrawn="1"/>
          </p:nvSpPr>
          <p:spPr bwMode="white">
            <a:xfrm>
              <a:off x="2942" y="792"/>
              <a:ext cx="79" cy="70"/>
            </a:xfrm>
            <a:custGeom>
              <a:avLst/>
              <a:gdLst/>
              <a:ahLst/>
              <a:cxnLst>
                <a:cxn ang="0">
                  <a:pos x="16" y="31"/>
                </a:cxn>
                <a:cxn ang="0">
                  <a:pos x="13" y="40"/>
                </a:cxn>
                <a:cxn ang="0">
                  <a:pos x="19" y="46"/>
                </a:cxn>
                <a:cxn ang="0">
                  <a:pos x="20" y="46"/>
                </a:cxn>
                <a:cxn ang="0">
                  <a:pos x="20" y="49"/>
                </a:cxn>
                <a:cxn ang="0">
                  <a:pos x="0" y="49"/>
                </a:cxn>
                <a:cxn ang="0">
                  <a:pos x="0" y="46"/>
                </a:cxn>
                <a:cxn ang="0">
                  <a:pos x="1" y="46"/>
                </a:cxn>
                <a:cxn ang="0">
                  <a:pos x="8" y="39"/>
                </a:cxn>
                <a:cxn ang="0">
                  <a:pos x="21" y="3"/>
                </a:cxn>
                <a:cxn ang="0">
                  <a:pos x="20" y="0"/>
                </a:cxn>
                <a:cxn ang="0">
                  <a:pos x="32" y="0"/>
                </a:cxn>
                <a:cxn ang="0">
                  <a:pos x="47" y="39"/>
                </a:cxn>
                <a:cxn ang="0">
                  <a:pos x="55" y="46"/>
                </a:cxn>
                <a:cxn ang="0">
                  <a:pos x="55" y="49"/>
                </a:cxn>
                <a:cxn ang="0">
                  <a:pos x="30" y="49"/>
                </a:cxn>
                <a:cxn ang="0">
                  <a:pos x="30" y="46"/>
                </a:cxn>
                <a:cxn ang="0">
                  <a:pos x="32" y="46"/>
                </a:cxn>
                <a:cxn ang="0">
                  <a:pos x="36" y="40"/>
                </a:cxn>
                <a:cxn ang="0">
                  <a:pos x="33" y="31"/>
                </a:cxn>
                <a:cxn ang="0">
                  <a:pos x="16" y="31"/>
                </a:cxn>
                <a:cxn ang="0">
                  <a:pos x="24" y="9"/>
                </a:cxn>
                <a:cxn ang="0">
                  <a:pos x="17" y="27"/>
                </a:cxn>
                <a:cxn ang="0">
                  <a:pos x="31" y="27"/>
                </a:cxn>
                <a:cxn ang="0">
                  <a:pos x="24" y="9"/>
                </a:cxn>
              </a:cxnLst>
              <a:rect l="0" t="0" r="r" b="b"/>
              <a:pathLst>
                <a:path w="55" h="49">
                  <a:moveTo>
                    <a:pt x="16" y="31"/>
                  </a:moveTo>
                  <a:cubicBezTo>
                    <a:pt x="13" y="40"/>
                    <a:pt x="13" y="40"/>
                    <a:pt x="13" y="40"/>
                  </a:cubicBezTo>
                  <a:cubicBezTo>
                    <a:pt x="11" y="44"/>
                    <a:pt x="11" y="46"/>
                    <a:pt x="19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4" y="46"/>
                    <a:pt x="6" y="44"/>
                    <a:pt x="8" y="39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9" y="44"/>
                    <a:pt x="51" y="46"/>
                    <a:pt x="55" y="46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7" y="46"/>
                    <a:pt x="38" y="44"/>
                    <a:pt x="36" y="40"/>
                  </a:cubicBezTo>
                  <a:cubicBezTo>
                    <a:pt x="33" y="31"/>
                    <a:pt x="33" y="31"/>
                    <a:pt x="33" y="31"/>
                  </a:cubicBezTo>
                  <a:lnTo>
                    <a:pt x="16" y="31"/>
                  </a:lnTo>
                  <a:close/>
                  <a:moveTo>
                    <a:pt x="24" y="9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31" y="27"/>
                    <a:pt x="31" y="27"/>
                    <a:pt x="31" y="27"/>
                  </a:cubicBez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white">
            <a:xfrm>
              <a:off x="3031" y="792"/>
              <a:ext cx="75" cy="70"/>
            </a:xfrm>
            <a:custGeom>
              <a:avLst/>
              <a:gdLst/>
              <a:ahLst/>
              <a:cxnLst>
                <a:cxn ang="0">
                  <a:pos x="31" y="40"/>
                </a:cxn>
                <a:cxn ang="0">
                  <a:pos x="38" y="46"/>
                </a:cxn>
                <a:cxn ang="0">
                  <a:pos x="40" y="46"/>
                </a:cxn>
                <a:cxn ang="0">
                  <a:pos x="40" y="49"/>
                </a:cxn>
                <a:cxn ang="0">
                  <a:pos x="12" y="49"/>
                </a:cxn>
                <a:cxn ang="0">
                  <a:pos x="12" y="46"/>
                </a:cxn>
                <a:cxn ang="0">
                  <a:pos x="15" y="46"/>
                </a:cxn>
                <a:cxn ang="0">
                  <a:pos x="21" y="40"/>
                </a:cxn>
                <a:cxn ang="0">
                  <a:pos x="21" y="5"/>
                </a:cxn>
                <a:cxn ang="0">
                  <a:pos x="12" y="5"/>
                </a:cxn>
                <a:cxn ang="0">
                  <a:pos x="4" y="14"/>
                </a:cxn>
                <a:cxn ang="0">
                  <a:pos x="0" y="1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44" y="1"/>
                </a:cxn>
                <a:cxn ang="0">
                  <a:pos x="48" y="0"/>
                </a:cxn>
                <a:cxn ang="0">
                  <a:pos x="50" y="0"/>
                </a:cxn>
                <a:cxn ang="0">
                  <a:pos x="52" y="14"/>
                </a:cxn>
                <a:cxn ang="0">
                  <a:pos x="48" y="14"/>
                </a:cxn>
                <a:cxn ang="0">
                  <a:pos x="40" y="5"/>
                </a:cxn>
                <a:cxn ang="0">
                  <a:pos x="31" y="5"/>
                </a:cxn>
                <a:cxn ang="0">
                  <a:pos x="31" y="40"/>
                </a:cxn>
              </a:cxnLst>
              <a:rect l="0" t="0" r="r" b="b"/>
              <a:pathLst>
                <a:path w="52" h="49">
                  <a:moveTo>
                    <a:pt x="31" y="40"/>
                  </a:moveTo>
                  <a:cubicBezTo>
                    <a:pt x="31" y="44"/>
                    <a:pt x="32" y="46"/>
                    <a:pt x="38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9" y="46"/>
                    <a:pt x="21" y="44"/>
                    <a:pt x="21" y="4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6" y="5"/>
                    <a:pt x="5" y="6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6" y="1"/>
                    <a:pt x="47" y="1"/>
                    <a:pt x="4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7" y="6"/>
                    <a:pt x="46" y="5"/>
                    <a:pt x="40" y="5"/>
                  </a:cubicBezTo>
                  <a:cubicBezTo>
                    <a:pt x="31" y="5"/>
                    <a:pt x="31" y="5"/>
                    <a:pt x="31" y="5"/>
                  </a:cubicBezTo>
                  <a:lnTo>
                    <a:pt x="3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white">
            <a:xfrm>
              <a:off x="3126" y="793"/>
              <a:ext cx="34" cy="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24" y="3"/>
                </a:cxn>
                <a:cxn ang="0">
                  <a:pos x="23" y="3"/>
                </a:cxn>
                <a:cxn ang="0">
                  <a:pos x="17" y="9"/>
                </a:cxn>
                <a:cxn ang="0">
                  <a:pos x="17" y="39"/>
                </a:cxn>
                <a:cxn ang="0">
                  <a:pos x="23" y="45"/>
                </a:cxn>
                <a:cxn ang="0">
                  <a:pos x="24" y="45"/>
                </a:cxn>
                <a:cxn ang="0">
                  <a:pos x="24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1" y="45"/>
                </a:cxn>
                <a:cxn ang="0">
                  <a:pos x="7" y="40"/>
                </a:cxn>
                <a:cxn ang="0">
                  <a:pos x="7" y="9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4" h="48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3"/>
                    <a:pt x="17" y="5"/>
                    <a:pt x="17" y="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3"/>
                    <a:pt x="19" y="45"/>
                    <a:pt x="23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5" y="45"/>
                    <a:pt x="7" y="43"/>
                    <a:pt x="7" y="4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5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6" name="Freeform 16"/>
            <p:cNvSpPr>
              <a:spLocks noEditPoints="1"/>
            </p:cNvSpPr>
            <p:nvPr userDrawn="1"/>
          </p:nvSpPr>
          <p:spPr bwMode="white">
            <a:xfrm>
              <a:off x="3184" y="792"/>
              <a:ext cx="80" cy="7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6" y="24"/>
                </a:cxn>
                <a:cxn ang="0">
                  <a:pos x="28" y="50"/>
                </a:cxn>
                <a:cxn ang="0">
                  <a:pos x="0" y="26"/>
                </a:cxn>
                <a:cxn ang="0">
                  <a:pos x="29" y="0"/>
                </a:cxn>
                <a:cxn ang="0">
                  <a:pos x="29" y="47"/>
                </a:cxn>
                <a:cxn ang="0">
                  <a:pos x="45" y="27"/>
                </a:cxn>
                <a:cxn ang="0">
                  <a:pos x="27" y="3"/>
                </a:cxn>
                <a:cxn ang="0">
                  <a:pos x="11" y="22"/>
                </a:cxn>
                <a:cxn ang="0">
                  <a:pos x="29" y="47"/>
                </a:cxn>
              </a:cxnLst>
              <a:rect l="0" t="0" r="r" b="b"/>
              <a:pathLst>
                <a:path w="56" h="50">
                  <a:moveTo>
                    <a:pt x="29" y="0"/>
                  </a:moveTo>
                  <a:cubicBezTo>
                    <a:pt x="45" y="0"/>
                    <a:pt x="56" y="10"/>
                    <a:pt x="56" y="24"/>
                  </a:cubicBezTo>
                  <a:cubicBezTo>
                    <a:pt x="56" y="38"/>
                    <a:pt x="46" y="50"/>
                    <a:pt x="28" y="50"/>
                  </a:cubicBezTo>
                  <a:cubicBezTo>
                    <a:pt x="10" y="50"/>
                    <a:pt x="0" y="39"/>
                    <a:pt x="0" y="26"/>
                  </a:cubicBezTo>
                  <a:cubicBezTo>
                    <a:pt x="0" y="11"/>
                    <a:pt x="12" y="0"/>
                    <a:pt x="29" y="0"/>
                  </a:cubicBezTo>
                  <a:close/>
                  <a:moveTo>
                    <a:pt x="29" y="47"/>
                  </a:moveTo>
                  <a:cubicBezTo>
                    <a:pt x="40" y="47"/>
                    <a:pt x="45" y="37"/>
                    <a:pt x="45" y="27"/>
                  </a:cubicBezTo>
                  <a:cubicBezTo>
                    <a:pt x="45" y="15"/>
                    <a:pt x="39" y="3"/>
                    <a:pt x="27" y="3"/>
                  </a:cubicBezTo>
                  <a:cubicBezTo>
                    <a:pt x="18" y="3"/>
                    <a:pt x="11" y="11"/>
                    <a:pt x="11" y="22"/>
                  </a:cubicBezTo>
                  <a:cubicBezTo>
                    <a:pt x="11" y="37"/>
                    <a:pt x="19" y="47"/>
                    <a:pt x="29" y="4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white">
            <a:xfrm>
              <a:off x="3289" y="793"/>
              <a:ext cx="83" cy="69"/>
            </a:xfrm>
            <a:custGeom>
              <a:avLst/>
              <a:gdLst/>
              <a:ahLst/>
              <a:cxnLst>
                <a:cxn ang="0">
                  <a:pos x="11" y="39"/>
                </a:cxn>
                <a:cxn ang="0">
                  <a:pos x="18" y="45"/>
                </a:cxn>
                <a:cxn ang="0">
                  <a:pos x="18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6" y="40"/>
                </a:cxn>
                <a:cxn ang="0">
                  <a:pos x="6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47" y="33"/>
                </a:cxn>
                <a:cxn ang="0">
                  <a:pos x="47" y="10"/>
                </a:cxn>
                <a:cxn ang="0">
                  <a:pos x="39" y="3"/>
                </a:cxn>
                <a:cxn ang="0">
                  <a:pos x="39" y="3"/>
                </a:cxn>
                <a:cxn ang="0">
                  <a:pos x="39" y="0"/>
                </a:cxn>
                <a:cxn ang="0">
                  <a:pos x="58" y="0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1" y="7"/>
                </a:cxn>
                <a:cxn ang="0">
                  <a:pos x="51" y="48"/>
                </a:cxn>
                <a:cxn ang="0">
                  <a:pos x="47" y="48"/>
                </a:cxn>
                <a:cxn ang="0">
                  <a:pos x="11" y="10"/>
                </a:cxn>
                <a:cxn ang="0">
                  <a:pos x="11" y="39"/>
                </a:cxn>
              </a:cxnLst>
              <a:rect l="0" t="0" r="r" b="b"/>
              <a:pathLst>
                <a:path w="58" h="48">
                  <a:moveTo>
                    <a:pt x="11" y="39"/>
                  </a:moveTo>
                  <a:cubicBezTo>
                    <a:pt x="11" y="43"/>
                    <a:pt x="12" y="45"/>
                    <a:pt x="18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45"/>
                    <a:pt x="6" y="43"/>
                    <a:pt x="6" y="4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4"/>
                    <a:pt x="46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3" y="3"/>
                    <a:pt x="51" y="4"/>
                    <a:pt x="51" y="7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11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white">
            <a:xfrm>
              <a:off x="2382" y="910"/>
              <a:ext cx="74" cy="70"/>
            </a:xfrm>
            <a:custGeom>
              <a:avLst/>
              <a:gdLst/>
              <a:ahLst/>
              <a:cxnLst>
                <a:cxn ang="0">
                  <a:pos x="31" y="40"/>
                </a:cxn>
                <a:cxn ang="0">
                  <a:pos x="38" y="46"/>
                </a:cxn>
                <a:cxn ang="0">
                  <a:pos x="40" y="46"/>
                </a:cxn>
                <a:cxn ang="0">
                  <a:pos x="40" y="49"/>
                </a:cxn>
                <a:cxn ang="0">
                  <a:pos x="12" y="49"/>
                </a:cxn>
                <a:cxn ang="0">
                  <a:pos x="12" y="46"/>
                </a:cxn>
                <a:cxn ang="0">
                  <a:pos x="15" y="46"/>
                </a:cxn>
                <a:cxn ang="0">
                  <a:pos x="21" y="40"/>
                </a:cxn>
                <a:cxn ang="0">
                  <a:pos x="21" y="6"/>
                </a:cxn>
                <a:cxn ang="0">
                  <a:pos x="12" y="6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44" y="2"/>
                </a:cxn>
                <a:cxn ang="0">
                  <a:pos x="48" y="0"/>
                </a:cxn>
                <a:cxn ang="0">
                  <a:pos x="50" y="0"/>
                </a:cxn>
                <a:cxn ang="0">
                  <a:pos x="52" y="15"/>
                </a:cxn>
                <a:cxn ang="0">
                  <a:pos x="48" y="15"/>
                </a:cxn>
                <a:cxn ang="0">
                  <a:pos x="40" y="6"/>
                </a:cxn>
                <a:cxn ang="0">
                  <a:pos x="31" y="6"/>
                </a:cxn>
                <a:cxn ang="0">
                  <a:pos x="31" y="40"/>
                </a:cxn>
              </a:cxnLst>
              <a:rect l="0" t="0" r="r" b="b"/>
              <a:pathLst>
                <a:path w="52" h="49">
                  <a:moveTo>
                    <a:pt x="31" y="40"/>
                  </a:moveTo>
                  <a:cubicBezTo>
                    <a:pt x="31" y="44"/>
                    <a:pt x="32" y="46"/>
                    <a:pt x="38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9" y="46"/>
                    <a:pt x="21" y="45"/>
                    <a:pt x="21" y="4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6" y="6"/>
                    <a:pt x="5" y="7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2"/>
                    <a:pt x="47" y="2"/>
                    <a:pt x="4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7" y="7"/>
                    <a:pt x="46" y="6"/>
                    <a:pt x="40" y="6"/>
                  </a:cubicBezTo>
                  <a:cubicBezTo>
                    <a:pt x="31" y="6"/>
                    <a:pt x="31" y="6"/>
                    <a:pt x="31" y="6"/>
                  </a:cubicBezTo>
                  <a:lnTo>
                    <a:pt x="3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9" name="Freeform 19"/>
            <p:cNvSpPr>
              <a:spLocks/>
            </p:cNvSpPr>
            <p:nvPr userDrawn="1"/>
          </p:nvSpPr>
          <p:spPr bwMode="white">
            <a:xfrm>
              <a:off x="2473" y="913"/>
              <a:ext cx="67" cy="67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20" y="4"/>
                </a:cxn>
                <a:cxn ang="0">
                  <a:pos x="20" y="21"/>
                </a:cxn>
                <a:cxn ang="0">
                  <a:pos x="32" y="21"/>
                </a:cxn>
                <a:cxn ang="0">
                  <a:pos x="38" y="16"/>
                </a:cxn>
                <a:cxn ang="0">
                  <a:pos x="41" y="16"/>
                </a:cxn>
                <a:cxn ang="0">
                  <a:pos x="41" y="31"/>
                </a:cxn>
                <a:cxn ang="0">
                  <a:pos x="38" y="31"/>
                </a:cxn>
                <a:cxn ang="0">
                  <a:pos x="31" y="25"/>
                </a:cxn>
                <a:cxn ang="0">
                  <a:pos x="20" y="25"/>
                </a:cxn>
                <a:cxn ang="0">
                  <a:pos x="20" y="39"/>
                </a:cxn>
                <a:cxn ang="0">
                  <a:pos x="23" y="43"/>
                </a:cxn>
                <a:cxn ang="0">
                  <a:pos x="35" y="43"/>
                </a:cxn>
                <a:cxn ang="0">
                  <a:pos x="44" y="35"/>
                </a:cxn>
                <a:cxn ang="0">
                  <a:pos x="47" y="35"/>
                </a:cxn>
                <a:cxn ang="0">
                  <a:pos x="46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3" y="44"/>
                </a:cxn>
                <a:cxn ang="0">
                  <a:pos x="9" y="39"/>
                </a:cxn>
                <a:cxn ang="0">
                  <a:pos x="9" y="8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44" y="0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7" y="4"/>
                </a:cxn>
              </a:cxnLst>
              <a:rect l="0" t="0" r="r" b="b"/>
              <a:pathLst>
                <a:path w="47" h="47">
                  <a:moveTo>
                    <a:pt x="37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6" y="21"/>
                    <a:pt x="38" y="20"/>
                    <a:pt x="38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27"/>
                    <a:pt x="37" y="25"/>
                    <a:pt x="31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42"/>
                    <a:pt x="20" y="43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40" y="43"/>
                    <a:pt x="43" y="42"/>
                    <a:pt x="44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8" y="44"/>
                    <a:pt x="9" y="42"/>
                    <a:pt x="9" y="3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"/>
                    <a:pt x="8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6"/>
                    <a:pt x="40" y="4"/>
                    <a:pt x="37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0" name="Freeform 20"/>
            <p:cNvSpPr>
              <a:spLocks/>
            </p:cNvSpPr>
            <p:nvPr userDrawn="1"/>
          </p:nvSpPr>
          <p:spPr bwMode="white">
            <a:xfrm>
              <a:off x="2565" y="912"/>
              <a:ext cx="71" cy="70"/>
            </a:xfrm>
            <a:custGeom>
              <a:avLst/>
              <a:gdLst/>
              <a:ahLst/>
              <a:cxnLst>
                <a:cxn ang="0">
                  <a:pos x="50" y="35"/>
                </a:cxn>
                <a:cxn ang="0">
                  <a:pos x="46" y="48"/>
                </a:cxn>
                <a:cxn ang="0">
                  <a:pos x="41" y="48"/>
                </a:cxn>
                <a:cxn ang="0">
                  <a:pos x="28" y="49"/>
                </a:cxn>
                <a:cxn ang="0">
                  <a:pos x="0" y="25"/>
                </a:cxn>
                <a:cxn ang="0">
                  <a:pos x="29" y="0"/>
                </a:cxn>
                <a:cxn ang="0">
                  <a:pos x="44" y="3"/>
                </a:cxn>
                <a:cxn ang="0">
                  <a:pos x="46" y="2"/>
                </a:cxn>
                <a:cxn ang="0">
                  <a:pos x="47" y="2"/>
                </a:cxn>
                <a:cxn ang="0">
                  <a:pos x="48" y="15"/>
                </a:cxn>
                <a:cxn ang="0">
                  <a:pos x="45" y="15"/>
                </a:cxn>
                <a:cxn ang="0">
                  <a:pos x="30" y="4"/>
                </a:cxn>
                <a:cxn ang="0">
                  <a:pos x="12" y="24"/>
                </a:cxn>
                <a:cxn ang="0">
                  <a:pos x="31" y="46"/>
                </a:cxn>
                <a:cxn ang="0">
                  <a:pos x="47" y="35"/>
                </a:cxn>
                <a:cxn ang="0">
                  <a:pos x="50" y="35"/>
                </a:cxn>
              </a:cxnLst>
              <a:rect l="0" t="0" r="r" b="b"/>
              <a:pathLst>
                <a:path w="50" h="49">
                  <a:moveTo>
                    <a:pt x="50" y="35"/>
                  </a:moveTo>
                  <a:cubicBezTo>
                    <a:pt x="49" y="39"/>
                    <a:pt x="47" y="44"/>
                    <a:pt x="46" y="48"/>
                  </a:cubicBezTo>
                  <a:cubicBezTo>
                    <a:pt x="44" y="48"/>
                    <a:pt x="43" y="48"/>
                    <a:pt x="41" y="48"/>
                  </a:cubicBezTo>
                  <a:cubicBezTo>
                    <a:pt x="37" y="48"/>
                    <a:pt x="34" y="49"/>
                    <a:pt x="28" y="49"/>
                  </a:cubicBezTo>
                  <a:cubicBezTo>
                    <a:pt x="12" y="49"/>
                    <a:pt x="0" y="38"/>
                    <a:pt x="0" y="25"/>
                  </a:cubicBezTo>
                  <a:cubicBezTo>
                    <a:pt x="0" y="11"/>
                    <a:pt x="13" y="0"/>
                    <a:pt x="29" y="0"/>
                  </a:cubicBezTo>
                  <a:cubicBezTo>
                    <a:pt x="37" y="0"/>
                    <a:pt x="42" y="3"/>
                    <a:pt x="44" y="3"/>
                  </a:cubicBezTo>
                  <a:cubicBezTo>
                    <a:pt x="45" y="3"/>
                    <a:pt x="45" y="3"/>
                    <a:pt x="46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3" y="8"/>
                    <a:pt x="37" y="4"/>
                    <a:pt x="30" y="4"/>
                  </a:cubicBezTo>
                  <a:cubicBezTo>
                    <a:pt x="19" y="4"/>
                    <a:pt x="12" y="12"/>
                    <a:pt x="12" y="24"/>
                  </a:cubicBezTo>
                  <a:cubicBezTo>
                    <a:pt x="12" y="36"/>
                    <a:pt x="20" y="46"/>
                    <a:pt x="31" y="46"/>
                  </a:cubicBezTo>
                  <a:cubicBezTo>
                    <a:pt x="38" y="46"/>
                    <a:pt x="44" y="41"/>
                    <a:pt x="47" y="35"/>
                  </a:cubicBezTo>
                  <a:lnTo>
                    <a:pt x="5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1" name="Freeform 21"/>
            <p:cNvSpPr>
              <a:spLocks/>
            </p:cNvSpPr>
            <p:nvPr userDrawn="1"/>
          </p:nvSpPr>
          <p:spPr bwMode="white">
            <a:xfrm>
              <a:off x="2658" y="913"/>
              <a:ext cx="86" cy="67"/>
            </a:xfrm>
            <a:custGeom>
              <a:avLst/>
              <a:gdLst/>
              <a:ahLst/>
              <a:cxnLst>
                <a:cxn ang="0">
                  <a:pos x="37" y="44"/>
                </a:cxn>
                <a:cxn ang="0">
                  <a:pos x="43" y="38"/>
                </a:cxn>
                <a:cxn ang="0">
                  <a:pos x="43" y="25"/>
                </a:cxn>
                <a:cxn ang="0">
                  <a:pos x="18" y="25"/>
                </a:cxn>
                <a:cxn ang="0">
                  <a:pos x="18" y="38"/>
                </a:cxn>
                <a:cxn ang="0">
                  <a:pos x="23" y="44"/>
                </a:cxn>
                <a:cxn ang="0">
                  <a:pos x="25" y="44"/>
                </a:cxn>
                <a:cxn ang="0">
                  <a:pos x="25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1" y="44"/>
                </a:cxn>
                <a:cxn ang="0">
                  <a:pos x="7" y="39"/>
                </a:cxn>
                <a:cxn ang="0">
                  <a:pos x="7" y="8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3"/>
                </a:cxn>
                <a:cxn ang="0">
                  <a:pos x="23" y="3"/>
                </a:cxn>
                <a:cxn ang="0">
                  <a:pos x="18" y="8"/>
                </a:cxn>
                <a:cxn ang="0">
                  <a:pos x="18" y="20"/>
                </a:cxn>
                <a:cxn ang="0">
                  <a:pos x="43" y="20"/>
                </a:cxn>
                <a:cxn ang="0">
                  <a:pos x="43" y="9"/>
                </a:cxn>
                <a:cxn ang="0">
                  <a:pos x="37" y="3"/>
                </a:cxn>
                <a:cxn ang="0">
                  <a:pos x="36" y="3"/>
                </a:cxn>
                <a:cxn ang="0">
                  <a:pos x="36" y="0"/>
                </a:cxn>
                <a:cxn ang="0">
                  <a:pos x="60" y="0"/>
                </a:cxn>
                <a:cxn ang="0">
                  <a:pos x="60" y="3"/>
                </a:cxn>
                <a:cxn ang="0">
                  <a:pos x="59" y="3"/>
                </a:cxn>
                <a:cxn ang="0">
                  <a:pos x="53" y="8"/>
                </a:cxn>
                <a:cxn ang="0">
                  <a:pos x="53" y="38"/>
                </a:cxn>
                <a:cxn ang="0">
                  <a:pos x="59" y="44"/>
                </a:cxn>
                <a:cxn ang="0">
                  <a:pos x="60" y="44"/>
                </a:cxn>
                <a:cxn ang="0">
                  <a:pos x="60" y="47"/>
                </a:cxn>
                <a:cxn ang="0">
                  <a:pos x="36" y="47"/>
                </a:cxn>
                <a:cxn ang="0">
                  <a:pos x="36" y="44"/>
                </a:cxn>
                <a:cxn ang="0">
                  <a:pos x="37" y="44"/>
                </a:cxn>
              </a:cxnLst>
              <a:rect l="0" t="0" r="r" b="b"/>
              <a:pathLst>
                <a:path w="60" h="47">
                  <a:moveTo>
                    <a:pt x="37" y="44"/>
                  </a:moveTo>
                  <a:cubicBezTo>
                    <a:pt x="41" y="44"/>
                    <a:pt x="43" y="42"/>
                    <a:pt x="43" y="38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43"/>
                    <a:pt x="19" y="44"/>
                    <a:pt x="23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5" y="44"/>
                    <a:pt x="7" y="42"/>
                    <a:pt x="7" y="3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4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3"/>
                    <a:pt x="18" y="4"/>
                    <a:pt x="18" y="8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4"/>
                    <a:pt x="41" y="3"/>
                    <a:pt x="3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5" y="3"/>
                    <a:pt x="53" y="4"/>
                    <a:pt x="53" y="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42"/>
                    <a:pt x="55" y="44"/>
                    <a:pt x="59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4"/>
                    <a:pt x="36" y="44"/>
                    <a:pt x="36" y="44"/>
                  </a:cubicBezTo>
                  <a:lnTo>
                    <a:pt x="37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2" name="Freeform 22"/>
            <p:cNvSpPr>
              <a:spLocks/>
            </p:cNvSpPr>
            <p:nvPr userDrawn="1"/>
          </p:nvSpPr>
          <p:spPr bwMode="white">
            <a:xfrm>
              <a:off x="2764" y="913"/>
              <a:ext cx="84" cy="67"/>
            </a:xfrm>
            <a:custGeom>
              <a:avLst/>
              <a:gdLst/>
              <a:ahLst/>
              <a:cxnLst>
                <a:cxn ang="0">
                  <a:pos x="11" y="38"/>
                </a:cxn>
                <a:cxn ang="0">
                  <a:pos x="19" y="44"/>
                </a:cxn>
                <a:cxn ang="0">
                  <a:pos x="19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1" y="44"/>
                </a:cxn>
                <a:cxn ang="0">
                  <a:pos x="7" y="39"/>
                </a:cxn>
                <a:cxn ang="0">
                  <a:pos x="7" y="4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47" y="32"/>
                </a:cxn>
                <a:cxn ang="0">
                  <a:pos x="47" y="9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9" y="0"/>
                </a:cxn>
                <a:cxn ang="0">
                  <a:pos x="59" y="0"/>
                </a:cxn>
                <a:cxn ang="0">
                  <a:pos x="59" y="3"/>
                </a:cxn>
                <a:cxn ang="0">
                  <a:pos x="58" y="3"/>
                </a:cxn>
                <a:cxn ang="0">
                  <a:pos x="52" y="7"/>
                </a:cxn>
                <a:cxn ang="0">
                  <a:pos x="52" y="47"/>
                </a:cxn>
                <a:cxn ang="0">
                  <a:pos x="48" y="47"/>
                </a:cxn>
                <a:cxn ang="0">
                  <a:pos x="11" y="9"/>
                </a:cxn>
                <a:cxn ang="0">
                  <a:pos x="11" y="38"/>
                </a:cxn>
              </a:cxnLst>
              <a:rect l="0" t="0" r="r" b="b"/>
              <a:pathLst>
                <a:path w="59" h="47">
                  <a:moveTo>
                    <a:pt x="11" y="38"/>
                  </a:moveTo>
                  <a:cubicBezTo>
                    <a:pt x="11" y="43"/>
                    <a:pt x="13" y="44"/>
                    <a:pt x="19" y="44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5" y="44"/>
                    <a:pt x="7" y="43"/>
                    <a:pt x="7" y="3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4"/>
                    <a:pt x="46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3" y="3"/>
                    <a:pt x="52" y="4"/>
                    <a:pt x="52" y="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11" y="9"/>
                    <a:pt x="11" y="9"/>
                    <a:pt x="11" y="9"/>
                  </a:cubicBezTo>
                  <a:lnTo>
                    <a:pt x="11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3" name="Freeform 23"/>
            <p:cNvSpPr>
              <a:spLocks noEditPoints="1"/>
            </p:cNvSpPr>
            <p:nvPr userDrawn="1"/>
          </p:nvSpPr>
          <p:spPr bwMode="white">
            <a:xfrm>
              <a:off x="2871" y="910"/>
              <a:ext cx="80" cy="7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6" y="25"/>
                </a:cxn>
                <a:cxn ang="0">
                  <a:pos x="28" y="50"/>
                </a:cxn>
                <a:cxn ang="0">
                  <a:pos x="0" y="26"/>
                </a:cxn>
                <a:cxn ang="0">
                  <a:pos x="29" y="0"/>
                </a:cxn>
                <a:cxn ang="0">
                  <a:pos x="30" y="47"/>
                </a:cxn>
                <a:cxn ang="0">
                  <a:pos x="45" y="27"/>
                </a:cxn>
                <a:cxn ang="0">
                  <a:pos x="27" y="4"/>
                </a:cxn>
                <a:cxn ang="0">
                  <a:pos x="11" y="23"/>
                </a:cxn>
                <a:cxn ang="0">
                  <a:pos x="30" y="47"/>
                </a:cxn>
              </a:cxnLst>
              <a:rect l="0" t="0" r="r" b="b"/>
              <a:pathLst>
                <a:path w="56" h="50">
                  <a:moveTo>
                    <a:pt x="29" y="0"/>
                  </a:moveTo>
                  <a:cubicBezTo>
                    <a:pt x="45" y="0"/>
                    <a:pt x="56" y="10"/>
                    <a:pt x="56" y="25"/>
                  </a:cubicBezTo>
                  <a:cubicBezTo>
                    <a:pt x="56" y="38"/>
                    <a:pt x="46" y="50"/>
                    <a:pt x="28" y="50"/>
                  </a:cubicBezTo>
                  <a:cubicBezTo>
                    <a:pt x="10" y="50"/>
                    <a:pt x="0" y="39"/>
                    <a:pt x="0" y="26"/>
                  </a:cubicBezTo>
                  <a:cubicBezTo>
                    <a:pt x="0" y="11"/>
                    <a:pt x="12" y="0"/>
                    <a:pt x="29" y="0"/>
                  </a:cubicBezTo>
                  <a:close/>
                  <a:moveTo>
                    <a:pt x="30" y="47"/>
                  </a:moveTo>
                  <a:cubicBezTo>
                    <a:pt x="40" y="47"/>
                    <a:pt x="45" y="38"/>
                    <a:pt x="45" y="27"/>
                  </a:cubicBezTo>
                  <a:cubicBezTo>
                    <a:pt x="45" y="15"/>
                    <a:pt x="39" y="4"/>
                    <a:pt x="27" y="4"/>
                  </a:cubicBezTo>
                  <a:cubicBezTo>
                    <a:pt x="18" y="4"/>
                    <a:pt x="11" y="11"/>
                    <a:pt x="11" y="23"/>
                  </a:cubicBezTo>
                  <a:cubicBezTo>
                    <a:pt x="11" y="37"/>
                    <a:pt x="19" y="47"/>
                    <a:pt x="30" y="4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4" name="Freeform 24"/>
            <p:cNvSpPr>
              <a:spLocks/>
            </p:cNvSpPr>
            <p:nvPr userDrawn="1"/>
          </p:nvSpPr>
          <p:spPr bwMode="white">
            <a:xfrm>
              <a:off x="2974" y="913"/>
              <a:ext cx="66" cy="67"/>
            </a:xfrm>
            <a:custGeom>
              <a:avLst/>
              <a:gdLst/>
              <a:ahLst/>
              <a:cxnLst>
                <a:cxn ang="0">
                  <a:pos x="41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1" y="44"/>
                </a:cxn>
                <a:cxn ang="0">
                  <a:pos x="8" y="39"/>
                </a:cxn>
                <a:cxn ang="0">
                  <a:pos x="8" y="8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3"/>
                </a:cxn>
                <a:cxn ang="0">
                  <a:pos x="24" y="3"/>
                </a:cxn>
                <a:cxn ang="0">
                  <a:pos x="18" y="8"/>
                </a:cxn>
                <a:cxn ang="0">
                  <a:pos x="18" y="39"/>
                </a:cxn>
                <a:cxn ang="0">
                  <a:pos x="22" y="43"/>
                </a:cxn>
                <a:cxn ang="0">
                  <a:pos x="32" y="43"/>
                </a:cxn>
                <a:cxn ang="0">
                  <a:pos x="43" y="34"/>
                </a:cxn>
                <a:cxn ang="0">
                  <a:pos x="46" y="34"/>
                </a:cxn>
                <a:cxn ang="0">
                  <a:pos x="41" y="47"/>
                </a:cxn>
              </a:cxnLst>
              <a:rect l="0" t="0" r="r" b="b"/>
              <a:pathLst>
                <a:path w="46" h="47">
                  <a:moveTo>
                    <a:pt x="41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6" y="44"/>
                    <a:pt x="8" y="42"/>
                    <a:pt x="8" y="3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5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0" y="3"/>
                    <a:pt x="18" y="4"/>
                    <a:pt x="18" y="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2"/>
                    <a:pt x="19" y="43"/>
                    <a:pt x="2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7" y="43"/>
                    <a:pt x="38" y="40"/>
                    <a:pt x="43" y="34"/>
                  </a:cubicBezTo>
                  <a:cubicBezTo>
                    <a:pt x="46" y="34"/>
                    <a:pt x="46" y="34"/>
                    <a:pt x="46" y="34"/>
                  </a:cubicBezTo>
                  <a:lnTo>
                    <a:pt x="41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5" name="Freeform 25"/>
            <p:cNvSpPr>
              <a:spLocks noEditPoints="1"/>
            </p:cNvSpPr>
            <p:nvPr userDrawn="1"/>
          </p:nvSpPr>
          <p:spPr bwMode="white">
            <a:xfrm>
              <a:off x="3060" y="910"/>
              <a:ext cx="80" cy="72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6" y="25"/>
                </a:cxn>
                <a:cxn ang="0">
                  <a:pos x="27" y="50"/>
                </a:cxn>
                <a:cxn ang="0">
                  <a:pos x="0" y="26"/>
                </a:cxn>
                <a:cxn ang="0">
                  <a:pos x="29" y="0"/>
                </a:cxn>
                <a:cxn ang="0">
                  <a:pos x="29" y="47"/>
                </a:cxn>
                <a:cxn ang="0">
                  <a:pos x="45" y="27"/>
                </a:cxn>
                <a:cxn ang="0">
                  <a:pos x="27" y="4"/>
                </a:cxn>
                <a:cxn ang="0">
                  <a:pos x="11" y="23"/>
                </a:cxn>
                <a:cxn ang="0">
                  <a:pos x="29" y="47"/>
                </a:cxn>
              </a:cxnLst>
              <a:rect l="0" t="0" r="r" b="b"/>
              <a:pathLst>
                <a:path w="56" h="50">
                  <a:moveTo>
                    <a:pt x="29" y="0"/>
                  </a:moveTo>
                  <a:cubicBezTo>
                    <a:pt x="45" y="0"/>
                    <a:pt x="56" y="10"/>
                    <a:pt x="56" y="25"/>
                  </a:cubicBezTo>
                  <a:cubicBezTo>
                    <a:pt x="56" y="38"/>
                    <a:pt x="46" y="50"/>
                    <a:pt x="27" y="50"/>
                  </a:cubicBezTo>
                  <a:cubicBezTo>
                    <a:pt x="10" y="50"/>
                    <a:pt x="0" y="39"/>
                    <a:pt x="0" y="26"/>
                  </a:cubicBezTo>
                  <a:cubicBezTo>
                    <a:pt x="0" y="11"/>
                    <a:pt x="12" y="0"/>
                    <a:pt x="29" y="0"/>
                  </a:cubicBezTo>
                  <a:close/>
                  <a:moveTo>
                    <a:pt x="29" y="47"/>
                  </a:moveTo>
                  <a:cubicBezTo>
                    <a:pt x="40" y="47"/>
                    <a:pt x="45" y="38"/>
                    <a:pt x="45" y="27"/>
                  </a:cubicBezTo>
                  <a:cubicBezTo>
                    <a:pt x="45" y="15"/>
                    <a:pt x="39" y="4"/>
                    <a:pt x="27" y="4"/>
                  </a:cubicBezTo>
                  <a:cubicBezTo>
                    <a:pt x="17" y="4"/>
                    <a:pt x="11" y="11"/>
                    <a:pt x="11" y="23"/>
                  </a:cubicBezTo>
                  <a:cubicBezTo>
                    <a:pt x="11" y="37"/>
                    <a:pt x="18" y="47"/>
                    <a:pt x="29" y="4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6" name="Freeform 26"/>
            <p:cNvSpPr>
              <a:spLocks/>
            </p:cNvSpPr>
            <p:nvPr userDrawn="1"/>
          </p:nvSpPr>
          <p:spPr bwMode="white">
            <a:xfrm>
              <a:off x="3167" y="912"/>
              <a:ext cx="76" cy="70"/>
            </a:xfrm>
            <a:custGeom>
              <a:avLst/>
              <a:gdLst/>
              <a:ahLst/>
              <a:cxnLst>
                <a:cxn ang="0">
                  <a:pos x="53" y="28"/>
                </a:cxn>
                <a:cxn ang="0">
                  <a:pos x="48" y="33"/>
                </a:cxn>
                <a:cxn ang="0">
                  <a:pos x="48" y="44"/>
                </a:cxn>
                <a:cxn ang="0">
                  <a:pos x="28" y="49"/>
                </a:cxn>
                <a:cxn ang="0">
                  <a:pos x="0" y="24"/>
                </a:cxn>
                <a:cxn ang="0">
                  <a:pos x="27" y="0"/>
                </a:cxn>
                <a:cxn ang="0">
                  <a:pos x="44" y="2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48" y="15"/>
                </a:cxn>
                <a:cxn ang="0">
                  <a:pos x="45" y="15"/>
                </a:cxn>
                <a:cxn ang="0">
                  <a:pos x="29" y="3"/>
                </a:cxn>
                <a:cxn ang="0">
                  <a:pos x="11" y="24"/>
                </a:cxn>
                <a:cxn ang="0">
                  <a:pos x="29" y="46"/>
                </a:cxn>
                <a:cxn ang="0">
                  <a:pos x="38" y="44"/>
                </a:cxn>
                <a:cxn ang="0">
                  <a:pos x="38" y="33"/>
                </a:cxn>
                <a:cxn ang="0">
                  <a:pos x="28" y="28"/>
                </a:cxn>
                <a:cxn ang="0">
                  <a:pos x="28" y="25"/>
                </a:cxn>
                <a:cxn ang="0">
                  <a:pos x="53" y="25"/>
                </a:cxn>
                <a:cxn ang="0">
                  <a:pos x="53" y="28"/>
                </a:cxn>
              </a:cxnLst>
              <a:rect l="0" t="0" r="r" b="b"/>
              <a:pathLst>
                <a:path w="53" h="49">
                  <a:moveTo>
                    <a:pt x="53" y="28"/>
                  </a:moveTo>
                  <a:cubicBezTo>
                    <a:pt x="49" y="28"/>
                    <a:pt x="48" y="30"/>
                    <a:pt x="48" y="3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3" y="47"/>
                    <a:pt x="35" y="49"/>
                    <a:pt x="28" y="49"/>
                  </a:cubicBezTo>
                  <a:cubicBezTo>
                    <a:pt x="9" y="49"/>
                    <a:pt x="0" y="38"/>
                    <a:pt x="0" y="24"/>
                  </a:cubicBezTo>
                  <a:cubicBezTo>
                    <a:pt x="0" y="10"/>
                    <a:pt x="11" y="0"/>
                    <a:pt x="27" y="0"/>
                  </a:cubicBezTo>
                  <a:cubicBezTo>
                    <a:pt x="35" y="0"/>
                    <a:pt x="41" y="2"/>
                    <a:pt x="44" y="2"/>
                  </a:cubicBezTo>
                  <a:cubicBezTo>
                    <a:pt x="45" y="2"/>
                    <a:pt x="46" y="2"/>
                    <a:pt x="4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3" y="7"/>
                    <a:pt x="37" y="3"/>
                    <a:pt x="29" y="3"/>
                  </a:cubicBezTo>
                  <a:cubicBezTo>
                    <a:pt x="18" y="3"/>
                    <a:pt x="11" y="11"/>
                    <a:pt x="11" y="24"/>
                  </a:cubicBezTo>
                  <a:cubicBezTo>
                    <a:pt x="11" y="36"/>
                    <a:pt x="19" y="46"/>
                    <a:pt x="29" y="46"/>
                  </a:cubicBezTo>
                  <a:cubicBezTo>
                    <a:pt x="32" y="46"/>
                    <a:pt x="36" y="45"/>
                    <a:pt x="38" y="4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29"/>
                    <a:pt x="36" y="28"/>
                    <a:pt x="28" y="2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53" y="25"/>
                    <a:pt x="53" y="25"/>
                    <a:pt x="53" y="25"/>
                  </a:cubicBezTo>
                  <a:lnTo>
                    <a:pt x="53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7" name="Freeform 27"/>
            <p:cNvSpPr>
              <a:spLocks/>
            </p:cNvSpPr>
            <p:nvPr userDrawn="1"/>
          </p:nvSpPr>
          <p:spPr bwMode="white">
            <a:xfrm>
              <a:off x="3263" y="913"/>
              <a:ext cx="79" cy="67"/>
            </a:xfrm>
            <a:custGeom>
              <a:avLst/>
              <a:gdLst/>
              <a:ahLst/>
              <a:cxnLst>
                <a:cxn ang="0">
                  <a:pos x="34" y="39"/>
                </a:cxn>
                <a:cxn ang="0">
                  <a:pos x="41" y="44"/>
                </a:cxn>
                <a:cxn ang="0">
                  <a:pos x="42" y="44"/>
                </a:cxn>
                <a:cxn ang="0">
                  <a:pos x="42" y="47"/>
                </a:cxn>
                <a:cxn ang="0">
                  <a:pos x="16" y="47"/>
                </a:cxn>
                <a:cxn ang="0">
                  <a:pos x="16" y="44"/>
                </a:cxn>
                <a:cxn ang="0">
                  <a:pos x="18" y="44"/>
                </a:cxn>
                <a:cxn ang="0">
                  <a:pos x="23" y="39"/>
                </a:cxn>
                <a:cxn ang="0">
                  <a:pos x="23" y="28"/>
                </a:cxn>
                <a:cxn ang="0">
                  <a:pos x="7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3"/>
                </a:cxn>
                <a:cxn ang="0">
                  <a:pos x="23" y="3"/>
                </a:cxn>
                <a:cxn ang="0">
                  <a:pos x="20" y="7"/>
                </a:cxn>
                <a:cxn ang="0">
                  <a:pos x="32" y="23"/>
                </a:cxn>
                <a:cxn ang="0">
                  <a:pos x="41" y="9"/>
                </a:cxn>
                <a:cxn ang="0">
                  <a:pos x="38" y="3"/>
                </a:cxn>
                <a:cxn ang="0">
                  <a:pos x="37" y="3"/>
                </a:cxn>
                <a:cxn ang="0">
                  <a:pos x="37" y="0"/>
                </a:cxn>
                <a:cxn ang="0">
                  <a:pos x="55" y="0"/>
                </a:cxn>
                <a:cxn ang="0">
                  <a:pos x="55" y="3"/>
                </a:cxn>
                <a:cxn ang="0">
                  <a:pos x="47" y="8"/>
                </a:cxn>
                <a:cxn ang="0">
                  <a:pos x="34" y="28"/>
                </a:cxn>
                <a:cxn ang="0">
                  <a:pos x="34" y="39"/>
                </a:cxn>
              </a:cxnLst>
              <a:rect l="0" t="0" r="r" b="b"/>
              <a:pathLst>
                <a:path w="55" h="47">
                  <a:moveTo>
                    <a:pt x="34" y="39"/>
                  </a:moveTo>
                  <a:cubicBezTo>
                    <a:pt x="34" y="42"/>
                    <a:pt x="35" y="44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2" y="44"/>
                    <a:pt x="23" y="42"/>
                    <a:pt x="23" y="3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3"/>
                    <a:pt x="4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3"/>
                    <a:pt x="18" y="5"/>
                    <a:pt x="20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6"/>
                    <a:pt x="44" y="3"/>
                    <a:pt x="38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1" y="3"/>
                    <a:pt x="50" y="4"/>
                    <a:pt x="47" y="8"/>
                  </a:cubicBezTo>
                  <a:cubicBezTo>
                    <a:pt x="34" y="28"/>
                    <a:pt x="34" y="28"/>
                    <a:pt x="34" y="28"/>
                  </a:cubicBezTo>
                  <a:lnTo>
                    <a:pt x="34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8" name="Freeform 28"/>
            <p:cNvSpPr>
              <a:spLocks/>
            </p:cNvSpPr>
            <p:nvPr userDrawn="1"/>
          </p:nvSpPr>
          <p:spPr bwMode="white">
            <a:xfrm>
              <a:off x="3416" y="912"/>
              <a:ext cx="50" cy="7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" y="34"/>
                </a:cxn>
                <a:cxn ang="0">
                  <a:pos x="16" y="46"/>
                </a:cxn>
                <a:cxn ang="0">
                  <a:pos x="25" y="38"/>
                </a:cxn>
                <a:cxn ang="0">
                  <a:pos x="1" y="12"/>
                </a:cxn>
                <a:cxn ang="0">
                  <a:pos x="16" y="0"/>
                </a:cxn>
                <a:cxn ang="0">
                  <a:pos x="28" y="2"/>
                </a:cxn>
                <a:cxn ang="0">
                  <a:pos x="29" y="1"/>
                </a:cxn>
                <a:cxn ang="0">
                  <a:pos x="31" y="1"/>
                </a:cxn>
                <a:cxn ang="0">
                  <a:pos x="32" y="13"/>
                </a:cxn>
                <a:cxn ang="0">
                  <a:pos x="29" y="13"/>
                </a:cxn>
                <a:cxn ang="0">
                  <a:pos x="25" y="6"/>
                </a:cxn>
                <a:cxn ang="0">
                  <a:pos x="17" y="3"/>
                </a:cxn>
                <a:cxn ang="0">
                  <a:pos x="9" y="8"/>
                </a:cxn>
                <a:cxn ang="0">
                  <a:pos x="31" y="25"/>
                </a:cxn>
                <a:cxn ang="0">
                  <a:pos x="35" y="35"/>
                </a:cxn>
                <a:cxn ang="0">
                  <a:pos x="19" y="49"/>
                </a:cxn>
                <a:cxn ang="0">
                  <a:pos x="6" y="47"/>
                </a:cxn>
                <a:cxn ang="0">
                  <a:pos x="4" y="48"/>
                </a:cxn>
                <a:cxn ang="0">
                  <a:pos x="2" y="48"/>
                </a:cxn>
                <a:cxn ang="0">
                  <a:pos x="0" y="34"/>
                </a:cxn>
              </a:cxnLst>
              <a:rect l="0" t="0" r="r" b="b"/>
              <a:pathLst>
                <a:path w="35" h="49">
                  <a:moveTo>
                    <a:pt x="0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6" y="42"/>
                    <a:pt x="10" y="46"/>
                    <a:pt x="16" y="46"/>
                  </a:cubicBezTo>
                  <a:cubicBezTo>
                    <a:pt x="21" y="46"/>
                    <a:pt x="25" y="42"/>
                    <a:pt x="25" y="38"/>
                  </a:cubicBezTo>
                  <a:cubicBezTo>
                    <a:pt x="25" y="27"/>
                    <a:pt x="1" y="27"/>
                    <a:pt x="1" y="12"/>
                  </a:cubicBezTo>
                  <a:cubicBezTo>
                    <a:pt x="1" y="5"/>
                    <a:pt x="7" y="0"/>
                    <a:pt x="16" y="0"/>
                  </a:cubicBezTo>
                  <a:cubicBezTo>
                    <a:pt x="22" y="0"/>
                    <a:pt x="26" y="2"/>
                    <a:pt x="28" y="2"/>
                  </a:cubicBezTo>
                  <a:cubicBezTo>
                    <a:pt x="28" y="2"/>
                    <a:pt x="29" y="1"/>
                    <a:pt x="29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0"/>
                    <a:pt x="27" y="7"/>
                    <a:pt x="25" y="6"/>
                  </a:cubicBezTo>
                  <a:cubicBezTo>
                    <a:pt x="23" y="4"/>
                    <a:pt x="20" y="3"/>
                    <a:pt x="17" y="3"/>
                  </a:cubicBezTo>
                  <a:cubicBezTo>
                    <a:pt x="13" y="3"/>
                    <a:pt x="9" y="5"/>
                    <a:pt x="9" y="8"/>
                  </a:cubicBezTo>
                  <a:cubicBezTo>
                    <a:pt x="9" y="15"/>
                    <a:pt x="22" y="16"/>
                    <a:pt x="31" y="25"/>
                  </a:cubicBezTo>
                  <a:cubicBezTo>
                    <a:pt x="34" y="28"/>
                    <a:pt x="35" y="31"/>
                    <a:pt x="35" y="35"/>
                  </a:cubicBezTo>
                  <a:cubicBezTo>
                    <a:pt x="35" y="43"/>
                    <a:pt x="28" y="49"/>
                    <a:pt x="19" y="49"/>
                  </a:cubicBezTo>
                  <a:cubicBezTo>
                    <a:pt x="13" y="49"/>
                    <a:pt x="7" y="47"/>
                    <a:pt x="6" y="47"/>
                  </a:cubicBezTo>
                  <a:cubicBezTo>
                    <a:pt x="5" y="47"/>
                    <a:pt x="4" y="47"/>
                    <a:pt x="4" y="48"/>
                  </a:cubicBezTo>
                  <a:cubicBezTo>
                    <a:pt x="2" y="48"/>
                    <a:pt x="2" y="48"/>
                    <a:pt x="2" y="48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29" name="Freeform 29"/>
            <p:cNvSpPr>
              <a:spLocks/>
            </p:cNvSpPr>
            <p:nvPr userDrawn="1"/>
          </p:nvSpPr>
          <p:spPr bwMode="white">
            <a:xfrm>
              <a:off x="3486" y="913"/>
              <a:ext cx="67" cy="67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20" y="4"/>
                </a:cxn>
                <a:cxn ang="0">
                  <a:pos x="20" y="21"/>
                </a:cxn>
                <a:cxn ang="0">
                  <a:pos x="32" y="21"/>
                </a:cxn>
                <a:cxn ang="0">
                  <a:pos x="38" y="16"/>
                </a:cxn>
                <a:cxn ang="0">
                  <a:pos x="41" y="16"/>
                </a:cxn>
                <a:cxn ang="0">
                  <a:pos x="41" y="31"/>
                </a:cxn>
                <a:cxn ang="0">
                  <a:pos x="38" y="31"/>
                </a:cxn>
                <a:cxn ang="0">
                  <a:pos x="31" y="25"/>
                </a:cxn>
                <a:cxn ang="0">
                  <a:pos x="20" y="25"/>
                </a:cxn>
                <a:cxn ang="0">
                  <a:pos x="20" y="39"/>
                </a:cxn>
                <a:cxn ang="0">
                  <a:pos x="23" y="43"/>
                </a:cxn>
                <a:cxn ang="0">
                  <a:pos x="35" y="43"/>
                </a:cxn>
                <a:cxn ang="0">
                  <a:pos x="44" y="35"/>
                </a:cxn>
                <a:cxn ang="0">
                  <a:pos x="47" y="35"/>
                </a:cxn>
                <a:cxn ang="0">
                  <a:pos x="46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3" y="44"/>
                </a:cxn>
                <a:cxn ang="0">
                  <a:pos x="9" y="39"/>
                </a:cxn>
                <a:cxn ang="0">
                  <a:pos x="9" y="8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44" y="0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6" y="4"/>
                </a:cxn>
              </a:cxnLst>
              <a:rect l="0" t="0" r="r" b="b"/>
              <a:pathLst>
                <a:path w="47" h="47">
                  <a:moveTo>
                    <a:pt x="36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6" y="21"/>
                    <a:pt x="38" y="20"/>
                    <a:pt x="38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27"/>
                    <a:pt x="37" y="25"/>
                    <a:pt x="31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42"/>
                    <a:pt x="20" y="43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40" y="43"/>
                    <a:pt x="43" y="42"/>
                    <a:pt x="44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8" y="44"/>
                    <a:pt x="9" y="42"/>
                    <a:pt x="9" y="3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"/>
                    <a:pt x="8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6"/>
                    <a:pt x="40" y="4"/>
                    <a:pt x="36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0" name="Freeform 30"/>
            <p:cNvSpPr>
              <a:spLocks noEditPoints="1"/>
            </p:cNvSpPr>
            <p:nvPr userDrawn="1"/>
          </p:nvSpPr>
          <p:spPr bwMode="white">
            <a:xfrm>
              <a:off x="3573" y="912"/>
              <a:ext cx="85" cy="70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24" y="45"/>
                </a:cxn>
                <a:cxn ang="0">
                  <a:pos x="27" y="45"/>
                </a:cxn>
                <a:cxn ang="0">
                  <a:pos x="27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1" y="45"/>
                </a:cxn>
                <a:cxn ang="0">
                  <a:pos x="8" y="40"/>
                </a:cxn>
                <a:cxn ang="0">
                  <a:pos x="8" y="1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44" y="5"/>
                </a:cxn>
                <a:cxn ang="0">
                  <a:pos x="47" y="14"/>
                </a:cxn>
                <a:cxn ang="0">
                  <a:pos x="36" y="26"/>
                </a:cxn>
                <a:cxn ang="0">
                  <a:pos x="49" y="41"/>
                </a:cxn>
                <a:cxn ang="0">
                  <a:pos x="59" y="46"/>
                </a:cxn>
                <a:cxn ang="0">
                  <a:pos x="59" y="49"/>
                </a:cxn>
                <a:cxn ang="0">
                  <a:pos x="54" y="49"/>
                </a:cxn>
                <a:cxn ang="0">
                  <a:pos x="37" y="44"/>
                </a:cxn>
                <a:cxn ang="0">
                  <a:pos x="24" y="28"/>
                </a:cxn>
                <a:cxn ang="0">
                  <a:pos x="18" y="28"/>
                </a:cxn>
                <a:cxn ang="0">
                  <a:pos x="18" y="40"/>
                </a:cxn>
                <a:cxn ang="0">
                  <a:pos x="18" y="25"/>
                </a:cxn>
                <a:cxn ang="0">
                  <a:pos x="21" y="25"/>
                </a:cxn>
                <a:cxn ang="0">
                  <a:pos x="36" y="14"/>
                </a:cxn>
                <a:cxn ang="0">
                  <a:pos x="22" y="3"/>
                </a:cxn>
                <a:cxn ang="0">
                  <a:pos x="18" y="3"/>
                </a:cxn>
                <a:cxn ang="0">
                  <a:pos x="18" y="25"/>
                </a:cxn>
              </a:cxnLst>
              <a:rect l="0" t="0" r="r" b="b"/>
              <a:pathLst>
                <a:path w="59" h="49">
                  <a:moveTo>
                    <a:pt x="18" y="40"/>
                  </a:moveTo>
                  <a:cubicBezTo>
                    <a:pt x="18" y="44"/>
                    <a:pt x="20" y="45"/>
                    <a:pt x="24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6" y="45"/>
                    <a:pt x="8" y="44"/>
                    <a:pt x="8" y="4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6"/>
                    <a:pt x="7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4" y="0"/>
                    <a:pt x="20" y="0"/>
                    <a:pt x="22" y="0"/>
                  </a:cubicBezTo>
                  <a:cubicBezTo>
                    <a:pt x="34" y="0"/>
                    <a:pt x="40" y="1"/>
                    <a:pt x="44" y="5"/>
                  </a:cubicBezTo>
                  <a:cubicBezTo>
                    <a:pt x="46" y="7"/>
                    <a:pt x="47" y="10"/>
                    <a:pt x="47" y="14"/>
                  </a:cubicBezTo>
                  <a:cubicBezTo>
                    <a:pt x="47" y="19"/>
                    <a:pt x="43" y="24"/>
                    <a:pt x="36" y="26"/>
                  </a:cubicBezTo>
                  <a:cubicBezTo>
                    <a:pt x="41" y="30"/>
                    <a:pt x="44" y="36"/>
                    <a:pt x="49" y="41"/>
                  </a:cubicBezTo>
                  <a:cubicBezTo>
                    <a:pt x="52" y="45"/>
                    <a:pt x="54" y="46"/>
                    <a:pt x="59" y="46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7" y="49"/>
                    <a:pt x="57" y="49"/>
                    <a:pt x="54" y="49"/>
                  </a:cubicBezTo>
                  <a:cubicBezTo>
                    <a:pt x="45" y="49"/>
                    <a:pt x="41" y="48"/>
                    <a:pt x="37" y="44"/>
                  </a:cubicBezTo>
                  <a:cubicBezTo>
                    <a:pt x="34" y="40"/>
                    <a:pt x="29" y="32"/>
                    <a:pt x="24" y="28"/>
                  </a:cubicBezTo>
                  <a:cubicBezTo>
                    <a:pt x="18" y="28"/>
                    <a:pt x="18" y="28"/>
                    <a:pt x="18" y="28"/>
                  </a:cubicBezTo>
                  <a:lnTo>
                    <a:pt x="18" y="40"/>
                  </a:lnTo>
                  <a:close/>
                  <a:moveTo>
                    <a:pt x="18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31" y="25"/>
                    <a:pt x="36" y="22"/>
                    <a:pt x="36" y="14"/>
                  </a:cubicBezTo>
                  <a:cubicBezTo>
                    <a:pt x="36" y="6"/>
                    <a:pt x="30" y="3"/>
                    <a:pt x="22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1" name="Freeform 31"/>
            <p:cNvSpPr>
              <a:spLocks/>
            </p:cNvSpPr>
            <p:nvPr userDrawn="1"/>
          </p:nvSpPr>
          <p:spPr bwMode="white">
            <a:xfrm>
              <a:off x="3659" y="913"/>
              <a:ext cx="82" cy="69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25" y="3"/>
                </a:cxn>
                <a:cxn ang="0">
                  <a:pos x="20" y="9"/>
                </a:cxn>
                <a:cxn ang="0">
                  <a:pos x="32" y="35"/>
                </a:cxn>
                <a:cxn ang="0">
                  <a:pos x="44" y="7"/>
                </a:cxn>
                <a:cxn ang="0">
                  <a:pos x="39" y="3"/>
                </a:cxn>
                <a:cxn ang="0">
                  <a:pos x="37" y="3"/>
                </a:cxn>
                <a:cxn ang="0">
                  <a:pos x="37" y="0"/>
                </a:cxn>
                <a:cxn ang="0">
                  <a:pos x="57" y="0"/>
                </a:cxn>
                <a:cxn ang="0">
                  <a:pos x="57" y="3"/>
                </a:cxn>
                <a:cxn ang="0">
                  <a:pos x="56" y="3"/>
                </a:cxn>
                <a:cxn ang="0">
                  <a:pos x="47" y="11"/>
                </a:cxn>
                <a:cxn ang="0">
                  <a:pos x="31" y="48"/>
                </a:cxn>
                <a:cxn ang="0">
                  <a:pos x="27" y="48"/>
                </a:cxn>
                <a:cxn ang="0">
                  <a:pos x="9" y="9"/>
                </a:cxn>
              </a:cxnLst>
              <a:rect l="0" t="0" r="r" b="b"/>
              <a:pathLst>
                <a:path w="57" h="48">
                  <a:moveTo>
                    <a:pt x="9" y="9"/>
                  </a:moveTo>
                  <a:cubicBezTo>
                    <a:pt x="6" y="4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9" y="3"/>
                    <a:pt x="18" y="5"/>
                    <a:pt x="20" y="9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4"/>
                    <a:pt x="43" y="3"/>
                    <a:pt x="39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2" y="3"/>
                    <a:pt x="50" y="5"/>
                    <a:pt x="47" y="11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7" y="48"/>
                    <a:pt x="27" y="48"/>
                    <a:pt x="27" y="48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2" name="Freeform 32"/>
            <p:cNvSpPr>
              <a:spLocks/>
            </p:cNvSpPr>
            <p:nvPr userDrawn="1"/>
          </p:nvSpPr>
          <p:spPr bwMode="white">
            <a:xfrm>
              <a:off x="3758" y="913"/>
              <a:ext cx="36" cy="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3"/>
                </a:cxn>
                <a:cxn ang="0">
                  <a:pos x="23" y="3"/>
                </a:cxn>
                <a:cxn ang="0">
                  <a:pos x="18" y="8"/>
                </a:cxn>
                <a:cxn ang="0">
                  <a:pos x="18" y="39"/>
                </a:cxn>
                <a:cxn ang="0">
                  <a:pos x="24" y="44"/>
                </a:cxn>
                <a:cxn ang="0">
                  <a:pos x="25" y="44"/>
                </a:cxn>
                <a:cxn ang="0">
                  <a:pos x="25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2" y="44"/>
                </a:cxn>
                <a:cxn ang="0">
                  <a:pos x="7" y="39"/>
                </a:cxn>
                <a:cxn ang="0">
                  <a:pos x="7" y="8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5" h="47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3"/>
                    <a:pt x="18" y="4"/>
                    <a:pt x="18" y="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2"/>
                    <a:pt x="19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6" y="44"/>
                    <a:pt x="7" y="42"/>
                    <a:pt x="7" y="3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4"/>
                    <a:pt x="6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3" name="Freeform 33"/>
            <p:cNvSpPr>
              <a:spLocks/>
            </p:cNvSpPr>
            <p:nvPr userDrawn="1"/>
          </p:nvSpPr>
          <p:spPr bwMode="white">
            <a:xfrm>
              <a:off x="3817" y="912"/>
              <a:ext cx="71" cy="70"/>
            </a:xfrm>
            <a:custGeom>
              <a:avLst/>
              <a:gdLst/>
              <a:ahLst/>
              <a:cxnLst>
                <a:cxn ang="0">
                  <a:pos x="50" y="35"/>
                </a:cxn>
                <a:cxn ang="0">
                  <a:pos x="45" y="48"/>
                </a:cxn>
                <a:cxn ang="0">
                  <a:pos x="41" y="48"/>
                </a:cxn>
                <a:cxn ang="0">
                  <a:pos x="28" y="49"/>
                </a:cxn>
                <a:cxn ang="0">
                  <a:pos x="0" y="25"/>
                </a:cxn>
                <a:cxn ang="0">
                  <a:pos x="29" y="0"/>
                </a:cxn>
                <a:cxn ang="0">
                  <a:pos x="44" y="3"/>
                </a:cxn>
                <a:cxn ang="0">
                  <a:pos x="45" y="2"/>
                </a:cxn>
                <a:cxn ang="0">
                  <a:pos x="47" y="2"/>
                </a:cxn>
                <a:cxn ang="0">
                  <a:pos x="48" y="15"/>
                </a:cxn>
                <a:cxn ang="0">
                  <a:pos x="45" y="15"/>
                </a:cxn>
                <a:cxn ang="0">
                  <a:pos x="30" y="4"/>
                </a:cxn>
                <a:cxn ang="0">
                  <a:pos x="11" y="24"/>
                </a:cxn>
                <a:cxn ang="0">
                  <a:pos x="31" y="46"/>
                </a:cxn>
                <a:cxn ang="0">
                  <a:pos x="47" y="35"/>
                </a:cxn>
                <a:cxn ang="0">
                  <a:pos x="50" y="35"/>
                </a:cxn>
              </a:cxnLst>
              <a:rect l="0" t="0" r="r" b="b"/>
              <a:pathLst>
                <a:path w="50" h="49">
                  <a:moveTo>
                    <a:pt x="50" y="35"/>
                  </a:moveTo>
                  <a:cubicBezTo>
                    <a:pt x="49" y="39"/>
                    <a:pt x="47" y="44"/>
                    <a:pt x="45" y="48"/>
                  </a:cubicBezTo>
                  <a:cubicBezTo>
                    <a:pt x="44" y="48"/>
                    <a:pt x="43" y="48"/>
                    <a:pt x="41" y="48"/>
                  </a:cubicBezTo>
                  <a:cubicBezTo>
                    <a:pt x="37" y="48"/>
                    <a:pt x="33" y="49"/>
                    <a:pt x="28" y="49"/>
                  </a:cubicBezTo>
                  <a:cubicBezTo>
                    <a:pt x="12" y="49"/>
                    <a:pt x="0" y="38"/>
                    <a:pt x="0" y="25"/>
                  </a:cubicBezTo>
                  <a:cubicBezTo>
                    <a:pt x="0" y="11"/>
                    <a:pt x="13" y="0"/>
                    <a:pt x="29" y="0"/>
                  </a:cubicBezTo>
                  <a:cubicBezTo>
                    <a:pt x="37" y="0"/>
                    <a:pt x="42" y="3"/>
                    <a:pt x="44" y="3"/>
                  </a:cubicBezTo>
                  <a:cubicBezTo>
                    <a:pt x="44" y="3"/>
                    <a:pt x="45" y="3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3" y="8"/>
                    <a:pt x="37" y="4"/>
                    <a:pt x="30" y="4"/>
                  </a:cubicBezTo>
                  <a:cubicBezTo>
                    <a:pt x="19" y="4"/>
                    <a:pt x="11" y="12"/>
                    <a:pt x="11" y="24"/>
                  </a:cubicBezTo>
                  <a:cubicBezTo>
                    <a:pt x="11" y="36"/>
                    <a:pt x="20" y="46"/>
                    <a:pt x="31" y="46"/>
                  </a:cubicBezTo>
                  <a:cubicBezTo>
                    <a:pt x="38" y="46"/>
                    <a:pt x="43" y="41"/>
                    <a:pt x="47" y="35"/>
                  </a:cubicBezTo>
                  <a:lnTo>
                    <a:pt x="5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4" name="Freeform 34"/>
            <p:cNvSpPr>
              <a:spLocks/>
            </p:cNvSpPr>
            <p:nvPr userDrawn="1"/>
          </p:nvSpPr>
          <p:spPr bwMode="white">
            <a:xfrm>
              <a:off x="3907" y="913"/>
              <a:ext cx="67" cy="67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20" y="4"/>
                </a:cxn>
                <a:cxn ang="0">
                  <a:pos x="20" y="21"/>
                </a:cxn>
                <a:cxn ang="0">
                  <a:pos x="32" y="21"/>
                </a:cxn>
                <a:cxn ang="0">
                  <a:pos x="38" y="16"/>
                </a:cxn>
                <a:cxn ang="0">
                  <a:pos x="41" y="16"/>
                </a:cxn>
                <a:cxn ang="0">
                  <a:pos x="41" y="31"/>
                </a:cxn>
                <a:cxn ang="0">
                  <a:pos x="38" y="31"/>
                </a:cxn>
                <a:cxn ang="0">
                  <a:pos x="31" y="25"/>
                </a:cxn>
                <a:cxn ang="0">
                  <a:pos x="20" y="25"/>
                </a:cxn>
                <a:cxn ang="0">
                  <a:pos x="20" y="39"/>
                </a:cxn>
                <a:cxn ang="0">
                  <a:pos x="22" y="43"/>
                </a:cxn>
                <a:cxn ang="0">
                  <a:pos x="35" y="43"/>
                </a:cxn>
                <a:cxn ang="0">
                  <a:pos x="44" y="35"/>
                </a:cxn>
                <a:cxn ang="0">
                  <a:pos x="47" y="35"/>
                </a:cxn>
                <a:cxn ang="0">
                  <a:pos x="46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3" y="44"/>
                </a:cxn>
                <a:cxn ang="0">
                  <a:pos x="9" y="39"/>
                </a:cxn>
                <a:cxn ang="0">
                  <a:pos x="9" y="8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44" y="0"/>
                </a:cxn>
                <a:cxn ang="0">
                  <a:pos x="44" y="11"/>
                </a:cxn>
                <a:cxn ang="0">
                  <a:pos x="42" y="11"/>
                </a:cxn>
                <a:cxn ang="0">
                  <a:pos x="36" y="4"/>
                </a:cxn>
              </a:cxnLst>
              <a:rect l="0" t="0" r="r" b="b"/>
              <a:pathLst>
                <a:path w="47" h="47">
                  <a:moveTo>
                    <a:pt x="36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6" y="21"/>
                    <a:pt x="38" y="20"/>
                    <a:pt x="38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27"/>
                    <a:pt x="37" y="25"/>
                    <a:pt x="31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42"/>
                    <a:pt x="20" y="43"/>
                    <a:pt x="22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40" y="43"/>
                    <a:pt x="42" y="42"/>
                    <a:pt x="44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8" y="44"/>
                    <a:pt x="9" y="42"/>
                    <a:pt x="9" y="3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"/>
                    <a:pt x="8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6"/>
                    <a:pt x="40" y="4"/>
                    <a:pt x="36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5" name="Freeform 35"/>
            <p:cNvSpPr>
              <a:spLocks/>
            </p:cNvSpPr>
            <p:nvPr userDrawn="1"/>
          </p:nvSpPr>
          <p:spPr bwMode="white">
            <a:xfrm>
              <a:off x="4000" y="912"/>
              <a:ext cx="48" cy="7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34"/>
                </a:cxn>
                <a:cxn ang="0">
                  <a:pos x="16" y="46"/>
                </a:cxn>
                <a:cxn ang="0">
                  <a:pos x="24" y="38"/>
                </a:cxn>
                <a:cxn ang="0">
                  <a:pos x="0" y="12"/>
                </a:cxn>
                <a:cxn ang="0">
                  <a:pos x="15" y="0"/>
                </a:cxn>
                <a:cxn ang="0">
                  <a:pos x="27" y="2"/>
                </a:cxn>
                <a:cxn ang="0">
                  <a:pos x="29" y="1"/>
                </a:cxn>
                <a:cxn ang="0">
                  <a:pos x="30" y="1"/>
                </a:cxn>
                <a:cxn ang="0">
                  <a:pos x="32" y="13"/>
                </a:cxn>
                <a:cxn ang="0">
                  <a:pos x="29" y="13"/>
                </a:cxn>
                <a:cxn ang="0">
                  <a:pos x="24" y="6"/>
                </a:cxn>
                <a:cxn ang="0">
                  <a:pos x="16" y="3"/>
                </a:cxn>
                <a:cxn ang="0">
                  <a:pos x="9" y="8"/>
                </a:cxn>
                <a:cxn ang="0">
                  <a:pos x="30" y="25"/>
                </a:cxn>
                <a:cxn ang="0">
                  <a:pos x="34" y="35"/>
                </a:cxn>
                <a:cxn ang="0">
                  <a:pos x="18" y="49"/>
                </a:cxn>
                <a:cxn ang="0">
                  <a:pos x="5" y="47"/>
                </a:cxn>
                <a:cxn ang="0">
                  <a:pos x="3" y="48"/>
                </a:cxn>
                <a:cxn ang="0">
                  <a:pos x="1" y="48"/>
                </a:cxn>
                <a:cxn ang="0">
                  <a:pos x="0" y="34"/>
                </a:cxn>
              </a:cxnLst>
              <a:rect l="0" t="0" r="r" b="b"/>
              <a:pathLst>
                <a:path w="34" h="49">
                  <a:moveTo>
                    <a:pt x="0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5" y="42"/>
                    <a:pt x="9" y="46"/>
                    <a:pt x="16" y="46"/>
                  </a:cubicBezTo>
                  <a:cubicBezTo>
                    <a:pt x="21" y="46"/>
                    <a:pt x="24" y="42"/>
                    <a:pt x="24" y="38"/>
                  </a:cubicBezTo>
                  <a:cubicBezTo>
                    <a:pt x="24" y="27"/>
                    <a:pt x="0" y="27"/>
                    <a:pt x="0" y="12"/>
                  </a:cubicBezTo>
                  <a:cubicBezTo>
                    <a:pt x="0" y="5"/>
                    <a:pt x="6" y="0"/>
                    <a:pt x="15" y="0"/>
                  </a:cubicBezTo>
                  <a:cubicBezTo>
                    <a:pt x="21" y="0"/>
                    <a:pt x="26" y="2"/>
                    <a:pt x="27" y="2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0"/>
                    <a:pt x="26" y="7"/>
                    <a:pt x="24" y="6"/>
                  </a:cubicBezTo>
                  <a:cubicBezTo>
                    <a:pt x="22" y="4"/>
                    <a:pt x="19" y="3"/>
                    <a:pt x="16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9" y="15"/>
                    <a:pt x="21" y="16"/>
                    <a:pt x="30" y="25"/>
                  </a:cubicBezTo>
                  <a:cubicBezTo>
                    <a:pt x="33" y="28"/>
                    <a:pt x="34" y="31"/>
                    <a:pt x="34" y="35"/>
                  </a:cubicBezTo>
                  <a:cubicBezTo>
                    <a:pt x="34" y="43"/>
                    <a:pt x="27" y="49"/>
                    <a:pt x="18" y="49"/>
                  </a:cubicBezTo>
                  <a:cubicBezTo>
                    <a:pt x="12" y="49"/>
                    <a:pt x="6" y="47"/>
                    <a:pt x="5" y="47"/>
                  </a:cubicBezTo>
                  <a:cubicBezTo>
                    <a:pt x="4" y="47"/>
                    <a:pt x="4" y="47"/>
                    <a:pt x="3" y="48"/>
                  </a:cubicBezTo>
                  <a:cubicBezTo>
                    <a:pt x="1" y="48"/>
                    <a:pt x="1" y="48"/>
                    <a:pt x="1" y="48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6" name="Freeform 36"/>
            <p:cNvSpPr>
              <a:spLocks/>
            </p:cNvSpPr>
            <p:nvPr userDrawn="1"/>
          </p:nvSpPr>
          <p:spPr bwMode="white">
            <a:xfrm>
              <a:off x="2203" y="414"/>
              <a:ext cx="0" cy="604"/>
            </a:xfrm>
            <a:custGeom>
              <a:avLst/>
              <a:gdLst/>
              <a:ahLst/>
              <a:cxnLst>
                <a:cxn ang="0">
                  <a:pos x="0" y="604"/>
                </a:cxn>
                <a:cxn ang="0">
                  <a:pos x="0" y="0"/>
                </a:cxn>
                <a:cxn ang="0">
                  <a:pos x="0" y="604"/>
                </a:cxn>
              </a:cxnLst>
              <a:rect l="0" t="0" r="r" b="b"/>
              <a:pathLst>
                <a:path h="604">
                  <a:moveTo>
                    <a:pt x="0" y="604"/>
                  </a:moveTo>
                  <a:lnTo>
                    <a:pt x="0" y="0"/>
                  </a:lnTo>
                  <a:lnTo>
                    <a:pt x="0" y="60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7" name="Rectangle 37"/>
            <p:cNvSpPr>
              <a:spLocks noChangeArrowheads="1"/>
            </p:cNvSpPr>
            <p:nvPr userDrawn="1"/>
          </p:nvSpPr>
          <p:spPr bwMode="white">
            <a:xfrm>
              <a:off x="2197" y="414"/>
              <a:ext cx="11" cy="60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8" name="Freeform 38"/>
            <p:cNvSpPr>
              <a:spLocks/>
            </p:cNvSpPr>
            <p:nvPr userDrawn="1"/>
          </p:nvSpPr>
          <p:spPr bwMode="white">
            <a:xfrm>
              <a:off x="1743" y="530"/>
              <a:ext cx="285" cy="47"/>
            </a:xfrm>
            <a:custGeom>
              <a:avLst/>
              <a:gdLst/>
              <a:ahLst/>
              <a:cxnLst>
                <a:cxn ang="0">
                  <a:pos x="107" y="11"/>
                </a:cxn>
                <a:cxn ang="0">
                  <a:pos x="108" y="12"/>
                </a:cxn>
                <a:cxn ang="0">
                  <a:pos x="176" y="33"/>
                </a:cxn>
                <a:cxn ang="0">
                  <a:pos x="193" y="32"/>
                </a:cxn>
                <a:cxn ang="0">
                  <a:pos x="199" y="21"/>
                </a:cxn>
                <a:cxn ang="0">
                  <a:pos x="198" y="18"/>
                </a:cxn>
                <a:cxn ang="0">
                  <a:pos x="99" y="0"/>
                </a:cxn>
                <a:cxn ang="0">
                  <a:pos x="2" y="17"/>
                </a:cxn>
                <a:cxn ang="0">
                  <a:pos x="0" y="19"/>
                </a:cxn>
                <a:cxn ang="0">
                  <a:pos x="1" y="22"/>
                </a:cxn>
                <a:cxn ang="0">
                  <a:pos x="2" y="25"/>
                </a:cxn>
                <a:cxn ang="0">
                  <a:pos x="5" y="26"/>
                </a:cxn>
                <a:cxn ang="0">
                  <a:pos x="6" y="25"/>
                </a:cxn>
                <a:cxn ang="0">
                  <a:pos x="5" y="23"/>
                </a:cxn>
                <a:cxn ang="0">
                  <a:pos x="6" y="20"/>
                </a:cxn>
                <a:cxn ang="0">
                  <a:pos x="9" y="19"/>
                </a:cxn>
                <a:cxn ang="0">
                  <a:pos x="11" y="20"/>
                </a:cxn>
                <a:cxn ang="0">
                  <a:pos x="12" y="22"/>
                </a:cxn>
                <a:cxn ang="0">
                  <a:pos x="23" y="20"/>
                </a:cxn>
                <a:cxn ang="0">
                  <a:pos x="25" y="19"/>
                </a:cxn>
                <a:cxn ang="0">
                  <a:pos x="25" y="16"/>
                </a:cxn>
                <a:cxn ang="0">
                  <a:pos x="27" y="13"/>
                </a:cxn>
                <a:cxn ang="0">
                  <a:pos x="31" y="12"/>
                </a:cxn>
                <a:cxn ang="0">
                  <a:pos x="34" y="14"/>
                </a:cxn>
                <a:cxn ang="0">
                  <a:pos x="35" y="17"/>
                </a:cxn>
                <a:cxn ang="0">
                  <a:pos x="51" y="15"/>
                </a:cxn>
                <a:cxn ang="0">
                  <a:pos x="53" y="14"/>
                </a:cxn>
                <a:cxn ang="0">
                  <a:pos x="53" y="12"/>
                </a:cxn>
                <a:cxn ang="0">
                  <a:pos x="56" y="8"/>
                </a:cxn>
                <a:cxn ang="0">
                  <a:pos x="62" y="8"/>
                </a:cxn>
                <a:cxn ang="0">
                  <a:pos x="66" y="10"/>
                </a:cxn>
                <a:cxn ang="0">
                  <a:pos x="67" y="12"/>
                </a:cxn>
                <a:cxn ang="0">
                  <a:pos x="69" y="13"/>
                </a:cxn>
                <a:cxn ang="0">
                  <a:pos x="90" y="12"/>
                </a:cxn>
                <a:cxn ang="0">
                  <a:pos x="91" y="11"/>
                </a:cxn>
                <a:cxn ang="0">
                  <a:pos x="91" y="10"/>
                </a:cxn>
                <a:cxn ang="0">
                  <a:pos x="92" y="7"/>
                </a:cxn>
                <a:cxn ang="0">
                  <a:pos x="95" y="7"/>
                </a:cxn>
                <a:cxn ang="0">
                  <a:pos x="102" y="7"/>
                </a:cxn>
                <a:cxn ang="0">
                  <a:pos x="106" y="7"/>
                </a:cxn>
                <a:cxn ang="0">
                  <a:pos x="106" y="10"/>
                </a:cxn>
                <a:cxn ang="0">
                  <a:pos x="107" y="11"/>
                </a:cxn>
              </a:cxnLst>
              <a:rect l="0" t="0" r="r" b="b"/>
              <a:pathLst>
                <a:path w="199" h="33">
                  <a:moveTo>
                    <a:pt x="107" y="11"/>
                  </a:moveTo>
                  <a:cubicBezTo>
                    <a:pt x="107" y="12"/>
                    <a:pt x="108" y="12"/>
                    <a:pt x="108" y="12"/>
                  </a:cubicBezTo>
                  <a:cubicBezTo>
                    <a:pt x="150" y="10"/>
                    <a:pt x="174" y="26"/>
                    <a:pt x="176" y="33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9" y="20"/>
                    <a:pt x="199" y="19"/>
                    <a:pt x="198" y="18"/>
                  </a:cubicBezTo>
                  <a:cubicBezTo>
                    <a:pt x="193" y="13"/>
                    <a:pt x="151" y="0"/>
                    <a:pt x="99" y="0"/>
                  </a:cubicBezTo>
                  <a:cubicBezTo>
                    <a:pt x="44" y="0"/>
                    <a:pt x="9" y="11"/>
                    <a:pt x="2" y="17"/>
                  </a:cubicBezTo>
                  <a:cubicBezTo>
                    <a:pt x="2" y="17"/>
                    <a:pt x="0" y="18"/>
                    <a:pt x="0" y="19"/>
                  </a:cubicBezTo>
                  <a:cubicBezTo>
                    <a:pt x="0" y="20"/>
                    <a:pt x="1" y="22"/>
                    <a:pt x="1" y="2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6"/>
                    <a:pt x="4" y="26"/>
                    <a:pt x="5" y="26"/>
                  </a:cubicBezTo>
                  <a:cubicBezTo>
                    <a:pt x="5" y="26"/>
                    <a:pt x="6" y="25"/>
                    <a:pt x="6" y="25"/>
                  </a:cubicBezTo>
                  <a:cubicBezTo>
                    <a:pt x="6" y="24"/>
                    <a:pt x="5" y="23"/>
                    <a:pt x="5" y="23"/>
                  </a:cubicBezTo>
                  <a:cubicBezTo>
                    <a:pt x="4" y="21"/>
                    <a:pt x="6" y="20"/>
                    <a:pt x="6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1" y="18"/>
                    <a:pt x="11" y="19"/>
                    <a:pt x="11" y="20"/>
                  </a:cubicBezTo>
                  <a:cubicBezTo>
                    <a:pt x="11" y="20"/>
                    <a:pt x="12" y="22"/>
                    <a:pt x="12" y="22"/>
                  </a:cubicBezTo>
                  <a:cubicBezTo>
                    <a:pt x="13" y="23"/>
                    <a:pt x="16" y="21"/>
                    <a:pt x="23" y="20"/>
                  </a:cubicBezTo>
                  <a:cubicBezTo>
                    <a:pt x="24" y="20"/>
                    <a:pt x="24" y="19"/>
                    <a:pt x="25" y="19"/>
                  </a:cubicBezTo>
                  <a:cubicBezTo>
                    <a:pt x="26" y="19"/>
                    <a:pt x="25" y="16"/>
                    <a:pt x="25" y="16"/>
                  </a:cubicBezTo>
                  <a:cubicBezTo>
                    <a:pt x="25" y="15"/>
                    <a:pt x="24" y="14"/>
                    <a:pt x="27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12"/>
                    <a:pt x="34" y="13"/>
                    <a:pt x="34" y="14"/>
                  </a:cubicBezTo>
                  <a:cubicBezTo>
                    <a:pt x="34" y="14"/>
                    <a:pt x="34" y="16"/>
                    <a:pt x="35" y="17"/>
                  </a:cubicBezTo>
                  <a:cubicBezTo>
                    <a:pt x="35" y="18"/>
                    <a:pt x="36" y="16"/>
                    <a:pt x="51" y="15"/>
                  </a:cubicBezTo>
                  <a:cubicBezTo>
                    <a:pt x="51" y="15"/>
                    <a:pt x="53" y="15"/>
                    <a:pt x="53" y="14"/>
                  </a:cubicBezTo>
                  <a:cubicBezTo>
                    <a:pt x="54" y="13"/>
                    <a:pt x="53" y="12"/>
                    <a:pt x="53" y="12"/>
                  </a:cubicBezTo>
                  <a:cubicBezTo>
                    <a:pt x="53" y="10"/>
                    <a:pt x="53" y="9"/>
                    <a:pt x="56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7" y="7"/>
                    <a:pt x="66" y="9"/>
                    <a:pt x="66" y="10"/>
                  </a:cubicBezTo>
                  <a:cubicBezTo>
                    <a:pt x="66" y="10"/>
                    <a:pt x="66" y="12"/>
                    <a:pt x="67" y="12"/>
                  </a:cubicBezTo>
                  <a:cubicBezTo>
                    <a:pt x="67" y="13"/>
                    <a:pt x="69" y="13"/>
                    <a:pt x="69" y="13"/>
                  </a:cubicBezTo>
                  <a:cubicBezTo>
                    <a:pt x="77" y="12"/>
                    <a:pt x="81" y="12"/>
                    <a:pt x="90" y="12"/>
                  </a:cubicBezTo>
                  <a:cubicBezTo>
                    <a:pt x="90" y="12"/>
                    <a:pt x="91" y="12"/>
                    <a:pt x="91" y="11"/>
                  </a:cubicBezTo>
                  <a:cubicBezTo>
                    <a:pt x="92" y="11"/>
                    <a:pt x="91" y="10"/>
                    <a:pt x="91" y="10"/>
                  </a:cubicBezTo>
                  <a:cubicBezTo>
                    <a:pt x="91" y="9"/>
                    <a:pt x="91" y="8"/>
                    <a:pt x="92" y="7"/>
                  </a:cubicBezTo>
                  <a:cubicBezTo>
                    <a:pt x="93" y="6"/>
                    <a:pt x="94" y="7"/>
                    <a:pt x="95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3" y="7"/>
                    <a:pt x="105" y="6"/>
                    <a:pt x="106" y="7"/>
                  </a:cubicBezTo>
                  <a:cubicBezTo>
                    <a:pt x="106" y="7"/>
                    <a:pt x="106" y="10"/>
                    <a:pt x="106" y="10"/>
                  </a:cubicBezTo>
                  <a:cubicBezTo>
                    <a:pt x="106" y="10"/>
                    <a:pt x="106" y="11"/>
                    <a:pt x="10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39" name="Freeform 39"/>
            <p:cNvSpPr>
              <a:spLocks/>
            </p:cNvSpPr>
            <p:nvPr userDrawn="1"/>
          </p:nvSpPr>
          <p:spPr bwMode="white">
            <a:xfrm>
              <a:off x="1723" y="447"/>
              <a:ext cx="327" cy="110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31" y="32"/>
                </a:cxn>
                <a:cxn ang="0">
                  <a:pos x="118" y="40"/>
                </a:cxn>
                <a:cxn ang="0">
                  <a:pos x="117" y="41"/>
                </a:cxn>
                <a:cxn ang="0">
                  <a:pos x="71" y="44"/>
                </a:cxn>
                <a:cxn ang="0">
                  <a:pos x="38" y="50"/>
                </a:cxn>
                <a:cxn ang="0">
                  <a:pos x="5" y="63"/>
                </a:cxn>
                <a:cxn ang="0">
                  <a:pos x="2" y="66"/>
                </a:cxn>
                <a:cxn ang="0">
                  <a:pos x="1" y="69"/>
                </a:cxn>
                <a:cxn ang="0">
                  <a:pos x="0" y="74"/>
                </a:cxn>
                <a:cxn ang="0">
                  <a:pos x="3" y="75"/>
                </a:cxn>
                <a:cxn ang="0">
                  <a:pos x="17" y="65"/>
                </a:cxn>
                <a:cxn ang="0">
                  <a:pos x="51" y="55"/>
                </a:cxn>
                <a:cxn ang="0">
                  <a:pos x="112" y="49"/>
                </a:cxn>
                <a:cxn ang="0">
                  <a:pos x="174" y="55"/>
                </a:cxn>
                <a:cxn ang="0">
                  <a:pos x="216" y="68"/>
                </a:cxn>
                <a:cxn ang="0">
                  <a:pos x="225" y="74"/>
                </a:cxn>
                <a:cxn ang="0">
                  <a:pos x="228" y="74"/>
                </a:cxn>
                <a:cxn ang="0">
                  <a:pos x="223" y="64"/>
                </a:cxn>
                <a:cxn ang="0">
                  <a:pos x="113" y="0"/>
                </a:cxn>
              </a:cxnLst>
              <a:rect l="0" t="0" r="r" b="b"/>
              <a:pathLst>
                <a:path w="228" h="77">
                  <a:moveTo>
                    <a:pt x="113" y="0"/>
                  </a:moveTo>
                  <a:cubicBezTo>
                    <a:pt x="72" y="0"/>
                    <a:pt x="46" y="14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1"/>
                    <a:pt x="29" y="32"/>
                    <a:pt x="31" y="32"/>
                  </a:cubicBezTo>
                  <a:cubicBezTo>
                    <a:pt x="66" y="17"/>
                    <a:pt x="105" y="26"/>
                    <a:pt x="118" y="40"/>
                  </a:cubicBezTo>
                  <a:cubicBezTo>
                    <a:pt x="118" y="41"/>
                    <a:pt x="118" y="41"/>
                    <a:pt x="117" y="41"/>
                  </a:cubicBezTo>
                  <a:cubicBezTo>
                    <a:pt x="105" y="41"/>
                    <a:pt x="94" y="40"/>
                    <a:pt x="71" y="44"/>
                  </a:cubicBezTo>
                  <a:cubicBezTo>
                    <a:pt x="59" y="45"/>
                    <a:pt x="47" y="47"/>
                    <a:pt x="38" y="50"/>
                  </a:cubicBezTo>
                  <a:cubicBezTo>
                    <a:pt x="23" y="54"/>
                    <a:pt x="12" y="59"/>
                    <a:pt x="5" y="63"/>
                  </a:cubicBezTo>
                  <a:cubicBezTo>
                    <a:pt x="3" y="64"/>
                    <a:pt x="3" y="65"/>
                    <a:pt x="2" y="66"/>
                  </a:cubicBezTo>
                  <a:cubicBezTo>
                    <a:pt x="2" y="68"/>
                    <a:pt x="2" y="68"/>
                    <a:pt x="1" y="69"/>
                  </a:cubicBezTo>
                  <a:cubicBezTo>
                    <a:pt x="1" y="72"/>
                    <a:pt x="0" y="74"/>
                    <a:pt x="0" y="74"/>
                  </a:cubicBezTo>
                  <a:cubicBezTo>
                    <a:pt x="0" y="76"/>
                    <a:pt x="2" y="75"/>
                    <a:pt x="3" y="75"/>
                  </a:cubicBezTo>
                  <a:cubicBezTo>
                    <a:pt x="4" y="73"/>
                    <a:pt x="9" y="68"/>
                    <a:pt x="17" y="65"/>
                  </a:cubicBezTo>
                  <a:cubicBezTo>
                    <a:pt x="25" y="61"/>
                    <a:pt x="37" y="57"/>
                    <a:pt x="51" y="55"/>
                  </a:cubicBezTo>
                  <a:cubicBezTo>
                    <a:pt x="69" y="51"/>
                    <a:pt x="91" y="49"/>
                    <a:pt x="112" y="49"/>
                  </a:cubicBezTo>
                  <a:cubicBezTo>
                    <a:pt x="135" y="49"/>
                    <a:pt x="157" y="51"/>
                    <a:pt x="174" y="55"/>
                  </a:cubicBezTo>
                  <a:cubicBezTo>
                    <a:pt x="192" y="58"/>
                    <a:pt x="206" y="63"/>
                    <a:pt x="216" y="68"/>
                  </a:cubicBezTo>
                  <a:cubicBezTo>
                    <a:pt x="220" y="70"/>
                    <a:pt x="222" y="72"/>
                    <a:pt x="225" y="74"/>
                  </a:cubicBezTo>
                  <a:cubicBezTo>
                    <a:pt x="228" y="77"/>
                    <a:pt x="228" y="75"/>
                    <a:pt x="228" y="74"/>
                  </a:cubicBezTo>
                  <a:cubicBezTo>
                    <a:pt x="228" y="74"/>
                    <a:pt x="227" y="71"/>
                    <a:pt x="223" y="64"/>
                  </a:cubicBezTo>
                  <a:cubicBezTo>
                    <a:pt x="212" y="42"/>
                    <a:pt x="180" y="0"/>
                    <a:pt x="11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0" name="Freeform 40"/>
            <p:cNvSpPr>
              <a:spLocks/>
            </p:cNvSpPr>
            <p:nvPr userDrawn="1"/>
          </p:nvSpPr>
          <p:spPr bwMode="white">
            <a:xfrm>
              <a:off x="1713" y="806"/>
              <a:ext cx="352" cy="80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23" y="56"/>
                </a:cxn>
                <a:cxn ang="0">
                  <a:pos x="246" y="27"/>
                </a:cxn>
                <a:cxn ang="0">
                  <a:pos x="245" y="12"/>
                </a:cxn>
                <a:cxn ang="0">
                  <a:pos x="245" y="12"/>
                </a:cxn>
                <a:cxn ang="0">
                  <a:pos x="228" y="8"/>
                </a:cxn>
                <a:cxn ang="0">
                  <a:pos x="227" y="0"/>
                </a:cxn>
                <a:cxn ang="0">
                  <a:pos x="223" y="4"/>
                </a:cxn>
                <a:cxn ang="0">
                  <a:pos x="121" y="19"/>
                </a:cxn>
                <a:cxn ang="0">
                  <a:pos x="15" y="0"/>
                </a:cxn>
                <a:cxn ang="0">
                  <a:pos x="15" y="13"/>
                </a:cxn>
                <a:cxn ang="0">
                  <a:pos x="154" y="32"/>
                </a:cxn>
                <a:cxn ang="0">
                  <a:pos x="158" y="33"/>
                </a:cxn>
                <a:cxn ang="0">
                  <a:pos x="157" y="35"/>
                </a:cxn>
                <a:cxn ang="0">
                  <a:pos x="0" y="17"/>
                </a:cxn>
                <a:cxn ang="0">
                  <a:pos x="0" y="27"/>
                </a:cxn>
              </a:cxnLst>
              <a:rect l="0" t="0" r="r" b="b"/>
              <a:pathLst>
                <a:path w="246" h="56">
                  <a:moveTo>
                    <a:pt x="0" y="27"/>
                  </a:moveTo>
                  <a:cubicBezTo>
                    <a:pt x="0" y="37"/>
                    <a:pt x="40" y="56"/>
                    <a:pt x="123" y="56"/>
                  </a:cubicBezTo>
                  <a:cubicBezTo>
                    <a:pt x="203" y="56"/>
                    <a:pt x="246" y="37"/>
                    <a:pt x="246" y="27"/>
                  </a:cubicBezTo>
                  <a:cubicBezTo>
                    <a:pt x="245" y="12"/>
                    <a:pt x="245" y="12"/>
                    <a:pt x="245" y="12"/>
                  </a:cubicBezTo>
                  <a:cubicBezTo>
                    <a:pt x="245" y="12"/>
                    <a:pt x="245" y="11"/>
                    <a:pt x="245" y="12"/>
                  </a:cubicBezTo>
                  <a:cubicBezTo>
                    <a:pt x="245" y="9"/>
                    <a:pt x="241" y="8"/>
                    <a:pt x="228" y="8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1"/>
                    <a:pt x="225" y="3"/>
                    <a:pt x="223" y="4"/>
                  </a:cubicBezTo>
                  <a:cubicBezTo>
                    <a:pt x="212" y="10"/>
                    <a:pt x="172" y="19"/>
                    <a:pt x="121" y="19"/>
                  </a:cubicBezTo>
                  <a:cubicBezTo>
                    <a:pt x="63" y="19"/>
                    <a:pt x="22" y="7"/>
                    <a:pt x="15" y="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34" y="26"/>
                    <a:pt x="94" y="39"/>
                    <a:pt x="154" y="32"/>
                  </a:cubicBezTo>
                  <a:cubicBezTo>
                    <a:pt x="156" y="32"/>
                    <a:pt x="156" y="32"/>
                    <a:pt x="158" y="33"/>
                  </a:cubicBezTo>
                  <a:cubicBezTo>
                    <a:pt x="158" y="33"/>
                    <a:pt x="160" y="34"/>
                    <a:pt x="157" y="35"/>
                  </a:cubicBezTo>
                  <a:cubicBezTo>
                    <a:pt x="122" y="47"/>
                    <a:pt x="36" y="44"/>
                    <a:pt x="0" y="17"/>
                  </a:cubicBezTo>
                  <a:cubicBezTo>
                    <a:pt x="0" y="27"/>
                    <a:pt x="0" y="27"/>
                    <a:pt x="0" y="2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1" name="Freeform 41"/>
            <p:cNvSpPr>
              <a:spLocks/>
            </p:cNvSpPr>
            <p:nvPr userDrawn="1"/>
          </p:nvSpPr>
          <p:spPr bwMode="white">
            <a:xfrm>
              <a:off x="1958" y="571"/>
              <a:ext cx="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2" name="Freeform 42"/>
            <p:cNvSpPr>
              <a:spLocks/>
            </p:cNvSpPr>
            <p:nvPr userDrawn="1"/>
          </p:nvSpPr>
          <p:spPr bwMode="white">
            <a:xfrm>
              <a:off x="1957" y="573"/>
              <a:ext cx="0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3" name="Rectangle 43"/>
            <p:cNvSpPr>
              <a:spLocks noChangeArrowheads="1"/>
            </p:cNvSpPr>
            <p:nvPr userDrawn="1"/>
          </p:nvSpPr>
          <p:spPr bwMode="white">
            <a:xfrm>
              <a:off x="1957" y="573"/>
              <a:ext cx="1" cy="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4" name="Freeform 44"/>
            <p:cNvSpPr>
              <a:spLocks/>
            </p:cNvSpPr>
            <p:nvPr userDrawn="1"/>
          </p:nvSpPr>
          <p:spPr bwMode="white">
            <a:xfrm>
              <a:off x="1925" y="570"/>
              <a:ext cx="2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5" name="Rectangle 45"/>
            <p:cNvSpPr>
              <a:spLocks noChangeArrowheads="1"/>
            </p:cNvSpPr>
            <p:nvPr userDrawn="1"/>
          </p:nvSpPr>
          <p:spPr bwMode="white">
            <a:xfrm>
              <a:off x="1957" y="576"/>
              <a:ext cx="1" cy="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6" name="Freeform 46"/>
            <p:cNvSpPr>
              <a:spLocks/>
            </p:cNvSpPr>
            <p:nvPr userDrawn="1"/>
          </p:nvSpPr>
          <p:spPr bwMode="white">
            <a:xfrm>
              <a:off x="1925" y="563"/>
              <a:ext cx="36" cy="25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3" y="12"/>
                </a:cxn>
                <a:cxn ang="0">
                  <a:pos x="3" y="175"/>
                </a:cxn>
                <a:cxn ang="0">
                  <a:pos x="13" y="178"/>
                </a:cxn>
                <a:cxn ang="0">
                  <a:pos x="23" y="175"/>
                </a:cxn>
                <a:cxn ang="0">
                  <a:pos x="23" y="7"/>
                </a:cxn>
                <a:cxn ang="0">
                  <a:pos x="23" y="6"/>
                </a:cxn>
                <a:cxn ang="0">
                  <a:pos x="24" y="6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0"/>
                </a:cxn>
              </a:cxnLst>
              <a:rect l="0" t="0" r="r" b="b"/>
              <a:pathLst>
                <a:path w="25" h="178">
                  <a:moveTo>
                    <a:pt x="2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3" y="175"/>
                    <a:pt x="3" y="175"/>
                    <a:pt x="3" y="175"/>
                  </a:cubicBezTo>
                  <a:cubicBezTo>
                    <a:pt x="4" y="178"/>
                    <a:pt x="8" y="178"/>
                    <a:pt x="13" y="178"/>
                  </a:cubicBezTo>
                  <a:cubicBezTo>
                    <a:pt x="17" y="178"/>
                    <a:pt x="22" y="178"/>
                    <a:pt x="23" y="175"/>
                  </a:cubicBezTo>
                  <a:cubicBezTo>
                    <a:pt x="23" y="175"/>
                    <a:pt x="22" y="20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4" y="6"/>
                    <a:pt x="24" y="6"/>
                  </a:cubicBezTo>
                  <a:cubicBezTo>
                    <a:pt x="25" y="6"/>
                    <a:pt x="25" y="5"/>
                    <a:pt x="25" y="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7" name="Freeform 47"/>
            <p:cNvSpPr>
              <a:spLocks/>
            </p:cNvSpPr>
            <p:nvPr userDrawn="1"/>
          </p:nvSpPr>
          <p:spPr bwMode="white">
            <a:xfrm>
              <a:off x="1864" y="722"/>
              <a:ext cx="45" cy="81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1"/>
                </a:cxn>
                <a:cxn ang="0">
                  <a:pos x="32" y="1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14" y="7"/>
                </a:cxn>
                <a:cxn ang="0">
                  <a:pos x="16" y="7"/>
                </a:cxn>
                <a:cxn ang="0">
                  <a:pos x="15" y="9"/>
                </a:cxn>
                <a:cxn ang="0">
                  <a:pos x="6" y="15"/>
                </a:cxn>
                <a:cxn ang="0">
                  <a:pos x="5" y="17"/>
                </a:cxn>
                <a:cxn ang="0">
                  <a:pos x="5" y="18"/>
                </a:cxn>
                <a:cxn ang="0">
                  <a:pos x="5" y="48"/>
                </a:cxn>
                <a:cxn ang="0">
                  <a:pos x="2" y="49"/>
                </a:cxn>
                <a:cxn ang="0">
                  <a:pos x="2" y="56"/>
                </a:cxn>
                <a:cxn ang="0">
                  <a:pos x="30" y="56"/>
                </a:cxn>
                <a:cxn ang="0">
                  <a:pos x="30" y="49"/>
                </a:cxn>
                <a:cxn ang="0">
                  <a:pos x="27" y="48"/>
                </a:cxn>
                <a:cxn ang="0">
                  <a:pos x="27" y="7"/>
                </a:cxn>
                <a:cxn ang="0">
                  <a:pos x="30" y="2"/>
                </a:cxn>
              </a:cxnLst>
              <a:rect l="0" t="0" r="r" b="b"/>
              <a:pathLst>
                <a:path w="32" h="57">
                  <a:moveTo>
                    <a:pt x="30" y="2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15" y="7"/>
                    <a:pt x="13" y="7"/>
                    <a:pt x="14" y="7"/>
                  </a:cubicBezTo>
                  <a:cubicBezTo>
                    <a:pt x="15" y="7"/>
                    <a:pt x="16" y="7"/>
                    <a:pt x="16" y="7"/>
                  </a:cubicBezTo>
                  <a:cubicBezTo>
                    <a:pt x="16" y="8"/>
                    <a:pt x="17" y="8"/>
                    <a:pt x="15" y="9"/>
                  </a:cubicBezTo>
                  <a:cubicBezTo>
                    <a:pt x="13" y="11"/>
                    <a:pt x="8" y="14"/>
                    <a:pt x="6" y="15"/>
                  </a:cubicBezTo>
                  <a:cubicBezTo>
                    <a:pt x="6" y="16"/>
                    <a:pt x="5" y="16"/>
                    <a:pt x="5" y="17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1" y="55"/>
                    <a:pt x="2" y="56"/>
                  </a:cubicBezTo>
                  <a:cubicBezTo>
                    <a:pt x="3" y="57"/>
                    <a:pt x="29" y="57"/>
                    <a:pt x="30" y="56"/>
                  </a:cubicBezTo>
                  <a:cubicBezTo>
                    <a:pt x="31" y="55"/>
                    <a:pt x="30" y="49"/>
                    <a:pt x="30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7"/>
                    <a:pt x="27" y="7"/>
                    <a:pt x="27" y="7"/>
                  </a:cubicBez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8" name="Freeform 48"/>
            <p:cNvSpPr>
              <a:spLocks/>
            </p:cNvSpPr>
            <p:nvPr userDrawn="1"/>
          </p:nvSpPr>
          <p:spPr bwMode="white">
            <a:xfrm>
              <a:off x="1988" y="576"/>
              <a:ext cx="36" cy="231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3" y="12"/>
                </a:cxn>
                <a:cxn ang="0">
                  <a:pos x="3" y="159"/>
                </a:cxn>
                <a:cxn ang="0">
                  <a:pos x="13" y="162"/>
                </a:cxn>
                <a:cxn ang="0">
                  <a:pos x="23" y="159"/>
                </a:cxn>
                <a:cxn ang="0">
                  <a:pos x="23" y="7"/>
                </a:cxn>
                <a:cxn ang="0">
                  <a:pos x="23" y="6"/>
                </a:cxn>
                <a:cxn ang="0">
                  <a:pos x="24" y="6"/>
                </a:cxn>
                <a:cxn ang="0">
                  <a:pos x="25" y="4"/>
                </a:cxn>
                <a:cxn ang="0">
                  <a:pos x="25" y="1"/>
                </a:cxn>
                <a:cxn ang="0">
                  <a:pos x="24" y="0"/>
                </a:cxn>
              </a:cxnLst>
              <a:rect l="0" t="0" r="r" b="b"/>
              <a:pathLst>
                <a:path w="25" h="162">
                  <a:moveTo>
                    <a:pt x="2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8" y="7"/>
                    <a:pt x="8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3" y="161"/>
                    <a:pt x="8" y="162"/>
                    <a:pt x="13" y="162"/>
                  </a:cubicBezTo>
                  <a:cubicBezTo>
                    <a:pt x="17" y="162"/>
                    <a:pt x="22" y="161"/>
                    <a:pt x="23" y="159"/>
                  </a:cubicBezTo>
                  <a:cubicBezTo>
                    <a:pt x="23" y="159"/>
                    <a:pt x="22" y="20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4" y="6"/>
                    <a:pt x="24" y="6"/>
                  </a:cubicBezTo>
                  <a:cubicBezTo>
                    <a:pt x="25" y="6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49" name="Freeform 49"/>
            <p:cNvSpPr>
              <a:spLocks/>
            </p:cNvSpPr>
            <p:nvPr userDrawn="1"/>
          </p:nvSpPr>
          <p:spPr bwMode="white">
            <a:xfrm>
              <a:off x="1811" y="563"/>
              <a:ext cx="35" cy="254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3" y="12"/>
                </a:cxn>
                <a:cxn ang="0">
                  <a:pos x="3" y="175"/>
                </a:cxn>
                <a:cxn ang="0">
                  <a:pos x="13" y="178"/>
                </a:cxn>
                <a:cxn ang="0">
                  <a:pos x="23" y="175"/>
                </a:cxn>
                <a:cxn ang="0">
                  <a:pos x="23" y="7"/>
                </a:cxn>
                <a:cxn ang="0">
                  <a:pos x="23" y="6"/>
                </a:cxn>
                <a:cxn ang="0">
                  <a:pos x="24" y="6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0"/>
                </a:cxn>
              </a:cxnLst>
              <a:rect l="0" t="0" r="r" b="b"/>
              <a:pathLst>
                <a:path w="25" h="178">
                  <a:moveTo>
                    <a:pt x="2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3" y="175"/>
                    <a:pt x="3" y="175"/>
                    <a:pt x="3" y="175"/>
                  </a:cubicBezTo>
                  <a:cubicBezTo>
                    <a:pt x="4" y="178"/>
                    <a:pt x="8" y="178"/>
                    <a:pt x="13" y="178"/>
                  </a:cubicBezTo>
                  <a:cubicBezTo>
                    <a:pt x="17" y="178"/>
                    <a:pt x="22" y="178"/>
                    <a:pt x="23" y="175"/>
                  </a:cubicBezTo>
                  <a:cubicBezTo>
                    <a:pt x="23" y="175"/>
                    <a:pt x="22" y="20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4" y="6"/>
                    <a:pt x="24" y="6"/>
                  </a:cubicBezTo>
                  <a:cubicBezTo>
                    <a:pt x="25" y="6"/>
                    <a:pt x="25" y="5"/>
                    <a:pt x="25" y="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0" name="Freeform 50"/>
            <p:cNvSpPr>
              <a:spLocks/>
            </p:cNvSpPr>
            <p:nvPr userDrawn="1"/>
          </p:nvSpPr>
          <p:spPr bwMode="white">
            <a:xfrm>
              <a:off x="1746" y="576"/>
              <a:ext cx="38" cy="231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9" y="8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4" y="159"/>
                </a:cxn>
                <a:cxn ang="0">
                  <a:pos x="14" y="162"/>
                </a:cxn>
                <a:cxn ang="0">
                  <a:pos x="23" y="159"/>
                </a:cxn>
                <a:cxn ang="0">
                  <a:pos x="23" y="7"/>
                </a:cxn>
                <a:cxn ang="0">
                  <a:pos x="24" y="6"/>
                </a:cxn>
                <a:cxn ang="0">
                  <a:pos x="25" y="6"/>
                </a:cxn>
                <a:cxn ang="0">
                  <a:pos x="26" y="5"/>
                </a:cxn>
                <a:cxn ang="0">
                  <a:pos x="26" y="2"/>
                </a:cxn>
                <a:cxn ang="0">
                  <a:pos x="25" y="0"/>
                </a:cxn>
              </a:cxnLst>
              <a:rect l="0" t="0" r="r" b="b"/>
              <a:pathLst>
                <a:path w="26" h="162">
                  <a:moveTo>
                    <a:pt x="2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9" y="8"/>
                    <a:pt x="9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4" y="11"/>
                    <a:pt x="4" y="13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4" y="162"/>
                    <a:pt x="9" y="162"/>
                    <a:pt x="14" y="162"/>
                  </a:cubicBezTo>
                  <a:cubicBezTo>
                    <a:pt x="18" y="162"/>
                    <a:pt x="23" y="162"/>
                    <a:pt x="23" y="159"/>
                  </a:cubicBezTo>
                  <a:cubicBezTo>
                    <a:pt x="23" y="159"/>
                    <a:pt x="23" y="20"/>
                    <a:pt x="23" y="7"/>
                  </a:cubicBezTo>
                  <a:cubicBezTo>
                    <a:pt x="23" y="6"/>
                    <a:pt x="24" y="6"/>
                    <a:pt x="24" y="6"/>
                  </a:cubicBezTo>
                  <a:cubicBezTo>
                    <a:pt x="24" y="6"/>
                    <a:pt x="25" y="6"/>
                    <a:pt x="25" y="6"/>
                  </a:cubicBezTo>
                  <a:cubicBezTo>
                    <a:pt x="26" y="6"/>
                    <a:pt x="26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1" name="Freeform 51"/>
            <p:cNvSpPr>
              <a:spLocks/>
            </p:cNvSpPr>
            <p:nvPr userDrawn="1"/>
          </p:nvSpPr>
          <p:spPr bwMode="white">
            <a:xfrm>
              <a:off x="2347" y="461"/>
              <a:ext cx="318" cy="266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22" y="5"/>
                </a:cxn>
                <a:cxn ang="0">
                  <a:pos x="196" y="32"/>
                </a:cxn>
                <a:cxn ang="0">
                  <a:pos x="196" y="111"/>
                </a:cxn>
                <a:cxn ang="0">
                  <a:pos x="109" y="186"/>
                </a:cxn>
                <a:cxn ang="0">
                  <a:pos x="25" y="113"/>
                </a:cxn>
                <a:cxn ang="0">
                  <a:pos x="25" y="27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75" y="5"/>
                </a:cxn>
                <a:cxn ang="0">
                  <a:pos x="72" y="5"/>
                </a:cxn>
                <a:cxn ang="0">
                  <a:pos x="49" y="27"/>
                </a:cxn>
                <a:cxn ang="0">
                  <a:pos x="49" y="108"/>
                </a:cxn>
                <a:cxn ang="0">
                  <a:pos x="116" y="171"/>
                </a:cxn>
                <a:cxn ang="0">
                  <a:pos x="182" y="108"/>
                </a:cxn>
                <a:cxn ang="0">
                  <a:pos x="182" y="40"/>
                </a:cxn>
                <a:cxn ang="0">
                  <a:pos x="154" y="5"/>
                </a:cxn>
                <a:cxn ang="0">
                  <a:pos x="154" y="0"/>
                </a:cxn>
                <a:cxn ang="0">
                  <a:pos x="222" y="0"/>
                </a:cxn>
              </a:cxnLst>
              <a:rect l="0" t="0" r="r" b="b"/>
              <a:pathLst>
                <a:path w="222" h="186">
                  <a:moveTo>
                    <a:pt x="222" y="0"/>
                  </a:moveTo>
                  <a:cubicBezTo>
                    <a:pt x="222" y="5"/>
                    <a:pt x="222" y="5"/>
                    <a:pt x="222" y="5"/>
                  </a:cubicBezTo>
                  <a:cubicBezTo>
                    <a:pt x="203" y="6"/>
                    <a:pt x="196" y="14"/>
                    <a:pt x="196" y="32"/>
                  </a:cubicBezTo>
                  <a:cubicBezTo>
                    <a:pt x="196" y="111"/>
                    <a:pt x="196" y="111"/>
                    <a:pt x="196" y="111"/>
                  </a:cubicBezTo>
                  <a:cubicBezTo>
                    <a:pt x="196" y="147"/>
                    <a:pt x="173" y="186"/>
                    <a:pt x="109" y="186"/>
                  </a:cubicBezTo>
                  <a:cubicBezTo>
                    <a:pt x="54" y="186"/>
                    <a:pt x="25" y="154"/>
                    <a:pt x="25" y="113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9"/>
                    <a:pt x="20" y="6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56" y="5"/>
                    <a:pt x="49" y="10"/>
                    <a:pt x="49" y="27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49" y="147"/>
                    <a:pt x="72" y="171"/>
                    <a:pt x="116" y="171"/>
                  </a:cubicBezTo>
                  <a:cubicBezTo>
                    <a:pt x="149" y="171"/>
                    <a:pt x="182" y="157"/>
                    <a:pt x="182" y="108"/>
                  </a:cubicBezTo>
                  <a:cubicBezTo>
                    <a:pt x="182" y="40"/>
                    <a:pt x="182" y="40"/>
                    <a:pt x="182" y="40"/>
                  </a:cubicBezTo>
                  <a:cubicBezTo>
                    <a:pt x="182" y="12"/>
                    <a:pt x="178" y="7"/>
                    <a:pt x="154" y="5"/>
                  </a:cubicBezTo>
                  <a:cubicBezTo>
                    <a:pt x="154" y="0"/>
                    <a:pt x="154" y="0"/>
                    <a:pt x="154" y="0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2" name="Freeform 52"/>
            <p:cNvSpPr>
              <a:spLocks/>
            </p:cNvSpPr>
            <p:nvPr userDrawn="1"/>
          </p:nvSpPr>
          <p:spPr bwMode="white">
            <a:xfrm>
              <a:off x="2658" y="461"/>
              <a:ext cx="320" cy="263"/>
            </a:xfrm>
            <a:custGeom>
              <a:avLst/>
              <a:gdLst/>
              <a:ahLst/>
              <a:cxnLst>
                <a:cxn ang="0">
                  <a:pos x="190" y="184"/>
                </a:cxn>
                <a:cxn ang="0">
                  <a:pos x="38" y="25"/>
                </a:cxn>
                <a:cxn ang="0">
                  <a:pos x="38" y="151"/>
                </a:cxn>
                <a:cxn ang="0">
                  <a:pos x="68" y="176"/>
                </a:cxn>
                <a:cxn ang="0">
                  <a:pos x="68" y="182"/>
                </a:cxn>
                <a:cxn ang="0">
                  <a:pos x="0" y="182"/>
                </a:cxn>
                <a:cxn ang="0">
                  <a:pos x="0" y="176"/>
                </a:cxn>
                <a:cxn ang="0">
                  <a:pos x="1" y="176"/>
                </a:cxn>
                <a:cxn ang="0">
                  <a:pos x="25" y="156"/>
                </a:cxn>
                <a:cxn ang="0">
                  <a:pos x="25" y="13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47" y="0"/>
                </a:cxn>
                <a:cxn ang="0">
                  <a:pos x="184" y="143"/>
                </a:cxn>
                <a:cxn ang="0">
                  <a:pos x="184" y="27"/>
                </a:cxn>
                <a:cxn ang="0">
                  <a:pos x="155" y="5"/>
                </a:cxn>
                <a:cxn ang="0">
                  <a:pos x="155" y="0"/>
                </a:cxn>
                <a:cxn ang="0">
                  <a:pos x="224" y="0"/>
                </a:cxn>
                <a:cxn ang="0">
                  <a:pos x="224" y="5"/>
                </a:cxn>
                <a:cxn ang="0">
                  <a:pos x="197" y="21"/>
                </a:cxn>
                <a:cxn ang="0">
                  <a:pos x="197" y="184"/>
                </a:cxn>
                <a:cxn ang="0">
                  <a:pos x="190" y="184"/>
                </a:cxn>
              </a:cxnLst>
              <a:rect l="0" t="0" r="r" b="b"/>
              <a:pathLst>
                <a:path w="224" h="184">
                  <a:moveTo>
                    <a:pt x="190" y="184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72"/>
                    <a:pt x="43" y="176"/>
                    <a:pt x="68" y="176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" y="176"/>
                    <a:pt x="1" y="176"/>
                    <a:pt x="1" y="176"/>
                  </a:cubicBezTo>
                  <a:cubicBezTo>
                    <a:pt x="19" y="176"/>
                    <a:pt x="25" y="170"/>
                    <a:pt x="25" y="156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9" y="8"/>
                    <a:pt x="11" y="6"/>
                    <a:pt x="1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84" y="143"/>
                    <a:pt x="184" y="143"/>
                    <a:pt x="184" y="143"/>
                  </a:cubicBezTo>
                  <a:cubicBezTo>
                    <a:pt x="184" y="27"/>
                    <a:pt x="184" y="27"/>
                    <a:pt x="184" y="27"/>
                  </a:cubicBezTo>
                  <a:cubicBezTo>
                    <a:pt x="184" y="9"/>
                    <a:pt x="179" y="6"/>
                    <a:pt x="155" y="5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02" y="5"/>
                    <a:pt x="197" y="9"/>
                    <a:pt x="197" y="21"/>
                  </a:cubicBezTo>
                  <a:cubicBezTo>
                    <a:pt x="197" y="184"/>
                    <a:pt x="197" y="184"/>
                    <a:pt x="197" y="184"/>
                  </a:cubicBezTo>
                  <a:lnTo>
                    <a:pt x="190" y="1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53" name="Freeform 53"/>
            <p:cNvSpPr>
              <a:spLocks/>
            </p:cNvSpPr>
            <p:nvPr userDrawn="1"/>
          </p:nvSpPr>
          <p:spPr bwMode="white">
            <a:xfrm>
              <a:off x="2980" y="455"/>
              <a:ext cx="266" cy="272"/>
            </a:xfrm>
            <a:custGeom>
              <a:avLst/>
              <a:gdLst/>
              <a:ahLst/>
              <a:cxnLst>
                <a:cxn ang="0">
                  <a:pos x="173" y="52"/>
                </a:cxn>
                <a:cxn ang="0">
                  <a:pos x="106" y="7"/>
                </a:cxn>
                <a:cxn ang="0">
                  <a:pos x="27" y="91"/>
                </a:cxn>
                <a:cxn ang="0">
                  <a:pos x="110" y="183"/>
                </a:cxn>
                <a:cxn ang="0">
                  <a:pos x="181" y="140"/>
                </a:cxn>
                <a:cxn ang="0">
                  <a:pos x="186" y="140"/>
                </a:cxn>
                <a:cxn ang="0">
                  <a:pos x="168" y="182"/>
                </a:cxn>
                <a:cxn ang="0">
                  <a:pos x="102" y="190"/>
                </a:cxn>
                <a:cxn ang="0">
                  <a:pos x="0" y="97"/>
                </a:cxn>
                <a:cxn ang="0">
                  <a:pos x="105" y="0"/>
                </a:cxn>
                <a:cxn ang="0">
                  <a:pos x="166" y="11"/>
                </a:cxn>
                <a:cxn ang="0">
                  <a:pos x="172" y="9"/>
                </a:cxn>
                <a:cxn ang="0">
                  <a:pos x="176" y="9"/>
                </a:cxn>
                <a:cxn ang="0">
                  <a:pos x="179" y="52"/>
                </a:cxn>
                <a:cxn ang="0">
                  <a:pos x="173" y="52"/>
                </a:cxn>
              </a:cxnLst>
              <a:rect l="0" t="0" r="r" b="b"/>
              <a:pathLst>
                <a:path w="186" h="190">
                  <a:moveTo>
                    <a:pt x="173" y="52"/>
                  </a:moveTo>
                  <a:cubicBezTo>
                    <a:pt x="163" y="25"/>
                    <a:pt x="138" y="7"/>
                    <a:pt x="106" y="7"/>
                  </a:cubicBezTo>
                  <a:cubicBezTo>
                    <a:pt x="58" y="7"/>
                    <a:pt x="27" y="42"/>
                    <a:pt x="27" y="91"/>
                  </a:cubicBezTo>
                  <a:cubicBezTo>
                    <a:pt x="27" y="144"/>
                    <a:pt x="65" y="183"/>
                    <a:pt x="110" y="183"/>
                  </a:cubicBezTo>
                  <a:cubicBezTo>
                    <a:pt x="133" y="183"/>
                    <a:pt x="161" y="175"/>
                    <a:pt x="181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3" y="153"/>
                    <a:pt x="175" y="171"/>
                    <a:pt x="168" y="182"/>
                  </a:cubicBezTo>
                  <a:cubicBezTo>
                    <a:pt x="149" y="180"/>
                    <a:pt x="136" y="190"/>
                    <a:pt x="102" y="190"/>
                  </a:cubicBezTo>
                  <a:cubicBezTo>
                    <a:pt x="43" y="190"/>
                    <a:pt x="0" y="151"/>
                    <a:pt x="0" y="97"/>
                  </a:cubicBezTo>
                  <a:cubicBezTo>
                    <a:pt x="0" y="40"/>
                    <a:pt x="44" y="0"/>
                    <a:pt x="105" y="0"/>
                  </a:cubicBezTo>
                  <a:cubicBezTo>
                    <a:pt x="142" y="0"/>
                    <a:pt x="157" y="11"/>
                    <a:pt x="166" y="11"/>
                  </a:cubicBezTo>
                  <a:cubicBezTo>
                    <a:pt x="170" y="11"/>
                    <a:pt x="171" y="10"/>
                    <a:pt x="172" y="9"/>
                  </a:cubicBezTo>
                  <a:cubicBezTo>
                    <a:pt x="176" y="9"/>
                    <a:pt x="176" y="9"/>
                    <a:pt x="176" y="9"/>
                  </a:cubicBezTo>
                  <a:cubicBezTo>
                    <a:pt x="179" y="52"/>
                    <a:pt x="179" y="52"/>
                    <a:pt x="179" y="52"/>
                  </a:cubicBezTo>
                  <a:lnTo>
                    <a:pt x="173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8294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3178175"/>
            <a:ext cx="9144000" cy="1470025"/>
          </a:xfrm>
          <a:effectLst/>
        </p:spPr>
        <p:txBody>
          <a:bodyPr/>
          <a:lstStyle>
            <a:lvl1pPr algn="ctr">
              <a:defRPr sz="4800">
                <a:solidFill>
                  <a:srgbClr val="33669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0" y="4957763"/>
            <a:ext cx="9144000" cy="1814512"/>
          </a:xfrm>
        </p:spPr>
        <p:txBody>
          <a:bodyPr/>
          <a:lstStyle>
            <a:lvl1pPr marL="0" indent="0" algn="ctr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2800">
                <a:solidFill>
                  <a:srgbClr val="5F5F5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47625"/>
            <a:ext cx="2190750" cy="63531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47625"/>
            <a:ext cx="6419850" cy="63531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fall_unc_ch_scenes_10_002-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63"/>
            <a:ext cx="9144000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126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66838"/>
            <a:ext cx="2057400" cy="4759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66838"/>
            <a:ext cx="6019800" cy="4759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305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3053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EF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Line 2"/>
          <p:cNvSpPr>
            <a:spLocks noChangeShapeType="1"/>
          </p:cNvSpPr>
          <p:nvPr/>
        </p:nvSpPr>
        <p:spPr bwMode="gray">
          <a:xfrm>
            <a:off x="0" y="6483350"/>
            <a:ext cx="9144000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027" name="Picture 3" descr="its_bkgd_b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its_bkgd_khaki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2249488" y="47625"/>
            <a:ext cx="67421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00200"/>
            <a:ext cx="876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36513" y="6564313"/>
            <a:ext cx="202088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r>
              <a:rPr lang="en-US" sz="1000" b="1" i="1" dirty="0">
                <a:solidFill>
                  <a:srgbClr val="666666"/>
                </a:solidFill>
                <a:effectLst/>
                <a:latin typeface="Verdana" pitchFamily="34" charset="0"/>
              </a:rPr>
              <a:t>UNC Research Computing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8667750" y="6567488"/>
            <a:ext cx="463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fld id="{1B2BB992-61B7-43CA-A59A-2948FFD0ED5E}" type="slidenum">
              <a:rPr lang="en-US" sz="1000" b="1">
                <a:solidFill>
                  <a:srgbClr val="666666"/>
                </a:solidFill>
                <a:effectLst/>
                <a:latin typeface="Verdana" pitchFamily="34" charset="0"/>
              </a:rPr>
              <a:pPr>
                <a:defRPr/>
              </a:pPr>
              <a:t>‹#›</a:t>
            </a:fld>
            <a:endParaRPr lang="en-US" sz="1000" b="1" dirty="0">
              <a:solidFill>
                <a:srgbClr val="666666"/>
              </a:solidFill>
              <a:effectLst/>
              <a:latin typeface="Verdana" pitchFamily="34" charset="0"/>
            </a:endParaRPr>
          </a:p>
        </p:txBody>
      </p:sp>
      <p:grpSp>
        <p:nvGrpSpPr>
          <p:cNvPr id="1033" name="Group 9"/>
          <p:cNvGrpSpPr>
            <a:grpSpLocks/>
          </p:cNvGrpSpPr>
          <p:nvPr/>
        </p:nvGrpSpPr>
        <p:grpSpPr bwMode="auto">
          <a:xfrm>
            <a:off x="249238" y="244475"/>
            <a:ext cx="2122487" cy="547688"/>
            <a:chOff x="157" y="154"/>
            <a:chExt cx="1337" cy="345"/>
          </a:xfrm>
        </p:grpSpPr>
        <p:sp>
          <p:nvSpPr>
            <p:cNvPr id="81930" name="Freeform 10"/>
            <p:cNvSpPr>
              <a:spLocks/>
            </p:cNvSpPr>
            <p:nvPr userDrawn="1"/>
          </p:nvSpPr>
          <p:spPr bwMode="white">
            <a:xfrm>
              <a:off x="539" y="371"/>
              <a:ext cx="2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24" y="3"/>
                </a:cxn>
                <a:cxn ang="0">
                  <a:pos x="23" y="3"/>
                </a:cxn>
                <a:cxn ang="0">
                  <a:pos x="17" y="9"/>
                </a:cxn>
                <a:cxn ang="0">
                  <a:pos x="17" y="39"/>
                </a:cxn>
                <a:cxn ang="0">
                  <a:pos x="23" y="45"/>
                </a:cxn>
                <a:cxn ang="0">
                  <a:pos x="24" y="45"/>
                </a:cxn>
                <a:cxn ang="0">
                  <a:pos x="24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1" y="45"/>
                </a:cxn>
                <a:cxn ang="0">
                  <a:pos x="7" y="40"/>
                </a:cxn>
                <a:cxn ang="0">
                  <a:pos x="7" y="9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4" h="48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3"/>
                    <a:pt x="17" y="5"/>
                    <a:pt x="17" y="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3"/>
                    <a:pt x="18" y="45"/>
                    <a:pt x="23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5" y="45"/>
                    <a:pt x="7" y="43"/>
                    <a:pt x="7" y="4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5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31" name="Freeform 11"/>
            <p:cNvSpPr>
              <a:spLocks/>
            </p:cNvSpPr>
            <p:nvPr userDrawn="1"/>
          </p:nvSpPr>
          <p:spPr bwMode="white">
            <a:xfrm>
              <a:off x="571" y="371"/>
              <a:ext cx="48" cy="39"/>
            </a:xfrm>
            <a:custGeom>
              <a:avLst/>
              <a:gdLst/>
              <a:ahLst/>
              <a:cxnLst>
                <a:cxn ang="0">
                  <a:pos x="10" y="39"/>
                </a:cxn>
                <a:cxn ang="0">
                  <a:pos x="18" y="45"/>
                </a:cxn>
                <a:cxn ang="0">
                  <a:pos x="18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6" y="40"/>
                </a:cxn>
                <a:cxn ang="0">
                  <a:pos x="6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46" y="33"/>
                </a:cxn>
                <a:cxn ang="0">
                  <a:pos x="46" y="10"/>
                </a:cxn>
                <a:cxn ang="0">
                  <a:pos x="39" y="3"/>
                </a:cxn>
                <a:cxn ang="0">
                  <a:pos x="38" y="3"/>
                </a:cxn>
                <a:cxn ang="0">
                  <a:pos x="38" y="0"/>
                </a:cxn>
                <a:cxn ang="0">
                  <a:pos x="58" y="0"/>
                </a:cxn>
                <a:cxn ang="0">
                  <a:pos x="58" y="3"/>
                </a:cxn>
                <a:cxn ang="0">
                  <a:pos x="57" y="3"/>
                </a:cxn>
                <a:cxn ang="0">
                  <a:pos x="51" y="7"/>
                </a:cxn>
                <a:cxn ang="0">
                  <a:pos x="51" y="48"/>
                </a:cxn>
                <a:cxn ang="0">
                  <a:pos x="47" y="48"/>
                </a:cxn>
                <a:cxn ang="0">
                  <a:pos x="10" y="10"/>
                </a:cxn>
                <a:cxn ang="0">
                  <a:pos x="10" y="39"/>
                </a:cxn>
              </a:cxnLst>
              <a:rect l="0" t="0" r="r" b="b"/>
              <a:pathLst>
                <a:path w="58" h="48">
                  <a:moveTo>
                    <a:pt x="10" y="39"/>
                  </a:moveTo>
                  <a:cubicBezTo>
                    <a:pt x="10" y="43"/>
                    <a:pt x="12" y="45"/>
                    <a:pt x="18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45"/>
                    <a:pt x="6" y="43"/>
                    <a:pt x="6" y="4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10"/>
                    <a:pt x="46" y="10"/>
                    <a:pt x="46" y="10"/>
                  </a:cubicBezTo>
                  <a:cubicBezTo>
                    <a:pt x="46" y="4"/>
                    <a:pt x="45" y="3"/>
                    <a:pt x="39" y="3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3" y="3"/>
                    <a:pt x="51" y="4"/>
                    <a:pt x="51" y="7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0" y="10"/>
                    <a:pt x="10" y="10"/>
                    <a:pt x="10" y="10"/>
                  </a:cubicBezTo>
                  <a:lnTo>
                    <a:pt x="10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32" name="Freeform 12"/>
            <p:cNvSpPr>
              <a:spLocks/>
            </p:cNvSpPr>
            <p:nvPr userDrawn="1"/>
          </p:nvSpPr>
          <p:spPr bwMode="white">
            <a:xfrm>
              <a:off x="631" y="371"/>
              <a:ext cx="32" cy="39"/>
            </a:xfrm>
            <a:custGeom>
              <a:avLst/>
              <a:gdLst/>
              <a:ahLst/>
              <a:cxnLst>
                <a:cxn ang="0">
                  <a:pos x="16" y="22"/>
                </a:cxn>
                <a:cxn ang="0">
                  <a:pos x="27" y="22"/>
                </a:cxn>
                <a:cxn ang="0">
                  <a:pos x="34" y="16"/>
                </a:cxn>
                <a:cxn ang="0">
                  <a:pos x="37" y="16"/>
                </a:cxn>
                <a:cxn ang="0">
                  <a:pos x="37" y="31"/>
                </a:cxn>
                <a:cxn ang="0">
                  <a:pos x="34" y="31"/>
                </a:cxn>
                <a:cxn ang="0">
                  <a:pos x="28" y="26"/>
                </a:cxn>
                <a:cxn ang="0">
                  <a:pos x="16" y="26"/>
                </a:cxn>
                <a:cxn ang="0">
                  <a:pos x="16" y="38"/>
                </a:cxn>
                <a:cxn ang="0">
                  <a:pos x="22" y="45"/>
                </a:cxn>
                <a:cxn ang="0">
                  <a:pos x="23" y="45"/>
                </a:cxn>
                <a:cxn ang="0">
                  <a:pos x="23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1" y="45"/>
                </a:cxn>
                <a:cxn ang="0">
                  <a:pos x="6" y="41"/>
                </a:cxn>
                <a:cxn ang="0">
                  <a:pos x="6" y="1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1" y="5"/>
                </a:cxn>
                <a:cxn ang="0">
                  <a:pos x="16" y="5"/>
                </a:cxn>
                <a:cxn ang="0">
                  <a:pos x="16" y="22"/>
                </a:cxn>
              </a:cxnLst>
              <a:rect l="0" t="0" r="r" b="b"/>
              <a:pathLst>
                <a:path w="39" h="48">
                  <a:moveTo>
                    <a:pt x="16" y="22"/>
                  </a:moveTo>
                  <a:cubicBezTo>
                    <a:pt x="27" y="22"/>
                    <a:pt x="27" y="22"/>
                    <a:pt x="27" y="22"/>
                  </a:cubicBezTo>
                  <a:cubicBezTo>
                    <a:pt x="32" y="22"/>
                    <a:pt x="34" y="21"/>
                    <a:pt x="34" y="16"/>
                  </a:cubicBezTo>
                  <a:cubicBezTo>
                    <a:pt x="37" y="16"/>
                    <a:pt x="37" y="16"/>
                    <a:pt x="37" y="16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4" y="28"/>
                    <a:pt x="32" y="26"/>
                    <a:pt x="28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44"/>
                    <a:pt x="17" y="45"/>
                    <a:pt x="22" y="45"/>
                  </a:cubicBezTo>
                  <a:cubicBezTo>
                    <a:pt x="23" y="45"/>
                    <a:pt x="23" y="45"/>
                    <a:pt x="23" y="45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5" y="45"/>
                    <a:pt x="6" y="44"/>
                    <a:pt x="6" y="4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5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6"/>
                    <a:pt x="35" y="5"/>
                    <a:pt x="31" y="5"/>
                  </a:cubicBezTo>
                  <a:cubicBezTo>
                    <a:pt x="16" y="5"/>
                    <a:pt x="16" y="5"/>
                    <a:pt x="16" y="5"/>
                  </a:cubicBezTo>
                  <a:lnTo>
                    <a:pt x="16" y="2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33" name="Freeform 13"/>
            <p:cNvSpPr>
              <a:spLocks noEditPoints="1"/>
            </p:cNvSpPr>
            <p:nvPr userDrawn="1"/>
          </p:nvSpPr>
          <p:spPr bwMode="white">
            <a:xfrm>
              <a:off x="678" y="370"/>
              <a:ext cx="47" cy="4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7" y="24"/>
                </a:cxn>
                <a:cxn ang="0">
                  <a:pos x="28" y="50"/>
                </a:cxn>
                <a:cxn ang="0">
                  <a:pos x="0" y="26"/>
                </a:cxn>
                <a:cxn ang="0">
                  <a:pos x="29" y="0"/>
                </a:cxn>
                <a:cxn ang="0">
                  <a:pos x="30" y="47"/>
                </a:cxn>
                <a:cxn ang="0">
                  <a:pos x="45" y="27"/>
                </a:cxn>
                <a:cxn ang="0">
                  <a:pos x="28" y="3"/>
                </a:cxn>
                <a:cxn ang="0">
                  <a:pos x="12" y="22"/>
                </a:cxn>
                <a:cxn ang="0">
                  <a:pos x="30" y="47"/>
                </a:cxn>
              </a:cxnLst>
              <a:rect l="0" t="0" r="r" b="b"/>
              <a:pathLst>
                <a:path w="57" h="50">
                  <a:moveTo>
                    <a:pt x="29" y="0"/>
                  </a:moveTo>
                  <a:cubicBezTo>
                    <a:pt x="45" y="0"/>
                    <a:pt x="57" y="10"/>
                    <a:pt x="57" y="24"/>
                  </a:cubicBezTo>
                  <a:cubicBezTo>
                    <a:pt x="57" y="38"/>
                    <a:pt x="46" y="50"/>
                    <a:pt x="28" y="50"/>
                  </a:cubicBezTo>
                  <a:cubicBezTo>
                    <a:pt x="10" y="50"/>
                    <a:pt x="0" y="39"/>
                    <a:pt x="0" y="26"/>
                  </a:cubicBezTo>
                  <a:cubicBezTo>
                    <a:pt x="0" y="11"/>
                    <a:pt x="12" y="0"/>
                    <a:pt x="29" y="0"/>
                  </a:cubicBezTo>
                  <a:close/>
                  <a:moveTo>
                    <a:pt x="30" y="47"/>
                  </a:moveTo>
                  <a:cubicBezTo>
                    <a:pt x="40" y="47"/>
                    <a:pt x="45" y="37"/>
                    <a:pt x="45" y="27"/>
                  </a:cubicBezTo>
                  <a:cubicBezTo>
                    <a:pt x="45" y="15"/>
                    <a:pt x="39" y="3"/>
                    <a:pt x="28" y="3"/>
                  </a:cubicBezTo>
                  <a:cubicBezTo>
                    <a:pt x="18" y="3"/>
                    <a:pt x="12" y="11"/>
                    <a:pt x="12" y="22"/>
                  </a:cubicBezTo>
                  <a:cubicBezTo>
                    <a:pt x="12" y="37"/>
                    <a:pt x="19" y="47"/>
                    <a:pt x="30" y="4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34" name="Freeform 14"/>
            <p:cNvSpPr>
              <a:spLocks noEditPoints="1"/>
            </p:cNvSpPr>
            <p:nvPr userDrawn="1"/>
          </p:nvSpPr>
          <p:spPr bwMode="white">
            <a:xfrm>
              <a:off x="737" y="370"/>
              <a:ext cx="48" cy="41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24" y="46"/>
                </a:cxn>
                <a:cxn ang="0">
                  <a:pos x="27" y="46"/>
                </a:cxn>
                <a:cxn ang="0">
                  <a:pos x="27" y="49"/>
                </a:cxn>
                <a:cxn ang="0">
                  <a:pos x="0" y="49"/>
                </a:cxn>
                <a:cxn ang="0">
                  <a:pos x="0" y="46"/>
                </a:cxn>
                <a:cxn ang="0">
                  <a:pos x="1" y="46"/>
                </a:cxn>
                <a:cxn ang="0">
                  <a:pos x="8" y="40"/>
                </a:cxn>
                <a:cxn ang="0">
                  <a:pos x="8" y="1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0" y="1"/>
                </a:cxn>
                <a:cxn ang="0">
                  <a:pos x="22" y="0"/>
                </a:cxn>
                <a:cxn ang="0">
                  <a:pos x="44" y="6"/>
                </a:cxn>
                <a:cxn ang="0">
                  <a:pos x="47" y="14"/>
                </a:cxn>
                <a:cxn ang="0">
                  <a:pos x="36" y="27"/>
                </a:cxn>
                <a:cxn ang="0">
                  <a:pos x="49" y="42"/>
                </a:cxn>
                <a:cxn ang="0">
                  <a:pos x="59" y="47"/>
                </a:cxn>
                <a:cxn ang="0">
                  <a:pos x="59" y="50"/>
                </a:cxn>
                <a:cxn ang="0">
                  <a:pos x="54" y="50"/>
                </a:cxn>
                <a:cxn ang="0">
                  <a:pos x="37" y="45"/>
                </a:cxn>
                <a:cxn ang="0">
                  <a:pos x="24" y="29"/>
                </a:cxn>
                <a:cxn ang="0">
                  <a:pos x="18" y="29"/>
                </a:cxn>
                <a:cxn ang="0">
                  <a:pos x="18" y="40"/>
                </a:cxn>
                <a:cxn ang="0">
                  <a:pos x="18" y="26"/>
                </a:cxn>
                <a:cxn ang="0">
                  <a:pos x="21" y="26"/>
                </a:cxn>
                <a:cxn ang="0">
                  <a:pos x="36" y="15"/>
                </a:cxn>
                <a:cxn ang="0">
                  <a:pos x="22" y="4"/>
                </a:cxn>
                <a:cxn ang="0">
                  <a:pos x="18" y="4"/>
                </a:cxn>
                <a:cxn ang="0">
                  <a:pos x="18" y="26"/>
                </a:cxn>
              </a:cxnLst>
              <a:rect l="0" t="0" r="r" b="b"/>
              <a:pathLst>
                <a:path w="59" h="50">
                  <a:moveTo>
                    <a:pt x="18" y="40"/>
                  </a:moveTo>
                  <a:cubicBezTo>
                    <a:pt x="18" y="44"/>
                    <a:pt x="20" y="46"/>
                    <a:pt x="24" y="46"/>
                  </a:cubicBezTo>
                  <a:cubicBezTo>
                    <a:pt x="27" y="46"/>
                    <a:pt x="27" y="46"/>
                    <a:pt x="27" y="46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6" y="46"/>
                    <a:pt x="8" y="45"/>
                    <a:pt x="8" y="4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7"/>
                    <a:pt x="7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7" y="1"/>
                    <a:pt x="10" y="1"/>
                  </a:cubicBezTo>
                  <a:cubicBezTo>
                    <a:pt x="14" y="1"/>
                    <a:pt x="20" y="0"/>
                    <a:pt x="22" y="0"/>
                  </a:cubicBezTo>
                  <a:cubicBezTo>
                    <a:pt x="34" y="0"/>
                    <a:pt x="40" y="2"/>
                    <a:pt x="44" y="6"/>
                  </a:cubicBezTo>
                  <a:cubicBezTo>
                    <a:pt x="46" y="8"/>
                    <a:pt x="47" y="11"/>
                    <a:pt x="47" y="14"/>
                  </a:cubicBezTo>
                  <a:cubicBezTo>
                    <a:pt x="47" y="20"/>
                    <a:pt x="43" y="25"/>
                    <a:pt x="36" y="27"/>
                  </a:cubicBezTo>
                  <a:cubicBezTo>
                    <a:pt x="41" y="31"/>
                    <a:pt x="44" y="37"/>
                    <a:pt x="49" y="42"/>
                  </a:cubicBezTo>
                  <a:cubicBezTo>
                    <a:pt x="52" y="45"/>
                    <a:pt x="54" y="46"/>
                    <a:pt x="59" y="47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7" y="50"/>
                    <a:pt x="57" y="50"/>
                    <a:pt x="54" y="50"/>
                  </a:cubicBezTo>
                  <a:cubicBezTo>
                    <a:pt x="45" y="50"/>
                    <a:pt x="41" y="48"/>
                    <a:pt x="37" y="45"/>
                  </a:cubicBezTo>
                  <a:cubicBezTo>
                    <a:pt x="34" y="41"/>
                    <a:pt x="29" y="33"/>
                    <a:pt x="24" y="29"/>
                  </a:cubicBezTo>
                  <a:cubicBezTo>
                    <a:pt x="18" y="29"/>
                    <a:pt x="18" y="29"/>
                    <a:pt x="18" y="29"/>
                  </a:cubicBezTo>
                  <a:lnTo>
                    <a:pt x="18" y="40"/>
                  </a:lnTo>
                  <a:close/>
                  <a:moveTo>
                    <a:pt x="18" y="26"/>
                  </a:moveTo>
                  <a:cubicBezTo>
                    <a:pt x="21" y="26"/>
                    <a:pt x="21" y="26"/>
                    <a:pt x="21" y="26"/>
                  </a:cubicBezTo>
                  <a:cubicBezTo>
                    <a:pt x="31" y="26"/>
                    <a:pt x="36" y="23"/>
                    <a:pt x="36" y="15"/>
                  </a:cubicBezTo>
                  <a:cubicBezTo>
                    <a:pt x="36" y="6"/>
                    <a:pt x="30" y="4"/>
                    <a:pt x="22" y="4"/>
                  </a:cubicBezTo>
                  <a:cubicBezTo>
                    <a:pt x="18" y="4"/>
                    <a:pt x="18" y="4"/>
                    <a:pt x="18" y="4"/>
                  </a:cubicBezTo>
                  <a:lnTo>
                    <a:pt x="18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35" name="Freeform 15"/>
            <p:cNvSpPr>
              <a:spLocks/>
            </p:cNvSpPr>
            <p:nvPr userDrawn="1"/>
          </p:nvSpPr>
          <p:spPr bwMode="white">
            <a:xfrm>
              <a:off x="794" y="371"/>
              <a:ext cx="56" cy="39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12" y="10"/>
                </a:cxn>
                <a:cxn ang="0">
                  <a:pos x="11" y="37"/>
                </a:cxn>
                <a:cxn ang="0">
                  <a:pos x="17" y="45"/>
                </a:cxn>
                <a:cxn ang="0">
                  <a:pos x="17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7" y="37"/>
                </a:cxn>
                <a:cxn ang="0">
                  <a:pos x="8" y="9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19" y="0"/>
                </a:cxn>
                <a:cxn ang="0">
                  <a:pos x="34" y="32"/>
                </a:cxn>
                <a:cxn ang="0">
                  <a:pos x="48" y="0"/>
                </a:cxn>
                <a:cxn ang="0">
                  <a:pos x="65" y="0"/>
                </a:cxn>
                <a:cxn ang="0">
                  <a:pos x="65" y="3"/>
                </a:cxn>
                <a:cxn ang="0">
                  <a:pos x="59" y="9"/>
                </a:cxn>
                <a:cxn ang="0">
                  <a:pos x="61" y="37"/>
                </a:cxn>
                <a:cxn ang="0">
                  <a:pos x="68" y="45"/>
                </a:cxn>
                <a:cxn ang="0">
                  <a:pos x="68" y="48"/>
                </a:cxn>
                <a:cxn ang="0">
                  <a:pos x="44" y="48"/>
                </a:cxn>
                <a:cxn ang="0">
                  <a:pos x="44" y="45"/>
                </a:cxn>
                <a:cxn ang="0">
                  <a:pos x="45" y="45"/>
                </a:cxn>
                <a:cxn ang="0">
                  <a:pos x="51" y="40"/>
                </a:cxn>
                <a:cxn ang="0">
                  <a:pos x="51" y="36"/>
                </a:cxn>
                <a:cxn ang="0">
                  <a:pos x="49" y="9"/>
                </a:cxn>
                <a:cxn ang="0">
                  <a:pos x="49" y="9"/>
                </a:cxn>
                <a:cxn ang="0">
                  <a:pos x="32" y="48"/>
                </a:cxn>
                <a:cxn ang="0">
                  <a:pos x="30" y="48"/>
                </a:cxn>
                <a:cxn ang="0">
                  <a:pos x="13" y="10"/>
                </a:cxn>
              </a:cxnLst>
              <a:rect l="0" t="0" r="r" b="b"/>
              <a:pathLst>
                <a:path w="68" h="48">
                  <a:moveTo>
                    <a:pt x="13" y="10"/>
                  </a:moveTo>
                  <a:cubicBezTo>
                    <a:pt x="12" y="10"/>
                    <a:pt x="12" y="10"/>
                    <a:pt x="12" y="10"/>
                  </a:cubicBezTo>
                  <a:cubicBezTo>
                    <a:pt x="11" y="37"/>
                    <a:pt x="11" y="37"/>
                    <a:pt x="11" y="37"/>
                  </a:cubicBezTo>
                  <a:cubicBezTo>
                    <a:pt x="10" y="42"/>
                    <a:pt x="11" y="45"/>
                    <a:pt x="17" y="45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6" y="45"/>
                    <a:pt x="6" y="43"/>
                    <a:pt x="7" y="37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9" y="5"/>
                    <a:pt x="8" y="4"/>
                    <a:pt x="3" y="3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3"/>
                    <a:pt x="65" y="3"/>
                    <a:pt x="65" y="3"/>
                  </a:cubicBezTo>
                  <a:cubicBezTo>
                    <a:pt x="59" y="4"/>
                    <a:pt x="59" y="4"/>
                    <a:pt x="59" y="9"/>
                  </a:cubicBezTo>
                  <a:cubicBezTo>
                    <a:pt x="61" y="37"/>
                    <a:pt x="61" y="37"/>
                    <a:pt x="61" y="37"/>
                  </a:cubicBezTo>
                  <a:cubicBezTo>
                    <a:pt x="61" y="44"/>
                    <a:pt x="62" y="44"/>
                    <a:pt x="68" y="45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5" y="45"/>
                    <a:pt x="45" y="45"/>
                    <a:pt x="45" y="45"/>
                  </a:cubicBezTo>
                  <a:cubicBezTo>
                    <a:pt x="48" y="45"/>
                    <a:pt x="51" y="45"/>
                    <a:pt x="51" y="40"/>
                  </a:cubicBezTo>
                  <a:cubicBezTo>
                    <a:pt x="51" y="39"/>
                    <a:pt x="51" y="37"/>
                    <a:pt x="51" y="36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0" y="48"/>
                    <a:pt x="30" y="48"/>
                    <a:pt x="30" y="48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36" name="Freeform 16"/>
            <p:cNvSpPr>
              <a:spLocks noEditPoints="1"/>
            </p:cNvSpPr>
            <p:nvPr userDrawn="1"/>
          </p:nvSpPr>
          <p:spPr bwMode="white">
            <a:xfrm>
              <a:off x="861" y="370"/>
              <a:ext cx="45" cy="40"/>
            </a:xfrm>
            <a:custGeom>
              <a:avLst/>
              <a:gdLst/>
              <a:ahLst/>
              <a:cxnLst>
                <a:cxn ang="0">
                  <a:pos x="16" y="31"/>
                </a:cxn>
                <a:cxn ang="0">
                  <a:pos x="13" y="40"/>
                </a:cxn>
                <a:cxn ang="0">
                  <a:pos x="19" y="46"/>
                </a:cxn>
                <a:cxn ang="0">
                  <a:pos x="20" y="46"/>
                </a:cxn>
                <a:cxn ang="0">
                  <a:pos x="20" y="49"/>
                </a:cxn>
                <a:cxn ang="0">
                  <a:pos x="0" y="49"/>
                </a:cxn>
                <a:cxn ang="0">
                  <a:pos x="0" y="46"/>
                </a:cxn>
                <a:cxn ang="0">
                  <a:pos x="1" y="46"/>
                </a:cxn>
                <a:cxn ang="0">
                  <a:pos x="8" y="39"/>
                </a:cxn>
                <a:cxn ang="0">
                  <a:pos x="21" y="3"/>
                </a:cxn>
                <a:cxn ang="0">
                  <a:pos x="20" y="0"/>
                </a:cxn>
                <a:cxn ang="0">
                  <a:pos x="32" y="0"/>
                </a:cxn>
                <a:cxn ang="0">
                  <a:pos x="47" y="39"/>
                </a:cxn>
                <a:cxn ang="0">
                  <a:pos x="55" y="46"/>
                </a:cxn>
                <a:cxn ang="0">
                  <a:pos x="55" y="49"/>
                </a:cxn>
                <a:cxn ang="0">
                  <a:pos x="30" y="49"/>
                </a:cxn>
                <a:cxn ang="0">
                  <a:pos x="30" y="46"/>
                </a:cxn>
                <a:cxn ang="0">
                  <a:pos x="32" y="46"/>
                </a:cxn>
                <a:cxn ang="0">
                  <a:pos x="36" y="40"/>
                </a:cxn>
                <a:cxn ang="0">
                  <a:pos x="33" y="31"/>
                </a:cxn>
                <a:cxn ang="0">
                  <a:pos x="16" y="31"/>
                </a:cxn>
                <a:cxn ang="0">
                  <a:pos x="24" y="9"/>
                </a:cxn>
                <a:cxn ang="0">
                  <a:pos x="17" y="27"/>
                </a:cxn>
                <a:cxn ang="0">
                  <a:pos x="31" y="27"/>
                </a:cxn>
                <a:cxn ang="0">
                  <a:pos x="24" y="9"/>
                </a:cxn>
              </a:cxnLst>
              <a:rect l="0" t="0" r="r" b="b"/>
              <a:pathLst>
                <a:path w="55" h="49">
                  <a:moveTo>
                    <a:pt x="16" y="31"/>
                  </a:moveTo>
                  <a:cubicBezTo>
                    <a:pt x="13" y="40"/>
                    <a:pt x="13" y="40"/>
                    <a:pt x="13" y="40"/>
                  </a:cubicBezTo>
                  <a:cubicBezTo>
                    <a:pt x="11" y="44"/>
                    <a:pt x="11" y="46"/>
                    <a:pt x="19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4" y="46"/>
                    <a:pt x="6" y="44"/>
                    <a:pt x="8" y="39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9" y="44"/>
                    <a:pt x="51" y="46"/>
                    <a:pt x="55" y="46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7" y="46"/>
                    <a:pt x="38" y="44"/>
                    <a:pt x="36" y="40"/>
                  </a:cubicBezTo>
                  <a:cubicBezTo>
                    <a:pt x="33" y="31"/>
                    <a:pt x="33" y="31"/>
                    <a:pt x="33" y="31"/>
                  </a:cubicBezTo>
                  <a:lnTo>
                    <a:pt x="16" y="31"/>
                  </a:lnTo>
                  <a:close/>
                  <a:moveTo>
                    <a:pt x="24" y="9"/>
                  </a:moveTo>
                  <a:cubicBezTo>
                    <a:pt x="17" y="27"/>
                    <a:pt x="17" y="27"/>
                    <a:pt x="17" y="27"/>
                  </a:cubicBezTo>
                  <a:cubicBezTo>
                    <a:pt x="31" y="27"/>
                    <a:pt x="31" y="27"/>
                    <a:pt x="31" y="27"/>
                  </a:cubicBezTo>
                  <a:lnTo>
                    <a:pt x="24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37" name="Freeform 17"/>
            <p:cNvSpPr>
              <a:spLocks/>
            </p:cNvSpPr>
            <p:nvPr userDrawn="1"/>
          </p:nvSpPr>
          <p:spPr bwMode="white">
            <a:xfrm>
              <a:off x="911" y="370"/>
              <a:ext cx="43" cy="40"/>
            </a:xfrm>
            <a:custGeom>
              <a:avLst/>
              <a:gdLst/>
              <a:ahLst/>
              <a:cxnLst>
                <a:cxn ang="0">
                  <a:pos x="31" y="40"/>
                </a:cxn>
                <a:cxn ang="0">
                  <a:pos x="38" y="46"/>
                </a:cxn>
                <a:cxn ang="0">
                  <a:pos x="40" y="46"/>
                </a:cxn>
                <a:cxn ang="0">
                  <a:pos x="40" y="49"/>
                </a:cxn>
                <a:cxn ang="0">
                  <a:pos x="12" y="49"/>
                </a:cxn>
                <a:cxn ang="0">
                  <a:pos x="12" y="46"/>
                </a:cxn>
                <a:cxn ang="0">
                  <a:pos x="15" y="46"/>
                </a:cxn>
                <a:cxn ang="0">
                  <a:pos x="21" y="40"/>
                </a:cxn>
                <a:cxn ang="0">
                  <a:pos x="21" y="5"/>
                </a:cxn>
                <a:cxn ang="0">
                  <a:pos x="12" y="5"/>
                </a:cxn>
                <a:cxn ang="0">
                  <a:pos x="4" y="14"/>
                </a:cxn>
                <a:cxn ang="0">
                  <a:pos x="0" y="14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44" y="1"/>
                </a:cxn>
                <a:cxn ang="0">
                  <a:pos x="48" y="0"/>
                </a:cxn>
                <a:cxn ang="0">
                  <a:pos x="50" y="0"/>
                </a:cxn>
                <a:cxn ang="0">
                  <a:pos x="52" y="14"/>
                </a:cxn>
                <a:cxn ang="0">
                  <a:pos x="48" y="14"/>
                </a:cxn>
                <a:cxn ang="0">
                  <a:pos x="40" y="5"/>
                </a:cxn>
                <a:cxn ang="0">
                  <a:pos x="31" y="5"/>
                </a:cxn>
                <a:cxn ang="0">
                  <a:pos x="31" y="40"/>
                </a:cxn>
              </a:cxnLst>
              <a:rect l="0" t="0" r="r" b="b"/>
              <a:pathLst>
                <a:path w="52" h="49">
                  <a:moveTo>
                    <a:pt x="31" y="40"/>
                  </a:moveTo>
                  <a:cubicBezTo>
                    <a:pt x="31" y="44"/>
                    <a:pt x="32" y="46"/>
                    <a:pt x="38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9" y="46"/>
                    <a:pt x="21" y="44"/>
                    <a:pt x="21" y="40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6" y="5"/>
                    <a:pt x="5" y="6"/>
                    <a:pt x="4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44" y="1"/>
                    <a:pt x="44" y="1"/>
                    <a:pt x="44" y="1"/>
                  </a:cubicBezTo>
                  <a:cubicBezTo>
                    <a:pt x="46" y="1"/>
                    <a:pt x="47" y="1"/>
                    <a:pt x="4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48" y="14"/>
                    <a:pt x="48" y="14"/>
                    <a:pt x="48" y="14"/>
                  </a:cubicBezTo>
                  <a:cubicBezTo>
                    <a:pt x="47" y="6"/>
                    <a:pt x="46" y="5"/>
                    <a:pt x="40" y="5"/>
                  </a:cubicBezTo>
                  <a:cubicBezTo>
                    <a:pt x="31" y="5"/>
                    <a:pt x="31" y="5"/>
                    <a:pt x="31" y="5"/>
                  </a:cubicBezTo>
                  <a:lnTo>
                    <a:pt x="3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38" name="Freeform 18"/>
            <p:cNvSpPr>
              <a:spLocks/>
            </p:cNvSpPr>
            <p:nvPr userDrawn="1"/>
          </p:nvSpPr>
          <p:spPr bwMode="white">
            <a:xfrm>
              <a:off x="965" y="371"/>
              <a:ext cx="20" cy="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0"/>
                </a:cxn>
                <a:cxn ang="0">
                  <a:pos x="24" y="3"/>
                </a:cxn>
                <a:cxn ang="0">
                  <a:pos x="23" y="3"/>
                </a:cxn>
                <a:cxn ang="0">
                  <a:pos x="17" y="9"/>
                </a:cxn>
                <a:cxn ang="0">
                  <a:pos x="17" y="39"/>
                </a:cxn>
                <a:cxn ang="0">
                  <a:pos x="23" y="45"/>
                </a:cxn>
                <a:cxn ang="0">
                  <a:pos x="24" y="45"/>
                </a:cxn>
                <a:cxn ang="0">
                  <a:pos x="24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1" y="45"/>
                </a:cxn>
                <a:cxn ang="0">
                  <a:pos x="7" y="40"/>
                </a:cxn>
                <a:cxn ang="0">
                  <a:pos x="7" y="9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4" h="48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3"/>
                    <a:pt x="17" y="5"/>
                    <a:pt x="17" y="9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43"/>
                    <a:pt x="19" y="45"/>
                    <a:pt x="23" y="45"/>
                  </a:cubicBezTo>
                  <a:cubicBezTo>
                    <a:pt x="24" y="45"/>
                    <a:pt x="24" y="45"/>
                    <a:pt x="24" y="45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5" y="45"/>
                    <a:pt x="7" y="43"/>
                    <a:pt x="7" y="4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5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39" name="Freeform 19"/>
            <p:cNvSpPr>
              <a:spLocks noEditPoints="1"/>
            </p:cNvSpPr>
            <p:nvPr userDrawn="1"/>
          </p:nvSpPr>
          <p:spPr bwMode="white">
            <a:xfrm>
              <a:off x="999" y="370"/>
              <a:ext cx="46" cy="4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6" y="24"/>
                </a:cxn>
                <a:cxn ang="0">
                  <a:pos x="28" y="50"/>
                </a:cxn>
                <a:cxn ang="0">
                  <a:pos x="0" y="26"/>
                </a:cxn>
                <a:cxn ang="0">
                  <a:pos x="29" y="0"/>
                </a:cxn>
                <a:cxn ang="0">
                  <a:pos x="29" y="47"/>
                </a:cxn>
                <a:cxn ang="0">
                  <a:pos x="45" y="27"/>
                </a:cxn>
                <a:cxn ang="0">
                  <a:pos x="27" y="3"/>
                </a:cxn>
                <a:cxn ang="0">
                  <a:pos x="11" y="22"/>
                </a:cxn>
                <a:cxn ang="0">
                  <a:pos x="29" y="47"/>
                </a:cxn>
              </a:cxnLst>
              <a:rect l="0" t="0" r="r" b="b"/>
              <a:pathLst>
                <a:path w="56" h="50">
                  <a:moveTo>
                    <a:pt x="29" y="0"/>
                  </a:moveTo>
                  <a:cubicBezTo>
                    <a:pt x="45" y="0"/>
                    <a:pt x="56" y="10"/>
                    <a:pt x="56" y="24"/>
                  </a:cubicBezTo>
                  <a:cubicBezTo>
                    <a:pt x="56" y="38"/>
                    <a:pt x="46" y="50"/>
                    <a:pt x="28" y="50"/>
                  </a:cubicBezTo>
                  <a:cubicBezTo>
                    <a:pt x="10" y="50"/>
                    <a:pt x="0" y="39"/>
                    <a:pt x="0" y="26"/>
                  </a:cubicBezTo>
                  <a:cubicBezTo>
                    <a:pt x="0" y="11"/>
                    <a:pt x="12" y="0"/>
                    <a:pt x="29" y="0"/>
                  </a:cubicBezTo>
                  <a:close/>
                  <a:moveTo>
                    <a:pt x="29" y="47"/>
                  </a:moveTo>
                  <a:cubicBezTo>
                    <a:pt x="40" y="47"/>
                    <a:pt x="45" y="37"/>
                    <a:pt x="45" y="27"/>
                  </a:cubicBezTo>
                  <a:cubicBezTo>
                    <a:pt x="45" y="15"/>
                    <a:pt x="39" y="3"/>
                    <a:pt x="27" y="3"/>
                  </a:cubicBezTo>
                  <a:cubicBezTo>
                    <a:pt x="18" y="3"/>
                    <a:pt x="11" y="11"/>
                    <a:pt x="11" y="22"/>
                  </a:cubicBezTo>
                  <a:cubicBezTo>
                    <a:pt x="11" y="37"/>
                    <a:pt x="19" y="47"/>
                    <a:pt x="29" y="4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40" name="Freeform 20"/>
            <p:cNvSpPr>
              <a:spLocks/>
            </p:cNvSpPr>
            <p:nvPr userDrawn="1"/>
          </p:nvSpPr>
          <p:spPr bwMode="white">
            <a:xfrm>
              <a:off x="1059" y="371"/>
              <a:ext cx="47" cy="39"/>
            </a:xfrm>
            <a:custGeom>
              <a:avLst/>
              <a:gdLst/>
              <a:ahLst/>
              <a:cxnLst>
                <a:cxn ang="0">
                  <a:pos x="11" y="39"/>
                </a:cxn>
                <a:cxn ang="0">
                  <a:pos x="18" y="45"/>
                </a:cxn>
                <a:cxn ang="0">
                  <a:pos x="18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6" y="40"/>
                </a:cxn>
                <a:cxn ang="0">
                  <a:pos x="6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47" y="33"/>
                </a:cxn>
                <a:cxn ang="0">
                  <a:pos x="47" y="10"/>
                </a:cxn>
                <a:cxn ang="0">
                  <a:pos x="39" y="3"/>
                </a:cxn>
                <a:cxn ang="0">
                  <a:pos x="39" y="3"/>
                </a:cxn>
                <a:cxn ang="0">
                  <a:pos x="39" y="0"/>
                </a:cxn>
                <a:cxn ang="0">
                  <a:pos x="58" y="0"/>
                </a:cxn>
                <a:cxn ang="0">
                  <a:pos x="58" y="3"/>
                </a:cxn>
                <a:cxn ang="0">
                  <a:pos x="58" y="3"/>
                </a:cxn>
                <a:cxn ang="0">
                  <a:pos x="51" y="7"/>
                </a:cxn>
                <a:cxn ang="0">
                  <a:pos x="51" y="48"/>
                </a:cxn>
                <a:cxn ang="0">
                  <a:pos x="47" y="48"/>
                </a:cxn>
                <a:cxn ang="0">
                  <a:pos x="11" y="10"/>
                </a:cxn>
                <a:cxn ang="0">
                  <a:pos x="11" y="39"/>
                </a:cxn>
              </a:cxnLst>
              <a:rect l="0" t="0" r="r" b="b"/>
              <a:pathLst>
                <a:path w="58" h="48">
                  <a:moveTo>
                    <a:pt x="11" y="39"/>
                  </a:moveTo>
                  <a:cubicBezTo>
                    <a:pt x="11" y="43"/>
                    <a:pt x="12" y="45"/>
                    <a:pt x="18" y="45"/>
                  </a:cubicBezTo>
                  <a:cubicBezTo>
                    <a:pt x="18" y="48"/>
                    <a:pt x="18" y="48"/>
                    <a:pt x="18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5" y="45"/>
                    <a:pt x="6" y="43"/>
                    <a:pt x="6" y="4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4" y="4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7" y="4"/>
                    <a:pt x="46" y="3"/>
                    <a:pt x="39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3" y="3"/>
                    <a:pt x="51" y="4"/>
                    <a:pt x="51" y="7"/>
                  </a:cubicBezTo>
                  <a:cubicBezTo>
                    <a:pt x="51" y="48"/>
                    <a:pt x="51" y="48"/>
                    <a:pt x="51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11" y="10"/>
                    <a:pt x="11" y="10"/>
                    <a:pt x="11" y="10"/>
                  </a:cubicBezTo>
                  <a:lnTo>
                    <a:pt x="11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41" name="Freeform 21"/>
            <p:cNvSpPr>
              <a:spLocks/>
            </p:cNvSpPr>
            <p:nvPr userDrawn="1"/>
          </p:nvSpPr>
          <p:spPr bwMode="white">
            <a:xfrm>
              <a:off x="539" y="438"/>
              <a:ext cx="43" cy="40"/>
            </a:xfrm>
            <a:custGeom>
              <a:avLst/>
              <a:gdLst/>
              <a:ahLst/>
              <a:cxnLst>
                <a:cxn ang="0">
                  <a:pos x="31" y="40"/>
                </a:cxn>
                <a:cxn ang="0">
                  <a:pos x="38" y="46"/>
                </a:cxn>
                <a:cxn ang="0">
                  <a:pos x="40" y="46"/>
                </a:cxn>
                <a:cxn ang="0">
                  <a:pos x="40" y="49"/>
                </a:cxn>
                <a:cxn ang="0">
                  <a:pos x="12" y="49"/>
                </a:cxn>
                <a:cxn ang="0">
                  <a:pos x="12" y="46"/>
                </a:cxn>
                <a:cxn ang="0">
                  <a:pos x="15" y="46"/>
                </a:cxn>
                <a:cxn ang="0">
                  <a:pos x="21" y="40"/>
                </a:cxn>
                <a:cxn ang="0">
                  <a:pos x="21" y="6"/>
                </a:cxn>
                <a:cxn ang="0">
                  <a:pos x="12" y="6"/>
                </a:cxn>
                <a:cxn ang="0">
                  <a:pos x="3" y="15"/>
                </a:cxn>
                <a:cxn ang="0">
                  <a:pos x="0" y="15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44" y="2"/>
                </a:cxn>
                <a:cxn ang="0">
                  <a:pos x="48" y="0"/>
                </a:cxn>
                <a:cxn ang="0">
                  <a:pos x="50" y="0"/>
                </a:cxn>
                <a:cxn ang="0">
                  <a:pos x="52" y="15"/>
                </a:cxn>
                <a:cxn ang="0">
                  <a:pos x="48" y="15"/>
                </a:cxn>
                <a:cxn ang="0">
                  <a:pos x="40" y="6"/>
                </a:cxn>
                <a:cxn ang="0">
                  <a:pos x="31" y="6"/>
                </a:cxn>
                <a:cxn ang="0">
                  <a:pos x="31" y="40"/>
                </a:cxn>
              </a:cxnLst>
              <a:rect l="0" t="0" r="r" b="b"/>
              <a:pathLst>
                <a:path w="52" h="49">
                  <a:moveTo>
                    <a:pt x="31" y="40"/>
                  </a:moveTo>
                  <a:cubicBezTo>
                    <a:pt x="31" y="44"/>
                    <a:pt x="32" y="46"/>
                    <a:pt x="38" y="46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0" y="49"/>
                    <a:pt x="40" y="49"/>
                    <a:pt x="40" y="49"/>
                  </a:cubicBezTo>
                  <a:cubicBezTo>
                    <a:pt x="12" y="49"/>
                    <a:pt x="12" y="49"/>
                    <a:pt x="12" y="49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9" y="46"/>
                    <a:pt x="21" y="45"/>
                    <a:pt x="21" y="4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6" y="6"/>
                    <a:pt x="5" y="7"/>
                    <a:pt x="3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1"/>
                    <a:pt x="5" y="1"/>
                    <a:pt x="6" y="2"/>
                  </a:cubicBezTo>
                  <a:cubicBezTo>
                    <a:pt x="6" y="2"/>
                    <a:pt x="7" y="2"/>
                    <a:pt x="8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6" y="2"/>
                    <a:pt x="47" y="2"/>
                    <a:pt x="4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7" y="7"/>
                    <a:pt x="46" y="6"/>
                    <a:pt x="40" y="6"/>
                  </a:cubicBezTo>
                  <a:cubicBezTo>
                    <a:pt x="31" y="6"/>
                    <a:pt x="31" y="6"/>
                    <a:pt x="31" y="6"/>
                  </a:cubicBezTo>
                  <a:lnTo>
                    <a:pt x="31" y="4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42" name="Freeform 22"/>
            <p:cNvSpPr>
              <a:spLocks/>
            </p:cNvSpPr>
            <p:nvPr userDrawn="1"/>
          </p:nvSpPr>
          <p:spPr bwMode="white">
            <a:xfrm>
              <a:off x="592" y="440"/>
              <a:ext cx="38" cy="38"/>
            </a:xfrm>
            <a:custGeom>
              <a:avLst/>
              <a:gdLst/>
              <a:ahLst/>
              <a:cxnLst>
                <a:cxn ang="0">
                  <a:pos x="37" y="4"/>
                </a:cxn>
                <a:cxn ang="0">
                  <a:pos x="20" y="4"/>
                </a:cxn>
                <a:cxn ang="0">
                  <a:pos x="20" y="21"/>
                </a:cxn>
                <a:cxn ang="0">
                  <a:pos x="32" y="21"/>
                </a:cxn>
                <a:cxn ang="0">
                  <a:pos x="38" y="16"/>
                </a:cxn>
                <a:cxn ang="0">
                  <a:pos x="41" y="16"/>
                </a:cxn>
                <a:cxn ang="0">
                  <a:pos x="41" y="31"/>
                </a:cxn>
                <a:cxn ang="0">
                  <a:pos x="38" y="31"/>
                </a:cxn>
                <a:cxn ang="0">
                  <a:pos x="31" y="25"/>
                </a:cxn>
                <a:cxn ang="0">
                  <a:pos x="20" y="25"/>
                </a:cxn>
                <a:cxn ang="0">
                  <a:pos x="20" y="39"/>
                </a:cxn>
                <a:cxn ang="0">
                  <a:pos x="23" y="43"/>
                </a:cxn>
                <a:cxn ang="0">
                  <a:pos x="35" y="43"/>
                </a:cxn>
                <a:cxn ang="0">
                  <a:pos x="44" y="35"/>
                </a:cxn>
                <a:cxn ang="0">
                  <a:pos x="47" y="35"/>
                </a:cxn>
                <a:cxn ang="0">
                  <a:pos x="46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3" y="44"/>
                </a:cxn>
                <a:cxn ang="0">
                  <a:pos x="9" y="39"/>
                </a:cxn>
                <a:cxn ang="0">
                  <a:pos x="9" y="8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44" y="0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7" y="4"/>
                </a:cxn>
              </a:cxnLst>
              <a:rect l="0" t="0" r="r" b="b"/>
              <a:pathLst>
                <a:path w="47" h="47">
                  <a:moveTo>
                    <a:pt x="37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6" y="21"/>
                    <a:pt x="38" y="20"/>
                    <a:pt x="38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27"/>
                    <a:pt x="37" y="25"/>
                    <a:pt x="31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42"/>
                    <a:pt x="20" y="43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40" y="43"/>
                    <a:pt x="43" y="42"/>
                    <a:pt x="44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8" y="44"/>
                    <a:pt x="9" y="42"/>
                    <a:pt x="9" y="3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"/>
                    <a:pt x="8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6"/>
                    <a:pt x="40" y="4"/>
                    <a:pt x="37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43" name="Freeform 23"/>
            <p:cNvSpPr>
              <a:spLocks/>
            </p:cNvSpPr>
            <p:nvPr userDrawn="1"/>
          </p:nvSpPr>
          <p:spPr bwMode="white">
            <a:xfrm>
              <a:off x="644" y="439"/>
              <a:ext cx="41" cy="40"/>
            </a:xfrm>
            <a:custGeom>
              <a:avLst/>
              <a:gdLst/>
              <a:ahLst/>
              <a:cxnLst>
                <a:cxn ang="0">
                  <a:pos x="50" y="35"/>
                </a:cxn>
                <a:cxn ang="0">
                  <a:pos x="46" y="48"/>
                </a:cxn>
                <a:cxn ang="0">
                  <a:pos x="41" y="48"/>
                </a:cxn>
                <a:cxn ang="0">
                  <a:pos x="28" y="49"/>
                </a:cxn>
                <a:cxn ang="0">
                  <a:pos x="0" y="25"/>
                </a:cxn>
                <a:cxn ang="0">
                  <a:pos x="29" y="0"/>
                </a:cxn>
                <a:cxn ang="0">
                  <a:pos x="44" y="3"/>
                </a:cxn>
                <a:cxn ang="0">
                  <a:pos x="46" y="2"/>
                </a:cxn>
                <a:cxn ang="0">
                  <a:pos x="47" y="2"/>
                </a:cxn>
                <a:cxn ang="0">
                  <a:pos x="48" y="15"/>
                </a:cxn>
                <a:cxn ang="0">
                  <a:pos x="45" y="15"/>
                </a:cxn>
                <a:cxn ang="0">
                  <a:pos x="30" y="4"/>
                </a:cxn>
                <a:cxn ang="0">
                  <a:pos x="12" y="24"/>
                </a:cxn>
                <a:cxn ang="0">
                  <a:pos x="31" y="46"/>
                </a:cxn>
                <a:cxn ang="0">
                  <a:pos x="47" y="35"/>
                </a:cxn>
                <a:cxn ang="0">
                  <a:pos x="50" y="35"/>
                </a:cxn>
              </a:cxnLst>
              <a:rect l="0" t="0" r="r" b="b"/>
              <a:pathLst>
                <a:path w="50" h="49">
                  <a:moveTo>
                    <a:pt x="50" y="35"/>
                  </a:moveTo>
                  <a:cubicBezTo>
                    <a:pt x="49" y="39"/>
                    <a:pt x="47" y="44"/>
                    <a:pt x="46" y="48"/>
                  </a:cubicBezTo>
                  <a:cubicBezTo>
                    <a:pt x="44" y="48"/>
                    <a:pt x="43" y="48"/>
                    <a:pt x="41" y="48"/>
                  </a:cubicBezTo>
                  <a:cubicBezTo>
                    <a:pt x="37" y="48"/>
                    <a:pt x="34" y="49"/>
                    <a:pt x="28" y="49"/>
                  </a:cubicBezTo>
                  <a:cubicBezTo>
                    <a:pt x="12" y="49"/>
                    <a:pt x="0" y="38"/>
                    <a:pt x="0" y="25"/>
                  </a:cubicBezTo>
                  <a:cubicBezTo>
                    <a:pt x="0" y="11"/>
                    <a:pt x="13" y="0"/>
                    <a:pt x="29" y="0"/>
                  </a:cubicBezTo>
                  <a:cubicBezTo>
                    <a:pt x="37" y="0"/>
                    <a:pt x="42" y="3"/>
                    <a:pt x="44" y="3"/>
                  </a:cubicBezTo>
                  <a:cubicBezTo>
                    <a:pt x="45" y="3"/>
                    <a:pt x="45" y="3"/>
                    <a:pt x="46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3" y="8"/>
                    <a:pt x="37" y="4"/>
                    <a:pt x="30" y="4"/>
                  </a:cubicBezTo>
                  <a:cubicBezTo>
                    <a:pt x="19" y="4"/>
                    <a:pt x="12" y="12"/>
                    <a:pt x="12" y="24"/>
                  </a:cubicBezTo>
                  <a:cubicBezTo>
                    <a:pt x="12" y="36"/>
                    <a:pt x="20" y="46"/>
                    <a:pt x="31" y="46"/>
                  </a:cubicBezTo>
                  <a:cubicBezTo>
                    <a:pt x="38" y="46"/>
                    <a:pt x="44" y="41"/>
                    <a:pt x="47" y="35"/>
                  </a:cubicBezTo>
                  <a:lnTo>
                    <a:pt x="5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44" name="Freeform 24"/>
            <p:cNvSpPr>
              <a:spLocks/>
            </p:cNvSpPr>
            <p:nvPr userDrawn="1"/>
          </p:nvSpPr>
          <p:spPr bwMode="white">
            <a:xfrm>
              <a:off x="697" y="440"/>
              <a:ext cx="50" cy="38"/>
            </a:xfrm>
            <a:custGeom>
              <a:avLst/>
              <a:gdLst/>
              <a:ahLst/>
              <a:cxnLst>
                <a:cxn ang="0">
                  <a:pos x="37" y="44"/>
                </a:cxn>
                <a:cxn ang="0">
                  <a:pos x="43" y="38"/>
                </a:cxn>
                <a:cxn ang="0">
                  <a:pos x="43" y="25"/>
                </a:cxn>
                <a:cxn ang="0">
                  <a:pos x="18" y="25"/>
                </a:cxn>
                <a:cxn ang="0">
                  <a:pos x="18" y="38"/>
                </a:cxn>
                <a:cxn ang="0">
                  <a:pos x="23" y="44"/>
                </a:cxn>
                <a:cxn ang="0">
                  <a:pos x="25" y="44"/>
                </a:cxn>
                <a:cxn ang="0">
                  <a:pos x="25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1" y="44"/>
                </a:cxn>
                <a:cxn ang="0">
                  <a:pos x="7" y="39"/>
                </a:cxn>
                <a:cxn ang="0">
                  <a:pos x="7" y="8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5" y="0"/>
                </a:cxn>
                <a:cxn ang="0">
                  <a:pos x="25" y="3"/>
                </a:cxn>
                <a:cxn ang="0">
                  <a:pos x="23" y="3"/>
                </a:cxn>
                <a:cxn ang="0">
                  <a:pos x="18" y="8"/>
                </a:cxn>
                <a:cxn ang="0">
                  <a:pos x="18" y="20"/>
                </a:cxn>
                <a:cxn ang="0">
                  <a:pos x="43" y="20"/>
                </a:cxn>
                <a:cxn ang="0">
                  <a:pos x="43" y="9"/>
                </a:cxn>
                <a:cxn ang="0">
                  <a:pos x="37" y="3"/>
                </a:cxn>
                <a:cxn ang="0">
                  <a:pos x="36" y="3"/>
                </a:cxn>
                <a:cxn ang="0">
                  <a:pos x="36" y="0"/>
                </a:cxn>
                <a:cxn ang="0">
                  <a:pos x="60" y="0"/>
                </a:cxn>
                <a:cxn ang="0">
                  <a:pos x="60" y="3"/>
                </a:cxn>
                <a:cxn ang="0">
                  <a:pos x="59" y="3"/>
                </a:cxn>
                <a:cxn ang="0">
                  <a:pos x="53" y="8"/>
                </a:cxn>
                <a:cxn ang="0">
                  <a:pos x="53" y="38"/>
                </a:cxn>
                <a:cxn ang="0">
                  <a:pos x="59" y="44"/>
                </a:cxn>
                <a:cxn ang="0">
                  <a:pos x="60" y="44"/>
                </a:cxn>
                <a:cxn ang="0">
                  <a:pos x="60" y="47"/>
                </a:cxn>
                <a:cxn ang="0">
                  <a:pos x="36" y="47"/>
                </a:cxn>
                <a:cxn ang="0">
                  <a:pos x="36" y="44"/>
                </a:cxn>
                <a:cxn ang="0">
                  <a:pos x="37" y="44"/>
                </a:cxn>
              </a:cxnLst>
              <a:rect l="0" t="0" r="r" b="b"/>
              <a:pathLst>
                <a:path w="60" h="47">
                  <a:moveTo>
                    <a:pt x="37" y="44"/>
                  </a:moveTo>
                  <a:cubicBezTo>
                    <a:pt x="41" y="44"/>
                    <a:pt x="43" y="42"/>
                    <a:pt x="43" y="38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43"/>
                    <a:pt x="19" y="44"/>
                    <a:pt x="23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5" y="44"/>
                    <a:pt x="7" y="42"/>
                    <a:pt x="7" y="3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4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3"/>
                    <a:pt x="18" y="4"/>
                    <a:pt x="18" y="8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9"/>
                    <a:pt x="43" y="9"/>
                    <a:pt x="43" y="9"/>
                  </a:cubicBezTo>
                  <a:cubicBezTo>
                    <a:pt x="43" y="4"/>
                    <a:pt x="41" y="3"/>
                    <a:pt x="37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5" y="3"/>
                    <a:pt x="53" y="4"/>
                    <a:pt x="53" y="8"/>
                  </a:cubicBezTo>
                  <a:cubicBezTo>
                    <a:pt x="53" y="38"/>
                    <a:pt x="53" y="38"/>
                    <a:pt x="53" y="38"/>
                  </a:cubicBezTo>
                  <a:cubicBezTo>
                    <a:pt x="53" y="42"/>
                    <a:pt x="55" y="44"/>
                    <a:pt x="59" y="44"/>
                  </a:cubicBezTo>
                  <a:cubicBezTo>
                    <a:pt x="60" y="44"/>
                    <a:pt x="60" y="44"/>
                    <a:pt x="60" y="44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6" y="44"/>
                    <a:pt x="36" y="44"/>
                    <a:pt x="36" y="44"/>
                  </a:cubicBezTo>
                  <a:lnTo>
                    <a:pt x="37" y="4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45" name="Freeform 25"/>
            <p:cNvSpPr>
              <a:spLocks/>
            </p:cNvSpPr>
            <p:nvPr userDrawn="1"/>
          </p:nvSpPr>
          <p:spPr bwMode="white">
            <a:xfrm>
              <a:off x="758" y="440"/>
              <a:ext cx="48" cy="38"/>
            </a:xfrm>
            <a:custGeom>
              <a:avLst/>
              <a:gdLst/>
              <a:ahLst/>
              <a:cxnLst>
                <a:cxn ang="0">
                  <a:pos x="11" y="38"/>
                </a:cxn>
                <a:cxn ang="0">
                  <a:pos x="19" y="44"/>
                </a:cxn>
                <a:cxn ang="0">
                  <a:pos x="19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1" y="44"/>
                </a:cxn>
                <a:cxn ang="0">
                  <a:pos x="7" y="39"/>
                </a:cxn>
                <a:cxn ang="0">
                  <a:pos x="7" y="4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47" y="32"/>
                </a:cxn>
                <a:cxn ang="0">
                  <a:pos x="47" y="9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9" y="0"/>
                </a:cxn>
                <a:cxn ang="0">
                  <a:pos x="59" y="0"/>
                </a:cxn>
                <a:cxn ang="0">
                  <a:pos x="59" y="3"/>
                </a:cxn>
                <a:cxn ang="0">
                  <a:pos x="58" y="3"/>
                </a:cxn>
                <a:cxn ang="0">
                  <a:pos x="52" y="7"/>
                </a:cxn>
                <a:cxn ang="0">
                  <a:pos x="52" y="47"/>
                </a:cxn>
                <a:cxn ang="0">
                  <a:pos x="48" y="47"/>
                </a:cxn>
                <a:cxn ang="0">
                  <a:pos x="11" y="9"/>
                </a:cxn>
                <a:cxn ang="0">
                  <a:pos x="11" y="38"/>
                </a:cxn>
              </a:cxnLst>
              <a:rect l="0" t="0" r="r" b="b"/>
              <a:pathLst>
                <a:path w="59" h="47">
                  <a:moveTo>
                    <a:pt x="11" y="38"/>
                  </a:moveTo>
                  <a:cubicBezTo>
                    <a:pt x="11" y="43"/>
                    <a:pt x="13" y="44"/>
                    <a:pt x="19" y="44"/>
                  </a:cubicBezTo>
                  <a:cubicBezTo>
                    <a:pt x="19" y="47"/>
                    <a:pt x="19" y="47"/>
                    <a:pt x="19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5" y="44"/>
                    <a:pt x="7" y="43"/>
                    <a:pt x="7" y="39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4"/>
                    <a:pt x="46" y="3"/>
                    <a:pt x="40" y="3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3"/>
                    <a:pt x="59" y="3"/>
                    <a:pt x="59" y="3"/>
                  </a:cubicBezTo>
                  <a:cubicBezTo>
                    <a:pt x="58" y="3"/>
                    <a:pt x="58" y="3"/>
                    <a:pt x="58" y="3"/>
                  </a:cubicBezTo>
                  <a:cubicBezTo>
                    <a:pt x="53" y="3"/>
                    <a:pt x="52" y="4"/>
                    <a:pt x="52" y="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11" y="9"/>
                    <a:pt x="11" y="9"/>
                    <a:pt x="11" y="9"/>
                  </a:cubicBezTo>
                  <a:lnTo>
                    <a:pt x="11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46" name="Freeform 26"/>
            <p:cNvSpPr>
              <a:spLocks noEditPoints="1"/>
            </p:cNvSpPr>
            <p:nvPr userDrawn="1"/>
          </p:nvSpPr>
          <p:spPr bwMode="white">
            <a:xfrm>
              <a:off x="820" y="438"/>
              <a:ext cx="45" cy="4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6" y="25"/>
                </a:cxn>
                <a:cxn ang="0">
                  <a:pos x="28" y="50"/>
                </a:cxn>
                <a:cxn ang="0">
                  <a:pos x="0" y="26"/>
                </a:cxn>
                <a:cxn ang="0">
                  <a:pos x="29" y="0"/>
                </a:cxn>
                <a:cxn ang="0">
                  <a:pos x="30" y="47"/>
                </a:cxn>
                <a:cxn ang="0">
                  <a:pos x="45" y="27"/>
                </a:cxn>
                <a:cxn ang="0">
                  <a:pos x="27" y="4"/>
                </a:cxn>
                <a:cxn ang="0">
                  <a:pos x="11" y="23"/>
                </a:cxn>
                <a:cxn ang="0">
                  <a:pos x="30" y="47"/>
                </a:cxn>
              </a:cxnLst>
              <a:rect l="0" t="0" r="r" b="b"/>
              <a:pathLst>
                <a:path w="56" h="50">
                  <a:moveTo>
                    <a:pt x="29" y="0"/>
                  </a:moveTo>
                  <a:cubicBezTo>
                    <a:pt x="45" y="0"/>
                    <a:pt x="56" y="10"/>
                    <a:pt x="56" y="25"/>
                  </a:cubicBezTo>
                  <a:cubicBezTo>
                    <a:pt x="56" y="38"/>
                    <a:pt x="46" y="50"/>
                    <a:pt x="28" y="50"/>
                  </a:cubicBezTo>
                  <a:cubicBezTo>
                    <a:pt x="10" y="50"/>
                    <a:pt x="0" y="39"/>
                    <a:pt x="0" y="26"/>
                  </a:cubicBezTo>
                  <a:cubicBezTo>
                    <a:pt x="0" y="11"/>
                    <a:pt x="12" y="0"/>
                    <a:pt x="29" y="0"/>
                  </a:cubicBezTo>
                  <a:close/>
                  <a:moveTo>
                    <a:pt x="30" y="47"/>
                  </a:moveTo>
                  <a:cubicBezTo>
                    <a:pt x="40" y="47"/>
                    <a:pt x="45" y="38"/>
                    <a:pt x="45" y="27"/>
                  </a:cubicBezTo>
                  <a:cubicBezTo>
                    <a:pt x="45" y="15"/>
                    <a:pt x="39" y="4"/>
                    <a:pt x="27" y="4"/>
                  </a:cubicBezTo>
                  <a:cubicBezTo>
                    <a:pt x="18" y="4"/>
                    <a:pt x="11" y="11"/>
                    <a:pt x="11" y="23"/>
                  </a:cubicBezTo>
                  <a:cubicBezTo>
                    <a:pt x="11" y="37"/>
                    <a:pt x="19" y="47"/>
                    <a:pt x="30" y="4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47" name="Freeform 27"/>
            <p:cNvSpPr>
              <a:spLocks/>
            </p:cNvSpPr>
            <p:nvPr userDrawn="1"/>
          </p:nvSpPr>
          <p:spPr bwMode="white">
            <a:xfrm>
              <a:off x="879" y="440"/>
              <a:ext cx="37" cy="38"/>
            </a:xfrm>
            <a:custGeom>
              <a:avLst/>
              <a:gdLst/>
              <a:ahLst/>
              <a:cxnLst>
                <a:cxn ang="0">
                  <a:pos x="41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1" y="44"/>
                </a:cxn>
                <a:cxn ang="0">
                  <a:pos x="8" y="39"/>
                </a:cxn>
                <a:cxn ang="0">
                  <a:pos x="8" y="8"/>
                </a:cxn>
                <a:cxn ang="0">
                  <a:pos x="2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6" y="0"/>
                </a:cxn>
                <a:cxn ang="0">
                  <a:pos x="26" y="3"/>
                </a:cxn>
                <a:cxn ang="0">
                  <a:pos x="24" y="3"/>
                </a:cxn>
                <a:cxn ang="0">
                  <a:pos x="18" y="8"/>
                </a:cxn>
                <a:cxn ang="0">
                  <a:pos x="18" y="39"/>
                </a:cxn>
                <a:cxn ang="0">
                  <a:pos x="22" y="43"/>
                </a:cxn>
                <a:cxn ang="0">
                  <a:pos x="32" y="43"/>
                </a:cxn>
                <a:cxn ang="0">
                  <a:pos x="43" y="34"/>
                </a:cxn>
                <a:cxn ang="0">
                  <a:pos x="46" y="34"/>
                </a:cxn>
                <a:cxn ang="0">
                  <a:pos x="41" y="47"/>
                </a:cxn>
              </a:cxnLst>
              <a:rect l="0" t="0" r="r" b="b"/>
              <a:pathLst>
                <a:path w="46" h="47">
                  <a:moveTo>
                    <a:pt x="41" y="47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6" y="44"/>
                    <a:pt x="8" y="42"/>
                    <a:pt x="8" y="39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4"/>
                    <a:pt x="5" y="3"/>
                    <a:pt x="2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0" y="3"/>
                    <a:pt x="18" y="4"/>
                    <a:pt x="18" y="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2"/>
                    <a:pt x="19" y="43"/>
                    <a:pt x="2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7" y="43"/>
                    <a:pt x="38" y="40"/>
                    <a:pt x="43" y="34"/>
                  </a:cubicBezTo>
                  <a:cubicBezTo>
                    <a:pt x="46" y="34"/>
                    <a:pt x="46" y="34"/>
                    <a:pt x="46" y="34"/>
                  </a:cubicBezTo>
                  <a:lnTo>
                    <a:pt x="41" y="4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48" name="Freeform 28"/>
            <p:cNvSpPr>
              <a:spLocks noEditPoints="1"/>
            </p:cNvSpPr>
            <p:nvPr userDrawn="1"/>
          </p:nvSpPr>
          <p:spPr bwMode="white">
            <a:xfrm>
              <a:off x="928" y="438"/>
              <a:ext cx="46" cy="41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56" y="25"/>
                </a:cxn>
                <a:cxn ang="0">
                  <a:pos x="27" y="50"/>
                </a:cxn>
                <a:cxn ang="0">
                  <a:pos x="0" y="26"/>
                </a:cxn>
                <a:cxn ang="0">
                  <a:pos x="29" y="0"/>
                </a:cxn>
                <a:cxn ang="0">
                  <a:pos x="29" y="47"/>
                </a:cxn>
                <a:cxn ang="0">
                  <a:pos x="45" y="27"/>
                </a:cxn>
                <a:cxn ang="0">
                  <a:pos x="27" y="4"/>
                </a:cxn>
                <a:cxn ang="0">
                  <a:pos x="11" y="23"/>
                </a:cxn>
                <a:cxn ang="0">
                  <a:pos x="29" y="47"/>
                </a:cxn>
              </a:cxnLst>
              <a:rect l="0" t="0" r="r" b="b"/>
              <a:pathLst>
                <a:path w="56" h="50">
                  <a:moveTo>
                    <a:pt x="29" y="0"/>
                  </a:moveTo>
                  <a:cubicBezTo>
                    <a:pt x="45" y="0"/>
                    <a:pt x="56" y="10"/>
                    <a:pt x="56" y="25"/>
                  </a:cubicBezTo>
                  <a:cubicBezTo>
                    <a:pt x="56" y="38"/>
                    <a:pt x="46" y="50"/>
                    <a:pt x="27" y="50"/>
                  </a:cubicBezTo>
                  <a:cubicBezTo>
                    <a:pt x="10" y="50"/>
                    <a:pt x="0" y="39"/>
                    <a:pt x="0" y="26"/>
                  </a:cubicBezTo>
                  <a:cubicBezTo>
                    <a:pt x="0" y="11"/>
                    <a:pt x="12" y="0"/>
                    <a:pt x="29" y="0"/>
                  </a:cubicBezTo>
                  <a:close/>
                  <a:moveTo>
                    <a:pt x="29" y="47"/>
                  </a:moveTo>
                  <a:cubicBezTo>
                    <a:pt x="40" y="47"/>
                    <a:pt x="45" y="38"/>
                    <a:pt x="45" y="27"/>
                  </a:cubicBezTo>
                  <a:cubicBezTo>
                    <a:pt x="45" y="15"/>
                    <a:pt x="39" y="4"/>
                    <a:pt x="27" y="4"/>
                  </a:cubicBezTo>
                  <a:cubicBezTo>
                    <a:pt x="17" y="4"/>
                    <a:pt x="11" y="11"/>
                    <a:pt x="11" y="23"/>
                  </a:cubicBezTo>
                  <a:cubicBezTo>
                    <a:pt x="11" y="37"/>
                    <a:pt x="18" y="47"/>
                    <a:pt x="29" y="4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49" name="Freeform 29"/>
            <p:cNvSpPr>
              <a:spLocks/>
            </p:cNvSpPr>
            <p:nvPr userDrawn="1"/>
          </p:nvSpPr>
          <p:spPr bwMode="white">
            <a:xfrm>
              <a:off x="989" y="439"/>
              <a:ext cx="44" cy="40"/>
            </a:xfrm>
            <a:custGeom>
              <a:avLst/>
              <a:gdLst/>
              <a:ahLst/>
              <a:cxnLst>
                <a:cxn ang="0">
                  <a:pos x="53" y="28"/>
                </a:cxn>
                <a:cxn ang="0">
                  <a:pos x="48" y="33"/>
                </a:cxn>
                <a:cxn ang="0">
                  <a:pos x="48" y="44"/>
                </a:cxn>
                <a:cxn ang="0">
                  <a:pos x="28" y="49"/>
                </a:cxn>
                <a:cxn ang="0">
                  <a:pos x="0" y="24"/>
                </a:cxn>
                <a:cxn ang="0">
                  <a:pos x="27" y="0"/>
                </a:cxn>
                <a:cxn ang="0">
                  <a:pos x="44" y="2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48" y="15"/>
                </a:cxn>
                <a:cxn ang="0">
                  <a:pos x="45" y="15"/>
                </a:cxn>
                <a:cxn ang="0">
                  <a:pos x="29" y="3"/>
                </a:cxn>
                <a:cxn ang="0">
                  <a:pos x="11" y="24"/>
                </a:cxn>
                <a:cxn ang="0">
                  <a:pos x="29" y="46"/>
                </a:cxn>
                <a:cxn ang="0">
                  <a:pos x="38" y="44"/>
                </a:cxn>
                <a:cxn ang="0">
                  <a:pos x="38" y="33"/>
                </a:cxn>
                <a:cxn ang="0">
                  <a:pos x="28" y="28"/>
                </a:cxn>
                <a:cxn ang="0">
                  <a:pos x="28" y="25"/>
                </a:cxn>
                <a:cxn ang="0">
                  <a:pos x="53" y="25"/>
                </a:cxn>
                <a:cxn ang="0">
                  <a:pos x="53" y="28"/>
                </a:cxn>
              </a:cxnLst>
              <a:rect l="0" t="0" r="r" b="b"/>
              <a:pathLst>
                <a:path w="53" h="49">
                  <a:moveTo>
                    <a:pt x="53" y="28"/>
                  </a:moveTo>
                  <a:cubicBezTo>
                    <a:pt x="49" y="28"/>
                    <a:pt x="48" y="30"/>
                    <a:pt x="48" y="33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3" y="47"/>
                    <a:pt x="35" y="49"/>
                    <a:pt x="28" y="49"/>
                  </a:cubicBezTo>
                  <a:cubicBezTo>
                    <a:pt x="9" y="49"/>
                    <a:pt x="0" y="38"/>
                    <a:pt x="0" y="24"/>
                  </a:cubicBezTo>
                  <a:cubicBezTo>
                    <a:pt x="0" y="10"/>
                    <a:pt x="11" y="0"/>
                    <a:pt x="27" y="0"/>
                  </a:cubicBezTo>
                  <a:cubicBezTo>
                    <a:pt x="35" y="0"/>
                    <a:pt x="41" y="2"/>
                    <a:pt x="44" y="2"/>
                  </a:cubicBezTo>
                  <a:cubicBezTo>
                    <a:pt x="45" y="2"/>
                    <a:pt x="46" y="2"/>
                    <a:pt x="46" y="1"/>
                  </a:cubicBezTo>
                  <a:cubicBezTo>
                    <a:pt x="48" y="1"/>
                    <a:pt x="48" y="1"/>
                    <a:pt x="48" y="1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3" y="7"/>
                    <a:pt x="37" y="3"/>
                    <a:pt x="29" y="3"/>
                  </a:cubicBezTo>
                  <a:cubicBezTo>
                    <a:pt x="18" y="3"/>
                    <a:pt x="11" y="11"/>
                    <a:pt x="11" y="24"/>
                  </a:cubicBezTo>
                  <a:cubicBezTo>
                    <a:pt x="11" y="36"/>
                    <a:pt x="19" y="46"/>
                    <a:pt x="29" y="46"/>
                  </a:cubicBezTo>
                  <a:cubicBezTo>
                    <a:pt x="32" y="46"/>
                    <a:pt x="36" y="45"/>
                    <a:pt x="38" y="44"/>
                  </a:cubicBezTo>
                  <a:cubicBezTo>
                    <a:pt x="38" y="33"/>
                    <a:pt x="38" y="33"/>
                    <a:pt x="38" y="33"/>
                  </a:cubicBezTo>
                  <a:cubicBezTo>
                    <a:pt x="38" y="29"/>
                    <a:pt x="36" y="28"/>
                    <a:pt x="28" y="28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53" y="25"/>
                    <a:pt x="53" y="25"/>
                    <a:pt x="53" y="25"/>
                  </a:cubicBezTo>
                  <a:lnTo>
                    <a:pt x="53" y="2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50" name="Freeform 30"/>
            <p:cNvSpPr>
              <a:spLocks/>
            </p:cNvSpPr>
            <p:nvPr userDrawn="1"/>
          </p:nvSpPr>
          <p:spPr bwMode="white">
            <a:xfrm>
              <a:off x="1044" y="440"/>
              <a:ext cx="45" cy="38"/>
            </a:xfrm>
            <a:custGeom>
              <a:avLst/>
              <a:gdLst/>
              <a:ahLst/>
              <a:cxnLst>
                <a:cxn ang="0">
                  <a:pos x="34" y="39"/>
                </a:cxn>
                <a:cxn ang="0">
                  <a:pos x="41" y="44"/>
                </a:cxn>
                <a:cxn ang="0">
                  <a:pos x="42" y="44"/>
                </a:cxn>
                <a:cxn ang="0">
                  <a:pos x="42" y="47"/>
                </a:cxn>
                <a:cxn ang="0">
                  <a:pos x="16" y="47"/>
                </a:cxn>
                <a:cxn ang="0">
                  <a:pos x="16" y="44"/>
                </a:cxn>
                <a:cxn ang="0">
                  <a:pos x="18" y="44"/>
                </a:cxn>
                <a:cxn ang="0">
                  <a:pos x="23" y="39"/>
                </a:cxn>
                <a:cxn ang="0">
                  <a:pos x="23" y="28"/>
                </a:cxn>
                <a:cxn ang="0">
                  <a:pos x="7" y="6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3"/>
                </a:cxn>
                <a:cxn ang="0">
                  <a:pos x="23" y="3"/>
                </a:cxn>
                <a:cxn ang="0">
                  <a:pos x="20" y="7"/>
                </a:cxn>
                <a:cxn ang="0">
                  <a:pos x="32" y="23"/>
                </a:cxn>
                <a:cxn ang="0">
                  <a:pos x="41" y="9"/>
                </a:cxn>
                <a:cxn ang="0">
                  <a:pos x="38" y="3"/>
                </a:cxn>
                <a:cxn ang="0">
                  <a:pos x="37" y="3"/>
                </a:cxn>
                <a:cxn ang="0">
                  <a:pos x="37" y="0"/>
                </a:cxn>
                <a:cxn ang="0">
                  <a:pos x="55" y="0"/>
                </a:cxn>
                <a:cxn ang="0">
                  <a:pos x="55" y="3"/>
                </a:cxn>
                <a:cxn ang="0">
                  <a:pos x="47" y="8"/>
                </a:cxn>
                <a:cxn ang="0">
                  <a:pos x="34" y="28"/>
                </a:cxn>
                <a:cxn ang="0">
                  <a:pos x="34" y="39"/>
                </a:cxn>
              </a:cxnLst>
              <a:rect l="0" t="0" r="r" b="b"/>
              <a:pathLst>
                <a:path w="55" h="47">
                  <a:moveTo>
                    <a:pt x="34" y="39"/>
                  </a:moveTo>
                  <a:cubicBezTo>
                    <a:pt x="34" y="42"/>
                    <a:pt x="35" y="44"/>
                    <a:pt x="41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2" y="44"/>
                    <a:pt x="23" y="42"/>
                    <a:pt x="23" y="3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3"/>
                    <a:pt x="4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3"/>
                    <a:pt x="18" y="5"/>
                    <a:pt x="20" y="7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3" y="6"/>
                    <a:pt x="44" y="3"/>
                    <a:pt x="38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5" y="3"/>
                    <a:pt x="55" y="3"/>
                    <a:pt x="55" y="3"/>
                  </a:cubicBezTo>
                  <a:cubicBezTo>
                    <a:pt x="51" y="3"/>
                    <a:pt x="50" y="4"/>
                    <a:pt x="47" y="8"/>
                  </a:cubicBezTo>
                  <a:cubicBezTo>
                    <a:pt x="34" y="28"/>
                    <a:pt x="34" y="28"/>
                    <a:pt x="34" y="28"/>
                  </a:cubicBezTo>
                  <a:lnTo>
                    <a:pt x="34" y="3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51" name="Freeform 31"/>
            <p:cNvSpPr>
              <a:spLocks/>
            </p:cNvSpPr>
            <p:nvPr userDrawn="1"/>
          </p:nvSpPr>
          <p:spPr bwMode="white">
            <a:xfrm>
              <a:off x="1132" y="439"/>
              <a:ext cx="28" cy="4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3" y="34"/>
                </a:cxn>
                <a:cxn ang="0">
                  <a:pos x="16" y="46"/>
                </a:cxn>
                <a:cxn ang="0">
                  <a:pos x="25" y="38"/>
                </a:cxn>
                <a:cxn ang="0">
                  <a:pos x="1" y="12"/>
                </a:cxn>
                <a:cxn ang="0">
                  <a:pos x="16" y="0"/>
                </a:cxn>
                <a:cxn ang="0">
                  <a:pos x="28" y="2"/>
                </a:cxn>
                <a:cxn ang="0">
                  <a:pos x="29" y="1"/>
                </a:cxn>
                <a:cxn ang="0">
                  <a:pos x="31" y="1"/>
                </a:cxn>
                <a:cxn ang="0">
                  <a:pos x="32" y="13"/>
                </a:cxn>
                <a:cxn ang="0">
                  <a:pos x="29" y="13"/>
                </a:cxn>
                <a:cxn ang="0">
                  <a:pos x="25" y="6"/>
                </a:cxn>
                <a:cxn ang="0">
                  <a:pos x="17" y="3"/>
                </a:cxn>
                <a:cxn ang="0">
                  <a:pos x="9" y="8"/>
                </a:cxn>
                <a:cxn ang="0">
                  <a:pos x="31" y="25"/>
                </a:cxn>
                <a:cxn ang="0">
                  <a:pos x="35" y="35"/>
                </a:cxn>
                <a:cxn ang="0">
                  <a:pos x="19" y="49"/>
                </a:cxn>
                <a:cxn ang="0">
                  <a:pos x="6" y="47"/>
                </a:cxn>
                <a:cxn ang="0">
                  <a:pos x="4" y="48"/>
                </a:cxn>
                <a:cxn ang="0">
                  <a:pos x="2" y="48"/>
                </a:cxn>
                <a:cxn ang="0">
                  <a:pos x="0" y="34"/>
                </a:cxn>
              </a:cxnLst>
              <a:rect l="0" t="0" r="r" b="b"/>
              <a:pathLst>
                <a:path w="35" h="49">
                  <a:moveTo>
                    <a:pt x="0" y="34"/>
                  </a:moveTo>
                  <a:cubicBezTo>
                    <a:pt x="3" y="34"/>
                    <a:pt x="3" y="34"/>
                    <a:pt x="3" y="34"/>
                  </a:cubicBezTo>
                  <a:cubicBezTo>
                    <a:pt x="6" y="42"/>
                    <a:pt x="10" y="46"/>
                    <a:pt x="16" y="46"/>
                  </a:cubicBezTo>
                  <a:cubicBezTo>
                    <a:pt x="21" y="46"/>
                    <a:pt x="25" y="42"/>
                    <a:pt x="25" y="38"/>
                  </a:cubicBezTo>
                  <a:cubicBezTo>
                    <a:pt x="25" y="27"/>
                    <a:pt x="1" y="27"/>
                    <a:pt x="1" y="12"/>
                  </a:cubicBezTo>
                  <a:cubicBezTo>
                    <a:pt x="1" y="5"/>
                    <a:pt x="7" y="0"/>
                    <a:pt x="16" y="0"/>
                  </a:cubicBezTo>
                  <a:cubicBezTo>
                    <a:pt x="22" y="0"/>
                    <a:pt x="26" y="2"/>
                    <a:pt x="28" y="2"/>
                  </a:cubicBezTo>
                  <a:cubicBezTo>
                    <a:pt x="28" y="2"/>
                    <a:pt x="29" y="1"/>
                    <a:pt x="29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0"/>
                    <a:pt x="27" y="7"/>
                    <a:pt x="25" y="6"/>
                  </a:cubicBezTo>
                  <a:cubicBezTo>
                    <a:pt x="23" y="4"/>
                    <a:pt x="20" y="3"/>
                    <a:pt x="17" y="3"/>
                  </a:cubicBezTo>
                  <a:cubicBezTo>
                    <a:pt x="13" y="3"/>
                    <a:pt x="9" y="5"/>
                    <a:pt x="9" y="8"/>
                  </a:cubicBezTo>
                  <a:cubicBezTo>
                    <a:pt x="9" y="15"/>
                    <a:pt x="22" y="16"/>
                    <a:pt x="31" y="25"/>
                  </a:cubicBezTo>
                  <a:cubicBezTo>
                    <a:pt x="34" y="28"/>
                    <a:pt x="35" y="31"/>
                    <a:pt x="35" y="35"/>
                  </a:cubicBezTo>
                  <a:cubicBezTo>
                    <a:pt x="35" y="43"/>
                    <a:pt x="28" y="49"/>
                    <a:pt x="19" y="49"/>
                  </a:cubicBezTo>
                  <a:cubicBezTo>
                    <a:pt x="13" y="49"/>
                    <a:pt x="7" y="47"/>
                    <a:pt x="6" y="47"/>
                  </a:cubicBezTo>
                  <a:cubicBezTo>
                    <a:pt x="5" y="47"/>
                    <a:pt x="4" y="47"/>
                    <a:pt x="4" y="48"/>
                  </a:cubicBezTo>
                  <a:cubicBezTo>
                    <a:pt x="2" y="48"/>
                    <a:pt x="2" y="48"/>
                    <a:pt x="2" y="48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52" name="Freeform 32"/>
            <p:cNvSpPr>
              <a:spLocks/>
            </p:cNvSpPr>
            <p:nvPr userDrawn="1"/>
          </p:nvSpPr>
          <p:spPr bwMode="white">
            <a:xfrm>
              <a:off x="1172" y="440"/>
              <a:ext cx="38" cy="38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20" y="4"/>
                </a:cxn>
                <a:cxn ang="0">
                  <a:pos x="20" y="21"/>
                </a:cxn>
                <a:cxn ang="0">
                  <a:pos x="32" y="21"/>
                </a:cxn>
                <a:cxn ang="0">
                  <a:pos x="38" y="16"/>
                </a:cxn>
                <a:cxn ang="0">
                  <a:pos x="41" y="16"/>
                </a:cxn>
                <a:cxn ang="0">
                  <a:pos x="41" y="31"/>
                </a:cxn>
                <a:cxn ang="0">
                  <a:pos x="38" y="31"/>
                </a:cxn>
                <a:cxn ang="0">
                  <a:pos x="31" y="25"/>
                </a:cxn>
                <a:cxn ang="0">
                  <a:pos x="20" y="25"/>
                </a:cxn>
                <a:cxn ang="0">
                  <a:pos x="20" y="39"/>
                </a:cxn>
                <a:cxn ang="0">
                  <a:pos x="23" y="43"/>
                </a:cxn>
                <a:cxn ang="0">
                  <a:pos x="35" y="43"/>
                </a:cxn>
                <a:cxn ang="0">
                  <a:pos x="44" y="35"/>
                </a:cxn>
                <a:cxn ang="0">
                  <a:pos x="47" y="35"/>
                </a:cxn>
                <a:cxn ang="0">
                  <a:pos x="46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3" y="44"/>
                </a:cxn>
                <a:cxn ang="0">
                  <a:pos x="9" y="39"/>
                </a:cxn>
                <a:cxn ang="0">
                  <a:pos x="9" y="8"/>
                </a:cxn>
                <a:cxn ang="0">
                  <a:pos x="3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44" y="0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6" y="4"/>
                </a:cxn>
              </a:cxnLst>
              <a:rect l="0" t="0" r="r" b="b"/>
              <a:pathLst>
                <a:path w="47" h="47">
                  <a:moveTo>
                    <a:pt x="36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6" y="21"/>
                    <a:pt x="38" y="20"/>
                    <a:pt x="38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27"/>
                    <a:pt x="37" y="25"/>
                    <a:pt x="31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42"/>
                    <a:pt x="20" y="43"/>
                    <a:pt x="23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40" y="43"/>
                    <a:pt x="43" y="42"/>
                    <a:pt x="44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8" y="44"/>
                    <a:pt x="9" y="42"/>
                    <a:pt x="9" y="3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"/>
                    <a:pt x="8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6"/>
                    <a:pt x="40" y="4"/>
                    <a:pt x="36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53" name="Freeform 33"/>
            <p:cNvSpPr>
              <a:spLocks noEditPoints="1"/>
            </p:cNvSpPr>
            <p:nvPr userDrawn="1"/>
          </p:nvSpPr>
          <p:spPr bwMode="white">
            <a:xfrm>
              <a:off x="1222" y="439"/>
              <a:ext cx="48" cy="40"/>
            </a:xfrm>
            <a:custGeom>
              <a:avLst/>
              <a:gdLst/>
              <a:ahLst/>
              <a:cxnLst>
                <a:cxn ang="0">
                  <a:pos x="18" y="40"/>
                </a:cxn>
                <a:cxn ang="0">
                  <a:pos x="24" y="45"/>
                </a:cxn>
                <a:cxn ang="0">
                  <a:pos x="27" y="45"/>
                </a:cxn>
                <a:cxn ang="0">
                  <a:pos x="27" y="48"/>
                </a:cxn>
                <a:cxn ang="0">
                  <a:pos x="0" y="48"/>
                </a:cxn>
                <a:cxn ang="0">
                  <a:pos x="0" y="45"/>
                </a:cxn>
                <a:cxn ang="0">
                  <a:pos x="1" y="45"/>
                </a:cxn>
                <a:cxn ang="0">
                  <a:pos x="8" y="40"/>
                </a:cxn>
                <a:cxn ang="0">
                  <a:pos x="8" y="10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1"/>
                </a:cxn>
                <a:cxn ang="0">
                  <a:pos x="10" y="0"/>
                </a:cxn>
                <a:cxn ang="0">
                  <a:pos x="22" y="0"/>
                </a:cxn>
                <a:cxn ang="0">
                  <a:pos x="44" y="5"/>
                </a:cxn>
                <a:cxn ang="0">
                  <a:pos x="47" y="14"/>
                </a:cxn>
                <a:cxn ang="0">
                  <a:pos x="36" y="26"/>
                </a:cxn>
                <a:cxn ang="0">
                  <a:pos x="49" y="41"/>
                </a:cxn>
                <a:cxn ang="0">
                  <a:pos x="59" y="46"/>
                </a:cxn>
                <a:cxn ang="0">
                  <a:pos x="59" y="49"/>
                </a:cxn>
                <a:cxn ang="0">
                  <a:pos x="54" y="49"/>
                </a:cxn>
                <a:cxn ang="0">
                  <a:pos x="37" y="44"/>
                </a:cxn>
                <a:cxn ang="0">
                  <a:pos x="24" y="28"/>
                </a:cxn>
                <a:cxn ang="0">
                  <a:pos x="18" y="28"/>
                </a:cxn>
                <a:cxn ang="0">
                  <a:pos x="18" y="40"/>
                </a:cxn>
                <a:cxn ang="0">
                  <a:pos x="18" y="25"/>
                </a:cxn>
                <a:cxn ang="0">
                  <a:pos x="21" y="25"/>
                </a:cxn>
                <a:cxn ang="0">
                  <a:pos x="36" y="14"/>
                </a:cxn>
                <a:cxn ang="0">
                  <a:pos x="22" y="3"/>
                </a:cxn>
                <a:cxn ang="0">
                  <a:pos x="18" y="3"/>
                </a:cxn>
                <a:cxn ang="0">
                  <a:pos x="18" y="25"/>
                </a:cxn>
              </a:cxnLst>
              <a:rect l="0" t="0" r="r" b="b"/>
              <a:pathLst>
                <a:path w="59" h="49">
                  <a:moveTo>
                    <a:pt x="18" y="40"/>
                  </a:moveTo>
                  <a:cubicBezTo>
                    <a:pt x="18" y="44"/>
                    <a:pt x="20" y="45"/>
                    <a:pt x="24" y="45"/>
                  </a:cubicBezTo>
                  <a:cubicBezTo>
                    <a:pt x="27" y="45"/>
                    <a:pt x="27" y="45"/>
                    <a:pt x="27" y="45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6" y="45"/>
                    <a:pt x="8" y="44"/>
                    <a:pt x="8" y="4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6"/>
                    <a:pt x="7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7" y="0"/>
                    <a:pt x="10" y="0"/>
                  </a:cubicBezTo>
                  <a:cubicBezTo>
                    <a:pt x="14" y="0"/>
                    <a:pt x="20" y="0"/>
                    <a:pt x="22" y="0"/>
                  </a:cubicBezTo>
                  <a:cubicBezTo>
                    <a:pt x="34" y="0"/>
                    <a:pt x="40" y="1"/>
                    <a:pt x="44" y="5"/>
                  </a:cubicBezTo>
                  <a:cubicBezTo>
                    <a:pt x="46" y="7"/>
                    <a:pt x="47" y="10"/>
                    <a:pt x="47" y="14"/>
                  </a:cubicBezTo>
                  <a:cubicBezTo>
                    <a:pt x="47" y="19"/>
                    <a:pt x="43" y="24"/>
                    <a:pt x="36" y="26"/>
                  </a:cubicBezTo>
                  <a:cubicBezTo>
                    <a:pt x="41" y="30"/>
                    <a:pt x="44" y="36"/>
                    <a:pt x="49" y="41"/>
                  </a:cubicBezTo>
                  <a:cubicBezTo>
                    <a:pt x="52" y="45"/>
                    <a:pt x="54" y="46"/>
                    <a:pt x="59" y="46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7" y="49"/>
                    <a:pt x="57" y="49"/>
                    <a:pt x="54" y="49"/>
                  </a:cubicBezTo>
                  <a:cubicBezTo>
                    <a:pt x="45" y="49"/>
                    <a:pt x="41" y="48"/>
                    <a:pt x="37" y="44"/>
                  </a:cubicBezTo>
                  <a:cubicBezTo>
                    <a:pt x="34" y="40"/>
                    <a:pt x="29" y="32"/>
                    <a:pt x="24" y="28"/>
                  </a:cubicBezTo>
                  <a:cubicBezTo>
                    <a:pt x="18" y="28"/>
                    <a:pt x="18" y="28"/>
                    <a:pt x="18" y="28"/>
                  </a:cubicBezTo>
                  <a:lnTo>
                    <a:pt x="18" y="40"/>
                  </a:lnTo>
                  <a:close/>
                  <a:moveTo>
                    <a:pt x="18" y="25"/>
                  </a:moveTo>
                  <a:cubicBezTo>
                    <a:pt x="21" y="25"/>
                    <a:pt x="21" y="25"/>
                    <a:pt x="21" y="25"/>
                  </a:cubicBezTo>
                  <a:cubicBezTo>
                    <a:pt x="31" y="25"/>
                    <a:pt x="36" y="22"/>
                    <a:pt x="36" y="14"/>
                  </a:cubicBezTo>
                  <a:cubicBezTo>
                    <a:pt x="36" y="6"/>
                    <a:pt x="30" y="3"/>
                    <a:pt x="22" y="3"/>
                  </a:cubicBezTo>
                  <a:cubicBezTo>
                    <a:pt x="18" y="3"/>
                    <a:pt x="18" y="3"/>
                    <a:pt x="18" y="3"/>
                  </a:cubicBezTo>
                  <a:lnTo>
                    <a:pt x="18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54" name="Freeform 34"/>
            <p:cNvSpPr>
              <a:spLocks/>
            </p:cNvSpPr>
            <p:nvPr userDrawn="1"/>
          </p:nvSpPr>
          <p:spPr bwMode="white">
            <a:xfrm>
              <a:off x="1271" y="440"/>
              <a:ext cx="47" cy="39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27" y="0"/>
                </a:cxn>
                <a:cxn ang="0">
                  <a:pos x="27" y="3"/>
                </a:cxn>
                <a:cxn ang="0">
                  <a:pos x="25" y="3"/>
                </a:cxn>
                <a:cxn ang="0">
                  <a:pos x="20" y="9"/>
                </a:cxn>
                <a:cxn ang="0">
                  <a:pos x="32" y="35"/>
                </a:cxn>
                <a:cxn ang="0">
                  <a:pos x="44" y="7"/>
                </a:cxn>
                <a:cxn ang="0">
                  <a:pos x="39" y="3"/>
                </a:cxn>
                <a:cxn ang="0">
                  <a:pos x="37" y="3"/>
                </a:cxn>
                <a:cxn ang="0">
                  <a:pos x="37" y="0"/>
                </a:cxn>
                <a:cxn ang="0">
                  <a:pos x="57" y="0"/>
                </a:cxn>
                <a:cxn ang="0">
                  <a:pos x="57" y="3"/>
                </a:cxn>
                <a:cxn ang="0">
                  <a:pos x="56" y="3"/>
                </a:cxn>
                <a:cxn ang="0">
                  <a:pos x="47" y="11"/>
                </a:cxn>
                <a:cxn ang="0">
                  <a:pos x="31" y="48"/>
                </a:cxn>
                <a:cxn ang="0">
                  <a:pos x="27" y="48"/>
                </a:cxn>
                <a:cxn ang="0">
                  <a:pos x="9" y="9"/>
                </a:cxn>
              </a:cxnLst>
              <a:rect l="0" t="0" r="r" b="b"/>
              <a:pathLst>
                <a:path w="57" h="48">
                  <a:moveTo>
                    <a:pt x="9" y="9"/>
                  </a:moveTo>
                  <a:cubicBezTo>
                    <a:pt x="6" y="4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19" y="3"/>
                    <a:pt x="18" y="5"/>
                    <a:pt x="20" y="9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4"/>
                    <a:pt x="43" y="3"/>
                    <a:pt x="39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2" y="3"/>
                    <a:pt x="50" y="5"/>
                    <a:pt x="47" y="11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27" y="48"/>
                    <a:pt x="27" y="48"/>
                    <a:pt x="27" y="48"/>
                  </a:cubicBezTo>
                  <a:lnTo>
                    <a:pt x="9" y="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55" name="Freeform 35"/>
            <p:cNvSpPr>
              <a:spLocks/>
            </p:cNvSpPr>
            <p:nvPr userDrawn="1"/>
          </p:nvSpPr>
          <p:spPr bwMode="white">
            <a:xfrm>
              <a:off x="1327" y="440"/>
              <a:ext cx="21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" y="0"/>
                </a:cxn>
                <a:cxn ang="0">
                  <a:pos x="25" y="3"/>
                </a:cxn>
                <a:cxn ang="0">
                  <a:pos x="23" y="3"/>
                </a:cxn>
                <a:cxn ang="0">
                  <a:pos x="18" y="8"/>
                </a:cxn>
                <a:cxn ang="0">
                  <a:pos x="18" y="39"/>
                </a:cxn>
                <a:cxn ang="0">
                  <a:pos x="24" y="44"/>
                </a:cxn>
                <a:cxn ang="0">
                  <a:pos x="25" y="44"/>
                </a:cxn>
                <a:cxn ang="0">
                  <a:pos x="25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2" y="44"/>
                </a:cxn>
                <a:cxn ang="0">
                  <a:pos x="7" y="39"/>
                </a:cxn>
                <a:cxn ang="0">
                  <a:pos x="7" y="8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25" h="47">
                  <a:moveTo>
                    <a:pt x="0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19" y="3"/>
                    <a:pt x="18" y="4"/>
                    <a:pt x="18" y="8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42"/>
                    <a:pt x="19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6" y="44"/>
                    <a:pt x="7" y="42"/>
                    <a:pt x="7" y="39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4"/>
                    <a:pt x="6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56" name="Freeform 36"/>
            <p:cNvSpPr>
              <a:spLocks/>
            </p:cNvSpPr>
            <p:nvPr userDrawn="1"/>
          </p:nvSpPr>
          <p:spPr bwMode="white">
            <a:xfrm>
              <a:off x="1361" y="439"/>
              <a:ext cx="41" cy="40"/>
            </a:xfrm>
            <a:custGeom>
              <a:avLst/>
              <a:gdLst/>
              <a:ahLst/>
              <a:cxnLst>
                <a:cxn ang="0">
                  <a:pos x="50" y="35"/>
                </a:cxn>
                <a:cxn ang="0">
                  <a:pos x="45" y="48"/>
                </a:cxn>
                <a:cxn ang="0">
                  <a:pos x="41" y="48"/>
                </a:cxn>
                <a:cxn ang="0">
                  <a:pos x="28" y="49"/>
                </a:cxn>
                <a:cxn ang="0">
                  <a:pos x="0" y="25"/>
                </a:cxn>
                <a:cxn ang="0">
                  <a:pos x="29" y="0"/>
                </a:cxn>
                <a:cxn ang="0">
                  <a:pos x="44" y="3"/>
                </a:cxn>
                <a:cxn ang="0">
                  <a:pos x="45" y="2"/>
                </a:cxn>
                <a:cxn ang="0">
                  <a:pos x="47" y="2"/>
                </a:cxn>
                <a:cxn ang="0">
                  <a:pos x="48" y="15"/>
                </a:cxn>
                <a:cxn ang="0">
                  <a:pos x="45" y="15"/>
                </a:cxn>
                <a:cxn ang="0">
                  <a:pos x="30" y="4"/>
                </a:cxn>
                <a:cxn ang="0">
                  <a:pos x="11" y="24"/>
                </a:cxn>
                <a:cxn ang="0">
                  <a:pos x="31" y="46"/>
                </a:cxn>
                <a:cxn ang="0">
                  <a:pos x="47" y="35"/>
                </a:cxn>
                <a:cxn ang="0">
                  <a:pos x="50" y="35"/>
                </a:cxn>
              </a:cxnLst>
              <a:rect l="0" t="0" r="r" b="b"/>
              <a:pathLst>
                <a:path w="50" h="49">
                  <a:moveTo>
                    <a:pt x="50" y="35"/>
                  </a:moveTo>
                  <a:cubicBezTo>
                    <a:pt x="49" y="39"/>
                    <a:pt x="47" y="44"/>
                    <a:pt x="45" y="48"/>
                  </a:cubicBezTo>
                  <a:cubicBezTo>
                    <a:pt x="44" y="48"/>
                    <a:pt x="43" y="48"/>
                    <a:pt x="41" y="48"/>
                  </a:cubicBezTo>
                  <a:cubicBezTo>
                    <a:pt x="37" y="48"/>
                    <a:pt x="33" y="49"/>
                    <a:pt x="28" y="49"/>
                  </a:cubicBezTo>
                  <a:cubicBezTo>
                    <a:pt x="12" y="49"/>
                    <a:pt x="0" y="38"/>
                    <a:pt x="0" y="25"/>
                  </a:cubicBezTo>
                  <a:cubicBezTo>
                    <a:pt x="0" y="11"/>
                    <a:pt x="13" y="0"/>
                    <a:pt x="29" y="0"/>
                  </a:cubicBezTo>
                  <a:cubicBezTo>
                    <a:pt x="37" y="0"/>
                    <a:pt x="42" y="3"/>
                    <a:pt x="44" y="3"/>
                  </a:cubicBezTo>
                  <a:cubicBezTo>
                    <a:pt x="44" y="3"/>
                    <a:pt x="45" y="3"/>
                    <a:pt x="45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3" y="8"/>
                    <a:pt x="37" y="4"/>
                    <a:pt x="30" y="4"/>
                  </a:cubicBezTo>
                  <a:cubicBezTo>
                    <a:pt x="19" y="4"/>
                    <a:pt x="11" y="12"/>
                    <a:pt x="11" y="24"/>
                  </a:cubicBezTo>
                  <a:cubicBezTo>
                    <a:pt x="11" y="36"/>
                    <a:pt x="20" y="46"/>
                    <a:pt x="31" y="46"/>
                  </a:cubicBezTo>
                  <a:cubicBezTo>
                    <a:pt x="38" y="46"/>
                    <a:pt x="43" y="41"/>
                    <a:pt x="47" y="35"/>
                  </a:cubicBezTo>
                  <a:lnTo>
                    <a:pt x="50" y="3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57" name="Freeform 37"/>
            <p:cNvSpPr>
              <a:spLocks/>
            </p:cNvSpPr>
            <p:nvPr userDrawn="1"/>
          </p:nvSpPr>
          <p:spPr bwMode="white">
            <a:xfrm>
              <a:off x="1413" y="440"/>
              <a:ext cx="38" cy="38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20" y="4"/>
                </a:cxn>
                <a:cxn ang="0">
                  <a:pos x="20" y="21"/>
                </a:cxn>
                <a:cxn ang="0">
                  <a:pos x="32" y="21"/>
                </a:cxn>
                <a:cxn ang="0">
                  <a:pos x="38" y="16"/>
                </a:cxn>
                <a:cxn ang="0">
                  <a:pos x="41" y="16"/>
                </a:cxn>
                <a:cxn ang="0">
                  <a:pos x="41" y="31"/>
                </a:cxn>
                <a:cxn ang="0">
                  <a:pos x="38" y="31"/>
                </a:cxn>
                <a:cxn ang="0">
                  <a:pos x="31" y="25"/>
                </a:cxn>
                <a:cxn ang="0">
                  <a:pos x="20" y="25"/>
                </a:cxn>
                <a:cxn ang="0">
                  <a:pos x="20" y="39"/>
                </a:cxn>
                <a:cxn ang="0">
                  <a:pos x="22" y="43"/>
                </a:cxn>
                <a:cxn ang="0">
                  <a:pos x="35" y="43"/>
                </a:cxn>
                <a:cxn ang="0">
                  <a:pos x="44" y="35"/>
                </a:cxn>
                <a:cxn ang="0">
                  <a:pos x="47" y="35"/>
                </a:cxn>
                <a:cxn ang="0">
                  <a:pos x="46" y="47"/>
                </a:cxn>
                <a:cxn ang="0">
                  <a:pos x="0" y="47"/>
                </a:cxn>
                <a:cxn ang="0">
                  <a:pos x="0" y="44"/>
                </a:cxn>
                <a:cxn ang="0">
                  <a:pos x="3" y="44"/>
                </a:cxn>
                <a:cxn ang="0">
                  <a:pos x="9" y="39"/>
                </a:cxn>
                <a:cxn ang="0">
                  <a:pos x="9" y="8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44" y="0"/>
                </a:cxn>
                <a:cxn ang="0">
                  <a:pos x="44" y="11"/>
                </a:cxn>
                <a:cxn ang="0">
                  <a:pos x="42" y="11"/>
                </a:cxn>
                <a:cxn ang="0">
                  <a:pos x="36" y="4"/>
                </a:cxn>
              </a:cxnLst>
              <a:rect l="0" t="0" r="r" b="b"/>
              <a:pathLst>
                <a:path w="47" h="47">
                  <a:moveTo>
                    <a:pt x="36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6" y="21"/>
                    <a:pt x="38" y="20"/>
                    <a:pt x="38" y="16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38" y="27"/>
                    <a:pt x="37" y="25"/>
                    <a:pt x="31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42"/>
                    <a:pt x="20" y="43"/>
                    <a:pt x="22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40" y="43"/>
                    <a:pt x="42" y="42"/>
                    <a:pt x="44" y="35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8" y="44"/>
                    <a:pt x="9" y="42"/>
                    <a:pt x="9" y="3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4"/>
                    <a:pt x="8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1" y="6"/>
                    <a:pt x="40" y="4"/>
                    <a:pt x="36" y="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58" name="Freeform 38"/>
            <p:cNvSpPr>
              <a:spLocks/>
            </p:cNvSpPr>
            <p:nvPr userDrawn="1"/>
          </p:nvSpPr>
          <p:spPr bwMode="white">
            <a:xfrm>
              <a:off x="1466" y="439"/>
              <a:ext cx="28" cy="40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2" y="34"/>
                </a:cxn>
                <a:cxn ang="0">
                  <a:pos x="16" y="46"/>
                </a:cxn>
                <a:cxn ang="0">
                  <a:pos x="24" y="38"/>
                </a:cxn>
                <a:cxn ang="0">
                  <a:pos x="0" y="12"/>
                </a:cxn>
                <a:cxn ang="0">
                  <a:pos x="15" y="0"/>
                </a:cxn>
                <a:cxn ang="0">
                  <a:pos x="27" y="2"/>
                </a:cxn>
                <a:cxn ang="0">
                  <a:pos x="29" y="1"/>
                </a:cxn>
                <a:cxn ang="0">
                  <a:pos x="30" y="1"/>
                </a:cxn>
                <a:cxn ang="0">
                  <a:pos x="32" y="13"/>
                </a:cxn>
                <a:cxn ang="0">
                  <a:pos x="29" y="13"/>
                </a:cxn>
                <a:cxn ang="0">
                  <a:pos x="24" y="6"/>
                </a:cxn>
                <a:cxn ang="0">
                  <a:pos x="16" y="3"/>
                </a:cxn>
                <a:cxn ang="0">
                  <a:pos x="9" y="8"/>
                </a:cxn>
                <a:cxn ang="0">
                  <a:pos x="30" y="25"/>
                </a:cxn>
                <a:cxn ang="0">
                  <a:pos x="34" y="35"/>
                </a:cxn>
                <a:cxn ang="0">
                  <a:pos x="18" y="49"/>
                </a:cxn>
                <a:cxn ang="0">
                  <a:pos x="5" y="47"/>
                </a:cxn>
                <a:cxn ang="0">
                  <a:pos x="3" y="48"/>
                </a:cxn>
                <a:cxn ang="0">
                  <a:pos x="1" y="48"/>
                </a:cxn>
                <a:cxn ang="0">
                  <a:pos x="0" y="34"/>
                </a:cxn>
              </a:cxnLst>
              <a:rect l="0" t="0" r="r" b="b"/>
              <a:pathLst>
                <a:path w="34" h="49">
                  <a:moveTo>
                    <a:pt x="0" y="34"/>
                  </a:moveTo>
                  <a:cubicBezTo>
                    <a:pt x="2" y="34"/>
                    <a:pt x="2" y="34"/>
                    <a:pt x="2" y="34"/>
                  </a:cubicBezTo>
                  <a:cubicBezTo>
                    <a:pt x="5" y="42"/>
                    <a:pt x="9" y="46"/>
                    <a:pt x="16" y="46"/>
                  </a:cubicBezTo>
                  <a:cubicBezTo>
                    <a:pt x="21" y="46"/>
                    <a:pt x="24" y="42"/>
                    <a:pt x="24" y="38"/>
                  </a:cubicBezTo>
                  <a:cubicBezTo>
                    <a:pt x="24" y="27"/>
                    <a:pt x="0" y="27"/>
                    <a:pt x="0" y="12"/>
                  </a:cubicBezTo>
                  <a:cubicBezTo>
                    <a:pt x="0" y="5"/>
                    <a:pt x="6" y="0"/>
                    <a:pt x="15" y="0"/>
                  </a:cubicBezTo>
                  <a:cubicBezTo>
                    <a:pt x="21" y="0"/>
                    <a:pt x="26" y="2"/>
                    <a:pt x="27" y="2"/>
                  </a:cubicBezTo>
                  <a:cubicBezTo>
                    <a:pt x="27" y="2"/>
                    <a:pt x="28" y="1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10"/>
                    <a:pt x="26" y="7"/>
                    <a:pt x="24" y="6"/>
                  </a:cubicBezTo>
                  <a:cubicBezTo>
                    <a:pt x="22" y="4"/>
                    <a:pt x="19" y="3"/>
                    <a:pt x="16" y="3"/>
                  </a:cubicBezTo>
                  <a:cubicBezTo>
                    <a:pt x="12" y="3"/>
                    <a:pt x="9" y="5"/>
                    <a:pt x="9" y="8"/>
                  </a:cubicBezTo>
                  <a:cubicBezTo>
                    <a:pt x="9" y="15"/>
                    <a:pt x="21" y="16"/>
                    <a:pt x="30" y="25"/>
                  </a:cubicBezTo>
                  <a:cubicBezTo>
                    <a:pt x="33" y="28"/>
                    <a:pt x="34" y="31"/>
                    <a:pt x="34" y="35"/>
                  </a:cubicBezTo>
                  <a:cubicBezTo>
                    <a:pt x="34" y="43"/>
                    <a:pt x="27" y="49"/>
                    <a:pt x="18" y="49"/>
                  </a:cubicBezTo>
                  <a:cubicBezTo>
                    <a:pt x="12" y="49"/>
                    <a:pt x="6" y="47"/>
                    <a:pt x="5" y="47"/>
                  </a:cubicBezTo>
                  <a:cubicBezTo>
                    <a:pt x="4" y="47"/>
                    <a:pt x="4" y="47"/>
                    <a:pt x="3" y="48"/>
                  </a:cubicBezTo>
                  <a:cubicBezTo>
                    <a:pt x="1" y="48"/>
                    <a:pt x="1" y="48"/>
                    <a:pt x="1" y="48"/>
                  </a:cubicBezTo>
                  <a:lnTo>
                    <a:pt x="0" y="3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59" name="Freeform 39"/>
            <p:cNvSpPr>
              <a:spLocks/>
            </p:cNvSpPr>
            <p:nvPr userDrawn="1"/>
          </p:nvSpPr>
          <p:spPr bwMode="white">
            <a:xfrm>
              <a:off x="437" y="154"/>
              <a:ext cx="0" cy="345"/>
            </a:xfrm>
            <a:custGeom>
              <a:avLst/>
              <a:gdLst/>
              <a:ahLst/>
              <a:cxnLst>
                <a:cxn ang="0">
                  <a:pos x="0" y="345"/>
                </a:cxn>
                <a:cxn ang="0">
                  <a:pos x="0" y="0"/>
                </a:cxn>
                <a:cxn ang="0">
                  <a:pos x="0" y="345"/>
                </a:cxn>
              </a:cxnLst>
              <a:rect l="0" t="0" r="r" b="b"/>
              <a:pathLst>
                <a:path h="345">
                  <a:moveTo>
                    <a:pt x="0" y="345"/>
                  </a:moveTo>
                  <a:lnTo>
                    <a:pt x="0" y="0"/>
                  </a:lnTo>
                  <a:lnTo>
                    <a:pt x="0" y="34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60" name="Rectangle 40"/>
            <p:cNvSpPr>
              <a:spLocks noChangeArrowheads="1"/>
            </p:cNvSpPr>
            <p:nvPr userDrawn="1"/>
          </p:nvSpPr>
          <p:spPr bwMode="white">
            <a:xfrm>
              <a:off x="434" y="154"/>
              <a:ext cx="6" cy="34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61" name="Freeform 41"/>
            <p:cNvSpPr>
              <a:spLocks/>
            </p:cNvSpPr>
            <p:nvPr userDrawn="1"/>
          </p:nvSpPr>
          <p:spPr bwMode="white">
            <a:xfrm>
              <a:off x="174" y="220"/>
              <a:ext cx="163" cy="27"/>
            </a:xfrm>
            <a:custGeom>
              <a:avLst/>
              <a:gdLst/>
              <a:ahLst/>
              <a:cxnLst>
                <a:cxn ang="0">
                  <a:pos x="107" y="11"/>
                </a:cxn>
                <a:cxn ang="0">
                  <a:pos x="108" y="12"/>
                </a:cxn>
                <a:cxn ang="0">
                  <a:pos x="176" y="33"/>
                </a:cxn>
                <a:cxn ang="0">
                  <a:pos x="193" y="32"/>
                </a:cxn>
                <a:cxn ang="0">
                  <a:pos x="199" y="21"/>
                </a:cxn>
                <a:cxn ang="0">
                  <a:pos x="198" y="18"/>
                </a:cxn>
                <a:cxn ang="0">
                  <a:pos x="99" y="0"/>
                </a:cxn>
                <a:cxn ang="0">
                  <a:pos x="2" y="17"/>
                </a:cxn>
                <a:cxn ang="0">
                  <a:pos x="0" y="19"/>
                </a:cxn>
                <a:cxn ang="0">
                  <a:pos x="1" y="22"/>
                </a:cxn>
                <a:cxn ang="0">
                  <a:pos x="2" y="25"/>
                </a:cxn>
                <a:cxn ang="0">
                  <a:pos x="5" y="26"/>
                </a:cxn>
                <a:cxn ang="0">
                  <a:pos x="6" y="25"/>
                </a:cxn>
                <a:cxn ang="0">
                  <a:pos x="5" y="23"/>
                </a:cxn>
                <a:cxn ang="0">
                  <a:pos x="6" y="20"/>
                </a:cxn>
                <a:cxn ang="0">
                  <a:pos x="9" y="19"/>
                </a:cxn>
                <a:cxn ang="0">
                  <a:pos x="11" y="20"/>
                </a:cxn>
                <a:cxn ang="0">
                  <a:pos x="12" y="22"/>
                </a:cxn>
                <a:cxn ang="0">
                  <a:pos x="23" y="20"/>
                </a:cxn>
                <a:cxn ang="0">
                  <a:pos x="25" y="19"/>
                </a:cxn>
                <a:cxn ang="0">
                  <a:pos x="25" y="16"/>
                </a:cxn>
                <a:cxn ang="0">
                  <a:pos x="27" y="13"/>
                </a:cxn>
                <a:cxn ang="0">
                  <a:pos x="31" y="12"/>
                </a:cxn>
                <a:cxn ang="0">
                  <a:pos x="34" y="14"/>
                </a:cxn>
                <a:cxn ang="0">
                  <a:pos x="35" y="17"/>
                </a:cxn>
                <a:cxn ang="0">
                  <a:pos x="51" y="15"/>
                </a:cxn>
                <a:cxn ang="0">
                  <a:pos x="53" y="14"/>
                </a:cxn>
                <a:cxn ang="0">
                  <a:pos x="53" y="12"/>
                </a:cxn>
                <a:cxn ang="0">
                  <a:pos x="56" y="8"/>
                </a:cxn>
                <a:cxn ang="0">
                  <a:pos x="62" y="8"/>
                </a:cxn>
                <a:cxn ang="0">
                  <a:pos x="66" y="10"/>
                </a:cxn>
                <a:cxn ang="0">
                  <a:pos x="67" y="12"/>
                </a:cxn>
                <a:cxn ang="0">
                  <a:pos x="69" y="13"/>
                </a:cxn>
                <a:cxn ang="0">
                  <a:pos x="90" y="12"/>
                </a:cxn>
                <a:cxn ang="0">
                  <a:pos x="91" y="11"/>
                </a:cxn>
                <a:cxn ang="0">
                  <a:pos x="91" y="10"/>
                </a:cxn>
                <a:cxn ang="0">
                  <a:pos x="92" y="7"/>
                </a:cxn>
                <a:cxn ang="0">
                  <a:pos x="95" y="7"/>
                </a:cxn>
                <a:cxn ang="0">
                  <a:pos x="102" y="7"/>
                </a:cxn>
                <a:cxn ang="0">
                  <a:pos x="106" y="7"/>
                </a:cxn>
                <a:cxn ang="0">
                  <a:pos x="106" y="10"/>
                </a:cxn>
                <a:cxn ang="0">
                  <a:pos x="107" y="11"/>
                </a:cxn>
              </a:cxnLst>
              <a:rect l="0" t="0" r="r" b="b"/>
              <a:pathLst>
                <a:path w="199" h="33">
                  <a:moveTo>
                    <a:pt x="107" y="11"/>
                  </a:moveTo>
                  <a:cubicBezTo>
                    <a:pt x="107" y="12"/>
                    <a:pt x="108" y="12"/>
                    <a:pt x="108" y="12"/>
                  </a:cubicBezTo>
                  <a:cubicBezTo>
                    <a:pt x="150" y="10"/>
                    <a:pt x="174" y="26"/>
                    <a:pt x="176" y="33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99" y="21"/>
                    <a:pt x="199" y="21"/>
                    <a:pt x="199" y="21"/>
                  </a:cubicBezTo>
                  <a:cubicBezTo>
                    <a:pt x="199" y="20"/>
                    <a:pt x="199" y="19"/>
                    <a:pt x="198" y="18"/>
                  </a:cubicBezTo>
                  <a:cubicBezTo>
                    <a:pt x="193" y="13"/>
                    <a:pt x="151" y="0"/>
                    <a:pt x="99" y="0"/>
                  </a:cubicBezTo>
                  <a:cubicBezTo>
                    <a:pt x="44" y="0"/>
                    <a:pt x="9" y="11"/>
                    <a:pt x="2" y="17"/>
                  </a:cubicBezTo>
                  <a:cubicBezTo>
                    <a:pt x="2" y="17"/>
                    <a:pt x="0" y="18"/>
                    <a:pt x="0" y="19"/>
                  </a:cubicBezTo>
                  <a:cubicBezTo>
                    <a:pt x="0" y="20"/>
                    <a:pt x="1" y="22"/>
                    <a:pt x="1" y="22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6"/>
                    <a:pt x="4" y="26"/>
                    <a:pt x="5" y="26"/>
                  </a:cubicBezTo>
                  <a:cubicBezTo>
                    <a:pt x="5" y="26"/>
                    <a:pt x="6" y="25"/>
                    <a:pt x="6" y="25"/>
                  </a:cubicBezTo>
                  <a:cubicBezTo>
                    <a:pt x="6" y="24"/>
                    <a:pt x="5" y="23"/>
                    <a:pt x="5" y="23"/>
                  </a:cubicBezTo>
                  <a:cubicBezTo>
                    <a:pt x="4" y="21"/>
                    <a:pt x="6" y="20"/>
                    <a:pt x="6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1" y="18"/>
                    <a:pt x="11" y="19"/>
                    <a:pt x="11" y="20"/>
                  </a:cubicBezTo>
                  <a:cubicBezTo>
                    <a:pt x="11" y="20"/>
                    <a:pt x="12" y="22"/>
                    <a:pt x="12" y="22"/>
                  </a:cubicBezTo>
                  <a:cubicBezTo>
                    <a:pt x="13" y="23"/>
                    <a:pt x="16" y="21"/>
                    <a:pt x="23" y="20"/>
                  </a:cubicBezTo>
                  <a:cubicBezTo>
                    <a:pt x="24" y="20"/>
                    <a:pt x="24" y="19"/>
                    <a:pt x="25" y="19"/>
                  </a:cubicBezTo>
                  <a:cubicBezTo>
                    <a:pt x="26" y="19"/>
                    <a:pt x="25" y="16"/>
                    <a:pt x="25" y="16"/>
                  </a:cubicBezTo>
                  <a:cubicBezTo>
                    <a:pt x="25" y="15"/>
                    <a:pt x="24" y="14"/>
                    <a:pt x="27" y="1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4" y="12"/>
                    <a:pt x="34" y="13"/>
                    <a:pt x="34" y="14"/>
                  </a:cubicBezTo>
                  <a:cubicBezTo>
                    <a:pt x="34" y="14"/>
                    <a:pt x="34" y="16"/>
                    <a:pt x="35" y="17"/>
                  </a:cubicBezTo>
                  <a:cubicBezTo>
                    <a:pt x="35" y="18"/>
                    <a:pt x="36" y="16"/>
                    <a:pt x="51" y="15"/>
                  </a:cubicBezTo>
                  <a:cubicBezTo>
                    <a:pt x="51" y="15"/>
                    <a:pt x="53" y="15"/>
                    <a:pt x="53" y="14"/>
                  </a:cubicBezTo>
                  <a:cubicBezTo>
                    <a:pt x="54" y="13"/>
                    <a:pt x="53" y="12"/>
                    <a:pt x="53" y="12"/>
                  </a:cubicBezTo>
                  <a:cubicBezTo>
                    <a:pt x="53" y="10"/>
                    <a:pt x="53" y="9"/>
                    <a:pt x="56" y="8"/>
                  </a:cubicBezTo>
                  <a:cubicBezTo>
                    <a:pt x="62" y="8"/>
                    <a:pt x="62" y="8"/>
                    <a:pt x="62" y="8"/>
                  </a:cubicBezTo>
                  <a:cubicBezTo>
                    <a:pt x="67" y="7"/>
                    <a:pt x="66" y="9"/>
                    <a:pt x="66" y="10"/>
                  </a:cubicBezTo>
                  <a:cubicBezTo>
                    <a:pt x="66" y="10"/>
                    <a:pt x="66" y="12"/>
                    <a:pt x="67" y="12"/>
                  </a:cubicBezTo>
                  <a:cubicBezTo>
                    <a:pt x="67" y="13"/>
                    <a:pt x="69" y="13"/>
                    <a:pt x="69" y="13"/>
                  </a:cubicBezTo>
                  <a:cubicBezTo>
                    <a:pt x="77" y="12"/>
                    <a:pt x="81" y="12"/>
                    <a:pt x="90" y="12"/>
                  </a:cubicBezTo>
                  <a:cubicBezTo>
                    <a:pt x="90" y="12"/>
                    <a:pt x="91" y="12"/>
                    <a:pt x="91" y="11"/>
                  </a:cubicBezTo>
                  <a:cubicBezTo>
                    <a:pt x="92" y="11"/>
                    <a:pt x="91" y="10"/>
                    <a:pt x="91" y="10"/>
                  </a:cubicBezTo>
                  <a:cubicBezTo>
                    <a:pt x="91" y="9"/>
                    <a:pt x="91" y="8"/>
                    <a:pt x="92" y="7"/>
                  </a:cubicBezTo>
                  <a:cubicBezTo>
                    <a:pt x="93" y="6"/>
                    <a:pt x="94" y="7"/>
                    <a:pt x="95" y="7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3" y="7"/>
                    <a:pt x="105" y="6"/>
                    <a:pt x="106" y="7"/>
                  </a:cubicBezTo>
                  <a:cubicBezTo>
                    <a:pt x="106" y="7"/>
                    <a:pt x="106" y="10"/>
                    <a:pt x="106" y="10"/>
                  </a:cubicBezTo>
                  <a:cubicBezTo>
                    <a:pt x="106" y="10"/>
                    <a:pt x="106" y="11"/>
                    <a:pt x="107" y="1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62" name="Freeform 42"/>
            <p:cNvSpPr>
              <a:spLocks/>
            </p:cNvSpPr>
            <p:nvPr userDrawn="1"/>
          </p:nvSpPr>
          <p:spPr bwMode="white">
            <a:xfrm>
              <a:off x="163" y="173"/>
              <a:ext cx="186" cy="63"/>
            </a:xfrm>
            <a:custGeom>
              <a:avLst/>
              <a:gdLst/>
              <a:ahLst/>
              <a:cxnLst>
                <a:cxn ang="0">
                  <a:pos x="113" y="0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31" y="32"/>
                </a:cxn>
                <a:cxn ang="0">
                  <a:pos x="118" y="40"/>
                </a:cxn>
                <a:cxn ang="0">
                  <a:pos x="117" y="41"/>
                </a:cxn>
                <a:cxn ang="0">
                  <a:pos x="71" y="44"/>
                </a:cxn>
                <a:cxn ang="0">
                  <a:pos x="38" y="50"/>
                </a:cxn>
                <a:cxn ang="0">
                  <a:pos x="5" y="63"/>
                </a:cxn>
                <a:cxn ang="0">
                  <a:pos x="2" y="66"/>
                </a:cxn>
                <a:cxn ang="0">
                  <a:pos x="1" y="69"/>
                </a:cxn>
                <a:cxn ang="0">
                  <a:pos x="0" y="74"/>
                </a:cxn>
                <a:cxn ang="0">
                  <a:pos x="3" y="75"/>
                </a:cxn>
                <a:cxn ang="0">
                  <a:pos x="17" y="65"/>
                </a:cxn>
                <a:cxn ang="0">
                  <a:pos x="51" y="55"/>
                </a:cxn>
                <a:cxn ang="0">
                  <a:pos x="112" y="49"/>
                </a:cxn>
                <a:cxn ang="0">
                  <a:pos x="174" y="55"/>
                </a:cxn>
                <a:cxn ang="0">
                  <a:pos x="216" y="68"/>
                </a:cxn>
                <a:cxn ang="0">
                  <a:pos x="225" y="74"/>
                </a:cxn>
                <a:cxn ang="0">
                  <a:pos x="228" y="74"/>
                </a:cxn>
                <a:cxn ang="0">
                  <a:pos x="223" y="64"/>
                </a:cxn>
                <a:cxn ang="0">
                  <a:pos x="113" y="0"/>
                </a:cxn>
              </a:cxnLst>
              <a:rect l="0" t="0" r="r" b="b"/>
              <a:pathLst>
                <a:path w="228" h="77">
                  <a:moveTo>
                    <a:pt x="113" y="0"/>
                  </a:moveTo>
                  <a:cubicBezTo>
                    <a:pt x="72" y="0"/>
                    <a:pt x="46" y="14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29" y="31"/>
                    <a:pt x="29" y="32"/>
                    <a:pt x="31" y="32"/>
                  </a:cubicBezTo>
                  <a:cubicBezTo>
                    <a:pt x="66" y="17"/>
                    <a:pt x="105" y="26"/>
                    <a:pt x="118" y="40"/>
                  </a:cubicBezTo>
                  <a:cubicBezTo>
                    <a:pt x="118" y="41"/>
                    <a:pt x="118" y="41"/>
                    <a:pt x="117" y="41"/>
                  </a:cubicBezTo>
                  <a:cubicBezTo>
                    <a:pt x="105" y="41"/>
                    <a:pt x="94" y="40"/>
                    <a:pt x="71" y="44"/>
                  </a:cubicBezTo>
                  <a:cubicBezTo>
                    <a:pt x="59" y="45"/>
                    <a:pt x="47" y="47"/>
                    <a:pt x="38" y="50"/>
                  </a:cubicBezTo>
                  <a:cubicBezTo>
                    <a:pt x="23" y="54"/>
                    <a:pt x="12" y="59"/>
                    <a:pt x="5" y="63"/>
                  </a:cubicBezTo>
                  <a:cubicBezTo>
                    <a:pt x="3" y="64"/>
                    <a:pt x="3" y="65"/>
                    <a:pt x="2" y="66"/>
                  </a:cubicBezTo>
                  <a:cubicBezTo>
                    <a:pt x="2" y="68"/>
                    <a:pt x="2" y="68"/>
                    <a:pt x="1" y="69"/>
                  </a:cubicBezTo>
                  <a:cubicBezTo>
                    <a:pt x="1" y="72"/>
                    <a:pt x="0" y="74"/>
                    <a:pt x="0" y="74"/>
                  </a:cubicBezTo>
                  <a:cubicBezTo>
                    <a:pt x="0" y="76"/>
                    <a:pt x="2" y="75"/>
                    <a:pt x="3" y="75"/>
                  </a:cubicBezTo>
                  <a:cubicBezTo>
                    <a:pt x="4" y="73"/>
                    <a:pt x="9" y="68"/>
                    <a:pt x="17" y="65"/>
                  </a:cubicBezTo>
                  <a:cubicBezTo>
                    <a:pt x="25" y="61"/>
                    <a:pt x="37" y="57"/>
                    <a:pt x="51" y="55"/>
                  </a:cubicBezTo>
                  <a:cubicBezTo>
                    <a:pt x="69" y="51"/>
                    <a:pt x="91" y="49"/>
                    <a:pt x="112" y="49"/>
                  </a:cubicBezTo>
                  <a:cubicBezTo>
                    <a:pt x="135" y="49"/>
                    <a:pt x="157" y="51"/>
                    <a:pt x="174" y="55"/>
                  </a:cubicBezTo>
                  <a:cubicBezTo>
                    <a:pt x="192" y="58"/>
                    <a:pt x="206" y="63"/>
                    <a:pt x="216" y="68"/>
                  </a:cubicBezTo>
                  <a:cubicBezTo>
                    <a:pt x="220" y="70"/>
                    <a:pt x="222" y="72"/>
                    <a:pt x="225" y="74"/>
                  </a:cubicBezTo>
                  <a:cubicBezTo>
                    <a:pt x="228" y="77"/>
                    <a:pt x="228" y="75"/>
                    <a:pt x="228" y="74"/>
                  </a:cubicBezTo>
                  <a:cubicBezTo>
                    <a:pt x="228" y="74"/>
                    <a:pt x="227" y="71"/>
                    <a:pt x="223" y="64"/>
                  </a:cubicBezTo>
                  <a:cubicBezTo>
                    <a:pt x="212" y="42"/>
                    <a:pt x="180" y="0"/>
                    <a:pt x="113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63" name="Freeform 43"/>
            <p:cNvSpPr>
              <a:spLocks/>
            </p:cNvSpPr>
            <p:nvPr userDrawn="1"/>
          </p:nvSpPr>
          <p:spPr bwMode="white">
            <a:xfrm>
              <a:off x="157" y="378"/>
              <a:ext cx="201" cy="46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23" y="56"/>
                </a:cxn>
                <a:cxn ang="0">
                  <a:pos x="246" y="27"/>
                </a:cxn>
                <a:cxn ang="0">
                  <a:pos x="245" y="12"/>
                </a:cxn>
                <a:cxn ang="0">
                  <a:pos x="245" y="12"/>
                </a:cxn>
                <a:cxn ang="0">
                  <a:pos x="228" y="8"/>
                </a:cxn>
                <a:cxn ang="0">
                  <a:pos x="227" y="0"/>
                </a:cxn>
                <a:cxn ang="0">
                  <a:pos x="223" y="4"/>
                </a:cxn>
                <a:cxn ang="0">
                  <a:pos x="121" y="19"/>
                </a:cxn>
                <a:cxn ang="0">
                  <a:pos x="15" y="0"/>
                </a:cxn>
                <a:cxn ang="0">
                  <a:pos x="15" y="13"/>
                </a:cxn>
                <a:cxn ang="0">
                  <a:pos x="154" y="32"/>
                </a:cxn>
                <a:cxn ang="0">
                  <a:pos x="158" y="33"/>
                </a:cxn>
                <a:cxn ang="0">
                  <a:pos x="157" y="35"/>
                </a:cxn>
                <a:cxn ang="0">
                  <a:pos x="0" y="17"/>
                </a:cxn>
                <a:cxn ang="0">
                  <a:pos x="0" y="27"/>
                </a:cxn>
              </a:cxnLst>
              <a:rect l="0" t="0" r="r" b="b"/>
              <a:pathLst>
                <a:path w="246" h="56">
                  <a:moveTo>
                    <a:pt x="0" y="27"/>
                  </a:moveTo>
                  <a:cubicBezTo>
                    <a:pt x="0" y="37"/>
                    <a:pt x="40" y="56"/>
                    <a:pt x="123" y="56"/>
                  </a:cubicBezTo>
                  <a:cubicBezTo>
                    <a:pt x="203" y="56"/>
                    <a:pt x="246" y="37"/>
                    <a:pt x="246" y="27"/>
                  </a:cubicBezTo>
                  <a:cubicBezTo>
                    <a:pt x="245" y="12"/>
                    <a:pt x="245" y="12"/>
                    <a:pt x="245" y="12"/>
                  </a:cubicBezTo>
                  <a:cubicBezTo>
                    <a:pt x="245" y="12"/>
                    <a:pt x="245" y="11"/>
                    <a:pt x="245" y="12"/>
                  </a:cubicBezTo>
                  <a:cubicBezTo>
                    <a:pt x="245" y="9"/>
                    <a:pt x="241" y="8"/>
                    <a:pt x="228" y="8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27" y="1"/>
                    <a:pt x="225" y="3"/>
                    <a:pt x="223" y="4"/>
                  </a:cubicBezTo>
                  <a:cubicBezTo>
                    <a:pt x="212" y="10"/>
                    <a:pt x="172" y="19"/>
                    <a:pt x="121" y="19"/>
                  </a:cubicBezTo>
                  <a:cubicBezTo>
                    <a:pt x="63" y="19"/>
                    <a:pt x="22" y="7"/>
                    <a:pt x="15" y="0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34" y="26"/>
                    <a:pt x="94" y="39"/>
                    <a:pt x="154" y="32"/>
                  </a:cubicBezTo>
                  <a:cubicBezTo>
                    <a:pt x="156" y="32"/>
                    <a:pt x="156" y="32"/>
                    <a:pt x="158" y="33"/>
                  </a:cubicBezTo>
                  <a:cubicBezTo>
                    <a:pt x="158" y="33"/>
                    <a:pt x="160" y="34"/>
                    <a:pt x="157" y="35"/>
                  </a:cubicBezTo>
                  <a:cubicBezTo>
                    <a:pt x="122" y="47"/>
                    <a:pt x="36" y="44"/>
                    <a:pt x="0" y="17"/>
                  </a:cubicBezTo>
                  <a:cubicBezTo>
                    <a:pt x="0" y="27"/>
                    <a:pt x="0" y="27"/>
                    <a:pt x="0" y="2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64" name="Freeform 44"/>
            <p:cNvSpPr>
              <a:spLocks/>
            </p:cNvSpPr>
            <p:nvPr userDrawn="1"/>
          </p:nvSpPr>
          <p:spPr bwMode="white">
            <a:xfrm>
              <a:off x="297" y="244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65" name="Freeform 45"/>
            <p:cNvSpPr>
              <a:spLocks/>
            </p:cNvSpPr>
            <p:nvPr userDrawn="1"/>
          </p:nvSpPr>
          <p:spPr bwMode="white">
            <a:xfrm>
              <a:off x="296" y="245"/>
              <a:ext cx="0" cy="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66" name="Rectangle 46"/>
            <p:cNvSpPr>
              <a:spLocks noChangeArrowheads="1"/>
            </p:cNvSpPr>
            <p:nvPr userDrawn="1"/>
          </p:nvSpPr>
          <p:spPr bwMode="white">
            <a:xfrm>
              <a:off x="296" y="245"/>
              <a:ext cx="1" cy="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67" name="Freeform 47"/>
            <p:cNvSpPr>
              <a:spLocks/>
            </p:cNvSpPr>
            <p:nvPr userDrawn="1"/>
          </p:nvSpPr>
          <p:spPr bwMode="white">
            <a:xfrm>
              <a:off x="278" y="243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68" name="Rectangle 48"/>
            <p:cNvSpPr>
              <a:spLocks noChangeArrowheads="1"/>
            </p:cNvSpPr>
            <p:nvPr userDrawn="1"/>
          </p:nvSpPr>
          <p:spPr bwMode="white">
            <a:xfrm>
              <a:off x="296" y="246"/>
              <a:ext cx="1" cy="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69" name="Freeform 49"/>
            <p:cNvSpPr>
              <a:spLocks/>
            </p:cNvSpPr>
            <p:nvPr userDrawn="1"/>
          </p:nvSpPr>
          <p:spPr bwMode="white">
            <a:xfrm>
              <a:off x="278" y="239"/>
              <a:ext cx="21" cy="14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3" y="12"/>
                </a:cxn>
                <a:cxn ang="0">
                  <a:pos x="3" y="175"/>
                </a:cxn>
                <a:cxn ang="0">
                  <a:pos x="13" y="178"/>
                </a:cxn>
                <a:cxn ang="0">
                  <a:pos x="23" y="175"/>
                </a:cxn>
                <a:cxn ang="0">
                  <a:pos x="23" y="7"/>
                </a:cxn>
                <a:cxn ang="0">
                  <a:pos x="23" y="6"/>
                </a:cxn>
                <a:cxn ang="0">
                  <a:pos x="24" y="6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0"/>
                </a:cxn>
              </a:cxnLst>
              <a:rect l="0" t="0" r="r" b="b"/>
              <a:pathLst>
                <a:path w="25" h="178">
                  <a:moveTo>
                    <a:pt x="2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3" y="175"/>
                    <a:pt x="3" y="175"/>
                    <a:pt x="3" y="175"/>
                  </a:cubicBezTo>
                  <a:cubicBezTo>
                    <a:pt x="4" y="178"/>
                    <a:pt x="8" y="178"/>
                    <a:pt x="13" y="178"/>
                  </a:cubicBezTo>
                  <a:cubicBezTo>
                    <a:pt x="17" y="178"/>
                    <a:pt x="22" y="178"/>
                    <a:pt x="23" y="175"/>
                  </a:cubicBezTo>
                  <a:cubicBezTo>
                    <a:pt x="23" y="175"/>
                    <a:pt x="22" y="20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4" y="6"/>
                    <a:pt x="24" y="6"/>
                  </a:cubicBezTo>
                  <a:cubicBezTo>
                    <a:pt x="25" y="6"/>
                    <a:pt x="25" y="5"/>
                    <a:pt x="25" y="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70" name="Freeform 50"/>
            <p:cNvSpPr>
              <a:spLocks/>
            </p:cNvSpPr>
            <p:nvPr userDrawn="1"/>
          </p:nvSpPr>
          <p:spPr bwMode="white">
            <a:xfrm>
              <a:off x="243" y="330"/>
              <a:ext cx="26" cy="47"/>
            </a:xfrm>
            <a:custGeom>
              <a:avLst/>
              <a:gdLst/>
              <a:ahLst/>
              <a:cxnLst>
                <a:cxn ang="0">
                  <a:pos x="30" y="2"/>
                </a:cxn>
                <a:cxn ang="0">
                  <a:pos x="30" y="1"/>
                </a:cxn>
                <a:cxn ang="0">
                  <a:pos x="32" y="1"/>
                </a:cxn>
                <a:cxn ang="0">
                  <a:pos x="32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7" y="7"/>
                </a:cxn>
                <a:cxn ang="0">
                  <a:pos x="14" y="7"/>
                </a:cxn>
                <a:cxn ang="0">
                  <a:pos x="16" y="7"/>
                </a:cxn>
                <a:cxn ang="0">
                  <a:pos x="15" y="9"/>
                </a:cxn>
                <a:cxn ang="0">
                  <a:pos x="6" y="15"/>
                </a:cxn>
                <a:cxn ang="0">
                  <a:pos x="5" y="17"/>
                </a:cxn>
                <a:cxn ang="0">
                  <a:pos x="5" y="18"/>
                </a:cxn>
                <a:cxn ang="0">
                  <a:pos x="5" y="48"/>
                </a:cxn>
                <a:cxn ang="0">
                  <a:pos x="2" y="49"/>
                </a:cxn>
                <a:cxn ang="0">
                  <a:pos x="2" y="56"/>
                </a:cxn>
                <a:cxn ang="0">
                  <a:pos x="30" y="56"/>
                </a:cxn>
                <a:cxn ang="0">
                  <a:pos x="30" y="49"/>
                </a:cxn>
                <a:cxn ang="0">
                  <a:pos x="27" y="48"/>
                </a:cxn>
                <a:cxn ang="0">
                  <a:pos x="27" y="7"/>
                </a:cxn>
                <a:cxn ang="0">
                  <a:pos x="30" y="2"/>
                </a:cxn>
              </a:cxnLst>
              <a:rect l="0" t="0" r="r" b="b"/>
              <a:pathLst>
                <a:path w="32" h="57">
                  <a:moveTo>
                    <a:pt x="30" y="2"/>
                  </a:moveTo>
                  <a:cubicBezTo>
                    <a:pt x="30" y="1"/>
                    <a:pt x="30" y="1"/>
                    <a:pt x="30" y="1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7"/>
                    <a:pt x="6" y="7"/>
                    <a:pt x="7" y="7"/>
                  </a:cubicBezTo>
                  <a:cubicBezTo>
                    <a:pt x="15" y="7"/>
                    <a:pt x="13" y="7"/>
                    <a:pt x="14" y="7"/>
                  </a:cubicBezTo>
                  <a:cubicBezTo>
                    <a:pt x="15" y="7"/>
                    <a:pt x="16" y="7"/>
                    <a:pt x="16" y="7"/>
                  </a:cubicBezTo>
                  <a:cubicBezTo>
                    <a:pt x="16" y="8"/>
                    <a:pt x="17" y="8"/>
                    <a:pt x="15" y="9"/>
                  </a:cubicBezTo>
                  <a:cubicBezTo>
                    <a:pt x="13" y="11"/>
                    <a:pt x="8" y="14"/>
                    <a:pt x="6" y="15"/>
                  </a:cubicBezTo>
                  <a:cubicBezTo>
                    <a:pt x="6" y="16"/>
                    <a:pt x="5" y="16"/>
                    <a:pt x="5" y="17"/>
                  </a:cubicBezTo>
                  <a:cubicBezTo>
                    <a:pt x="5" y="17"/>
                    <a:pt x="5" y="18"/>
                    <a:pt x="5" y="1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1" y="55"/>
                    <a:pt x="2" y="56"/>
                  </a:cubicBezTo>
                  <a:cubicBezTo>
                    <a:pt x="3" y="57"/>
                    <a:pt x="29" y="57"/>
                    <a:pt x="30" y="56"/>
                  </a:cubicBezTo>
                  <a:cubicBezTo>
                    <a:pt x="31" y="55"/>
                    <a:pt x="30" y="49"/>
                    <a:pt x="30" y="49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7"/>
                    <a:pt x="27" y="7"/>
                    <a:pt x="27" y="7"/>
                  </a:cubicBezTo>
                  <a:lnTo>
                    <a:pt x="3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71" name="Freeform 51"/>
            <p:cNvSpPr>
              <a:spLocks/>
            </p:cNvSpPr>
            <p:nvPr userDrawn="1"/>
          </p:nvSpPr>
          <p:spPr bwMode="white">
            <a:xfrm>
              <a:off x="314" y="246"/>
              <a:ext cx="21" cy="133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3" y="12"/>
                </a:cxn>
                <a:cxn ang="0">
                  <a:pos x="3" y="159"/>
                </a:cxn>
                <a:cxn ang="0">
                  <a:pos x="13" y="162"/>
                </a:cxn>
                <a:cxn ang="0">
                  <a:pos x="23" y="159"/>
                </a:cxn>
                <a:cxn ang="0">
                  <a:pos x="23" y="7"/>
                </a:cxn>
                <a:cxn ang="0">
                  <a:pos x="23" y="6"/>
                </a:cxn>
                <a:cxn ang="0">
                  <a:pos x="24" y="6"/>
                </a:cxn>
                <a:cxn ang="0">
                  <a:pos x="25" y="4"/>
                </a:cxn>
                <a:cxn ang="0">
                  <a:pos x="25" y="1"/>
                </a:cxn>
                <a:cxn ang="0">
                  <a:pos x="24" y="0"/>
                </a:cxn>
              </a:cxnLst>
              <a:rect l="0" t="0" r="r" b="b"/>
              <a:pathLst>
                <a:path w="25" h="162">
                  <a:moveTo>
                    <a:pt x="2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8" y="7"/>
                    <a:pt x="8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3" y="161"/>
                    <a:pt x="8" y="162"/>
                    <a:pt x="13" y="162"/>
                  </a:cubicBezTo>
                  <a:cubicBezTo>
                    <a:pt x="17" y="162"/>
                    <a:pt x="22" y="161"/>
                    <a:pt x="23" y="159"/>
                  </a:cubicBezTo>
                  <a:cubicBezTo>
                    <a:pt x="23" y="159"/>
                    <a:pt x="22" y="20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4" y="6"/>
                    <a:pt x="24" y="6"/>
                  </a:cubicBezTo>
                  <a:cubicBezTo>
                    <a:pt x="25" y="6"/>
                    <a:pt x="25" y="5"/>
                    <a:pt x="25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72" name="Freeform 52"/>
            <p:cNvSpPr>
              <a:spLocks/>
            </p:cNvSpPr>
            <p:nvPr userDrawn="1"/>
          </p:nvSpPr>
          <p:spPr bwMode="white">
            <a:xfrm>
              <a:off x="212" y="239"/>
              <a:ext cx="21" cy="146"/>
            </a:xfrm>
            <a:custGeom>
              <a:avLst/>
              <a:gdLst/>
              <a:ahLst/>
              <a:cxnLst>
                <a:cxn ang="0">
                  <a:pos x="24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8" y="6"/>
                </a:cxn>
                <a:cxn ang="0">
                  <a:pos x="9" y="6"/>
                </a:cxn>
                <a:cxn ang="0">
                  <a:pos x="8" y="8"/>
                </a:cxn>
                <a:cxn ang="0">
                  <a:pos x="4" y="10"/>
                </a:cxn>
                <a:cxn ang="0">
                  <a:pos x="3" y="12"/>
                </a:cxn>
                <a:cxn ang="0">
                  <a:pos x="3" y="175"/>
                </a:cxn>
                <a:cxn ang="0">
                  <a:pos x="13" y="178"/>
                </a:cxn>
                <a:cxn ang="0">
                  <a:pos x="23" y="175"/>
                </a:cxn>
                <a:cxn ang="0">
                  <a:pos x="23" y="7"/>
                </a:cxn>
                <a:cxn ang="0">
                  <a:pos x="23" y="6"/>
                </a:cxn>
                <a:cxn ang="0">
                  <a:pos x="24" y="6"/>
                </a:cxn>
                <a:cxn ang="0">
                  <a:pos x="25" y="4"/>
                </a:cxn>
                <a:cxn ang="0">
                  <a:pos x="25" y="2"/>
                </a:cxn>
                <a:cxn ang="0">
                  <a:pos x="24" y="0"/>
                </a:cxn>
              </a:cxnLst>
              <a:rect l="0" t="0" r="r" b="b"/>
              <a:pathLst>
                <a:path w="25" h="178">
                  <a:moveTo>
                    <a:pt x="24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7"/>
                    <a:pt x="8" y="8"/>
                    <a:pt x="8" y="8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11"/>
                    <a:pt x="3" y="12"/>
                  </a:cubicBezTo>
                  <a:cubicBezTo>
                    <a:pt x="3" y="175"/>
                    <a:pt x="3" y="175"/>
                    <a:pt x="3" y="175"/>
                  </a:cubicBezTo>
                  <a:cubicBezTo>
                    <a:pt x="4" y="178"/>
                    <a:pt x="8" y="178"/>
                    <a:pt x="13" y="178"/>
                  </a:cubicBezTo>
                  <a:cubicBezTo>
                    <a:pt x="17" y="178"/>
                    <a:pt x="22" y="178"/>
                    <a:pt x="23" y="175"/>
                  </a:cubicBezTo>
                  <a:cubicBezTo>
                    <a:pt x="23" y="175"/>
                    <a:pt x="22" y="20"/>
                    <a:pt x="23" y="7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23" y="6"/>
                    <a:pt x="24" y="6"/>
                    <a:pt x="24" y="6"/>
                  </a:cubicBezTo>
                  <a:cubicBezTo>
                    <a:pt x="25" y="6"/>
                    <a:pt x="25" y="5"/>
                    <a:pt x="25" y="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1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73" name="Freeform 53"/>
            <p:cNvSpPr>
              <a:spLocks/>
            </p:cNvSpPr>
            <p:nvPr userDrawn="1"/>
          </p:nvSpPr>
          <p:spPr bwMode="white">
            <a:xfrm>
              <a:off x="176" y="246"/>
              <a:ext cx="21" cy="13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9" y="6"/>
                </a:cxn>
                <a:cxn ang="0">
                  <a:pos x="10" y="6"/>
                </a:cxn>
                <a:cxn ang="0">
                  <a:pos x="9" y="8"/>
                </a:cxn>
                <a:cxn ang="0">
                  <a:pos x="5" y="10"/>
                </a:cxn>
                <a:cxn ang="0">
                  <a:pos x="4" y="13"/>
                </a:cxn>
                <a:cxn ang="0">
                  <a:pos x="4" y="159"/>
                </a:cxn>
                <a:cxn ang="0">
                  <a:pos x="14" y="162"/>
                </a:cxn>
                <a:cxn ang="0">
                  <a:pos x="23" y="159"/>
                </a:cxn>
                <a:cxn ang="0">
                  <a:pos x="23" y="7"/>
                </a:cxn>
                <a:cxn ang="0">
                  <a:pos x="24" y="6"/>
                </a:cxn>
                <a:cxn ang="0">
                  <a:pos x="25" y="6"/>
                </a:cxn>
                <a:cxn ang="0">
                  <a:pos x="26" y="5"/>
                </a:cxn>
                <a:cxn ang="0">
                  <a:pos x="26" y="2"/>
                </a:cxn>
                <a:cxn ang="0">
                  <a:pos x="25" y="0"/>
                </a:cxn>
              </a:cxnLst>
              <a:rect l="0" t="0" r="r" b="b"/>
              <a:pathLst>
                <a:path w="26" h="162">
                  <a:moveTo>
                    <a:pt x="2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9" y="8"/>
                    <a:pt x="9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4" y="11"/>
                    <a:pt x="4" y="13"/>
                  </a:cubicBezTo>
                  <a:cubicBezTo>
                    <a:pt x="4" y="159"/>
                    <a:pt x="4" y="159"/>
                    <a:pt x="4" y="159"/>
                  </a:cubicBezTo>
                  <a:cubicBezTo>
                    <a:pt x="4" y="162"/>
                    <a:pt x="9" y="162"/>
                    <a:pt x="14" y="162"/>
                  </a:cubicBezTo>
                  <a:cubicBezTo>
                    <a:pt x="18" y="162"/>
                    <a:pt x="23" y="162"/>
                    <a:pt x="23" y="159"/>
                  </a:cubicBezTo>
                  <a:cubicBezTo>
                    <a:pt x="23" y="159"/>
                    <a:pt x="23" y="20"/>
                    <a:pt x="23" y="7"/>
                  </a:cubicBezTo>
                  <a:cubicBezTo>
                    <a:pt x="23" y="6"/>
                    <a:pt x="24" y="6"/>
                    <a:pt x="24" y="6"/>
                  </a:cubicBezTo>
                  <a:cubicBezTo>
                    <a:pt x="24" y="6"/>
                    <a:pt x="25" y="6"/>
                    <a:pt x="25" y="6"/>
                  </a:cubicBezTo>
                  <a:cubicBezTo>
                    <a:pt x="26" y="6"/>
                    <a:pt x="26" y="6"/>
                    <a:pt x="26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6" y="1"/>
                    <a:pt x="26" y="0"/>
                    <a:pt x="25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74" name="Freeform 54"/>
            <p:cNvSpPr>
              <a:spLocks/>
            </p:cNvSpPr>
            <p:nvPr userDrawn="1"/>
          </p:nvSpPr>
          <p:spPr bwMode="white">
            <a:xfrm>
              <a:off x="520" y="181"/>
              <a:ext cx="182" cy="152"/>
            </a:xfrm>
            <a:custGeom>
              <a:avLst/>
              <a:gdLst/>
              <a:ahLst/>
              <a:cxnLst>
                <a:cxn ang="0">
                  <a:pos x="222" y="0"/>
                </a:cxn>
                <a:cxn ang="0">
                  <a:pos x="222" y="5"/>
                </a:cxn>
                <a:cxn ang="0">
                  <a:pos x="196" y="32"/>
                </a:cxn>
                <a:cxn ang="0">
                  <a:pos x="196" y="111"/>
                </a:cxn>
                <a:cxn ang="0">
                  <a:pos x="109" y="186"/>
                </a:cxn>
                <a:cxn ang="0">
                  <a:pos x="25" y="113"/>
                </a:cxn>
                <a:cxn ang="0">
                  <a:pos x="25" y="27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75" y="5"/>
                </a:cxn>
                <a:cxn ang="0">
                  <a:pos x="72" y="5"/>
                </a:cxn>
                <a:cxn ang="0">
                  <a:pos x="49" y="27"/>
                </a:cxn>
                <a:cxn ang="0">
                  <a:pos x="49" y="108"/>
                </a:cxn>
                <a:cxn ang="0">
                  <a:pos x="116" y="171"/>
                </a:cxn>
                <a:cxn ang="0">
                  <a:pos x="182" y="108"/>
                </a:cxn>
                <a:cxn ang="0">
                  <a:pos x="182" y="40"/>
                </a:cxn>
                <a:cxn ang="0">
                  <a:pos x="154" y="5"/>
                </a:cxn>
                <a:cxn ang="0">
                  <a:pos x="154" y="0"/>
                </a:cxn>
                <a:cxn ang="0">
                  <a:pos x="222" y="0"/>
                </a:cxn>
              </a:cxnLst>
              <a:rect l="0" t="0" r="r" b="b"/>
              <a:pathLst>
                <a:path w="222" h="186">
                  <a:moveTo>
                    <a:pt x="222" y="0"/>
                  </a:moveTo>
                  <a:cubicBezTo>
                    <a:pt x="222" y="5"/>
                    <a:pt x="222" y="5"/>
                    <a:pt x="222" y="5"/>
                  </a:cubicBezTo>
                  <a:cubicBezTo>
                    <a:pt x="203" y="6"/>
                    <a:pt x="196" y="14"/>
                    <a:pt x="196" y="32"/>
                  </a:cubicBezTo>
                  <a:cubicBezTo>
                    <a:pt x="196" y="111"/>
                    <a:pt x="196" y="111"/>
                    <a:pt x="196" y="111"/>
                  </a:cubicBezTo>
                  <a:cubicBezTo>
                    <a:pt x="196" y="147"/>
                    <a:pt x="173" y="186"/>
                    <a:pt x="109" y="186"/>
                  </a:cubicBezTo>
                  <a:cubicBezTo>
                    <a:pt x="54" y="186"/>
                    <a:pt x="25" y="154"/>
                    <a:pt x="25" y="113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9"/>
                    <a:pt x="20" y="6"/>
                    <a:pt x="0" y="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2" y="5"/>
                    <a:pt x="72" y="5"/>
                    <a:pt x="72" y="5"/>
                  </a:cubicBezTo>
                  <a:cubicBezTo>
                    <a:pt x="56" y="5"/>
                    <a:pt x="49" y="10"/>
                    <a:pt x="49" y="27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49" y="147"/>
                    <a:pt x="72" y="171"/>
                    <a:pt x="116" y="171"/>
                  </a:cubicBezTo>
                  <a:cubicBezTo>
                    <a:pt x="149" y="171"/>
                    <a:pt x="182" y="157"/>
                    <a:pt x="182" y="108"/>
                  </a:cubicBezTo>
                  <a:cubicBezTo>
                    <a:pt x="182" y="40"/>
                    <a:pt x="182" y="40"/>
                    <a:pt x="182" y="40"/>
                  </a:cubicBezTo>
                  <a:cubicBezTo>
                    <a:pt x="182" y="12"/>
                    <a:pt x="178" y="7"/>
                    <a:pt x="154" y="5"/>
                  </a:cubicBezTo>
                  <a:cubicBezTo>
                    <a:pt x="154" y="0"/>
                    <a:pt x="154" y="0"/>
                    <a:pt x="154" y="0"/>
                  </a:cubicBezTo>
                  <a:lnTo>
                    <a:pt x="22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75" name="Freeform 55"/>
            <p:cNvSpPr>
              <a:spLocks/>
            </p:cNvSpPr>
            <p:nvPr userDrawn="1"/>
          </p:nvSpPr>
          <p:spPr bwMode="white">
            <a:xfrm>
              <a:off x="697" y="181"/>
              <a:ext cx="184" cy="151"/>
            </a:xfrm>
            <a:custGeom>
              <a:avLst/>
              <a:gdLst/>
              <a:ahLst/>
              <a:cxnLst>
                <a:cxn ang="0">
                  <a:pos x="190" y="184"/>
                </a:cxn>
                <a:cxn ang="0">
                  <a:pos x="38" y="25"/>
                </a:cxn>
                <a:cxn ang="0">
                  <a:pos x="38" y="151"/>
                </a:cxn>
                <a:cxn ang="0">
                  <a:pos x="68" y="176"/>
                </a:cxn>
                <a:cxn ang="0">
                  <a:pos x="68" y="182"/>
                </a:cxn>
                <a:cxn ang="0">
                  <a:pos x="0" y="182"/>
                </a:cxn>
                <a:cxn ang="0">
                  <a:pos x="0" y="176"/>
                </a:cxn>
                <a:cxn ang="0">
                  <a:pos x="1" y="176"/>
                </a:cxn>
                <a:cxn ang="0">
                  <a:pos x="25" y="156"/>
                </a:cxn>
                <a:cxn ang="0">
                  <a:pos x="25" y="13"/>
                </a:cxn>
                <a:cxn ang="0">
                  <a:pos x="1" y="5"/>
                </a:cxn>
                <a:cxn ang="0">
                  <a:pos x="1" y="0"/>
                </a:cxn>
                <a:cxn ang="0">
                  <a:pos x="47" y="0"/>
                </a:cxn>
                <a:cxn ang="0">
                  <a:pos x="184" y="143"/>
                </a:cxn>
                <a:cxn ang="0">
                  <a:pos x="184" y="27"/>
                </a:cxn>
                <a:cxn ang="0">
                  <a:pos x="155" y="5"/>
                </a:cxn>
                <a:cxn ang="0">
                  <a:pos x="155" y="0"/>
                </a:cxn>
                <a:cxn ang="0">
                  <a:pos x="224" y="0"/>
                </a:cxn>
                <a:cxn ang="0">
                  <a:pos x="224" y="5"/>
                </a:cxn>
                <a:cxn ang="0">
                  <a:pos x="197" y="21"/>
                </a:cxn>
                <a:cxn ang="0">
                  <a:pos x="197" y="184"/>
                </a:cxn>
                <a:cxn ang="0">
                  <a:pos x="190" y="184"/>
                </a:cxn>
              </a:cxnLst>
              <a:rect l="0" t="0" r="r" b="b"/>
              <a:pathLst>
                <a:path w="224" h="184">
                  <a:moveTo>
                    <a:pt x="190" y="184"/>
                  </a:moveTo>
                  <a:cubicBezTo>
                    <a:pt x="38" y="25"/>
                    <a:pt x="38" y="25"/>
                    <a:pt x="38" y="25"/>
                  </a:cubicBezTo>
                  <a:cubicBezTo>
                    <a:pt x="38" y="151"/>
                    <a:pt x="38" y="151"/>
                    <a:pt x="38" y="151"/>
                  </a:cubicBezTo>
                  <a:cubicBezTo>
                    <a:pt x="38" y="172"/>
                    <a:pt x="43" y="176"/>
                    <a:pt x="68" y="176"/>
                  </a:cubicBezTo>
                  <a:cubicBezTo>
                    <a:pt x="68" y="182"/>
                    <a:pt x="68" y="182"/>
                    <a:pt x="68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1" y="176"/>
                    <a:pt x="1" y="176"/>
                    <a:pt x="1" y="176"/>
                  </a:cubicBezTo>
                  <a:cubicBezTo>
                    <a:pt x="19" y="176"/>
                    <a:pt x="25" y="170"/>
                    <a:pt x="25" y="156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9" y="8"/>
                    <a:pt x="11" y="6"/>
                    <a:pt x="1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84" y="143"/>
                    <a:pt x="184" y="143"/>
                    <a:pt x="184" y="143"/>
                  </a:cubicBezTo>
                  <a:cubicBezTo>
                    <a:pt x="184" y="27"/>
                    <a:pt x="184" y="27"/>
                    <a:pt x="184" y="27"/>
                  </a:cubicBezTo>
                  <a:cubicBezTo>
                    <a:pt x="184" y="9"/>
                    <a:pt x="179" y="6"/>
                    <a:pt x="155" y="5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5"/>
                    <a:pt x="224" y="5"/>
                    <a:pt x="224" y="5"/>
                  </a:cubicBezTo>
                  <a:cubicBezTo>
                    <a:pt x="202" y="5"/>
                    <a:pt x="197" y="9"/>
                    <a:pt x="197" y="21"/>
                  </a:cubicBezTo>
                  <a:cubicBezTo>
                    <a:pt x="197" y="184"/>
                    <a:pt x="197" y="184"/>
                    <a:pt x="197" y="184"/>
                  </a:cubicBezTo>
                  <a:lnTo>
                    <a:pt x="190" y="18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1976" name="Freeform 56"/>
            <p:cNvSpPr>
              <a:spLocks/>
            </p:cNvSpPr>
            <p:nvPr userDrawn="1"/>
          </p:nvSpPr>
          <p:spPr bwMode="white">
            <a:xfrm>
              <a:off x="882" y="178"/>
              <a:ext cx="152" cy="155"/>
            </a:xfrm>
            <a:custGeom>
              <a:avLst/>
              <a:gdLst/>
              <a:ahLst/>
              <a:cxnLst>
                <a:cxn ang="0">
                  <a:pos x="173" y="52"/>
                </a:cxn>
                <a:cxn ang="0">
                  <a:pos x="106" y="7"/>
                </a:cxn>
                <a:cxn ang="0">
                  <a:pos x="27" y="91"/>
                </a:cxn>
                <a:cxn ang="0">
                  <a:pos x="110" y="183"/>
                </a:cxn>
                <a:cxn ang="0">
                  <a:pos x="181" y="140"/>
                </a:cxn>
                <a:cxn ang="0">
                  <a:pos x="186" y="140"/>
                </a:cxn>
                <a:cxn ang="0">
                  <a:pos x="168" y="182"/>
                </a:cxn>
                <a:cxn ang="0">
                  <a:pos x="102" y="190"/>
                </a:cxn>
                <a:cxn ang="0">
                  <a:pos x="0" y="97"/>
                </a:cxn>
                <a:cxn ang="0">
                  <a:pos x="105" y="0"/>
                </a:cxn>
                <a:cxn ang="0">
                  <a:pos x="166" y="11"/>
                </a:cxn>
                <a:cxn ang="0">
                  <a:pos x="172" y="9"/>
                </a:cxn>
                <a:cxn ang="0">
                  <a:pos x="176" y="9"/>
                </a:cxn>
                <a:cxn ang="0">
                  <a:pos x="179" y="52"/>
                </a:cxn>
                <a:cxn ang="0">
                  <a:pos x="173" y="52"/>
                </a:cxn>
              </a:cxnLst>
              <a:rect l="0" t="0" r="r" b="b"/>
              <a:pathLst>
                <a:path w="186" h="190">
                  <a:moveTo>
                    <a:pt x="173" y="52"/>
                  </a:moveTo>
                  <a:cubicBezTo>
                    <a:pt x="163" y="25"/>
                    <a:pt x="138" y="7"/>
                    <a:pt x="106" y="7"/>
                  </a:cubicBezTo>
                  <a:cubicBezTo>
                    <a:pt x="58" y="7"/>
                    <a:pt x="27" y="42"/>
                    <a:pt x="27" y="91"/>
                  </a:cubicBezTo>
                  <a:cubicBezTo>
                    <a:pt x="27" y="144"/>
                    <a:pt x="65" y="183"/>
                    <a:pt x="110" y="183"/>
                  </a:cubicBezTo>
                  <a:cubicBezTo>
                    <a:pt x="133" y="183"/>
                    <a:pt x="161" y="175"/>
                    <a:pt x="181" y="140"/>
                  </a:cubicBezTo>
                  <a:cubicBezTo>
                    <a:pt x="186" y="140"/>
                    <a:pt x="186" y="140"/>
                    <a:pt x="186" y="140"/>
                  </a:cubicBezTo>
                  <a:cubicBezTo>
                    <a:pt x="183" y="153"/>
                    <a:pt x="175" y="171"/>
                    <a:pt x="168" y="182"/>
                  </a:cubicBezTo>
                  <a:cubicBezTo>
                    <a:pt x="149" y="180"/>
                    <a:pt x="136" y="190"/>
                    <a:pt x="102" y="190"/>
                  </a:cubicBezTo>
                  <a:cubicBezTo>
                    <a:pt x="43" y="190"/>
                    <a:pt x="0" y="151"/>
                    <a:pt x="0" y="97"/>
                  </a:cubicBezTo>
                  <a:cubicBezTo>
                    <a:pt x="0" y="40"/>
                    <a:pt x="44" y="0"/>
                    <a:pt x="105" y="0"/>
                  </a:cubicBezTo>
                  <a:cubicBezTo>
                    <a:pt x="142" y="0"/>
                    <a:pt x="157" y="11"/>
                    <a:pt x="166" y="11"/>
                  </a:cubicBezTo>
                  <a:cubicBezTo>
                    <a:pt x="170" y="11"/>
                    <a:pt x="171" y="10"/>
                    <a:pt x="172" y="9"/>
                  </a:cubicBezTo>
                  <a:cubicBezTo>
                    <a:pt x="176" y="9"/>
                    <a:pt x="176" y="9"/>
                    <a:pt x="176" y="9"/>
                  </a:cubicBezTo>
                  <a:cubicBezTo>
                    <a:pt x="179" y="52"/>
                    <a:pt x="179" y="52"/>
                    <a:pt x="179" y="52"/>
                  </a:cubicBezTo>
                  <a:lnTo>
                    <a:pt x="173" y="5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44" r:id="rId12"/>
  </p:sldLayoutIdLst>
  <p:txStyles>
    <p:titleStyle>
      <a:lvl1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+mj-lt"/>
          <a:ea typeface="+mj-ea"/>
          <a:cs typeface="+mj-cs"/>
        </a:defRPr>
      </a:lvl1pPr>
      <a:lvl2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Trebuchet MS" pitchFamily="34" charset="0"/>
          <a:cs typeface="Arial" charset="0"/>
        </a:defRPr>
      </a:lvl2pPr>
      <a:lvl3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Trebuchet MS" pitchFamily="34" charset="0"/>
          <a:cs typeface="Arial" charset="0"/>
        </a:defRPr>
      </a:lvl3pPr>
      <a:lvl4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Trebuchet MS" pitchFamily="34" charset="0"/>
          <a:cs typeface="Arial" charset="0"/>
        </a:defRPr>
      </a:lvl4pPr>
      <a:lvl5pPr algn="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Trebuchet MS" pitchFamily="34" charset="0"/>
          <a:cs typeface="Arial" charset="0"/>
        </a:defRPr>
      </a:lvl5pPr>
      <a:lvl6pPr marL="457200" algn="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Trebuchet MS" pitchFamily="34" charset="0"/>
          <a:cs typeface="Arial" charset="0"/>
        </a:defRPr>
      </a:lvl6pPr>
      <a:lvl7pPr marL="914400" algn="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Trebuchet MS" pitchFamily="34" charset="0"/>
          <a:cs typeface="Arial" charset="0"/>
        </a:defRPr>
      </a:lvl7pPr>
      <a:lvl8pPr marL="1371600" algn="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Trebuchet MS" pitchFamily="34" charset="0"/>
          <a:cs typeface="Arial" charset="0"/>
        </a:defRPr>
      </a:lvl8pPr>
      <a:lvl9pPr marL="1828800" algn="r" rtl="0" fontAlgn="base">
        <a:lnSpc>
          <a:spcPct val="85000"/>
        </a:lnSpc>
        <a:spcBef>
          <a:spcPct val="0"/>
        </a:spcBef>
        <a:spcAft>
          <a:spcPct val="0"/>
        </a:spcAft>
        <a:defRPr sz="4000" b="1">
          <a:solidFill>
            <a:srgbClr val="FFCC66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rgbClr val="336699"/>
        </a:buClr>
        <a:buSzPct val="115000"/>
        <a:buFont typeface="Wingdings" pitchFamily="2" charset="2"/>
        <a:buChar char="§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rgbClr val="6699CC"/>
        </a:buClr>
        <a:buSzPct val="125000"/>
        <a:buChar char="•"/>
        <a:defRPr sz="2800">
          <a:solidFill>
            <a:srgbClr val="335F89"/>
          </a:solidFill>
          <a:latin typeface="+mn-lt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20000"/>
        </a:spcAft>
        <a:buClr>
          <a:srgbClr val="336699"/>
        </a:buClr>
        <a:buSzPct val="115000"/>
        <a:buFont typeface="Wingdings" pitchFamily="2" charset="2"/>
        <a:buChar char="w"/>
        <a:defRPr sz="2400">
          <a:solidFill>
            <a:srgbClr val="5F5F5F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5000"/>
        <a:buFont typeface="Wingdings" pitchFamily="2" charset="2"/>
        <a:buChar char="v"/>
        <a:defRPr sz="2000">
          <a:solidFill>
            <a:srgbClr val="808080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Char char="o"/>
        <a:defRPr sz="2000">
          <a:solidFill>
            <a:srgbClr val="969696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80000"/>
        <a:buChar char="o"/>
        <a:defRPr sz="2000">
          <a:solidFill>
            <a:srgbClr val="969696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80000"/>
        <a:buChar char="o"/>
        <a:defRPr sz="2000">
          <a:solidFill>
            <a:srgbClr val="969696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80000"/>
        <a:buChar char="o"/>
        <a:defRPr sz="2000">
          <a:solidFill>
            <a:srgbClr val="969696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80000"/>
        <a:buChar char="o"/>
        <a:defRPr sz="2000">
          <a:solidFill>
            <a:srgbClr val="96969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Line 2"/>
          <p:cNvSpPr>
            <a:spLocks noChangeShapeType="1"/>
          </p:cNvSpPr>
          <p:nvPr/>
        </p:nvSpPr>
        <p:spPr bwMode="gray">
          <a:xfrm>
            <a:off x="0" y="6483350"/>
            <a:ext cx="9144000" cy="0"/>
          </a:xfrm>
          <a:prstGeom prst="line">
            <a:avLst/>
          </a:prstGeom>
          <a:noFill/>
          <a:ln w="12700">
            <a:solidFill>
              <a:srgbClr val="96969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2051" name="Picture 3" descr="its_bkgd_bwtitle"/>
          <p:cNvPicPr>
            <a:picLocks noChangeAspect="1" noChangeArrowheads="1"/>
          </p:cNvPicPr>
          <p:nvPr/>
        </p:nvPicPr>
        <p:blipFill>
          <a:blip r:embed="rId13" cstate="print"/>
          <a:srcRect t="3342"/>
          <a:stretch>
            <a:fillRect/>
          </a:stretch>
        </p:blipFill>
        <p:spPr bwMode="auto">
          <a:xfrm>
            <a:off x="0" y="0"/>
            <a:ext cx="9144000" cy="431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its_bkgd_khaki_div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Rectangle 5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13668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336699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36513" y="6564313"/>
            <a:ext cx="96996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r>
              <a:rPr lang="en-US" sz="1000" b="1" dirty="0">
                <a:solidFill>
                  <a:srgbClr val="666666"/>
                </a:solidFill>
                <a:effectLst/>
                <a:latin typeface="Verdana" pitchFamily="34" charset="0"/>
              </a:rPr>
              <a:t>its.unc.edu</a:t>
            </a:r>
          </a:p>
        </p:txBody>
      </p:sp>
      <p:grpSp>
        <p:nvGrpSpPr>
          <p:cNvPr id="2055" name="Group 7"/>
          <p:cNvGrpSpPr>
            <a:grpSpLocks/>
          </p:cNvGrpSpPr>
          <p:nvPr/>
        </p:nvGrpSpPr>
        <p:grpSpPr bwMode="auto">
          <a:xfrm>
            <a:off x="3168650" y="4967288"/>
            <a:ext cx="2806700" cy="727075"/>
            <a:chOff x="1996" y="3129"/>
            <a:chExt cx="1768" cy="458"/>
          </a:xfrm>
        </p:grpSpPr>
        <p:sp>
          <p:nvSpPr>
            <p:cNvPr id="85000" name="Freeform 8"/>
            <p:cNvSpPr>
              <a:spLocks/>
            </p:cNvSpPr>
            <p:nvPr userDrawn="1"/>
          </p:nvSpPr>
          <p:spPr bwMode="gray">
            <a:xfrm>
              <a:off x="2502" y="3417"/>
              <a:ext cx="26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29" y="4"/>
                </a:cxn>
                <a:cxn ang="0">
                  <a:pos x="27" y="4"/>
                </a:cxn>
                <a:cxn ang="0">
                  <a:pos x="21" y="10"/>
                </a:cxn>
                <a:cxn ang="0">
                  <a:pos x="21" y="46"/>
                </a:cxn>
                <a:cxn ang="0">
                  <a:pos x="28" y="53"/>
                </a:cxn>
                <a:cxn ang="0">
                  <a:pos x="29" y="53"/>
                </a:cxn>
                <a:cxn ang="0">
                  <a:pos x="29" y="56"/>
                </a:cxn>
                <a:cxn ang="0">
                  <a:pos x="0" y="56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8" y="47"/>
                </a:cxn>
                <a:cxn ang="0">
                  <a:pos x="8" y="1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9" h="56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3" y="4"/>
                    <a:pt x="21" y="6"/>
                    <a:pt x="21" y="10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51"/>
                    <a:pt x="22" y="53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6" y="53"/>
                    <a:pt x="8" y="51"/>
                    <a:pt x="8" y="47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6"/>
                    <a:pt x="6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01" name="Freeform 9"/>
            <p:cNvSpPr>
              <a:spLocks/>
            </p:cNvSpPr>
            <p:nvPr userDrawn="1"/>
          </p:nvSpPr>
          <p:spPr bwMode="gray">
            <a:xfrm>
              <a:off x="2544" y="3417"/>
              <a:ext cx="63" cy="52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22" y="53"/>
                </a:cxn>
                <a:cxn ang="0">
                  <a:pos x="22" y="56"/>
                </a:cxn>
                <a:cxn ang="0">
                  <a:pos x="0" y="56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7" y="47"/>
                </a:cxn>
                <a:cxn ang="0">
                  <a:pos x="7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56" y="39"/>
                </a:cxn>
                <a:cxn ang="0">
                  <a:pos x="56" y="11"/>
                </a:cxn>
                <a:cxn ang="0">
                  <a:pos x="47" y="4"/>
                </a:cxn>
                <a:cxn ang="0">
                  <a:pos x="46" y="4"/>
                </a:cxn>
                <a:cxn ang="0">
                  <a:pos x="46" y="0"/>
                </a:cxn>
                <a:cxn ang="0">
                  <a:pos x="70" y="0"/>
                </a:cxn>
                <a:cxn ang="0">
                  <a:pos x="70" y="4"/>
                </a:cxn>
                <a:cxn ang="0">
                  <a:pos x="69" y="4"/>
                </a:cxn>
                <a:cxn ang="0">
                  <a:pos x="61" y="8"/>
                </a:cxn>
                <a:cxn ang="0">
                  <a:pos x="61" y="57"/>
                </a:cxn>
                <a:cxn ang="0">
                  <a:pos x="56" y="57"/>
                </a:cxn>
                <a:cxn ang="0">
                  <a:pos x="13" y="11"/>
                </a:cxn>
                <a:cxn ang="0">
                  <a:pos x="13" y="45"/>
                </a:cxn>
              </a:cxnLst>
              <a:rect l="0" t="0" r="r" b="b"/>
              <a:pathLst>
                <a:path w="70" h="57">
                  <a:moveTo>
                    <a:pt x="13" y="45"/>
                  </a:moveTo>
                  <a:cubicBezTo>
                    <a:pt x="13" y="51"/>
                    <a:pt x="15" y="53"/>
                    <a:pt x="22" y="5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6" y="53"/>
                    <a:pt x="7" y="51"/>
                    <a:pt x="7" y="4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4"/>
                    <a:pt x="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5"/>
                    <a:pt x="54" y="4"/>
                    <a:pt x="47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4"/>
                    <a:pt x="61" y="5"/>
                    <a:pt x="61" y="8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45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02" name="Freeform 10"/>
            <p:cNvSpPr>
              <a:spLocks/>
            </p:cNvSpPr>
            <p:nvPr userDrawn="1"/>
          </p:nvSpPr>
          <p:spPr bwMode="gray">
            <a:xfrm>
              <a:off x="2624" y="3417"/>
              <a:ext cx="41" cy="51"/>
            </a:xfrm>
            <a:custGeom>
              <a:avLst/>
              <a:gdLst/>
              <a:ahLst/>
              <a:cxnLst>
                <a:cxn ang="0">
                  <a:pos x="19" y="25"/>
                </a:cxn>
                <a:cxn ang="0">
                  <a:pos x="31" y="25"/>
                </a:cxn>
                <a:cxn ang="0">
                  <a:pos x="39" y="19"/>
                </a:cxn>
                <a:cxn ang="0">
                  <a:pos x="43" y="19"/>
                </a:cxn>
                <a:cxn ang="0">
                  <a:pos x="43" y="37"/>
                </a:cxn>
                <a:cxn ang="0">
                  <a:pos x="39" y="37"/>
                </a:cxn>
                <a:cxn ang="0">
                  <a:pos x="33" y="30"/>
                </a:cxn>
                <a:cxn ang="0">
                  <a:pos x="19" y="30"/>
                </a:cxn>
                <a:cxn ang="0">
                  <a:pos x="19" y="45"/>
                </a:cxn>
                <a:cxn ang="0">
                  <a:pos x="25" y="53"/>
                </a:cxn>
                <a:cxn ang="0">
                  <a:pos x="27" y="53"/>
                </a:cxn>
                <a:cxn ang="0">
                  <a:pos x="27" y="56"/>
                </a:cxn>
                <a:cxn ang="0">
                  <a:pos x="0" y="56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6" y="48"/>
                </a:cxn>
                <a:cxn ang="0">
                  <a:pos x="6" y="11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5" y="0"/>
                </a:cxn>
                <a:cxn ang="0">
                  <a:pos x="45" y="13"/>
                </a:cxn>
                <a:cxn ang="0">
                  <a:pos x="42" y="13"/>
                </a:cxn>
                <a:cxn ang="0">
                  <a:pos x="36" y="5"/>
                </a:cxn>
                <a:cxn ang="0">
                  <a:pos x="19" y="5"/>
                </a:cxn>
                <a:cxn ang="0">
                  <a:pos x="19" y="25"/>
                </a:cxn>
              </a:cxnLst>
              <a:rect l="0" t="0" r="r" b="b"/>
              <a:pathLst>
                <a:path w="45" h="56">
                  <a:moveTo>
                    <a:pt x="19" y="25"/>
                  </a:moveTo>
                  <a:cubicBezTo>
                    <a:pt x="31" y="25"/>
                    <a:pt x="31" y="25"/>
                    <a:pt x="31" y="25"/>
                  </a:cubicBezTo>
                  <a:cubicBezTo>
                    <a:pt x="38" y="25"/>
                    <a:pt x="39" y="24"/>
                    <a:pt x="39" y="19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2"/>
                    <a:pt x="38" y="30"/>
                    <a:pt x="33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9" y="51"/>
                    <a:pt x="20" y="53"/>
                    <a:pt x="25" y="53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5" y="53"/>
                    <a:pt x="6" y="52"/>
                    <a:pt x="6" y="48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5"/>
                    <a:pt x="5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5" y="13"/>
                    <a:pt x="45" y="13"/>
                    <a:pt x="45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7"/>
                    <a:pt x="40" y="5"/>
                    <a:pt x="36" y="5"/>
                  </a:cubicBezTo>
                  <a:cubicBezTo>
                    <a:pt x="19" y="5"/>
                    <a:pt x="19" y="5"/>
                    <a:pt x="19" y="5"/>
                  </a:cubicBezTo>
                  <a:lnTo>
                    <a:pt x="19" y="25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03" name="Freeform 11"/>
            <p:cNvSpPr>
              <a:spLocks noEditPoints="1"/>
            </p:cNvSpPr>
            <p:nvPr userDrawn="1"/>
          </p:nvSpPr>
          <p:spPr bwMode="gray">
            <a:xfrm>
              <a:off x="2685" y="3415"/>
              <a:ext cx="61" cy="5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67" y="29"/>
                </a:cxn>
                <a:cxn ang="0">
                  <a:pos x="33" y="60"/>
                </a:cxn>
                <a:cxn ang="0">
                  <a:pos x="0" y="31"/>
                </a:cxn>
                <a:cxn ang="0">
                  <a:pos x="35" y="0"/>
                </a:cxn>
                <a:cxn ang="0">
                  <a:pos x="35" y="56"/>
                </a:cxn>
                <a:cxn ang="0">
                  <a:pos x="54" y="32"/>
                </a:cxn>
                <a:cxn ang="0">
                  <a:pos x="33" y="4"/>
                </a:cxn>
                <a:cxn ang="0">
                  <a:pos x="14" y="27"/>
                </a:cxn>
                <a:cxn ang="0">
                  <a:pos x="35" y="56"/>
                </a:cxn>
              </a:cxnLst>
              <a:rect l="0" t="0" r="r" b="b"/>
              <a:pathLst>
                <a:path w="67" h="60">
                  <a:moveTo>
                    <a:pt x="35" y="0"/>
                  </a:moveTo>
                  <a:cubicBezTo>
                    <a:pt x="54" y="0"/>
                    <a:pt x="67" y="12"/>
                    <a:pt x="67" y="29"/>
                  </a:cubicBezTo>
                  <a:cubicBezTo>
                    <a:pt x="67" y="45"/>
                    <a:pt x="55" y="60"/>
                    <a:pt x="33" y="60"/>
                  </a:cubicBezTo>
                  <a:cubicBezTo>
                    <a:pt x="12" y="60"/>
                    <a:pt x="0" y="46"/>
                    <a:pt x="0" y="31"/>
                  </a:cubicBezTo>
                  <a:cubicBezTo>
                    <a:pt x="0" y="13"/>
                    <a:pt x="15" y="0"/>
                    <a:pt x="35" y="0"/>
                  </a:cubicBezTo>
                  <a:close/>
                  <a:moveTo>
                    <a:pt x="35" y="56"/>
                  </a:moveTo>
                  <a:cubicBezTo>
                    <a:pt x="48" y="56"/>
                    <a:pt x="54" y="45"/>
                    <a:pt x="54" y="32"/>
                  </a:cubicBezTo>
                  <a:cubicBezTo>
                    <a:pt x="54" y="18"/>
                    <a:pt x="47" y="4"/>
                    <a:pt x="33" y="4"/>
                  </a:cubicBezTo>
                  <a:cubicBezTo>
                    <a:pt x="21" y="4"/>
                    <a:pt x="14" y="13"/>
                    <a:pt x="14" y="27"/>
                  </a:cubicBezTo>
                  <a:cubicBezTo>
                    <a:pt x="14" y="44"/>
                    <a:pt x="23" y="56"/>
                    <a:pt x="35" y="56"/>
                  </a:cubicBez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04" name="Freeform 12"/>
            <p:cNvSpPr>
              <a:spLocks noEditPoints="1"/>
            </p:cNvSpPr>
            <p:nvPr userDrawn="1"/>
          </p:nvSpPr>
          <p:spPr bwMode="gray">
            <a:xfrm>
              <a:off x="2763" y="3416"/>
              <a:ext cx="64" cy="53"/>
            </a:xfrm>
            <a:custGeom>
              <a:avLst/>
              <a:gdLst/>
              <a:ahLst/>
              <a:cxnLst>
                <a:cxn ang="0">
                  <a:pos x="21" y="47"/>
                </a:cxn>
                <a:cxn ang="0">
                  <a:pos x="29" y="54"/>
                </a:cxn>
                <a:cxn ang="0">
                  <a:pos x="31" y="54"/>
                </a:cxn>
                <a:cxn ang="0">
                  <a:pos x="31" y="57"/>
                </a:cxn>
                <a:cxn ang="0">
                  <a:pos x="0" y="57"/>
                </a:cxn>
                <a:cxn ang="0">
                  <a:pos x="0" y="54"/>
                </a:cxn>
                <a:cxn ang="0">
                  <a:pos x="1" y="54"/>
                </a:cxn>
                <a:cxn ang="0">
                  <a:pos x="9" y="47"/>
                </a:cxn>
                <a:cxn ang="0">
                  <a:pos x="9" y="11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11" y="0"/>
                </a:cxn>
                <a:cxn ang="0">
                  <a:pos x="26" y="0"/>
                </a:cxn>
                <a:cxn ang="0">
                  <a:pos x="51" y="6"/>
                </a:cxn>
                <a:cxn ang="0">
                  <a:pos x="56" y="16"/>
                </a:cxn>
                <a:cxn ang="0">
                  <a:pos x="42" y="31"/>
                </a:cxn>
                <a:cxn ang="0">
                  <a:pos x="58" y="49"/>
                </a:cxn>
                <a:cxn ang="0">
                  <a:pos x="70" y="55"/>
                </a:cxn>
                <a:cxn ang="0">
                  <a:pos x="70" y="58"/>
                </a:cxn>
                <a:cxn ang="0">
                  <a:pos x="64" y="58"/>
                </a:cxn>
                <a:cxn ang="0">
                  <a:pos x="44" y="52"/>
                </a:cxn>
                <a:cxn ang="0">
                  <a:pos x="29" y="33"/>
                </a:cxn>
                <a:cxn ang="0">
                  <a:pos x="21" y="33"/>
                </a:cxn>
                <a:cxn ang="0">
                  <a:pos x="21" y="47"/>
                </a:cxn>
                <a:cxn ang="0">
                  <a:pos x="21" y="30"/>
                </a:cxn>
                <a:cxn ang="0">
                  <a:pos x="25" y="30"/>
                </a:cxn>
                <a:cxn ang="0">
                  <a:pos x="42" y="17"/>
                </a:cxn>
                <a:cxn ang="0">
                  <a:pos x="26" y="4"/>
                </a:cxn>
                <a:cxn ang="0">
                  <a:pos x="21" y="4"/>
                </a:cxn>
                <a:cxn ang="0">
                  <a:pos x="21" y="30"/>
                </a:cxn>
              </a:cxnLst>
              <a:rect l="0" t="0" r="r" b="b"/>
              <a:pathLst>
                <a:path w="70" h="58">
                  <a:moveTo>
                    <a:pt x="21" y="47"/>
                  </a:moveTo>
                  <a:cubicBezTo>
                    <a:pt x="21" y="52"/>
                    <a:pt x="23" y="54"/>
                    <a:pt x="29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7" y="54"/>
                    <a:pt x="9" y="52"/>
                    <a:pt x="9" y="4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7"/>
                    <a:pt x="8" y="5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1"/>
                    <a:pt x="8" y="1"/>
                    <a:pt x="11" y="0"/>
                  </a:cubicBezTo>
                  <a:cubicBezTo>
                    <a:pt x="17" y="0"/>
                    <a:pt x="23" y="0"/>
                    <a:pt x="26" y="0"/>
                  </a:cubicBezTo>
                  <a:cubicBezTo>
                    <a:pt x="40" y="0"/>
                    <a:pt x="47" y="1"/>
                    <a:pt x="51" y="6"/>
                  </a:cubicBezTo>
                  <a:cubicBezTo>
                    <a:pt x="54" y="9"/>
                    <a:pt x="56" y="12"/>
                    <a:pt x="56" y="16"/>
                  </a:cubicBezTo>
                  <a:cubicBezTo>
                    <a:pt x="56" y="23"/>
                    <a:pt x="51" y="29"/>
                    <a:pt x="42" y="31"/>
                  </a:cubicBezTo>
                  <a:cubicBezTo>
                    <a:pt x="48" y="36"/>
                    <a:pt x="51" y="43"/>
                    <a:pt x="58" y="49"/>
                  </a:cubicBezTo>
                  <a:cubicBezTo>
                    <a:pt x="62" y="53"/>
                    <a:pt x="64" y="54"/>
                    <a:pt x="70" y="55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68" y="58"/>
                    <a:pt x="67" y="58"/>
                    <a:pt x="64" y="58"/>
                  </a:cubicBezTo>
                  <a:cubicBezTo>
                    <a:pt x="53" y="58"/>
                    <a:pt x="48" y="57"/>
                    <a:pt x="44" y="52"/>
                  </a:cubicBezTo>
                  <a:cubicBezTo>
                    <a:pt x="40" y="48"/>
                    <a:pt x="34" y="38"/>
                    <a:pt x="29" y="33"/>
                  </a:cubicBezTo>
                  <a:cubicBezTo>
                    <a:pt x="21" y="33"/>
                    <a:pt x="21" y="33"/>
                    <a:pt x="21" y="33"/>
                  </a:cubicBezTo>
                  <a:lnTo>
                    <a:pt x="21" y="47"/>
                  </a:lnTo>
                  <a:close/>
                  <a:moveTo>
                    <a:pt x="21" y="30"/>
                  </a:moveTo>
                  <a:cubicBezTo>
                    <a:pt x="25" y="30"/>
                    <a:pt x="25" y="30"/>
                    <a:pt x="25" y="30"/>
                  </a:cubicBezTo>
                  <a:cubicBezTo>
                    <a:pt x="36" y="30"/>
                    <a:pt x="42" y="26"/>
                    <a:pt x="42" y="17"/>
                  </a:cubicBezTo>
                  <a:cubicBezTo>
                    <a:pt x="42" y="7"/>
                    <a:pt x="35" y="4"/>
                    <a:pt x="26" y="4"/>
                  </a:cubicBezTo>
                  <a:cubicBezTo>
                    <a:pt x="21" y="4"/>
                    <a:pt x="21" y="4"/>
                    <a:pt x="21" y="4"/>
                  </a:cubicBezTo>
                  <a:lnTo>
                    <a:pt x="21" y="30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05" name="Freeform 13"/>
            <p:cNvSpPr>
              <a:spLocks/>
            </p:cNvSpPr>
            <p:nvPr userDrawn="1"/>
          </p:nvSpPr>
          <p:spPr bwMode="gray">
            <a:xfrm>
              <a:off x="2839" y="3417"/>
              <a:ext cx="73" cy="51"/>
            </a:xfrm>
            <a:custGeom>
              <a:avLst/>
              <a:gdLst/>
              <a:ahLst/>
              <a:cxnLst>
                <a:cxn ang="0">
                  <a:pos x="15" y="12"/>
                </a:cxn>
                <a:cxn ang="0">
                  <a:pos x="15" y="12"/>
                </a:cxn>
                <a:cxn ang="0">
                  <a:pos x="13" y="44"/>
                </a:cxn>
                <a:cxn ang="0">
                  <a:pos x="20" y="53"/>
                </a:cxn>
                <a:cxn ang="0">
                  <a:pos x="20" y="56"/>
                </a:cxn>
                <a:cxn ang="0">
                  <a:pos x="0" y="56"/>
                </a:cxn>
                <a:cxn ang="0">
                  <a:pos x="0" y="53"/>
                </a:cxn>
                <a:cxn ang="0">
                  <a:pos x="8" y="43"/>
                </a:cxn>
                <a:cxn ang="0">
                  <a:pos x="10" y="10"/>
                </a:cxn>
                <a:cxn ang="0">
                  <a:pos x="4" y="4"/>
                </a:cxn>
                <a:cxn ang="0">
                  <a:pos x="4" y="0"/>
                </a:cxn>
                <a:cxn ang="0">
                  <a:pos x="23" y="0"/>
                </a:cxn>
                <a:cxn ang="0">
                  <a:pos x="40" y="38"/>
                </a:cxn>
                <a:cxn ang="0">
                  <a:pos x="57" y="0"/>
                </a:cxn>
                <a:cxn ang="0">
                  <a:pos x="77" y="0"/>
                </a:cxn>
                <a:cxn ang="0">
                  <a:pos x="77" y="4"/>
                </a:cxn>
                <a:cxn ang="0">
                  <a:pos x="70" y="10"/>
                </a:cxn>
                <a:cxn ang="0">
                  <a:pos x="72" y="44"/>
                </a:cxn>
                <a:cxn ang="0">
                  <a:pos x="80" y="53"/>
                </a:cxn>
                <a:cxn ang="0">
                  <a:pos x="80" y="56"/>
                </a:cxn>
                <a:cxn ang="0">
                  <a:pos x="52" y="56"/>
                </a:cxn>
                <a:cxn ang="0">
                  <a:pos x="52" y="53"/>
                </a:cxn>
                <a:cxn ang="0">
                  <a:pos x="53" y="53"/>
                </a:cxn>
                <a:cxn ang="0">
                  <a:pos x="60" y="47"/>
                </a:cxn>
                <a:cxn ang="0">
                  <a:pos x="60" y="43"/>
                </a:cxn>
                <a:cxn ang="0">
                  <a:pos x="58" y="11"/>
                </a:cxn>
                <a:cxn ang="0">
                  <a:pos x="58" y="11"/>
                </a:cxn>
                <a:cxn ang="0">
                  <a:pos x="38" y="56"/>
                </a:cxn>
                <a:cxn ang="0">
                  <a:pos x="36" y="56"/>
                </a:cxn>
                <a:cxn ang="0">
                  <a:pos x="15" y="12"/>
                </a:cxn>
              </a:cxnLst>
              <a:rect l="0" t="0" r="r" b="b"/>
              <a:pathLst>
                <a:path w="80" h="56">
                  <a:moveTo>
                    <a:pt x="15" y="12"/>
                  </a:moveTo>
                  <a:cubicBezTo>
                    <a:pt x="15" y="12"/>
                    <a:pt x="15" y="12"/>
                    <a:pt x="15" y="12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2" y="50"/>
                    <a:pt x="12" y="53"/>
                    <a:pt x="20" y="53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7" y="53"/>
                    <a:pt x="7" y="51"/>
                    <a:pt x="8" y="43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6"/>
                    <a:pt x="10" y="4"/>
                    <a:pt x="4" y="4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4"/>
                    <a:pt x="77" y="4"/>
                    <a:pt x="77" y="4"/>
                  </a:cubicBezTo>
                  <a:cubicBezTo>
                    <a:pt x="70" y="4"/>
                    <a:pt x="70" y="4"/>
                    <a:pt x="70" y="10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3" y="51"/>
                    <a:pt x="73" y="52"/>
                    <a:pt x="80" y="53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2" y="53"/>
                    <a:pt x="52" y="53"/>
                    <a:pt x="52" y="53"/>
                  </a:cubicBezTo>
                  <a:cubicBezTo>
                    <a:pt x="53" y="53"/>
                    <a:pt x="53" y="53"/>
                    <a:pt x="53" y="53"/>
                  </a:cubicBezTo>
                  <a:cubicBezTo>
                    <a:pt x="57" y="53"/>
                    <a:pt x="60" y="53"/>
                    <a:pt x="60" y="47"/>
                  </a:cubicBezTo>
                  <a:cubicBezTo>
                    <a:pt x="60" y="45"/>
                    <a:pt x="60" y="44"/>
                    <a:pt x="60" y="43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36" y="56"/>
                    <a:pt x="36" y="56"/>
                    <a:pt x="36" y="56"/>
                  </a:cubicBezTo>
                  <a:lnTo>
                    <a:pt x="15" y="12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06" name="Freeform 14"/>
            <p:cNvSpPr>
              <a:spLocks noEditPoints="1"/>
            </p:cNvSpPr>
            <p:nvPr userDrawn="1"/>
          </p:nvSpPr>
          <p:spPr bwMode="gray">
            <a:xfrm>
              <a:off x="2926" y="3416"/>
              <a:ext cx="60" cy="52"/>
            </a:xfrm>
            <a:custGeom>
              <a:avLst/>
              <a:gdLst/>
              <a:ahLst/>
              <a:cxnLst>
                <a:cxn ang="0">
                  <a:pos x="19" y="36"/>
                </a:cxn>
                <a:cxn ang="0">
                  <a:pos x="15" y="47"/>
                </a:cxn>
                <a:cxn ang="0">
                  <a:pos x="22" y="54"/>
                </a:cxn>
                <a:cxn ang="0">
                  <a:pos x="24" y="54"/>
                </a:cxn>
                <a:cxn ang="0">
                  <a:pos x="24" y="57"/>
                </a:cxn>
                <a:cxn ang="0">
                  <a:pos x="0" y="57"/>
                </a:cxn>
                <a:cxn ang="0">
                  <a:pos x="0" y="54"/>
                </a:cxn>
                <a:cxn ang="0">
                  <a:pos x="1" y="54"/>
                </a:cxn>
                <a:cxn ang="0">
                  <a:pos x="10" y="45"/>
                </a:cxn>
                <a:cxn ang="0">
                  <a:pos x="25" y="2"/>
                </a:cxn>
                <a:cxn ang="0">
                  <a:pos x="24" y="0"/>
                </a:cxn>
                <a:cxn ang="0">
                  <a:pos x="38" y="0"/>
                </a:cxn>
                <a:cxn ang="0">
                  <a:pos x="56" y="46"/>
                </a:cxn>
                <a:cxn ang="0">
                  <a:pos x="65" y="54"/>
                </a:cxn>
                <a:cxn ang="0">
                  <a:pos x="65" y="57"/>
                </a:cxn>
                <a:cxn ang="0">
                  <a:pos x="36" y="57"/>
                </a:cxn>
                <a:cxn ang="0">
                  <a:pos x="36" y="54"/>
                </a:cxn>
                <a:cxn ang="0">
                  <a:pos x="39" y="54"/>
                </a:cxn>
                <a:cxn ang="0">
                  <a:pos x="43" y="47"/>
                </a:cxn>
                <a:cxn ang="0">
                  <a:pos x="39" y="36"/>
                </a:cxn>
                <a:cxn ang="0">
                  <a:pos x="19" y="36"/>
                </a:cxn>
                <a:cxn ang="0">
                  <a:pos x="29" y="10"/>
                </a:cxn>
                <a:cxn ang="0">
                  <a:pos x="21" y="31"/>
                </a:cxn>
                <a:cxn ang="0">
                  <a:pos x="37" y="31"/>
                </a:cxn>
                <a:cxn ang="0">
                  <a:pos x="29" y="10"/>
                </a:cxn>
              </a:cxnLst>
              <a:rect l="0" t="0" r="r" b="b"/>
              <a:pathLst>
                <a:path w="65" h="57">
                  <a:moveTo>
                    <a:pt x="19" y="36"/>
                  </a:moveTo>
                  <a:cubicBezTo>
                    <a:pt x="15" y="47"/>
                    <a:pt x="15" y="47"/>
                    <a:pt x="15" y="47"/>
                  </a:cubicBezTo>
                  <a:cubicBezTo>
                    <a:pt x="14" y="52"/>
                    <a:pt x="14" y="54"/>
                    <a:pt x="22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5" y="54"/>
                    <a:pt x="8" y="52"/>
                    <a:pt x="10" y="4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8" y="52"/>
                    <a:pt x="60" y="53"/>
                    <a:pt x="65" y="54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9" y="54"/>
                    <a:pt x="39" y="54"/>
                    <a:pt x="39" y="54"/>
                  </a:cubicBezTo>
                  <a:cubicBezTo>
                    <a:pt x="44" y="54"/>
                    <a:pt x="45" y="51"/>
                    <a:pt x="43" y="47"/>
                  </a:cubicBezTo>
                  <a:cubicBezTo>
                    <a:pt x="39" y="36"/>
                    <a:pt x="39" y="36"/>
                    <a:pt x="39" y="36"/>
                  </a:cubicBezTo>
                  <a:lnTo>
                    <a:pt x="19" y="36"/>
                  </a:lnTo>
                  <a:close/>
                  <a:moveTo>
                    <a:pt x="29" y="10"/>
                  </a:moveTo>
                  <a:cubicBezTo>
                    <a:pt x="21" y="31"/>
                    <a:pt x="21" y="31"/>
                    <a:pt x="21" y="31"/>
                  </a:cubicBezTo>
                  <a:cubicBezTo>
                    <a:pt x="37" y="31"/>
                    <a:pt x="37" y="31"/>
                    <a:pt x="37" y="31"/>
                  </a:cubicBezTo>
                  <a:lnTo>
                    <a:pt x="29" y="10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07" name="Freeform 15"/>
            <p:cNvSpPr>
              <a:spLocks/>
            </p:cNvSpPr>
            <p:nvPr userDrawn="1"/>
          </p:nvSpPr>
          <p:spPr bwMode="gray">
            <a:xfrm>
              <a:off x="2994" y="3415"/>
              <a:ext cx="55" cy="53"/>
            </a:xfrm>
            <a:custGeom>
              <a:avLst/>
              <a:gdLst/>
              <a:ahLst/>
              <a:cxnLst>
                <a:cxn ang="0">
                  <a:pos x="37" y="48"/>
                </a:cxn>
                <a:cxn ang="0">
                  <a:pos x="45" y="55"/>
                </a:cxn>
                <a:cxn ang="0">
                  <a:pos x="47" y="55"/>
                </a:cxn>
                <a:cxn ang="0">
                  <a:pos x="47" y="58"/>
                </a:cxn>
                <a:cxn ang="0">
                  <a:pos x="14" y="58"/>
                </a:cxn>
                <a:cxn ang="0">
                  <a:pos x="14" y="55"/>
                </a:cxn>
                <a:cxn ang="0">
                  <a:pos x="17" y="55"/>
                </a:cxn>
                <a:cxn ang="0">
                  <a:pos x="24" y="48"/>
                </a:cxn>
                <a:cxn ang="0">
                  <a:pos x="24" y="7"/>
                </a:cxn>
                <a:cxn ang="0">
                  <a:pos x="14" y="7"/>
                </a:cxn>
                <a:cxn ang="0">
                  <a:pos x="4" y="17"/>
                </a:cxn>
                <a:cxn ang="0">
                  <a:pos x="0" y="17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7" y="2"/>
                </a:cxn>
                <a:cxn ang="0">
                  <a:pos x="9" y="2"/>
                </a:cxn>
                <a:cxn ang="0">
                  <a:pos x="52" y="2"/>
                </a:cxn>
                <a:cxn ang="0">
                  <a:pos x="57" y="0"/>
                </a:cxn>
                <a:cxn ang="0">
                  <a:pos x="60" y="0"/>
                </a:cxn>
                <a:cxn ang="0">
                  <a:pos x="61" y="17"/>
                </a:cxn>
                <a:cxn ang="0">
                  <a:pos x="57" y="17"/>
                </a:cxn>
                <a:cxn ang="0">
                  <a:pos x="48" y="7"/>
                </a:cxn>
                <a:cxn ang="0">
                  <a:pos x="37" y="7"/>
                </a:cxn>
                <a:cxn ang="0">
                  <a:pos x="37" y="48"/>
                </a:cxn>
              </a:cxnLst>
              <a:rect l="0" t="0" r="r" b="b"/>
              <a:pathLst>
                <a:path w="61" h="58">
                  <a:moveTo>
                    <a:pt x="37" y="48"/>
                  </a:moveTo>
                  <a:cubicBezTo>
                    <a:pt x="37" y="53"/>
                    <a:pt x="38" y="55"/>
                    <a:pt x="45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7" y="55"/>
                    <a:pt x="17" y="55"/>
                    <a:pt x="17" y="55"/>
                  </a:cubicBezTo>
                  <a:cubicBezTo>
                    <a:pt x="22" y="55"/>
                    <a:pt x="24" y="53"/>
                    <a:pt x="24" y="4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7" y="7"/>
                    <a:pt x="6" y="8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1"/>
                    <a:pt x="6" y="2"/>
                    <a:pt x="7" y="2"/>
                  </a:cubicBezTo>
                  <a:cubicBezTo>
                    <a:pt x="7" y="2"/>
                    <a:pt x="8" y="2"/>
                    <a:pt x="9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5" y="2"/>
                    <a:pt x="55" y="2"/>
                    <a:pt x="57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6" y="8"/>
                    <a:pt x="55" y="7"/>
                    <a:pt x="48" y="7"/>
                  </a:cubicBezTo>
                  <a:cubicBezTo>
                    <a:pt x="37" y="7"/>
                    <a:pt x="37" y="7"/>
                    <a:pt x="37" y="7"/>
                  </a:cubicBezTo>
                  <a:lnTo>
                    <a:pt x="37" y="48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08" name="Freeform 16"/>
            <p:cNvSpPr>
              <a:spLocks/>
            </p:cNvSpPr>
            <p:nvPr userDrawn="1"/>
          </p:nvSpPr>
          <p:spPr bwMode="gray">
            <a:xfrm>
              <a:off x="3066" y="3417"/>
              <a:ext cx="25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" y="0"/>
                </a:cxn>
                <a:cxn ang="0">
                  <a:pos x="28" y="4"/>
                </a:cxn>
                <a:cxn ang="0">
                  <a:pos x="27" y="4"/>
                </a:cxn>
                <a:cxn ang="0">
                  <a:pos x="20" y="10"/>
                </a:cxn>
                <a:cxn ang="0">
                  <a:pos x="20" y="46"/>
                </a:cxn>
                <a:cxn ang="0">
                  <a:pos x="27" y="53"/>
                </a:cxn>
                <a:cxn ang="0">
                  <a:pos x="28" y="53"/>
                </a:cxn>
                <a:cxn ang="0">
                  <a:pos x="28" y="56"/>
                </a:cxn>
                <a:cxn ang="0">
                  <a:pos x="0" y="56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7" y="47"/>
                </a:cxn>
                <a:cxn ang="0">
                  <a:pos x="7" y="1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8" h="56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2" y="4"/>
                    <a:pt x="20" y="6"/>
                    <a:pt x="20" y="10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51"/>
                    <a:pt x="21" y="53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6"/>
                    <a:pt x="28" y="56"/>
                    <a:pt x="28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6" y="53"/>
                    <a:pt x="7" y="51"/>
                    <a:pt x="7" y="47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6"/>
                    <a:pt x="6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09" name="Freeform 17"/>
            <p:cNvSpPr>
              <a:spLocks noEditPoints="1"/>
            </p:cNvSpPr>
            <p:nvPr userDrawn="1"/>
          </p:nvSpPr>
          <p:spPr bwMode="gray">
            <a:xfrm>
              <a:off x="3110" y="3415"/>
              <a:ext cx="61" cy="5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67" y="29"/>
                </a:cxn>
                <a:cxn ang="0">
                  <a:pos x="33" y="60"/>
                </a:cxn>
                <a:cxn ang="0">
                  <a:pos x="0" y="31"/>
                </a:cxn>
                <a:cxn ang="0">
                  <a:pos x="35" y="0"/>
                </a:cxn>
                <a:cxn ang="0">
                  <a:pos x="35" y="56"/>
                </a:cxn>
                <a:cxn ang="0">
                  <a:pos x="53" y="32"/>
                </a:cxn>
                <a:cxn ang="0">
                  <a:pos x="32" y="4"/>
                </a:cxn>
                <a:cxn ang="0">
                  <a:pos x="13" y="27"/>
                </a:cxn>
                <a:cxn ang="0">
                  <a:pos x="35" y="56"/>
                </a:cxn>
              </a:cxnLst>
              <a:rect l="0" t="0" r="r" b="b"/>
              <a:pathLst>
                <a:path w="67" h="60">
                  <a:moveTo>
                    <a:pt x="35" y="0"/>
                  </a:moveTo>
                  <a:cubicBezTo>
                    <a:pt x="54" y="0"/>
                    <a:pt x="67" y="12"/>
                    <a:pt x="67" y="29"/>
                  </a:cubicBezTo>
                  <a:cubicBezTo>
                    <a:pt x="67" y="45"/>
                    <a:pt x="54" y="60"/>
                    <a:pt x="33" y="60"/>
                  </a:cubicBezTo>
                  <a:cubicBezTo>
                    <a:pt x="12" y="60"/>
                    <a:pt x="0" y="46"/>
                    <a:pt x="0" y="31"/>
                  </a:cubicBezTo>
                  <a:cubicBezTo>
                    <a:pt x="0" y="13"/>
                    <a:pt x="14" y="0"/>
                    <a:pt x="35" y="0"/>
                  </a:cubicBezTo>
                  <a:close/>
                  <a:moveTo>
                    <a:pt x="35" y="56"/>
                  </a:moveTo>
                  <a:cubicBezTo>
                    <a:pt x="48" y="56"/>
                    <a:pt x="53" y="45"/>
                    <a:pt x="53" y="32"/>
                  </a:cubicBezTo>
                  <a:cubicBezTo>
                    <a:pt x="53" y="18"/>
                    <a:pt x="46" y="4"/>
                    <a:pt x="32" y="4"/>
                  </a:cubicBezTo>
                  <a:cubicBezTo>
                    <a:pt x="21" y="4"/>
                    <a:pt x="13" y="13"/>
                    <a:pt x="13" y="27"/>
                  </a:cubicBezTo>
                  <a:cubicBezTo>
                    <a:pt x="13" y="44"/>
                    <a:pt x="22" y="56"/>
                    <a:pt x="35" y="56"/>
                  </a:cubicBez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10" name="Freeform 18"/>
            <p:cNvSpPr>
              <a:spLocks/>
            </p:cNvSpPr>
            <p:nvPr userDrawn="1"/>
          </p:nvSpPr>
          <p:spPr bwMode="gray">
            <a:xfrm>
              <a:off x="3188" y="3417"/>
              <a:ext cx="64" cy="52"/>
            </a:xfrm>
            <a:custGeom>
              <a:avLst/>
              <a:gdLst/>
              <a:ahLst/>
              <a:cxnLst>
                <a:cxn ang="0">
                  <a:pos x="13" y="45"/>
                </a:cxn>
                <a:cxn ang="0">
                  <a:pos x="22" y="53"/>
                </a:cxn>
                <a:cxn ang="0">
                  <a:pos x="22" y="56"/>
                </a:cxn>
                <a:cxn ang="0">
                  <a:pos x="0" y="56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8" y="47"/>
                </a:cxn>
                <a:cxn ang="0">
                  <a:pos x="8" y="6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19" y="0"/>
                </a:cxn>
                <a:cxn ang="0">
                  <a:pos x="56" y="39"/>
                </a:cxn>
                <a:cxn ang="0">
                  <a:pos x="56" y="11"/>
                </a:cxn>
                <a:cxn ang="0">
                  <a:pos x="48" y="4"/>
                </a:cxn>
                <a:cxn ang="0">
                  <a:pos x="47" y="4"/>
                </a:cxn>
                <a:cxn ang="0">
                  <a:pos x="47" y="0"/>
                </a:cxn>
                <a:cxn ang="0">
                  <a:pos x="70" y="0"/>
                </a:cxn>
                <a:cxn ang="0">
                  <a:pos x="70" y="4"/>
                </a:cxn>
                <a:cxn ang="0">
                  <a:pos x="69" y="4"/>
                </a:cxn>
                <a:cxn ang="0">
                  <a:pos x="62" y="8"/>
                </a:cxn>
                <a:cxn ang="0">
                  <a:pos x="62" y="57"/>
                </a:cxn>
                <a:cxn ang="0">
                  <a:pos x="57" y="57"/>
                </a:cxn>
                <a:cxn ang="0">
                  <a:pos x="13" y="11"/>
                </a:cxn>
                <a:cxn ang="0">
                  <a:pos x="13" y="45"/>
                </a:cxn>
              </a:cxnLst>
              <a:rect l="0" t="0" r="r" b="b"/>
              <a:pathLst>
                <a:path w="70" h="57">
                  <a:moveTo>
                    <a:pt x="13" y="45"/>
                  </a:moveTo>
                  <a:cubicBezTo>
                    <a:pt x="13" y="51"/>
                    <a:pt x="15" y="53"/>
                    <a:pt x="22" y="5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7" y="53"/>
                    <a:pt x="8" y="51"/>
                    <a:pt x="8" y="47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6" y="4"/>
                    <a:pt x="3" y="4"/>
                    <a:pt x="1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5"/>
                    <a:pt x="55" y="4"/>
                    <a:pt x="48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4" y="4"/>
                    <a:pt x="62" y="5"/>
                    <a:pt x="62" y="8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57" y="57"/>
                    <a:pt x="57" y="57"/>
                    <a:pt x="57" y="57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45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11" name="Freeform 19"/>
            <p:cNvSpPr>
              <a:spLocks/>
            </p:cNvSpPr>
            <p:nvPr userDrawn="1"/>
          </p:nvSpPr>
          <p:spPr bwMode="gray">
            <a:xfrm>
              <a:off x="2503" y="3506"/>
              <a:ext cx="54" cy="52"/>
            </a:xfrm>
            <a:custGeom>
              <a:avLst/>
              <a:gdLst/>
              <a:ahLst/>
              <a:cxnLst>
                <a:cxn ang="0">
                  <a:pos x="36" y="47"/>
                </a:cxn>
                <a:cxn ang="0">
                  <a:pos x="44" y="54"/>
                </a:cxn>
                <a:cxn ang="0">
                  <a:pos x="46" y="54"/>
                </a:cxn>
                <a:cxn ang="0">
                  <a:pos x="46" y="57"/>
                </a:cxn>
                <a:cxn ang="0">
                  <a:pos x="14" y="57"/>
                </a:cxn>
                <a:cxn ang="0">
                  <a:pos x="14" y="54"/>
                </a:cxn>
                <a:cxn ang="0">
                  <a:pos x="17" y="54"/>
                </a:cxn>
                <a:cxn ang="0">
                  <a:pos x="24" y="47"/>
                </a:cxn>
                <a:cxn ang="0">
                  <a:pos x="24" y="6"/>
                </a:cxn>
                <a:cxn ang="0">
                  <a:pos x="13" y="6"/>
                </a:cxn>
                <a:cxn ang="0">
                  <a:pos x="3" y="16"/>
                </a:cxn>
                <a:cxn ang="0">
                  <a:pos x="0" y="16"/>
                </a:cxn>
                <a:cxn ang="0">
                  <a:pos x="1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52" y="1"/>
                </a:cxn>
                <a:cxn ang="0">
                  <a:pos x="56" y="0"/>
                </a:cxn>
                <a:cxn ang="0">
                  <a:pos x="59" y="0"/>
                </a:cxn>
                <a:cxn ang="0">
                  <a:pos x="60" y="16"/>
                </a:cxn>
                <a:cxn ang="0">
                  <a:pos x="57" y="16"/>
                </a:cxn>
                <a:cxn ang="0">
                  <a:pos x="47" y="6"/>
                </a:cxn>
                <a:cxn ang="0">
                  <a:pos x="36" y="6"/>
                </a:cxn>
                <a:cxn ang="0">
                  <a:pos x="36" y="47"/>
                </a:cxn>
              </a:cxnLst>
              <a:rect l="0" t="0" r="r" b="b"/>
              <a:pathLst>
                <a:path w="60" h="57">
                  <a:moveTo>
                    <a:pt x="36" y="47"/>
                  </a:moveTo>
                  <a:cubicBezTo>
                    <a:pt x="36" y="52"/>
                    <a:pt x="38" y="54"/>
                    <a:pt x="44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14" y="57"/>
                    <a:pt x="14" y="57"/>
                    <a:pt x="14" y="57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22" y="54"/>
                    <a:pt x="24" y="52"/>
                    <a:pt x="24" y="4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6" y="6"/>
                    <a:pt x="5" y="7"/>
                    <a:pt x="3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7" y="1"/>
                    <a:pt x="8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4" y="1"/>
                    <a:pt x="54" y="1"/>
                    <a:pt x="56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5" y="7"/>
                    <a:pt x="54" y="6"/>
                    <a:pt x="47" y="6"/>
                  </a:cubicBezTo>
                  <a:cubicBezTo>
                    <a:pt x="36" y="6"/>
                    <a:pt x="36" y="6"/>
                    <a:pt x="36" y="6"/>
                  </a:cubicBezTo>
                  <a:lnTo>
                    <a:pt x="36" y="47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12" name="Freeform 20"/>
            <p:cNvSpPr>
              <a:spLocks/>
            </p:cNvSpPr>
            <p:nvPr userDrawn="1"/>
          </p:nvSpPr>
          <p:spPr bwMode="gray">
            <a:xfrm>
              <a:off x="2572" y="3507"/>
              <a:ext cx="50" cy="51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23" y="5"/>
                </a:cxn>
                <a:cxn ang="0">
                  <a:pos x="23" y="25"/>
                </a:cxn>
                <a:cxn ang="0">
                  <a:pos x="38" y="25"/>
                </a:cxn>
                <a:cxn ang="0">
                  <a:pos x="44" y="19"/>
                </a:cxn>
                <a:cxn ang="0">
                  <a:pos x="48" y="19"/>
                </a:cxn>
                <a:cxn ang="0">
                  <a:pos x="48" y="37"/>
                </a:cxn>
                <a:cxn ang="0">
                  <a:pos x="44" y="37"/>
                </a:cxn>
                <a:cxn ang="0">
                  <a:pos x="36" y="30"/>
                </a:cxn>
                <a:cxn ang="0">
                  <a:pos x="23" y="30"/>
                </a:cxn>
                <a:cxn ang="0">
                  <a:pos x="23" y="47"/>
                </a:cxn>
                <a:cxn ang="0">
                  <a:pos x="26" y="51"/>
                </a:cxn>
                <a:cxn ang="0">
                  <a:pos x="41" y="51"/>
                </a:cxn>
                <a:cxn ang="0">
                  <a:pos x="52" y="42"/>
                </a:cxn>
                <a:cxn ang="0">
                  <a:pos x="55" y="42"/>
                </a:cxn>
                <a:cxn ang="0">
                  <a:pos x="54" y="56"/>
                </a:cxn>
                <a:cxn ang="0">
                  <a:pos x="0" y="56"/>
                </a:cxn>
                <a:cxn ang="0">
                  <a:pos x="0" y="53"/>
                </a:cxn>
                <a:cxn ang="0">
                  <a:pos x="3" y="53"/>
                </a:cxn>
                <a:cxn ang="0">
                  <a:pos x="10" y="46"/>
                </a:cxn>
                <a:cxn ang="0">
                  <a:pos x="10" y="10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51" y="0"/>
                </a:cxn>
                <a:cxn ang="0">
                  <a:pos x="52" y="13"/>
                </a:cxn>
                <a:cxn ang="0">
                  <a:pos x="49" y="13"/>
                </a:cxn>
                <a:cxn ang="0">
                  <a:pos x="43" y="5"/>
                </a:cxn>
              </a:cxnLst>
              <a:rect l="0" t="0" r="r" b="b"/>
              <a:pathLst>
                <a:path w="55" h="56">
                  <a:moveTo>
                    <a:pt x="43" y="5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3" y="25"/>
                    <a:pt x="44" y="24"/>
                    <a:pt x="44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2"/>
                    <a:pt x="43" y="30"/>
                    <a:pt x="36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51"/>
                    <a:pt x="24" y="51"/>
                    <a:pt x="26" y="51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7" y="51"/>
                    <a:pt x="50" y="50"/>
                    <a:pt x="52" y="42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9" y="53"/>
                    <a:pt x="10" y="51"/>
                    <a:pt x="10" y="46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5"/>
                    <a:pt x="9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7"/>
                    <a:pt x="47" y="5"/>
                    <a:pt x="43" y="5"/>
                  </a:cubicBez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13" name="Freeform 21"/>
            <p:cNvSpPr>
              <a:spLocks/>
            </p:cNvSpPr>
            <p:nvPr userDrawn="1"/>
          </p:nvSpPr>
          <p:spPr bwMode="gray">
            <a:xfrm>
              <a:off x="2641" y="3506"/>
              <a:ext cx="54" cy="54"/>
            </a:xfrm>
            <a:custGeom>
              <a:avLst/>
              <a:gdLst/>
              <a:ahLst/>
              <a:cxnLst>
                <a:cxn ang="0">
                  <a:pos x="59" y="41"/>
                </a:cxn>
                <a:cxn ang="0">
                  <a:pos x="53" y="58"/>
                </a:cxn>
                <a:cxn ang="0">
                  <a:pos x="48" y="57"/>
                </a:cxn>
                <a:cxn ang="0">
                  <a:pos x="33" y="59"/>
                </a:cxn>
                <a:cxn ang="0">
                  <a:pos x="0" y="29"/>
                </a:cxn>
                <a:cxn ang="0">
                  <a:pos x="34" y="0"/>
                </a:cxn>
                <a:cxn ang="0">
                  <a:pos x="52" y="3"/>
                </a:cxn>
                <a:cxn ang="0">
                  <a:pos x="53" y="3"/>
                </a:cxn>
                <a:cxn ang="0">
                  <a:pos x="56" y="3"/>
                </a:cxn>
                <a:cxn ang="0">
                  <a:pos x="57" y="18"/>
                </a:cxn>
                <a:cxn ang="0">
                  <a:pos x="53" y="18"/>
                </a:cxn>
                <a:cxn ang="0">
                  <a:pos x="35" y="4"/>
                </a:cxn>
                <a:cxn ang="0">
                  <a:pos x="13" y="28"/>
                </a:cxn>
                <a:cxn ang="0">
                  <a:pos x="36" y="54"/>
                </a:cxn>
                <a:cxn ang="0">
                  <a:pos x="55" y="41"/>
                </a:cxn>
                <a:cxn ang="0">
                  <a:pos x="59" y="41"/>
                </a:cxn>
              </a:cxnLst>
              <a:rect l="0" t="0" r="r" b="b"/>
              <a:pathLst>
                <a:path w="59" h="59">
                  <a:moveTo>
                    <a:pt x="59" y="41"/>
                  </a:moveTo>
                  <a:cubicBezTo>
                    <a:pt x="58" y="46"/>
                    <a:pt x="56" y="53"/>
                    <a:pt x="53" y="58"/>
                  </a:cubicBezTo>
                  <a:cubicBezTo>
                    <a:pt x="52" y="57"/>
                    <a:pt x="50" y="57"/>
                    <a:pt x="48" y="57"/>
                  </a:cubicBezTo>
                  <a:cubicBezTo>
                    <a:pt x="44" y="57"/>
                    <a:pt x="39" y="59"/>
                    <a:pt x="33" y="59"/>
                  </a:cubicBezTo>
                  <a:cubicBezTo>
                    <a:pt x="14" y="59"/>
                    <a:pt x="0" y="46"/>
                    <a:pt x="0" y="29"/>
                  </a:cubicBezTo>
                  <a:cubicBezTo>
                    <a:pt x="0" y="13"/>
                    <a:pt x="15" y="0"/>
                    <a:pt x="34" y="0"/>
                  </a:cubicBezTo>
                  <a:cubicBezTo>
                    <a:pt x="44" y="0"/>
                    <a:pt x="50" y="3"/>
                    <a:pt x="52" y="3"/>
                  </a:cubicBezTo>
                  <a:cubicBezTo>
                    <a:pt x="52" y="3"/>
                    <a:pt x="53" y="3"/>
                    <a:pt x="53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0" y="9"/>
                    <a:pt x="44" y="4"/>
                    <a:pt x="35" y="4"/>
                  </a:cubicBezTo>
                  <a:cubicBezTo>
                    <a:pt x="22" y="4"/>
                    <a:pt x="13" y="14"/>
                    <a:pt x="13" y="28"/>
                  </a:cubicBezTo>
                  <a:cubicBezTo>
                    <a:pt x="13" y="43"/>
                    <a:pt x="23" y="54"/>
                    <a:pt x="36" y="54"/>
                  </a:cubicBezTo>
                  <a:cubicBezTo>
                    <a:pt x="44" y="54"/>
                    <a:pt x="51" y="49"/>
                    <a:pt x="55" y="41"/>
                  </a:cubicBezTo>
                  <a:lnTo>
                    <a:pt x="59" y="41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14" name="Freeform 22"/>
            <p:cNvSpPr>
              <a:spLocks/>
            </p:cNvSpPr>
            <p:nvPr userDrawn="1"/>
          </p:nvSpPr>
          <p:spPr bwMode="gray">
            <a:xfrm>
              <a:off x="2711" y="3507"/>
              <a:ext cx="65" cy="51"/>
            </a:xfrm>
            <a:custGeom>
              <a:avLst/>
              <a:gdLst/>
              <a:ahLst/>
              <a:cxnLst>
                <a:cxn ang="0">
                  <a:pos x="43" y="53"/>
                </a:cxn>
                <a:cxn ang="0">
                  <a:pos x="50" y="46"/>
                </a:cxn>
                <a:cxn ang="0">
                  <a:pos x="50" y="30"/>
                </a:cxn>
                <a:cxn ang="0">
                  <a:pos x="20" y="30"/>
                </a:cxn>
                <a:cxn ang="0">
                  <a:pos x="20" y="46"/>
                </a:cxn>
                <a:cxn ang="0">
                  <a:pos x="27" y="53"/>
                </a:cxn>
                <a:cxn ang="0">
                  <a:pos x="29" y="53"/>
                </a:cxn>
                <a:cxn ang="0">
                  <a:pos x="29" y="56"/>
                </a:cxn>
                <a:cxn ang="0">
                  <a:pos x="0" y="56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8" y="46"/>
                </a:cxn>
                <a:cxn ang="0">
                  <a:pos x="8" y="1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4"/>
                </a:cxn>
                <a:cxn ang="0">
                  <a:pos x="27" y="4"/>
                </a:cxn>
                <a:cxn ang="0">
                  <a:pos x="20" y="10"/>
                </a:cxn>
                <a:cxn ang="0">
                  <a:pos x="20" y="24"/>
                </a:cxn>
                <a:cxn ang="0">
                  <a:pos x="50" y="24"/>
                </a:cxn>
                <a:cxn ang="0">
                  <a:pos x="50" y="10"/>
                </a:cxn>
                <a:cxn ang="0">
                  <a:pos x="43" y="4"/>
                </a:cxn>
                <a:cxn ang="0">
                  <a:pos x="42" y="4"/>
                </a:cxn>
                <a:cxn ang="0">
                  <a:pos x="42" y="0"/>
                </a:cxn>
                <a:cxn ang="0">
                  <a:pos x="71" y="0"/>
                </a:cxn>
                <a:cxn ang="0">
                  <a:pos x="71" y="4"/>
                </a:cxn>
                <a:cxn ang="0">
                  <a:pos x="70" y="4"/>
                </a:cxn>
                <a:cxn ang="0">
                  <a:pos x="63" y="10"/>
                </a:cxn>
                <a:cxn ang="0">
                  <a:pos x="63" y="46"/>
                </a:cxn>
                <a:cxn ang="0">
                  <a:pos x="70" y="53"/>
                </a:cxn>
                <a:cxn ang="0">
                  <a:pos x="71" y="53"/>
                </a:cxn>
                <a:cxn ang="0">
                  <a:pos x="71" y="56"/>
                </a:cxn>
                <a:cxn ang="0">
                  <a:pos x="42" y="56"/>
                </a:cxn>
                <a:cxn ang="0">
                  <a:pos x="42" y="53"/>
                </a:cxn>
                <a:cxn ang="0">
                  <a:pos x="43" y="53"/>
                </a:cxn>
              </a:cxnLst>
              <a:rect l="0" t="0" r="r" b="b"/>
              <a:pathLst>
                <a:path w="71" h="56">
                  <a:moveTo>
                    <a:pt x="43" y="53"/>
                  </a:moveTo>
                  <a:cubicBezTo>
                    <a:pt x="48" y="53"/>
                    <a:pt x="50" y="51"/>
                    <a:pt x="50" y="46"/>
                  </a:cubicBezTo>
                  <a:cubicBezTo>
                    <a:pt x="50" y="30"/>
                    <a:pt x="50" y="30"/>
                    <a:pt x="50" y="30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20" y="51"/>
                    <a:pt x="22" y="53"/>
                    <a:pt x="27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6" y="53"/>
                    <a:pt x="8" y="51"/>
                    <a:pt x="8" y="46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6"/>
                    <a:pt x="6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3" y="4"/>
                    <a:pt x="20" y="5"/>
                    <a:pt x="20" y="10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50" y="24"/>
                    <a:pt x="50" y="24"/>
                    <a:pt x="50" y="24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5"/>
                    <a:pt x="48" y="4"/>
                    <a:pt x="43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4"/>
                    <a:pt x="71" y="4"/>
                    <a:pt x="71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5" y="4"/>
                    <a:pt x="63" y="5"/>
                    <a:pt x="63" y="10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1"/>
                    <a:pt x="64" y="53"/>
                    <a:pt x="70" y="53"/>
                  </a:cubicBezTo>
                  <a:cubicBezTo>
                    <a:pt x="71" y="53"/>
                    <a:pt x="71" y="53"/>
                    <a:pt x="71" y="53"/>
                  </a:cubicBezTo>
                  <a:cubicBezTo>
                    <a:pt x="71" y="56"/>
                    <a:pt x="71" y="56"/>
                    <a:pt x="71" y="56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53"/>
                    <a:pt x="42" y="53"/>
                    <a:pt x="42" y="53"/>
                  </a:cubicBezTo>
                  <a:lnTo>
                    <a:pt x="43" y="53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15" name="Freeform 23"/>
            <p:cNvSpPr>
              <a:spLocks/>
            </p:cNvSpPr>
            <p:nvPr userDrawn="1"/>
          </p:nvSpPr>
          <p:spPr bwMode="gray">
            <a:xfrm>
              <a:off x="2792" y="3507"/>
              <a:ext cx="63" cy="52"/>
            </a:xfrm>
            <a:custGeom>
              <a:avLst/>
              <a:gdLst/>
              <a:ahLst/>
              <a:cxnLst>
                <a:cxn ang="0">
                  <a:pos x="13" y="46"/>
                </a:cxn>
                <a:cxn ang="0">
                  <a:pos x="22" y="53"/>
                </a:cxn>
                <a:cxn ang="0">
                  <a:pos x="22" y="56"/>
                </a:cxn>
                <a:cxn ang="0">
                  <a:pos x="0" y="56"/>
                </a:cxn>
                <a:cxn ang="0">
                  <a:pos x="0" y="53"/>
                </a:cxn>
                <a:cxn ang="0">
                  <a:pos x="0" y="53"/>
                </a:cxn>
                <a:cxn ang="0">
                  <a:pos x="7" y="47"/>
                </a:cxn>
                <a:cxn ang="0">
                  <a:pos x="7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56" y="39"/>
                </a:cxn>
                <a:cxn ang="0">
                  <a:pos x="56" y="11"/>
                </a:cxn>
                <a:cxn ang="0">
                  <a:pos x="47" y="4"/>
                </a:cxn>
                <a:cxn ang="0">
                  <a:pos x="46" y="4"/>
                </a:cxn>
                <a:cxn ang="0">
                  <a:pos x="46" y="0"/>
                </a:cxn>
                <a:cxn ang="0">
                  <a:pos x="70" y="0"/>
                </a:cxn>
                <a:cxn ang="0">
                  <a:pos x="70" y="4"/>
                </a:cxn>
                <a:cxn ang="0">
                  <a:pos x="69" y="4"/>
                </a:cxn>
                <a:cxn ang="0">
                  <a:pos x="61" y="8"/>
                </a:cxn>
                <a:cxn ang="0">
                  <a:pos x="61" y="57"/>
                </a:cxn>
                <a:cxn ang="0">
                  <a:pos x="56" y="57"/>
                </a:cxn>
                <a:cxn ang="0">
                  <a:pos x="13" y="11"/>
                </a:cxn>
                <a:cxn ang="0">
                  <a:pos x="13" y="46"/>
                </a:cxn>
              </a:cxnLst>
              <a:rect l="0" t="0" r="r" b="b"/>
              <a:pathLst>
                <a:path w="70" h="57">
                  <a:moveTo>
                    <a:pt x="13" y="46"/>
                  </a:moveTo>
                  <a:cubicBezTo>
                    <a:pt x="13" y="51"/>
                    <a:pt x="15" y="53"/>
                    <a:pt x="22" y="5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6" y="53"/>
                    <a:pt x="7" y="51"/>
                    <a:pt x="7" y="4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5" y="4"/>
                    <a:pt x="3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56" y="39"/>
                    <a:pt x="56" y="39"/>
                    <a:pt x="56" y="39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5"/>
                    <a:pt x="54" y="4"/>
                    <a:pt x="47" y="4"/>
                  </a:cubicBezTo>
                  <a:cubicBezTo>
                    <a:pt x="46" y="4"/>
                    <a:pt x="46" y="4"/>
                    <a:pt x="46" y="4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3" y="4"/>
                    <a:pt x="61" y="5"/>
                    <a:pt x="61" y="8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13" y="11"/>
                    <a:pt x="13" y="11"/>
                    <a:pt x="13" y="11"/>
                  </a:cubicBezTo>
                  <a:lnTo>
                    <a:pt x="13" y="46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16" name="Freeform 24"/>
            <p:cNvSpPr>
              <a:spLocks noEditPoints="1"/>
            </p:cNvSpPr>
            <p:nvPr userDrawn="1"/>
          </p:nvSpPr>
          <p:spPr bwMode="gray">
            <a:xfrm>
              <a:off x="2873" y="3505"/>
              <a:ext cx="61" cy="55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67" y="29"/>
                </a:cxn>
                <a:cxn ang="0">
                  <a:pos x="33" y="60"/>
                </a:cxn>
                <a:cxn ang="0">
                  <a:pos x="0" y="31"/>
                </a:cxn>
                <a:cxn ang="0">
                  <a:pos x="34" y="0"/>
                </a:cxn>
                <a:cxn ang="0">
                  <a:pos x="35" y="56"/>
                </a:cxn>
                <a:cxn ang="0">
                  <a:pos x="53" y="32"/>
                </a:cxn>
                <a:cxn ang="0">
                  <a:pos x="32" y="4"/>
                </a:cxn>
                <a:cxn ang="0">
                  <a:pos x="13" y="27"/>
                </a:cxn>
                <a:cxn ang="0">
                  <a:pos x="35" y="56"/>
                </a:cxn>
              </a:cxnLst>
              <a:rect l="0" t="0" r="r" b="b"/>
              <a:pathLst>
                <a:path w="67" h="60">
                  <a:moveTo>
                    <a:pt x="34" y="0"/>
                  </a:moveTo>
                  <a:cubicBezTo>
                    <a:pt x="53" y="0"/>
                    <a:pt x="67" y="12"/>
                    <a:pt x="67" y="29"/>
                  </a:cubicBezTo>
                  <a:cubicBezTo>
                    <a:pt x="67" y="45"/>
                    <a:pt x="54" y="60"/>
                    <a:pt x="33" y="60"/>
                  </a:cubicBezTo>
                  <a:cubicBezTo>
                    <a:pt x="12" y="60"/>
                    <a:pt x="0" y="46"/>
                    <a:pt x="0" y="31"/>
                  </a:cubicBezTo>
                  <a:cubicBezTo>
                    <a:pt x="0" y="13"/>
                    <a:pt x="14" y="0"/>
                    <a:pt x="34" y="0"/>
                  </a:cubicBezTo>
                  <a:close/>
                  <a:moveTo>
                    <a:pt x="35" y="56"/>
                  </a:moveTo>
                  <a:cubicBezTo>
                    <a:pt x="47" y="56"/>
                    <a:pt x="53" y="45"/>
                    <a:pt x="53" y="32"/>
                  </a:cubicBezTo>
                  <a:cubicBezTo>
                    <a:pt x="53" y="18"/>
                    <a:pt x="46" y="4"/>
                    <a:pt x="32" y="4"/>
                  </a:cubicBezTo>
                  <a:cubicBezTo>
                    <a:pt x="21" y="4"/>
                    <a:pt x="13" y="13"/>
                    <a:pt x="13" y="27"/>
                  </a:cubicBezTo>
                  <a:cubicBezTo>
                    <a:pt x="13" y="44"/>
                    <a:pt x="22" y="56"/>
                    <a:pt x="35" y="56"/>
                  </a:cubicBez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17" name="Freeform 25"/>
            <p:cNvSpPr>
              <a:spLocks/>
            </p:cNvSpPr>
            <p:nvPr userDrawn="1"/>
          </p:nvSpPr>
          <p:spPr bwMode="gray">
            <a:xfrm>
              <a:off x="2950" y="3507"/>
              <a:ext cx="51" cy="51"/>
            </a:xfrm>
            <a:custGeom>
              <a:avLst/>
              <a:gdLst/>
              <a:ahLst/>
              <a:cxnLst>
                <a:cxn ang="0">
                  <a:pos x="49" y="56"/>
                </a:cxn>
                <a:cxn ang="0">
                  <a:pos x="0" y="56"/>
                </a:cxn>
                <a:cxn ang="0">
                  <a:pos x="0" y="53"/>
                </a:cxn>
                <a:cxn ang="0">
                  <a:pos x="2" y="53"/>
                </a:cxn>
                <a:cxn ang="0">
                  <a:pos x="9" y="46"/>
                </a:cxn>
                <a:cxn ang="0">
                  <a:pos x="9" y="10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1" y="0"/>
                </a:cxn>
                <a:cxn ang="0">
                  <a:pos x="31" y="0"/>
                </a:cxn>
                <a:cxn ang="0">
                  <a:pos x="31" y="4"/>
                </a:cxn>
                <a:cxn ang="0">
                  <a:pos x="29" y="4"/>
                </a:cxn>
                <a:cxn ang="0">
                  <a:pos x="22" y="10"/>
                </a:cxn>
                <a:cxn ang="0">
                  <a:pos x="22" y="47"/>
                </a:cxn>
                <a:cxn ang="0">
                  <a:pos x="26" y="51"/>
                </a:cxn>
                <a:cxn ang="0">
                  <a:pos x="38" y="51"/>
                </a:cxn>
                <a:cxn ang="0">
                  <a:pos x="52" y="41"/>
                </a:cxn>
                <a:cxn ang="0">
                  <a:pos x="56" y="41"/>
                </a:cxn>
                <a:cxn ang="0">
                  <a:pos x="49" y="56"/>
                </a:cxn>
              </a:cxnLst>
              <a:rect l="0" t="0" r="r" b="b"/>
              <a:pathLst>
                <a:path w="56" h="56">
                  <a:moveTo>
                    <a:pt x="49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8" y="53"/>
                    <a:pt x="9" y="51"/>
                    <a:pt x="9" y="4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5"/>
                    <a:pt x="6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4" y="4"/>
                    <a:pt x="22" y="6"/>
                    <a:pt x="22" y="10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1"/>
                    <a:pt x="23" y="51"/>
                    <a:pt x="26" y="51"/>
                  </a:cubicBezTo>
                  <a:cubicBezTo>
                    <a:pt x="38" y="51"/>
                    <a:pt x="38" y="51"/>
                    <a:pt x="38" y="51"/>
                  </a:cubicBezTo>
                  <a:cubicBezTo>
                    <a:pt x="44" y="51"/>
                    <a:pt x="46" y="48"/>
                    <a:pt x="52" y="41"/>
                  </a:cubicBezTo>
                  <a:cubicBezTo>
                    <a:pt x="56" y="41"/>
                    <a:pt x="56" y="41"/>
                    <a:pt x="56" y="41"/>
                  </a:cubicBezTo>
                  <a:lnTo>
                    <a:pt x="49" y="56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18" name="Freeform 26"/>
            <p:cNvSpPr>
              <a:spLocks noEditPoints="1"/>
            </p:cNvSpPr>
            <p:nvPr userDrawn="1"/>
          </p:nvSpPr>
          <p:spPr bwMode="gray">
            <a:xfrm>
              <a:off x="3015" y="3505"/>
              <a:ext cx="61" cy="55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67" y="29"/>
                </a:cxn>
                <a:cxn ang="0">
                  <a:pos x="33" y="60"/>
                </a:cxn>
                <a:cxn ang="0">
                  <a:pos x="0" y="31"/>
                </a:cxn>
                <a:cxn ang="0">
                  <a:pos x="35" y="0"/>
                </a:cxn>
                <a:cxn ang="0">
                  <a:pos x="35" y="56"/>
                </a:cxn>
                <a:cxn ang="0">
                  <a:pos x="54" y="32"/>
                </a:cxn>
                <a:cxn ang="0">
                  <a:pos x="33" y="4"/>
                </a:cxn>
                <a:cxn ang="0">
                  <a:pos x="14" y="27"/>
                </a:cxn>
                <a:cxn ang="0">
                  <a:pos x="35" y="56"/>
                </a:cxn>
              </a:cxnLst>
              <a:rect l="0" t="0" r="r" b="b"/>
              <a:pathLst>
                <a:path w="67" h="60">
                  <a:moveTo>
                    <a:pt x="35" y="0"/>
                  </a:moveTo>
                  <a:cubicBezTo>
                    <a:pt x="54" y="0"/>
                    <a:pt x="67" y="12"/>
                    <a:pt x="67" y="29"/>
                  </a:cubicBezTo>
                  <a:cubicBezTo>
                    <a:pt x="67" y="45"/>
                    <a:pt x="55" y="60"/>
                    <a:pt x="33" y="60"/>
                  </a:cubicBezTo>
                  <a:cubicBezTo>
                    <a:pt x="12" y="60"/>
                    <a:pt x="0" y="46"/>
                    <a:pt x="0" y="31"/>
                  </a:cubicBezTo>
                  <a:cubicBezTo>
                    <a:pt x="0" y="13"/>
                    <a:pt x="15" y="0"/>
                    <a:pt x="35" y="0"/>
                  </a:cubicBezTo>
                  <a:close/>
                  <a:moveTo>
                    <a:pt x="35" y="56"/>
                  </a:moveTo>
                  <a:cubicBezTo>
                    <a:pt x="48" y="56"/>
                    <a:pt x="54" y="45"/>
                    <a:pt x="54" y="32"/>
                  </a:cubicBezTo>
                  <a:cubicBezTo>
                    <a:pt x="54" y="18"/>
                    <a:pt x="47" y="4"/>
                    <a:pt x="33" y="4"/>
                  </a:cubicBezTo>
                  <a:cubicBezTo>
                    <a:pt x="21" y="4"/>
                    <a:pt x="14" y="13"/>
                    <a:pt x="14" y="27"/>
                  </a:cubicBezTo>
                  <a:cubicBezTo>
                    <a:pt x="14" y="44"/>
                    <a:pt x="23" y="56"/>
                    <a:pt x="35" y="56"/>
                  </a:cubicBez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19" name="Freeform 27"/>
            <p:cNvSpPr>
              <a:spLocks/>
            </p:cNvSpPr>
            <p:nvPr userDrawn="1"/>
          </p:nvSpPr>
          <p:spPr bwMode="gray">
            <a:xfrm>
              <a:off x="3096" y="3506"/>
              <a:ext cx="58" cy="54"/>
            </a:xfrm>
            <a:custGeom>
              <a:avLst/>
              <a:gdLst/>
              <a:ahLst/>
              <a:cxnLst>
                <a:cxn ang="0">
                  <a:pos x="64" y="34"/>
                </a:cxn>
                <a:cxn ang="0">
                  <a:pos x="58" y="39"/>
                </a:cxn>
                <a:cxn ang="0">
                  <a:pos x="58" y="53"/>
                </a:cxn>
                <a:cxn ang="0">
                  <a:pos x="34" y="59"/>
                </a:cxn>
                <a:cxn ang="0">
                  <a:pos x="0" y="29"/>
                </a:cxn>
                <a:cxn ang="0">
                  <a:pos x="33" y="0"/>
                </a:cxn>
                <a:cxn ang="0">
                  <a:pos x="53" y="3"/>
                </a:cxn>
                <a:cxn ang="0">
                  <a:pos x="56" y="2"/>
                </a:cxn>
                <a:cxn ang="0">
                  <a:pos x="58" y="2"/>
                </a:cxn>
                <a:cxn ang="0">
                  <a:pos x="58" y="18"/>
                </a:cxn>
                <a:cxn ang="0">
                  <a:pos x="54" y="18"/>
                </a:cxn>
                <a:cxn ang="0">
                  <a:pos x="36" y="4"/>
                </a:cxn>
                <a:cxn ang="0">
                  <a:pos x="14" y="28"/>
                </a:cxn>
                <a:cxn ang="0">
                  <a:pos x="36" y="54"/>
                </a:cxn>
                <a:cxn ang="0">
                  <a:pos x="45" y="52"/>
                </a:cxn>
                <a:cxn ang="0">
                  <a:pos x="45" y="39"/>
                </a:cxn>
                <a:cxn ang="0">
                  <a:pos x="34" y="34"/>
                </a:cxn>
                <a:cxn ang="0">
                  <a:pos x="34" y="30"/>
                </a:cxn>
                <a:cxn ang="0">
                  <a:pos x="64" y="30"/>
                </a:cxn>
                <a:cxn ang="0">
                  <a:pos x="64" y="34"/>
                </a:cxn>
              </a:cxnLst>
              <a:rect l="0" t="0" r="r" b="b"/>
              <a:pathLst>
                <a:path w="64" h="59">
                  <a:moveTo>
                    <a:pt x="64" y="34"/>
                  </a:moveTo>
                  <a:cubicBezTo>
                    <a:pt x="60" y="34"/>
                    <a:pt x="58" y="35"/>
                    <a:pt x="58" y="39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51" y="56"/>
                    <a:pt x="42" y="59"/>
                    <a:pt x="34" y="59"/>
                  </a:cubicBezTo>
                  <a:cubicBezTo>
                    <a:pt x="11" y="59"/>
                    <a:pt x="0" y="46"/>
                    <a:pt x="0" y="29"/>
                  </a:cubicBezTo>
                  <a:cubicBezTo>
                    <a:pt x="0" y="12"/>
                    <a:pt x="14" y="0"/>
                    <a:pt x="33" y="0"/>
                  </a:cubicBezTo>
                  <a:cubicBezTo>
                    <a:pt x="43" y="0"/>
                    <a:pt x="50" y="3"/>
                    <a:pt x="53" y="3"/>
                  </a:cubicBezTo>
                  <a:cubicBezTo>
                    <a:pt x="54" y="3"/>
                    <a:pt x="55" y="3"/>
                    <a:pt x="56" y="2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2" y="9"/>
                    <a:pt x="45" y="4"/>
                    <a:pt x="36" y="4"/>
                  </a:cubicBezTo>
                  <a:cubicBezTo>
                    <a:pt x="23" y="4"/>
                    <a:pt x="14" y="14"/>
                    <a:pt x="14" y="28"/>
                  </a:cubicBezTo>
                  <a:cubicBezTo>
                    <a:pt x="14" y="43"/>
                    <a:pt x="23" y="54"/>
                    <a:pt x="36" y="54"/>
                  </a:cubicBezTo>
                  <a:cubicBezTo>
                    <a:pt x="39" y="54"/>
                    <a:pt x="43" y="53"/>
                    <a:pt x="45" y="52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5"/>
                    <a:pt x="44" y="34"/>
                    <a:pt x="34" y="34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64" y="30"/>
                    <a:pt x="64" y="30"/>
                    <a:pt x="64" y="30"/>
                  </a:cubicBezTo>
                  <a:lnTo>
                    <a:pt x="64" y="34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20" name="Freeform 28"/>
            <p:cNvSpPr>
              <a:spLocks/>
            </p:cNvSpPr>
            <p:nvPr userDrawn="1"/>
          </p:nvSpPr>
          <p:spPr bwMode="gray">
            <a:xfrm>
              <a:off x="3169" y="3507"/>
              <a:ext cx="60" cy="51"/>
            </a:xfrm>
            <a:custGeom>
              <a:avLst/>
              <a:gdLst/>
              <a:ahLst/>
              <a:cxnLst>
                <a:cxn ang="0">
                  <a:pos x="41" y="46"/>
                </a:cxn>
                <a:cxn ang="0">
                  <a:pos x="49" y="53"/>
                </a:cxn>
                <a:cxn ang="0">
                  <a:pos x="50" y="53"/>
                </a:cxn>
                <a:cxn ang="0">
                  <a:pos x="50" y="56"/>
                </a:cxn>
                <a:cxn ang="0">
                  <a:pos x="19" y="56"/>
                </a:cxn>
                <a:cxn ang="0">
                  <a:pos x="19" y="53"/>
                </a:cxn>
                <a:cxn ang="0">
                  <a:pos x="21" y="53"/>
                </a:cxn>
                <a:cxn ang="0">
                  <a:pos x="28" y="46"/>
                </a:cxn>
                <a:cxn ang="0">
                  <a:pos x="28" y="34"/>
                </a:cxn>
                <a:cxn ang="0">
                  <a:pos x="9" y="8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29" y="0"/>
                </a:cxn>
                <a:cxn ang="0">
                  <a:pos x="29" y="4"/>
                </a:cxn>
                <a:cxn ang="0">
                  <a:pos x="28" y="4"/>
                </a:cxn>
                <a:cxn ang="0">
                  <a:pos x="24" y="8"/>
                </a:cxn>
                <a:cxn ang="0">
                  <a:pos x="39" y="27"/>
                </a:cxn>
                <a:cxn ang="0">
                  <a:pos x="49" y="11"/>
                </a:cxn>
                <a:cxn ang="0">
                  <a:pos x="46" y="4"/>
                </a:cxn>
                <a:cxn ang="0">
                  <a:pos x="45" y="4"/>
                </a:cxn>
                <a:cxn ang="0">
                  <a:pos x="45" y="0"/>
                </a:cxn>
                <a:cxn ang="0">
                  <a:pos x="66" y="0"/>
                </a:cxn>
                <a:cxn ang="0">
                  <a:pos x="66" y="4"/>
                </a:cxn>
                <a:cxn ang="0">
                  <a:pos x="56" y="10"/>
                </a:cxn>
                <a:cxn ang="0">
                  <a:pos x="41" y="34"/>
                </a:cxn>
                <a:cxn ang="0">
                  <a:pos x="41" y="46"/>
                </a:cxn>
              </a:cxnLst>
              <a:rect l="0" t="0" r="r" b="b"/>
              <a:pathLst>
                <a:path w="66" h="56">
                  <a:moveTo>
                    <a:pt x="41" y="46"/>
                  </a:moveTo>
                  <a:cubicBezTo>
                    <a:pt x="41" y="51"/>
                    <a:pt x="42" y="53"/>
                    <a:pt x="49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21" y="53"/>
                    <a:pt x="21" y="53"/>
                    <a:pt x="21" y="53"/>
                  </a:cubicBezTo>
                  <a:cubicBezTo>
                    <a:pt x="27" y="53"/>
                    <a:pt x="28" y="50"/>
                    <a:pt x="28" y="46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6" y="4"/>
                    <a:pt x="5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3" y="4"/>
                    <a:pt x="22" y="6"/>
                    <a:pt x="24" y="8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52" y="7"/>
                    <a:pt x="52" y="4"/>
                    <a:pt x="46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1" y="4"/>
                    <a:pt x="59" y="5"/>
                    <a:pt x="56" y="10"/>
                  </a:cubicBezTo>
                  <a:cubicBezTo>
                    <a:pt x="41" y="34"/>
                    <a:pt x="41" y="34"/>
                    <a:pt x="41" y="34"/>
                  </a:cubicBezTo>
                  <a:lnTo>
                    <a:pt x="41" y="46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21" name="Freeform 29"/>
            <p:cNvSpPr>
              <a:spLocks/>
            </p:cNvSpPr>
            <p:nvPr userDrawn="1"/>
          </p:nvSpPr>
          <p:spPr bwMode="gray">
            <a:xfrm>
              <a:off x="3286" y="3506"/>
              <a:ext cx="37" cy="54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" y="41"/>
                </a:cxn>
                <a:cxn ang="0">
                  <a:pos x="19" y="54"/>
                </a:cxn>
                <a:cxn ang="0">
                  <a:pos x="29" y="45"/>
                </a:cxn>
                <a:cxn ang="0">
                  <a:pos x="0" y="14"/>
                </a:cxn>
                <a:cxn ang="0">
                  <a:pos x="19" y="0"/>
                </a:cxn>
                <a:cxn ang="0">
                  <a:pos x="32" y="2"/>
                </a:cxn>
                <a:cxn ang="0">
                  <a:pos x="34" y="1"/>
                </a:cxn>
                <a:cxn ang="0">
                  <a:pos x="36" y="1"/>
                </a:cxn>
                <a:cxn ang="0">
                  <a:pos x="38" y="16"/>
                </a:cxn>
                <a:cxn ang="0">
                  <a:pos x="34" y="16"/>
                </a:cxn>
                <a:cxn ang="0">
                  <a:pos x="29" y="7"/>
                </a:cxn>
                <a:cxn ang="0">
                  <a:pos x="20" y="4"/>
                </a:cxn>
                <a:cxn ang="0">
                  <a:pos x="11" y="10"/>
                </a:cxn>
                <a:cxn ang="0">
                  <a:pos x="36" y="30"/>
                </a:cxn>
                <a:cxn ang="0">
                  <a:pos x="41" y="42"/>
                </a:cxn>
                <a:cxn ang="0">
                  <a:pos x="22" y="59"/>
                </a:cxn>
                <a:cxn ang="0">
                  <a:pos x="6" y="56"/>
                </a:cxn>
                <a:cxn ang="0">
                  <a:pos x="4" y="57"/>
                </a:cxn>
                <a:cxn ang="0">
                  <a:pos x="2" y="57"/>
                </a:cxn>
                <a:cxn ang="0">
                  <a:pos x="0" y="41"/>
                </a:cxn>
              </a:cxnLst>
              <a:rect l="0" t="0" r="r" b="b"/>
              <a:pathLst>
                <a:path w="41" h="59">
                  <a:moveTo>
                    <a:pt x="0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6" y="50"/>
                    <a:pt x="12" y="54"/>
                    <a:pt x="19" y="54"/>
                  </a:cubicBezTo>
                  <a:cubicBezTo>
                    <a:pt x="25" y="54"/>
                    <a:pt x="29" y="51"/>
                    <a:pt x="29" y="45"/>
                  </a:cubicBezTo>
                  <a:cubicBezTo>
                    <a:pt x="29" y="32"/>
                    <a:pt x="0" y="32"/>
                    <a:pt x="0" y="14"/>
                  </a:cubicBezTo>
                  <a:cubicBezTo>
                    <a:pt x="0" y="6"/>
                    <a:pt x="8" y="0"/>
                    <a:pt x="19" y="0"/>
                  </a:cubicBezTo>
                  <a:cubicBezTo>
                    <a:pt x="26" y="0"/>
                    <a:pt x="31" y="2"/>
                    <a:pt x="32" y="2"/>
                  </a:cubicBezTo>
                  <a:cubicBezTo>
                    <a:pt x="33" y="2"/>
                    <a:pt x="34" y="2"/>
                    <a:pt x="34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3" y="12"/>
                    <a:pt x="31" y="9"/>
                    <a:pt x="29" y="7"/>
                  </a:cubicBezTo>
                  <a:cubicBezTo>
                    <a:pt x="26" y="5"/>
                    <a:pt x="23" y="4"/>
                    <a:pt x="20" y="4"/>
                  </a:cubicBezTo>
                  <a:cubicBezTo>
                    <a:pt x="15" y="4"/>
                    <a:pt x="11" y="6"/>
                    <a:pt x="11" y="10"/>
                  </a:cubicBezTo>
                  <a:cubicBezTo>
                    <a:pt x="11" y="18"/>
                    <a:pt x="26" y="20"/>
                    <a:pt x="36" y="30"/>
                  </a:cubicBezTo>
                  <a:cubicBezTo>
                    <a:pt x="40" y="34"/>
                    <a:pt x="41" y="37"/>
                    <a:pt x="41" y="42"/>
                  </a:cubicBezTo>
                  <a:cubicBezTo>
                    <a:pt x="41" y="51"/>
                    <a:pt x="33" y="59"/>
                    <a:pt x="22" y="59"/>
                  </a:cubicBezTo>
                  <a:cubicBezTo>
                    <a:pt x="15" y="59"/>
                    <a:pt x="8" y="56"/>
                    <a:pt x="6" y="56"/>
                  </a:cubicBezTo>
                  <a:cubicBezTo>
                    <a:pt x="5" y="56"/>
                    <a:pt x="5" y="56"/>
                    <a:pt x="4" y="57"/>
                  </a:cubicBezTo>
                  <a:cubicBezTo>
                    <a:pt x="2" y="57"/>
                    <a:pt x="2" y="57"/>
                    <a:pt x="2" y="57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22" name="Freeform 30"/>
            <p:cNvSpPr>
              <a:spLocks/>
            </p:cNvSpPr>
            <p:nvPr userDrawn="1"/>
          </p:nvSpPr>
          <p:spPr bwMode="gray">
            <a:xfrm>
              <a:off x="3338" y="3507"/>
              <a:ext cx="51" cy="51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23" y="5"/>
                </a:cxn>
                <a:cxn ang="0">
                  <a:pos x="23" y="25"/>
                </a:cxn>
                <a:cxn ang="0">
                  <a:pos x="38" y="25"/>
                </a:cxn>
                <a:cxn ang="0">
                  <a:pos x="45" y="19"/>
                </a:cxn>
                <a:cxn ang="0">
                  <a:pos x="48" y="19"/>
                </a:cxn>
                <a:cxn ang="0">
                  <a:pos x="48" y="37"/>
                </a:cxn>
                <a:cxn ang="0">
                  <a:pos x="45" y="37"/>
                </a:cxn>
                <a:cxn ang="0">
                  <a:pos x="37" y="30"/>
                </a:cxn>
                <a:cxn ang="0">
                  <a:pos x="23" y="30"/>
                </a:cxn>
                <a:cxn ang="0">
                  <a:pos x="23" y="47"/>
                </a:cxn>
                <a:cxn ang="0">
                  <a:pos x="27" y="51"/>
                </a:cxn>
                <a:cxn ang="0">
                  <a:pos x="42" y="51"/>
                </a:cxn>
                <a:cxn ang="0">
                  <a:pos x="52" y="42"/>
                </a:cxn>
                <a:cxn ang="0">
                  <a:pos x="56" y="42"/>
                </a:cxn>
                <a:cxn ang="0">
                  <a:pos x="55" y="56"/>
                </a:cxn>
                <a:cxn ang="0">
                  <a:pos x="0" y="56"/>
                </a:cxn>
                <a:cxn ang="0">
                  <a:pos x="0" y="53"/>
                </a:cxn>
                <a:cxn ang="0">
                  <a:pos x="4" y="53"/>
                </a:cxn>
                <a:cxn ang="0">
                  <a:pos x="11" y="46"/>
                </a:cxn>
                <a:cxn ang="0">
                  <a:pos x="11" y="10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52" y="0"/>
                </a:cxn>
                <a:cxn ang="0">
                  <a:pos x="53" y="13"/>
                </a:cxn>
                <a:cxn ang="0">
                  <a:pos x="49" y="13"/>
                </a:cxn>
                <a:cxn ang="0">
                  <a:pos x="43" y="5"/>
                </a:cxn>
              </a:cxnLst>
              <a:rect l="0" t="0" r="r" b="b"/>
              <a:pathLst>
                <a:path w="56" h="56">
                  <a:moveTo>
                    <a:pt x="43" y="5"/>
                  </a:moveTo>
                  <a:cubicBezTo>
                    <a:pt x="23" y="5"/>
                    <a:pt x="23" y="5"/>
                    <a:pt x="23" y="5"/>
                  </a:cubicBezTo>
                  <a:cubicBezTo>
                    <a:pt x="23" y="25"/>
                    <a:pt x="23" y="25"/>
                    <a:pt x="23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3" y="25"/>
                    <a:pt x="45" y="24"/>
                    <a:pt x="45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8" y="37"/>
                    <a:pt x="48" y="37"/>
                    <a:pt x="48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2"/>
                    <a:pt x="44" y="30"/>
                    <a:pt x="37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3" y="51"/>
                    <a:pt x="24" y="51"/>
                    <a:pt x="27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8" y="51"/>
                    <a:pt x="50" y="50"/>
                    <a:pt x="52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11" y="51"/>
                    <a:pt x="11" y="46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5"/>
                    <a:pt x="9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7"/>
                    <a:pt x="47" y="5"/>
                    <a:pt x="43" y="5"/>
                  </a:cubicBez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23" name="Freeform 31"/>
            <p:cNvSpPr>
              <a:spLocks noEditPoints="1"/>
            </p:cNvSpPr>
            <p:nvPr userDrawn="1"/>
          </p:nvSpPr>
          <p:spPr bwMode="gray">
            <a:xfrm>
              <a:off x="3404" y="3506"/>
              <a:ext cx="65" cy="53"/>
            </a:xfrm>
            <a:custGeom>
              <a:avLst/>
              <a:gdLst/>
              <a:ahLst/>
              <a:cxnLst>
                <a:cxn ang="0">
                  <a:pos x="22" y="47"/>
                </a:cxn>
                <a:cxn ang="0">
                  <a:pos x="29" y="54"/>
                </a:cxn>
                <a:cxn ang="0">
                  <a:pos x="32" y="54"/>
                </a:cxn>
                <a:cxn ang="0">
                  <a:pos x="32" y="57"/>
                </a:cxn>
                <a:cxn ang="0">
                  <a:pos x="0" y="57"/>
                </a:cxn>
                <a:cxn ang="0">
                  <a:pos x="0" y="54"/>
                </a:cxn>
                <a:cxn ang="0">
                  <a:pos x="2" y="54"/>
                </a:cxn>
                <a:cxn ang="0">
                  <a:pos x="10" y="47"/>
                </a:cxn>
                <a:cxn ang="0">
                  <a:pos x="10" y="11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0" y="1"/>
                </a:cxn>
                <a:cxn ang="0">
                  <a:pos x="12" y="0"/>
                </a:cxn>
                <a:cxn ang="0">
                  <a:pos x="27" y="0"/>
                </a:cxn>
                <a:cxn ang="0">
                  <a:pos x="52" y="6"/>
                </a:cxn>
                <a:cxn ang="0">
                  <a:pos x="56" y="16"/>
                </a:cxn>
                <a:cxn ang="0">
                  <a:pos x="43" y="31"/>
                </a:cxn>
                <a:cxn ang="0">
                  <a:pos x="59" y="49"/>
                </a:cxn>
                <a:cxn ang="0">
                  <a:pos x="71" y="55"/>
                </a:cxn>
                <a:cxn ang="0">
                  <a:pos x="71" y="58"/>
                </a:cxn>
                <a:cxn ang="0">
                  <a:pos x="65" y="58"/>
                </a:cxn>
                <a:cxn ang="0">
                  <a:pos x="45" y="53"/>
                </a:cxn>
                <a:cxn ang="0">
                  <a:pos x="29" y="33"/>
                </a:cxn>
                <a:cxn ang="0">
                  <a:pos x="22" y="33"/>
                </a:cxn>
                <a:cxn ang="0">
                  <a:pos x="22" y="47"/>
                </a:cxn>
                <a:cxn ang="0">
                  <a:pos x="22" y="30"/>
                </a:cxn>
                <a:cxn ang="0">
                  <a:pos x="26" y="30"/>
                </a:cxn>
                <a:cxn ang="0">
                  <a:pos x="43" y="17"/>
                </a:cxn>
                <a:cxn ang="0">
                  <a:pos x="27" y="4"/>
                </a:cxn>
                <a:cxn ang="0">
                  <a:pos x="22" y="4"/>
                </a:cxn>
                <a:cxn ang="0">
                  <a:pos x="22" y="30"/>
                </a:cxn>
              </a:cxnLst>
              <a:rect l="0" t="0" r="r" b="b"/>
              <a:pathLst>
                <a:path w="71" h="58">
                  <a:moveTo>
                    <a:pt x="22" y="47"/>
                  </a:moveTo>
                  <a:cubicBezTo>
                    <a:pt x="22" y="52"/>
                    <a:pt x="24" y="54"/>
                    <a:pt x="29" y="54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7" y="54"/>
                    <a:pt x="10" y="53"/>
                    <a:pt x="10" y="47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8" y="5"/>
                    <a:pt x="2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8" y="1"/>
                    <a:pt x="12" y="0"/>
                  </a:cubicBezTo>
                  <a:cubicBezTo>
                    <a:pt x="17" y="0"/>
                    <a:pt x="24" y="0"/>
                    <a:pt x="27" y="0"/>
                  </a:cubicBezTo>
                  <a:cubicBezTo>
                    <a:pt x="40" y="0"/>
                    <a:pt x="48" y="1"/>
                    <a:pt x="52" y="6"/>
                  </a:cubicBezTo>
                  <a:cubicBezTo>
                    <a:pt x="55" y="9"/>
                    <a:pt x="56" y="12"/>
                    <a:pt x="56" y="16"/>
                  </a:cubicBezTo>
                  <a:cubicBezTo>
                    <a:pt x="56" y="23"/>
                    <a:pt x="51" y="29"/>
                    <a:pt x="43" y="31"/>
                  </a:cubicBezTo>
                  <a:cubicBezTo>
                    <a:pt x="49" y="36"/>
                    <a:pt x="52" y="43"/>
                    <a:pt x="59" y="49"/>
                  </a:cubicBezTo>
                  <a:cubicBezTo>
                    <a:pt x="62" y="53"/>
                    <a:pt x="65" y="54"/>
                    <a:pt x="71" y="55"/>
                  </a:cubicBezTo>
                  <a:cubicBezTo>
                    <a:pt x="71" y="58"/>
                    <a:pt x="71" y="58"/>
                    <a:pt x="71" y="58"/>
                  </a:cubicBezTo>
                  <a:cubicBezTo>
                    <a:pt x="69" y="58"/>
                    <a:pt x="68" y="58"/>
                    <a:pt x="65" y="58"/>
                  </a:cubicBezTo>
                  <a:cubicBezTo>
                    <a:pt x="54" y="58"/>
                    <a:pt x="49" y="57"/>
                    <a:pt x="45" y="53"/>
                  </a:cubicBezTo>
                  <a:cubicBezTo>
                    <a:pt x="40" y="48"/>
                    <a:pt x="35" y="38"/>
                    <a:pt x="29" y="33"/>
                  </a:cubicBezTo>
                  <a:cubicBezTo>
                    <a:pt x="22" y="33"/>
                    <a:pt x="22" y="33"/>
                    <a:pt x="22" y="33"/>
                  </a:cubicBezTo>
                  <a:lnTo>
                    <a:pt x="22" y="47"/>
                  </a:lnTo>
                  <a:close/>
                  <a:moveTo>
                    <a:pt x="22" y="30"/>
                  </a:moveTo>
                  <a:cubicBezTo>
                    <a:pt x="26" y="30"/>
                    <a:pt x="26" y="30"/>
                    <a:pt x="26" y="30"/>
                  </a:cubicBezTo>
                  <a:cubicBezTo>
                    <a:pt x="37" y="30"/>
                    <a:pt x="43" y="26"/>
                    <a:pt x="43" y="17"/>
                  </a:cubicBezTo>
                  <a:cubicBezTo>
                    <a:pt x="43" y="7"/>
                    <a:pt x="36" y="4"/>
                    <a:pt x="27" y="4"/>
                  </a:cubicBezTo>
                  <a:cubicBezTo>
                    <a:pt x="22" y="4"/>
                    <a:pt x="22" y="4"/>
                    <a:pt x="22" y="4"/>
                  </a:cubicBezTo>
                  <a:lnTo>
                    <a:pt x="22" y="30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24" name="Freeform 32"/>
            <p:cNvSpPr>
              <a:spLocks/>
            </p:cNvSpPr>
            <p:nvPr userDrawn="1"/>
          </p:nvSpPr>
          <p:spPr bwMode="gray">
            <a:xfrm>
              <a:off x="3470" y="3507"/>
              <a:ext cx="61" cy="53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1" y="4"/>
                </a:cxn>
                <a:cxn ang="0">
                  <a:pos x="30" y="4"/>
                </a:cxn>
                <a:cxn ang="0">
                  <a:pos x="24" y="11"/>
                </a:cxn>
                <a:cxn ang="0">
                  <a:pos x="38" y="42"/>
                </a:cxn>
                <a:cxn ang="0">
                  <a:pos x="52" y="9"/>
                </a:cxn>
                <a:cxn ang="0">
                  <a:pos x="46" y="4"/>
                </a:cxn>
                <a:cxn ang="0">
                  <a:pos x="44" y="4"/>
                </a:cxn>
                <a:cxn ang="0">
                  <a:pos x="44" y="0"/>
                </a:cxn>
                <a:cxn ang="0">
                  <a:pos x="67" y="0"/>
                </a:cxn>
                <a:cxn ang="0">
                  <a:pos x="67" y="4"/>
                </a:cxn>
                <a:cxn ang="0">
                  <a:pos x="66" y="4"/>
                </a:cxn>
                <a:cxn ang="0">
                  <a:pos x="56" y="13"/>
                </a:cxn>
                <a:cxn ang="0">
                  <a:pos x="37" y="58"/>
                </a:cxn>
                <a:cxn ang="0">
                  <a:pos x="31" y="58"/>
                </a:cxn>
                <a:cxn ang="0">
                  <a:pos x="10" y="11"/>
                </a:cxn>
              </a:cxnLst>
              <a:rect l="0" t="0" r="r" b="b"/>
              <a:pathLst>
                <a:path w="67" h="58">
                  <a:moveTo>
                    <a:pt x="10" y="11"/>
                  </a:moveTo>
                  <a:cubicBezTo>
                    <a:pt x="7" y="5"/>
                    <a:pt x="6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22" y="4"/>
                    <a:pt x="21" y="6"/>
                    <a:pt x="24" y="11"/>
                  </a:cubicBezTo>
                  <a:cubicBezTo>
                    <a:pt x="38" y="42"/>
                    <a:pt x="38" y="42"/>
                    <a:pt x="38" y="42"/>
                  </a:cubicBezTo>
                  <a:cubicBezTo>
                    <a:pt x="52" y="9"/>
                    <a:pt x="52" y="9"/>
                    <a:pt x="52" y="9"/>
                  </a:cubicBezTo>
                  <a:cubicBezTo>
                    <a:pt x="53" y="6"/>
                    <a:pt x="51" y="4"/>
                    <a:pt x="46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61" y="4"/>
                    <a:pt x="59" y="6"/>
                    <a:pt x="56" y="13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1" y="58"/>
                    <a:pt x="31" y="58"/>
                    <a:pt x="31" y="58"/>
                  </a:cubicBezTo>
                  <a:lnTo>
                    <a:pt x="10" y="11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25" name="Freeform 33"/>
            <p:cNvSpPr>
              <a:spLocks/>
            </p:cNvSpPr>
            <p:nvPr userDrawn="1"/>
          </p:nvSpPr>
          <p:spPr bwMode="gray">
            <a:xfrm>
              <a:off x="3544" y="3507"/>
              <a:ext cx="27" cy="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0"/>
                </a:cxn>
                <a:cxn ang="0">
                  <a:pos x="29" y="4"/>
                </a:cxn>
                <a:cxn ang="0">
                  <a:pos x="27" y="4"/>
                </a:cxn>
                <a:cxn ang="0">
                  <a:pos x="21" y="10"/>
                </a:cxn>
                <a:cxn ang="0">
                  <a:pos x="21" y="46"/>
                </a:cxn>
                <a:cxn ang="0">
                  <a:pos x="28" y="53"/>
                </a:cxn>
                <a:cxn ang="0">
                  <a:pos x="29" y="53"/>
                </a:cxn>
                <a:cxn ang="0">
                  <a:pos x="29" y="56"/>
                </a:cxn>
                <a:cxn ang="0">
                  <a:pos x="0" y="56"/>
                </a:cxn>
                <a:cxn ang="0">
                  <a:pos x="0" y="53"/>
                </a:cxn>
                <a:cxn ang="0">
                  <a:pos x="1" y="53"/>
                </a:cxn>
                <a:cxn ang="0">
                  <a:pos x="8" y="47"/>
                </a:cxn>
                <a:cxn ang="0">
                  <a:pos x="8" y="1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9" h="56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3" y="4"/>
                    <a:pt x="21" y="6"/>
                    <a:pt x="21" y="10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51"/>
                    <a:pt x="22" y="53"/>
                    <a:pt x="28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6" y="53"/>
                    <a:pt x="8" y="51"/>
                    <a:pt x="8" y="47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6"/>
                    <a:pt x="6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26" name="Freeform 34"/>
            <p:cNvSpPr>
              <a:spLocks/>
            </p:cNvSpPr>
            <p:nvPr userDrawn="1"/>
          </p:nvSpPr>
          <p:spPr bwMode="gray">
            <a:xfrm>
              <a:off x="3588" y="3506"/>
              <a:ext cx="54" cy="54"/>
            </a:xfrm>
            <a:custGeom>
              <a:avLst/>
              <a:gdLst/>
              <a:ahLst/>
              <a:cxnLst>
                <a:cxn ang="0">
                  <a:pos x="59" y="41"/>
                </a:cxn>
                <a:cxn ang="0">
                  <a:pos x="54" y="58"/>
                </a:cxn>
                <a:cxn ang="0">
                  <a:pos x="49" y="57"/>
                </a:cxn>
                <a:cxn ang="0">
                  <a:pos x="33" y="59"/>
                </a:cxn>
                <a:cxn ang="0">
                  <a:pos x="0" y="29"/>
                </a:cxn>
                <a:cxn ang="0">
                  <a:pos x="35" y="0"/>
                </a:cxn>
                <a:cxn ang="0">
                  <a:pos x="52" y="3"/>
                </a:cxn>
                <a:cxn ang="0">
                  <a:pos x="54" y="3"/>
                </a:cxn>
                <a:cxn ang="0">
                  <a:pos x="57" y="3"/>
                </a:cxn>
                <a:cxn ang="0">
                  <a:pos x="57" y="18"/>
                </a:cxn>
                <a:cxn ang="0">
                  <a:pos x="54" y="18"/>
                </a:cxn>
                <a:cxn ang="0">
                  <a:pos x="36" y="4"/>
                </a:cxn>
                <a:cxn ang="0">
                  <a:pos x="14" y="28"/>
                </a:cxn>
                <a:cxn ang="0">
                  <a:pos x="37" y="54"/>
                </a:cxn>
                <a:cxn ang="0">
                  <a:pos x="56" y="41"/>
                </a:cxn>
                <a:cxn ang="0">
                  <a:pos x="59" y="41"/>
                </a:cxn>
              </a:cxnLst>
              <a:rect l="0" t="0" r="r" b="b"/>
              <a:pathLst>
                <a:path w="59" h="59">
                  <a:moveTo>
                    <a:pt x="59" y="41"/>
                  </a:moveTo>
                  <a:cubicBezTo>
                    <a:pt x="59" y="46"/>
                    <a:pt x="57" y="53"/>
                    <a:pt x="54" y="58"/>
                  </a:cubicBezTo>
                  <a:cubicBezTo>
                    <a:pt x="53" y="57"/>
                    <a:pt x="51" y="57"/>
                    <a:pt x="49" y="57"/>
                  </a:cubicBezTo>
                  <a:cubicBezTo>
                    <a:pt x="45" y="57"/>
                    <a:pt x="40" y="59"/>
                    <a:pt x="33" y="59"/>
                  </a:cubicBezTo>
                  <a:cubicBezTo>
                    <a:pt x="15" y="59"/>
                    <a:pt x="0" y="46"/>
                    <a:pt x="0" y="29"/>
                  </a:cubicBezTo>
                  <a:cubicBezTo>
                    <a:pt x="0" y="13"/>
                    <a:pt x="16" y="0"/>
                    <a:pt x="35" y="0"/>
                  </a:cubicBezTo>
                  <a:cubicBezTo>
                    <a:pt x="45" y="0"/>
                    <a:pt x="51" y="3"/>
                    <a:pt x="52" y="3"/>
                  </a:cubicBezTo>
                  <a:cubicBezTo>
                    <a:pt x="53" y="3"/>
                    <a:pt x="54" y="3"/>
                    <a:pt x="54" y="3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1" y="9"/>
                    <a:pt x="45" y="4"/>
                    <a:pt x="36" y="4"/>
                  </a:cubicBezTo>
                  <a:cubicBezTo>
                    <a:pt x="23" y="4"/>
                    <a:pt x="14" y="14"/>
                    <a:pt x="14" y="28"/>
                  </a:cubicBezTo>
                  <a:cubicBezTo>
                    <a:pt x="14" y="43"/>
                    <a:pt x="24" y="54"/>
                    <a:pt x="37" y="54"/>
                  </a:cubicBezTo>
                  <a:cubicBezTo>
                    <a:pt x="45" y="54"/>
                    <a:pt x="52" y="49"/>
                    <a:pt x="56" y="41"/>
                  </a:cubicBezTo>
                  <a:lnTo>
                    <a:pt x="59" y="41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27" name="Freeform 35"/>
            <p:cNvSpPr>
              <a:spLocks/>
            </p:cNvSpPr>
            <p:nvPr userDrawn="1"/>
          </p:nvSpPr>
          <p:spPr bwMode="gray">
            <a:xfrm>
              <a:off x="3656" y="3507"/>
              <a:ext cx="51" cy="51"/>
            </a:xfrm>
            <a:custGeom>
              <a:avLst/>
              <a:gdLst/>
              <a:ahLst/>
              <a:cxnLst>
                <a:cxn ang="0">
                  <a:pos x="43" y="5"/>
                </a:cxn>
                <a:cxn ang="0">
                  <a:pos x="24" y="5"/>
                </a:cxn>
                <a:cxn ang="0">
                  <a:pos x="24" y="25"/>
                </a:cxn>
                <a:cxn ang="0">
                  <a:pos x="38" y="25"/>
                </a:cxn>
                <a:cxn ang="0">
                  <a:pos x="45" y="19"/>
                </a:cxn>
                <a:cxn ang="0">
                  <a:pos x="49" y="19"/>
                </a:cxn>
                <a:cxn ang="0">
                  <a:pos x="49" y="37"/>
                </a:cxn>
                <a:cxn ang="0">
                  <a:pos x="45" y="37"/>
                </a:cxn>
                <a:cxn ang="0">
                  <a:pos x="37" y="30"/>
                </a:cxn>
                <a:cxn ang="0">
                  <a:pos x="24" y="30"/>
                </a:cxn>
                <a:cxn ang="0">
                  <a:pos x="24" y="47"/>
                </a:cxn>
                <a:cxn ang="0">
                  <a:pos x="27" y="51"/>
                </a:cxn>
                <a:cxn ang="0">
                  <a:pos x="42" y="51"/>
                </a:cxn>
                <a:cxn ang="0">
                  <a:pos x="52" y="42"/>
                </a:cxn>
                <a:cxn ang="0">
                  <a:pos x="56" y="42"/>
                </a:cxn>
                <a:cxn ang="0">
                  <a:pos x="55" y="56"/>
                </a:cxn>
                <a:cxn ang="0">
                  <a:pos x="0" y="56"/>
                </a:cxn>
                <a:cxn ang="0">
                  <a:pos x="0" y="53"/>
                </a:cxn>
                <a:cxn ang="0">
                  <a:pos x="4" y="53"/>
                </a:cxn>
                <a:cxn ang="0">
                  <a:pos x="11" y="46"/>
                </a:cxn>
                <a:cxn ang="0">
                  <a:pos x="11" y="10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2" y="0"/>
                </a:cxn>
                <a:cxn ang="0">
                  <a:pos x="52" y="0"/>
                </a:cxn>
                <a:cxn ang="0">
                  <a:pos x="53" y="13"/>
                </a:cxn>
                <a:cxn ang="0">
                  <a:pos x="50" y="13"/>
                </a:cxn>
                <a:cxn ang="0">
                  <a:pos x="43" y="5"/>
                </a:cxn>
              </a:cxnLst>
              <a:rect l="0" t="0" r="r" b="b"/>
              <a:pathLst>
                <a:path w="56" h="56">
                  <a:moveTo>
                    <a:pt x="43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43" y="25"/>
                    <a:pt x="45" y="24"/>
                    <a:pt x="45" y="19"/>
                  </a:cubicBezTo>
                  <a:cubicBezTo>
                    <a:pt x="49" y="19"/>
                    <a:pt x="49" y="19"/>
                    <a:pt x="49" y="19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2"/>
                    <a:pt x="44" y="30"/>
                    <a:pt x="37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51"/>
                    <a:pt x="24" y="51"/>
                    <a:pt x="27" y="51"/>
                  </a:cubicBezTo>
                  <a:cubicBezTo>
                    <a:pt x="42" y="51"/>
                    <a:pt x="42" y="51"/>
                    <a:pt x="42" y="51"/>
                  </a:cubicBezTo>
                  <a:cubicBezTo>
                    <a:pt x="48" y="51"/>
                    <a:pt x="51" y="50"/>
                    <a:pt x="52" y="42"/>
                  </a:cubicBezTo>
                  <a:cubicBezTo>
                    <a:pt x="56" y="42"/>
                    <a:pt x="56" y="42"/>
                    <a:pt x="56" y="42"/>
                  </a:cubicBezTo>
                  <a:cubicBezTo>
                    <a:pt x="55" y="56"/>
                    <a:pt x="55" y="56"/>
                    <a:pt x="55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9" y="53"/>
                    <a:pt x="11" y="51"/>
                    <a:pt x="11" y="46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5"/>
                    <a:pt x="9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49" y="7"/>
                    <a:pt x="48" y="5"/>
                    <a:pt x="43" y="5"/>
                  </a:cubicBez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28" name="Freeform 36"/>
            <p:cNvSpPr>
              <a:spLocks/>
            </p:cNvSpPr>
            <p:nvPr userDrawn="1"/>
          </p:nvSpPr>
          <p:spPr bwMode="gray">
            <a:xfrm>
              <a:off x="3727" y="3506"/>
              <a:ext cx="37" cy="54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3" y="41"/>
                </a:cxn>
                <a:cxn ang="0">
                  <a:pos x="19" y="54"/>
                </a:cxn>
                <a:cxn ang="0">
                  <a:pos x="29" y="45"/>
                </a:cxn>
                <a:cxn ang="0">
                  <a:pos x="0" y="14"/>
                </a:cxn>
                <a:cxn ang="0">
                  <a:pos x="19" y="0"/>
                </a:cxn>
                <a:cxn ang="0">
                  <a:pos x="33" y="2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8" y="16"/>
                </a:cxn>
                <a:cxn ang="0">
                  <a:pos x="35" y="16"/>
                </a:cxn>
                <a:cxn ang="0">
                  <a:pos x="29" y="7"/>
                </a:cxn>
                <a:cxn ang="0">
                  <a:pos x="20" y="4"/>
                </a:cxn>
                <a:cxn ang="0">
                  <a:pos x="11" y="10"/>
                </a:cxn>
                <a:cxn ang="0">
                  <a:pos x="36" y="30"/>
                </a:cxn>
                <a:cxn ang="0">
                  <a:pos x="41" y="42"/>
                </a:cxn>
                <a:cxn ang="0">
                  <a:pos x="22" y="59"/>
                </a:cxn>
                <a:cxn ang="0">
                  <a:pos x="6" y="56"/>
                </a:cxn>
                <a:cxn ang="0">
                  <a:pos x="5" y="57"/>
                </a:cxn>
                <a:cxn ang="0">
                  <a:pos x="2" y="57"/>
                </a:cxn>
                <a:cxn ang="0">
                  <a:pos x="0" y="41"/>
                </a:cxn>
              </a:cxnLst>
              <a:rect l="0" t="0" r="r" b="b"/>
              <a:pathLst>
                <a:path w="41" h="59">
                  <a:moveTo>
                    <a:pt x="0" y="41"/>
                  </a:moveTo>
                  <a:cubicBezTo>
                    <a:pt x="3" y="41"/>
                    <a:pt x="3" y="41"/>
                    <a:pt x="3" y="41"/>
                  </a:cubicBezTo>
                  <a:cubicBezTo>
                    <a:pt x="6" y="50"/>
                    <a:pt x="12" y="54"/>
                    <a:pt x="19" y="54"/>
                  </a:cubicBezTo>
                  <a:cubicBezTo>
                    <a:pt x="25" y="54"/>
                    <a:pt x="29" y="51"/>
                    <a:pt x="29" y="45"/>
                  </a:cubicBezTo>
                  <a:cubicBezTo>
                    <a:pt x="29" y="32"/>
                    <a:pt x="0" y="32"/>
                    <a:pt x="0" y="14"/>
                  </a:cubicBezTo>
                  <a:cubicBezTo>
                    <a:pt x="0" y="6"/>
                    <a:pt x="8" y="0"/>
                    <a:pt x="19" y="0"/>
                  </a:cubicBezTo>
                  <a:cubicBezTo>
                    <a:pt x="26" y="0"/>
                    <a:pt x="31" y="2"/>
                    <a:pt x="33" y="2"/>
                  </a:cubicBezTo>
                  <a:cubicBezTo>
                    <a:pt x="33" y="2"/>
                    <a:pt x="34" y="2"/>
                    <a:pt x="35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4" y="12"/>
                    <a:pt x="32" y="9"/>
                    <a:pt x="29" y="7"/>
                  </a:cubicBezTo>
                  <a:cubicBezTo>
                    <a:pt x="26" y="5"/>
                    <a:pt x="23" y="4"/>
                    <a:pt x="20" y="4"/>
                  </a:cubicBezTo>
                  <a:cubicBezTo>
                    <a:pt x="15" y="4"/>
                    <a:pt x="11" y="6"/>
                    <a:pt x="11" y="10"/>
                  </a:cubicBezTo>
                  <a:cubicBezTo>
                    <a:pt x="11" y="18"/>
                    <a:pt x="26" y="20"/>
                    <a:pt x="36" y="30"/>
                  </a:cubicBezTo>
                  <a:cubicBezTo>
                    <a:pt x="40" y="34"/>
                    <a:pt x="41" y="37"/>
                    <a:pt x="41" y="42"/>
                  </a:cubicBezTo>
                  <a:cubicBezTo>
                    <a:pt x="41" y="51"/>
                    <a:pt x="33" y="59"/>
                    <a:pt x="22" y="59"/>
                  </a:cubicBezTo>
                  <a:cubicBezTo>
                    <a:pt x="15" y="59"/>
                    <a:pt x="8" y="56"/>
                    <a:pt x="6" y="56"/>
                  </a:cubicBezTo>
                  <a:cubicBezTo>
                    <a:pt x="6" y="56"/>
                    <a:pt x="5" y="56"/>
                    <a:pt x="5" y="57"/>
                  </a:cubicBezTo>
                  <a:cubicBezTo>
                    <a:pt x="2" y="57"/>
                    <a:pt x="2" y="57"/>
                    <a:pt x="2" y="57"/>
                  </a:cubicBezTo>
                  <a:lnTo>
                    <a:pt x="0" y="41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29" name="Freeform 37"/>
            <p:cNvSpPr>
              <a:spLocks/>
            </p:cNvSpPr>
            <p:nvPr userDrawn="1"/>
          </p:nvSpPr>
          <p:spPr bwMode="gray">
            <a:xfrm>
              <a:off x="2367" y="3129"/>
              <a:ext cx="0" cy="457"/>
            </a:xfrm>
            <a:custGeom>
              <a:avLst/>
              <a:gdLst/>
              <a:ahLst/>
              <a:cxnLst>
                <a:cxn ang="0">
                  <a:pos x="0" y="457"/>
                </a:cxn>
                <a:cxn ang="0">
                  <a:pos x="0" y="0"/>
                </a:cxn>
                <a:cxn ang="0">
                  <a:pos x="0" y="457"/>
                </a:cxn>
              </a:cxnLst>
              <a:rect l="0" t="0" r="r" b="b"/>
              <a:pathLst>
                <a:path h="457">
                  <a:moveTo>
                    <a:pt x="0" y="457"/>
                  </a:moveTo>
                  <a:lnTo>
                    <a:pt x="0" y="0"/>
                  </a:lnTo>
                  <a:lnTo>
                    <a:pt x="0" y="457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30" name="Freeform 38"/>
            <p:cNvSpPr>
              <a:spLocks/>
            </p:cNvSpPr>
            <p:nvPr userDrawn="1"/>
          </p:nvSpPr>
          <p:spPr bwMode="gray">
            <a:xfrm>
              <a:off x="2019" y="3217"/>
              <a:ext cx="216" cy="36"/>
            </a:xfrm>
            <a:custGeom>
              <a:avLst/>
              <a:gdLst/>
              <a:ahLst/>
              <a:cxnLst>
                <a:cxn ang="0">
                  <a:pos x="127" y="13"/>
                </a:cxn>
                <a:cxn ang="0">
                  <a:pos x="128" y="14"/>
                </a:cxn>
                <a:cxn ang="0">
                  <a:pos x="210" y="39"/>
                </a:cxn>
                <a:cxn ang="0">
                  <a:pos x="230" y="38"/>
                </a:cxn>
                <a:cxn ang="0">
                  <a:pos x="236" y="25"/>
                </a:cxn>
                <a:cxn ang="0">
                  <a:pos x="236" y="22"/>
                </a:cxn>
                <a:cxn ang="0">
                  <a:pos x="118" y="0"/>
                </a:cxn>
                <a:cxn ang="0">
                  <a:pos x="2" y="20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0"/>
                </a:cxn>
                <a:cxn ang="0">
                  <a:pos x="7" y="29"/>
                </a:cxn>
                <a:cxn ang="0">
                  <a:pos x="7" y="27"/>
                </a:cxn>
                <a:cxn ang="0">
                  <a:pos x="7" y="24"/>
                </a:cxn>
                <a:cxn ang="0">
                  <a:pos x="11" y="22"/>
                </a:cxn>
                <a:cxn ang="0">
                  <a:pos x="13" y="24"/>
                </a:cxn>
                <a:cxn ang="0">
                  <a:pos x="15" y="26"/>
                </a:cxn>
                <a:cxn ang="0">
                  <a:pos x="27" y="23"/>
                </a:cxn>
                <a:cxn ang="0">
                  <a:pos x="30" y="22"/>
                </a:cxn>
                <a:cxn ang="0">
                  <a:pos x="30" y="19"/>
                </a:cxn>
                <a:cxn ang="0">
                  <a:pos x="32" y="16"/>
                </a:cxn>
                <a:cxn ang="0">
                  <a:pos x="37" y="14"/>
                </a:cxn>
                <a:cxn ang="0">
                  <a:pos x="41" y="17"/>
                </a:cxn>
                <a:cxn ang="0">
                  <a:pos x="41" y="20"/>
                </a:cxn>
                <a:cxn ang="0">
                  <a:pos x="60" y="17"/>
                </a:cxn>
                <a:cxn ang="0">
                  <a:pos x="63" y="16"/>
                </a:cxn>
                <a:cxn ang="0">
                  <a:pos x="64" y="13"/>
                </a:cxn>
                <a:cxn ang="0">
                  <a:pos x="66" y="10"/>
                </a:cxn>
                <a:cxn ang="0">
                  <a:pos x="74" y="9"/>
                </a:cxn>
                <a:cxn ang="0">
                  <a:pos x="79" y="12"/>
                </a:cxn>
                <a:cxn ang="0">
                  <a:pos x="79" y="15"/>
                </a:cxn>
                <a:cxn ang="0">
                  <a:pos x="81" y="15"/>
                </a:cxn>
                <a:cxn ang="0">
                  <a:pos x="106" y="14"/>
                </a:cxn>
                <a:cxn ang="0">
                  <a:pos x="108" y="13"/>
                </a:cxn>
                <a:cxn ang="0">
                  <a:pos x="109" y="12"/>
                </a:cxn>
                <a:cxn ang="0">
                  <a:pos x="109" y="8"/>
                </a:cxn>
                <a:cxn ang="0">
                  <a:pos x="113" y="8"/>
                </a:cxn>
                <a:cxn ang="0">
                  <a:pos x="121" y="8"/>
                </a:cxn>
                <a:cxn ang="0">
                  <a:pos x="126" y="8"/>
                </a:cxn>
                <a:cxn ang="0">
                  <a:pos x="126" y="12"/>
                </a:cxn>
                <a:cxn ang="0">
                  <a:pos x="127" y="13"/>
                </a:cxn>
              </a:cxnLst>
              <a:rect l="0" t="0" r="r" b="b"/>
              <a:pathLst>
                <a:path w="237" h="39">
                  <a:moveTo>
                    <a:pt x="127" y="13"/>
                  </a:moveTo>
                  <a:cubicBezTo>
                    <a:pt x="127" y="14"/>
                    <a:pt x="128" y="14"/>
                    <a:pt x="128" y="14"/>
                  </a:cubicBezTo>
                  <a:cubicBezTo>
                    <a:pt x="178" y="12"/>
                    <a:pt x="207" y="31"/>
                    <a:pt x="210" y="39"/>
                  </a:cubicBezTo>
                  <a:cubicBezTo>
                    <a:pt x="230" y="38"/>
                    <a:pt x="230" y="38"/>
                    <a:pt x="230" y="38"/>
                  </a:cubicBezTo>
                  <a:cubicBezTo>
                    <a:pt x="236" y="25"/>
                    <a:pt x="236" y="25"/>
                    <a:pt x="236" y="25"/>
                  </a:cubicBezTo>
                  <a:cubicBezTo>
                    <a:pt x="237" y="24"/>
                    <a:pt x="236" y="22"/>
                    <a:pt x="236" y="22"/>
                  </a:cubicBezTo>
                  <a:cubicBezTo>
                    <a:pt x="230" y="15"/>
                    <a:pt x="179" y="0"/>
                    <a:pt x="118" y="0"/>
                  </a:cubicBezTo>
                  <a:cubicBezTo>
                    <a:pt x="52" y="0"/>
                    <a:pt x="11" y="13"/>
                    <a:pt x="2" y="20"/>
                  </a:cubicBezTo>
                  <a:cubicBezTo>
                    <a:pt x="2" y="20"/>
                    <a:pt x="0" y="21"/>
                    <a:pt x="0" y="23"/>
                  </a:cubicBezTo>
                  <a:cubicBezTo>
                    <a:pt x="0" y="24"/>
                    <a:pt x="1" y="26"/>
                    <a:pt x="1" y="26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31"/>
                    <a:pt x="4" y="31"/>
                    <a:pt x="6" y="30"/>
                  </a:cubicBezTo>
                  <a:cubicBezTo>
                    <a:pt x="6" y="30"/>
                    <a:pt x="7" y="30"/>
                    <a:pt x="7" y="29"/>
                  </a:cubicBezTo>
                  <a:cubicBezTo>
                    <a:pt x="7" y="28"/>
                    <a:pt x="7" y="27"/>
                    <a:pt x="7" y="27"/>
                  </a:cubicBezTo>
                  <a:cubicBezTo>
                    <a:pt x="5" y="24"/>
                    <a:pt x="7" y="24"/>
                    <a:pt x="7" y="24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2"/>
                    <a:pt x="13" y="23"/>
                    <a:pt x="13" y="24"/>
                  </a:cubicBezTo>
                  <a:cubicBezTo>
                    <a:pt x="13" y="24"/>
                    <a:pt x="14" y="26"/>
                    <a:pt x="15" y="26"/>
                  </a:cubicBezTo>
                  <a:cubicBezTo>
                    <a:pt x="16" y="27"/>
                    <a:pt x="19" y="25"/>
                    <a:pt x="27" y="23"/>
                  </a:cubicBezTo>
                  <a:cubicBezTo>
                    <a:pt x="28" y="23"/>
                    <a:pt x="28" y="23"/>
                    <a:pt x="30" y="22"/>
                  </a:cubicBezTo>
                  <a:cubicBezTo>
                    <a:pt x="30" y="22"/>
                    <a:pt x="30" y="19"/>
                    <a:pt x="30" y="19"/>
                  </a:cubicBezTo>
                  <a:cubicBezTo>
                    <a:pt x="29" y="18"/>
                    <a:pt x="29" y="16"/>
                    <a:pt x="32" y="16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40" y="14"/>
                    <a:pt x="40" y="15"/>
                    <a:pt x="41" y="17"/>
                  </a:cubicBezTo>
                  <a:cubicBezTo>
                    <a:pt x="41" y="17"/>
                    <a:pt x="41" y="19"/>
                    <a:pt x="41" y="20"/>
                  </a:cubicBezTo>
                  <a:cubicBezTo>
                    <a:pt x="42" y="21"/>
                    <a:pt x="43" y="19"/>
                    <a:pt x="60" y="17"/>
                  </a:cubicBezTo>
                  <a:cubicBezTo>
                    <a:pt x="60" y="17"/>
                    <a:pt x="63" y="17"/>
                    <a:pt x="63" y="16"/>
                  </a:cubicBezTo>
                  <a:cubicBezTo>
                    <a:pt x="64" y="15"/>
                    <a:pt x="64" y="13"/>
                    <a:pt x="64" y="13"/>
                  </a:cubicBezTo>
                  <a:cubicBezTo>
                    <a:pt x="63" y="11"/>
                    <a:pt x="62" y="10"/>
                    <a:pt x="66" y="10"/>
                  </a:cubicBezTo>
                  <a:cubicBezTo>
                    <a:pt x="74" y="9"/>
                    <a:pt x="74" y="9"/>
                    <a:pt x="74" y="9"/>
                  </a:cubicBezTo>
                  <a:cubicBezTo>
                    <a:pt x="79" y="8"/>
                    <a:pt x="78" y="10"/>
                    <a:pt x="79" y="12"/>
                  </a:cubicBezTo>
                  <a:cubicBezTo>
                    <a:pt x="79" y="12"/>
                    <a:pt x="79" y="14"/>
                    <a:pt x="79" y="15"/>
                  </a:cubicBezTo>
                  <a:cubicBezTo>
                    <a:pt x="80" y="15"/>
                    <a:pt x="81" y="15"/>
                    <a:pt x="81" y="15"/>
                  </a:cubicBezTo>
                  <a:cubicBezTo>
                    <a:pt x="91" y="14"/>
                    <a:pt x="96" y="14"/>
                    <a:pt x="106" y="14"/>
                  </a:cubicBezTo>
                  <a:cubicBezTo>
                    <a:pt x="106" y="14"/>
                    <a:pt x="108" y="14"/>
                    <a:pt x="108" y="13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9" y="11"/>
                    <a:pt x="109" y="9"/>
                    <a:pt x="109" y="8"/>
                  </a:cubicBezTo>
                  <a:cubicBezTo>
                    <a:pt x="110" y="7"/>
                    <a:pt x="111" y="8"/>
                    <a:pt x="113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3" y="8"/>
                    <a:pt x="125" y="7"/>
                    <a:pt x="126" y="8"/>
                  </a:cubicBezTo>
                  <a:cubicBezTo>
                    <a:pt x="127" y="9"/>
                    <a:pt x="126" y="12"/>
                    <a:pt x="126" y="12"/>
                  </a:cubicBezTo>
                  <a:cubicBezTo>
                    <a:pt x="126" y="12"/>
                    <a:pt x="126" y="13"/>
                    <a:pt x="127" y="13"/>
                  </a:cubicBez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31" name="Freeform 39"/>
            <p:cNvSpPr>
              <a:spLocks/>
            </p:cNvSpPr>
            <p:nvPr userDrawn="1"/>
          </p:nvSpPr>
          <p:spPr bwMode="gray">
            <a:xfrm>
              <a:off x="2003" y="3154"/>
              <a:ext cx="247" cy="83"/>
            </a:xfrm>
            <a:custGeom>
              <a:avLst/>
              <a:gdLst/>
              <a:ahLst/>
              <a:cxnLst>
                <a:cxn ang="0">
                  <a:pos x="135" y="0"/>
                </a:cxn>
                <a:cxn ang="0">
                  <a:pos x="36" y="35"/>
                </a:cxn>
                <a:cxn ang="0">
                  <a:pos x="35" y="36"/>
                </a:cxn>
                <a:cxn ang="0">
                  <a:pos x="37" y="38"/>
                </a:cxn>
                <a:cxn ang="0">
                  <a:pos x="140" y="48"/>
                </a:cxn>
                <a:cxn ang="0">
                  <a:pos x="140" y="49"/>
                </a:cxn>
                <a:cxn ang="0">
                  <a:pos x="85" y="52"/>
                </a:cxn>
                <a:cxn ang="0">
                  <a:pos x="46" y="59"/>
                </a:cxn>
                <a:cxn ang="0">
                  <a:pos x="7" y="75"/>
                </a:cxn>
                <a:cxn ang="0">
                  <a:pos x="3" y="78"/>
                </a:cxn>
                <a:cxn ang="0">
                  <a:pos x="2" y="82"/>
                </a:cxn>
                <a:cxn ang="0">
                  <a:pos x="1" y="88"/>
                </a:cxn>
                <a:cxn ang="0">
                  <a:pos x="3" y="88"/>
                </a:cxn>
                <a:cxn ang="0">
                  <a:pos x="21" y="77"/>
                </a:cxn>
                <a:cxn ang="0">
                  <a:pos x="61" y="65"/>
                </a:cxn>
                <a:cxn ang="0">
                  <a:pos x="133" y="58"/>
                </a:cxn>
                <a:cxn ang="0">
                  <a:pos x="208" y="65"/>
                </a:cxn>
                <a:cxn ang="0">
                  <a:pos x="257" y="80"/>
                </a:cxn>
                <a:cxn ang="0">
                  <a:pos x="268" y="88"/>
                </a:cxn>
                <a:cxn ang="0">
                  <a:pos x="271" y="88"/>
                </a:cxn>
                <a:cxn ang="0">
                  <a:pos x="266" y="76"/>
                </a:cxn>
                <a:cxn ang="0">
                  <a:pos x="135" y="0"/>
                </a:cxn>
              </a:cxnLst>
              <a:rect l="0" t="0" r="r" b="b"/>
              <a:pathLst>
                <a:path w="271" h="91">
                  <a:moveTo>
                    <a:pt x="135" y="0"/>
                  </a:moveTo>
                  <a:cubicBezTo>
                    <a:pt x="86" y="0"/>
                    <a:pt x="55" y="16"/>
                    <a:pt x="36" y="35"/>
                  </a:cubicBezTo>
                  <a:cubicBezTo>
                    <a:pt x="36" y="35"/>
                    <a:pt x="36" y="35"/>
                    <a:pt x="35" y="36"/>
                  </a:cubicBezTo>
                  <a:cubicBezTo>
                    <a:pt x="35" y="37"/>
                    <a:pt x="35" y="38"/>
                    <a:pt x="37" y="38"/>
                  </a:cubicBezTo>
                  <a:cubicBezTo>
                    <a:pt x="79" y="20"/>
                    <a:pt x="126" y="31"/>
                    <a:pt x="140" y="48"/>
                  </a:cubicBezTo>
                  <a:cubicBezTo>
                    <a:pt x="141" y="48"/>
                    <a:pt x="140" y="49"/>
                    <a:pt x="140" y="49"/>
                  </a:cubicBezTo>
                  <a:cubicBezTo>
                    <a:pt x="125" y="49"/>
                    <a:pt x="112" y="48"/>
                    <a:pt x="85" y="52"/>
                  </a:cubicBezTo>
                  <a:cubicBezTo>
                    <a:pt x="70" y="54"/>
                    <a:pt x="57" y="56"/>
                    <a:pt x="46" y="59"/>
                  </a:cubicBezTo>
                  <a:cubicBezTo>
                    <a:pt x="27" y="64"/>
                    <a:pt x="14" y="70"/>
                    <a:pt x="7" y="75"/>
                  </a:cubicBezTo>
                  <a:cubicBezTo>
                    <a:pt x="4" y="76"/>
                    <a:pt x="4" y="77"/>
                    <a:pt x="3" y="78"/>
                  </a:cubicBezTo>
                  <a:cubicBezTo>
                    <a:pt x="3" y="81"/>
                    <a:pt x="3" y="81"/>
                    <a:pt x="2" y="82"/>
                  </a:cubicBezTo>
                  <a:cubicBezTo>
                    <a:pt x="1" y="85"/>
                    <a:pt x="1" y="87"/>
                    <a:pt x="1" y="88"/>
                  </a:cubicBezTo>
                  <a:cubicBezTo>
                    <a:pt x="0" y="90"/>
                    <a:pt x="2" y="90"/>
                    <a:pt x="3" y="88"/>
                  </a:cubicBezTo>
                  <a:cubicBezTo>
                    <a:pt x="6" y="86"/>
                    <a:pt x="12" y="81"/>
                    <a:pt x="21" y="77"/>
                  </a:cubicBezTo>
                  <a:cubicBezTo>
                    <a:pt x="30" y="73"/>
                    <a:pt x="45" y="68"/>
                    <a:pt x="61" y="65"/>
                  </a:cubicBezTo>
                  <a:cubicBezTo>
                    <a:pt x="83" y="61"/>
                    <a:pt x="109" y="58"/>
                    <a:pt x="133" y="58"/>
                  </a:cubicBezTo>
                  <a:cubicBezTo>
                    <a:pt x="161" y="58"/>
                    <a:pt x="186" y="61"/>
                    <a:pt x="208" y="65"/>
                  </a:cubicBezTo>
                  <a:cubicBezTo>
                    <a:pt x="229" y="69"/>
                    <a:pt x="246" y="75"/>
                    <a:pt x="257" y="80"/>
                  </a:cubicBezTo>
                  <a:cubicBezTo>
                    <a:pt x="262" y="83"/>
                    <a:pt x="265" y="85"/>
                    <a:pt x="268" y="88"/>
                  </a:cubicBezTo>
                  <a:cubicBezTo>
                    <a:pt x="271" y="91"/>
                    <a:pt x="271" y="88"/>
                    <a:pt x="271" y="88"/>
                  </a:cubicBezTo>
                  <a:cubicBezTo>
                    <a:pt x="271" y="88"/>
                    <a:pt x="270" y="84"/>
                    <a:pt x="266" y="76"/>
                  </a:cubicBezTo>
                  <a:cubicBezTo>
                    <a:pt x="252" y="50"/>
                    <a:pt x="215" y="0"/>
                    <a:pt x="135" y="0"/>
                  </a:cubicBezTo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32" name="Freeform 40"/>
            <p:cNvSpPr>
              <a:spLocks/>
            </p:cNvSpPr>
            <p:nvPr userDrawn="1"/>
          </p:nvSpPr>
          <p:spPr bwMode="gray">
            <a:xfrm>
              <a:off x="1996" y="3426"/>
              <a:ext cx="266" cy="61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46" y="67"/>
                </a:cxn>
                <a:cxn ang="0">
                  <a:pos x="292" y="32"/>
                </a:cxn>
                <a:cxn ang="0">
                  <a:pos x="292" y="15"/>
                </a:cxn>
                <a:cxn ang="0">
                  <a:pos x="292" y="14"/>
                </a:cxn>
                <a:cxn ang="0">
                  <a:pos x="271" y="10"/>
                </a:cxn>
                <a:cxn ang="0">
                  <a:pos x="270" y="0"/>
                </a:cxn>
                <a:cxn ang="0">
                  <a:pos x="265" y="4"/>
                </a:cxn>
                <a:cxn ang="0">
                  <a:pos x="144" y="23"/>
                </a:cxn>
                <a:cxn ang="0">
                  <a:pos x="18" y="0"/>
                </a:cxn>
                <a:cxn ang="0">
                  <a:pos x="18" y="15"/>
                </a:cxn>
                <a:cxn ang="0">
                  <a:pos x="183" y="39"/>
                </a:cxn>
                <a:cxn ang="0">
                  <a:pos x="188" y="39"/>
                </a:cxn>
                <a:cxn ang="0">
                  <a:pos x="187" y="42"/>
                </a:cxn>
                <a:cxn ang="0">
                  <a:pos x="0" y="20"/>
                </a:cxn>
                <a:cxn ang="0">
                  <a:pos x="0" y="32"/>
                </a:cxn>
              </a:cxnLst>
              <a:rect l="0" t="0" r="r" b="b"/>
              <a:pathLst>
                <a:path w="292" h="67">
                  <a:moveTo>
                    <a:pt x="0" y="32"/>
                  </a:moveTo>
                  <a:cubicBezTo>
                    <a:pt x="0" y="44"/>
                    <a:pt x="47" y="67"/>
                    <a:pt x="146" y="67"/>
                  </a:cubicBezTo>
                  <a:cubicBezTo>
                    <a:pt x="242" y="67"/>
                    <a:pt x="292" y="44"/>
                    <a:pt x="292" y="32"/>
                  </a:cubicBezTo>
                  <a:cubicBezTo>
                    <a:pt x="292" y="15"/>
                    <a:pt x="292" y="15"/>
                    <a:pt x="292" y="15"/>
                  </a:cubicBezTo>
                  <a:cubicBezTo>
                    <a:pt x="292" y="15"/>
                    <a:pt x="292" y="14"/>
                    <a:pt x="292" y="14"/>
                  </a:cubicBezTo>
                  <a:cubicBezTo>
                    <a:pt x="291" y="11"/>
                    <a:pt x="286" y="10"/>
                    <a:pt x="271" y="10"/>
                  </a:cubicBezTo>
                  <a:cubicBezTo>
                    <a:pt x="270" y="0"/>
                    <a:pt x="270" y="0"/>
                    <a:pt x="270" y="0"/>
                  </a:cubicBezTo>
                  <a:cubicBezTo>
                    <a:pt x="270" y="1"/>
                    <a:pt x="267" y="3"/>
                    <a:pt x="265" y="4"/>
                  </a:cubicBezTo>
                  <a:cubicBezTo>
                    <a:pt x="253" y="12"/>
                    <a:pt x="204" y="23"/>
                    <a:pt x="144" y="23"/>
                  </a:cubicBezTo>
                  <a:cubicBezTo>
                    <a:pt x="74" y="23"/>
                    <a:pt x="26" y="8"/>
                    <a:pt x="18" y="0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41" y="32"/>
                    <a:pt x="111" y="46"/>
                    <a:pt x="183" y="39"/>
                  </a:cubicBezTo>
                  <a:cubicBezTo>
                    <a:pt x="185" y="39"/>
                    <a:pt x="186" y="38"/>
                    <a:pt x="188" y="39"/>
                  </a:cubicBezTo>
                  <a:cubicBezTo>
                    <a:pt x="188" y="39"/>
                    <a:pt x="190" y="41"/>
                    <a:pt x="187" y="42"/>
                  </a:cubicBezTo>
                  <a:cubicBezTo>
                    <a:pt x="145" y="56"/>
                    <a:pt x="43" y="53"/>
                    <a:pt x="0" y="20"/>
                  </a:cubicBezTo>
                  <a:cubicBezTo>
                    <a:pt x="0" y="32"/>
                    <a:pt x="0" y="32"/>
                    <a:pt x="0" y="32"/>
                  </a:cubicBezTo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33" name="Freeform 41"/>
            <p:cNvSpPr>
              <a:spLocks/>
            </p:cNvSpPr>
            <p:nvPr userDrawn="1"/>
          </p:nvSpPr>
          <p:spPr bwMode="gray">
            <a:xfrm>
              <a:off x="2182" y="3248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34" name="Freeform 42"/>
            <p:cNvSpPr>
              <a:spLocks/>
            </p:cNvSpPr>
            <p:nvPr userDrawn="1"/>
          </p:nvSpPr>
          <p:spPr bwMode="gray">
            <a:xfrm>
              <a:off x="2181" y="3249"/>
              <a:ext cx="0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35" name="Rectangle 43"/>
            <p:cNvSpPr>
              <a:spLocks noChangeArrowheads="1"/>
            </p:cNvSpPr>
            <p:nvPr userDrawn="1"/>
          </p:nvSpPr>
          <p:spPr bwMode="gray">
            <a:xfrm>
              <a:off x="2181" y="3249"/>
              <a:ext cx="1" cy="3"/>
            </a:xfrm>
            <a:prstGeom prst="rect">
              <a:avLst/>
            </a:prstGeom>
            <a:solidFill>
              <a:srgbClr val="66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36" name="Freeform 44"/>
            <p:cNvSpPr>
              <a:spLocks/>
            </p:cNvSpPr>
            <p:nvPr userDrawn="1"/>
          </p:nvSpPr>
          <p:spPr bwMode="gray">
            <a:xfrm>
              <a:off x="2156" y="3247"/>
              <a:ext cx="1" cy="0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37" name="Rectangle 45"/>
            <p:cNvSpPr>
              <a:spLocks noChangeArrowheads="1"/>
            </p:cNvSpPr>
            <p:nvPr userDrawn="1"/>
          </p:nvSpPr>
          <p:spPr bwMode="gray">
            <a:xfrm>
              <a:off x="2181" y="3252"/>
              <a:ext cx="1" cy="1"/>
            </a:xfrm>
            <a:prstGeom prst="rect">
              <a:avLst/>
            </a:prstGeom>
            <a:solidFill>
              <a:srgbClr val="6699C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38" name="Freeform 46"/>
            <p:cNvSpPr>
              <a:spLocks/>
            </p:cNvSpPr>
            <p:nvPr userDrawn="1"/>
          </p:nvSpPr>
          <p:spPr bwMode="gray">
            <a:xfrm>
              <a:off x="2156" y="3242"/>
              <a:ext cx="28" cy="19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10" y="7"/>
                </a:cxn>
                <a:cxn ang="0">
                  <a:pos x="11" y="8"/>
                </a:cxn>
                <a:cxn ang="0">
                  <a:pos x="9" y="9"/>
                </a:cxn>
                <a:cxn ang="0">
                  <a:pos x="5" y="12"/>
                </a:cxn>
                <a:cxn ang="0">
                  <a:pos x="4" y="15"/>
                </a:cxn>
                <a:cxn ang="0">
                  <a:pos x="4" y="208"/>
                </a:cxn>
                <a:cxn ang="0">
                  <a:pos x="15" y="212"/>
                </a:cxn>
                <a:cxn ang="0">
                  <a:pos x="27" y="208"/>
                </a:cxn>
                <a:cxn ang="0">
                  <a:pos x="27" y="8"/>
                </a:cxn>
                <a:cxn ang="0">
                  <a:pos x="27" y="7"/>
                </a:cxn>
                <a:cxn ang="0">
                  <a:pos x="28" y="7"/>
                </a:cxn>
                <a:cxn ang="0">
                  <a:pos x="30" y="5"/>
                </a:cxn>
                <a:cxn ang="0">
                  <a:pos x="30" y="2"/>
                </a:cxn>
                <a:cxn ang="0">
                  <a:pos x="28" y="0"/>
                </a:cxn>
              </a:cxnLst>
              <a:rect l="0" t="0" r="r" b="b"/>
              <a:pathLst>
                <a:path w="30" h="212">
                  <a:moveTo>
                    <a:pt x="28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2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0" y="9"/>
                    <a:pt x="9" y="9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2"/>
                    <a:pt x="4" y="13"/>
                    <a:pt x="4" y="15"/>
                  </a:cubicBezTo>
                  <a:cubicBezTo>
                    <a:pt x="4" y="208"/>
                    <a:pt x="4" y="208"/>
                    <a:pt x="4" y="208"/>
                  </a:cubicBezTo>
                  <a:cubicBezTo>
                    <a:pt x="4" y="211"/>
                    <a:pt x="10" y="212"/>
                    <a:pt x="15" y="212"/>
                  </a:cubicBezTo>
                  <a:cubicBezTo>
                    <a:pt x="20" y="212"/>
                    <a:pt x="26" y="211"/>
                    <a:pt x="27" y="208"/>
                  </a:cubicBezTo>
                  <a:cubicBezTo>
                    <a:pt x="27" y="208"/>
                    <a:pt x="27" y="24"/>
                    <a:pt x="27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30" y="7"/>
                    <a:pt x="30" y="6"/>
                    <a:pt x="30" y="5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39" name="Freeform 47"/>
            <p:cNvSpPr>
              <a:spLocks/>
            </p:cNvSpPr>
            <p:nvPr userDrawn="1"/>
          </p:nvSpPr>
          <p:spPr bwMode="gray">
            <a:xfrm>
              <a:off x="2110" y="3362"/>
              <a:ext cx="34" cy="61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6" y="1"/>
                </a:cxn>
                <a:cxn ang="0">
                  <a:pos x="38" y="1"/>
                </a:cxn>
                <a:cxn ang="0">
                  <a:pos x="38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5" y="7"/>
                </a:cxn>
                <a:cxn ang="0">
                  <a:pos x="6" y="8"/>
                </a:cxn>
                <a:cxn ang="0">
                  <a:pos x="8" y="8"/>
                </a:cxn>
                <a:cxn ang="0">
                  <a:pos x="17" y="8"/>
                </a:cxn>
                <a:cxn ang="0">
                  <a:pos x="19" y="9"/>
                </a:cxn>
                <a:cxn ang="0">
                  <a:pos x="18" y="11"/>
                </a:cxn>
                <a:cxn ang="0">
                  <a:pos x="7" y="18"/>
                </a:cxn>
                <a:cxn ang="0">
                  <a:pos x="6" y="20"/>
                </a:cxn>
                <a:cxn ang="0">
                  <a:pos x="6" y="21"/>
                </a:cxn>
                <a:cxn ang="0">
                  <a:pos x="6" y="57"/>
                </a:cxn>
                <a:cxn ang="0">
                  <a:pos x="2" y="59"/>
                </a:cxn>
                <a:cxn ang="0">
                  <a:pos x="2" y="67"/>
                </a:cxn>
                <a:cxn ang="0">
                  <a:pos x="35" y="67"/>
                </a:cxn>
                <a:cxn ang="0">
                  <a:pos x="35" y="59"/>
                </a:cxn>
                <a:cxn ang="0">
                  <a:pos x="32" y="57"/>
                </a:cxn>
                <a:cxn ang="0">
                  <a:pos x="32" y="9"/>
                </a:cxn>
                <a:cxn ang="0">
                  <a:pos x="35" y="2"/>
                </a:cxn>
              </a:cxnLst>
              <a:rect l="0" t="0" r="r" b="b"/>
              <a:pathLst>
                <a:path w="38" h="67">
                  <a:moveTo>
                    <a:pt x="35" y="2"/>
                  </a:moveTo>
                  <a:cubicBezTo>
                    <a:pt x="36" y="1"/>
                    <a:pt x="36" y="1"/>
                    <a:pt x="36" y="1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6" y="8"/>
                  </a:cubicBezTo>
                  <a:cubicBezTo>
                    <a:pt x="6" y="8"/>
                    <a:pt x="7" y="8"/>
                    <a:pt x="8" y="8"/>
                  </a:cubicBezTo>
                  <a:cubicBezTo>
                    <a:pt x="17" y="8"/>
                    <a:pt x="15" y="8"/>
                    <a:pt x="17" y="8"/>
                  </a:cubicBezTo>
                  <a:cubicBezTo>
                    <a:pt x="18" y="8"/>
                    <a:pt x="19" y="8"/>
                    <a:pt x="19" y="9"/>
                  </a:cubicBezTo>
                  <a:cubicBezTo>
                    <a:pt x="19" y="9"/>
                    <a:pt x="20" y="10"/>
                    <a:pt x="18" y="11"/>
                  </a:cubicBezTo>
                  <a:cubicBezTo>
                    <a:pt x="15" y="13"/>
                    <a:pt x="10" y="17"/>
                    <a:pt x="7" y="18"/>
                  </a:cubicBezTo>
                  <a:cubicBezTo>
                    <a:pt x="7" y="18"/>
                    <a:pt x="6" y="19"/>
                    <a:pt x="6" y="20"/>
                  </a:cubicBezTo>
                  <a:cubicBezTo>
                    <a:pt x="5" y="21"/>
                    <a:pt x="6" y="21"/>
                    <a:pt x="6" y="21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1" y="66"/>
                    <a:pt x="2" y="67"/>
                  </a:cubicBezTo>
                  <a:cubicBezTo>
                    <a:pt x="4" y="67"/>
                    <a:pt x="34" y="67"/>
                    <a:pt x="35" y="67"/>
                  </a:cubicBezTo>
                  <a:cubicBezTo>
                    <a:pt x="36" y="66"/>
                    <a:pt x="35" y="59"/>
                    <a:pt x="35" y="59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9"/>
                    <a:pt x="32" y="9"/>
                    <a:pt x="32" y="9"/>
                  </a:cubicBezTo>
                  <a:lnTo>
                    <a:pt x="35" y="2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40" name="Freeform 48"/>
            <p:cNvSpPr>
              <a:spLocks/>
            </p:cNvSpPr>
            <p:nvPr userDrawn="1"/>
          </p:nvSpPr>
          <p:spPr bwMode="gray">
            <a:xfrm>
              <a:off x="2204" y="3252"/>
              <a:ext cx="28" cy="175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10" y="7"/>
                </a:cxn>
                <a:cxn ang="0">
                  <a:pos x="11" y="7"/>
                </a:cxn>
                <a:cxn ang="0">
                  <a:pos x="9" y="9"/>
                </a:cxn>
                <a:cxn ang="0">
                  <a:pos x="5" y="12"/>
                </a:cxn>
                <a:cxn ang="0">
                  <a:pos x="4" y="14"/>
                </a:cxn>
                <a:cxn ang="0">
                  <a:pos x="4" y="188"/>
                </a:cxn>
                <a:cxn ang="0">
                  <a:pos x="16" y="192"/>
                </a:cxn>
                <a:cxn ang="0">
                  <a:pos x="27" y="188"/>
                </a:cxn>
                <a:cxn ang="0">
                  <a:pos x="27" y="8"/>
                </a:cxn>
                <a:cxn ang="0">
                  <a:pos x="28" y="7"/>
                </a:cxn>
                <a:cxn ang="0">
                  <a:pos x="29" y="7"/>
                </a:cxn>
                <a:cxn ang="0">
                  <a:pos x="31" y="5"/>
                </a:cxn>
                <a:cxn ang="0">
                  <a:pos x="31" y="1"/>
                </a:cxn>
                <a:cxn ang="0">
                  <a:pos x="29" y="0"/>
                </a:cxn>
              </a:cxnLst>
              <a:rect l="0" t="0" r="r" b="b"/>
              <a:pathLst>
                <a:path w="31" h="192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7"/>
                    <a:pt x="2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0" y="9"/>
                    <a:pt x="9" y="9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4" y="13"/>
                    <a:pt x="4" y="14"/>
                  </a:cubicBezTo>
                  <a:cubicBezTo>
                    <a:pt x="4" y="188"/>
                    <a:pt x="4" y="188"/>
                    <a:pt x="4" y="188"/>
                  </a:cubicBezTo>
                  <a:cubicBezTo>
                    <a:pt x="4" y="192"/>
                    <a:pt x="10" y="192"/>
                    <a:pt x="16" y="192"/>
                  </a:cubicBezTo>
                  <a:cubicBezTo>
                    <a:pt x="21" y="192"/>
                    <a:pt x="27" y="192"/>
                    <a:pt x="27" y="188"/>
                  </a:cubicBezTo>
                  <a:cubicBezTo>
                    <a:pt x="27" y="188"/>
                    <a:pt x="27" y="24"/>
                    <a:pt x="27" y="8"/>
                  </a:cubicBezTo>
                  <a:cubicBezTo>
                    <a:pt x="27" y="7"/>
                    <a:pt x="27" y="7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30" y="7"/>
                    <a:pt x="31" y="6"/>
                    <a:pt x="31" y="5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0" y="0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41" name="Freeform 49"/>
            <p:cNvSpPr>
              <a:spLocks/>
            </p:cNvSpPr>
            <p:nvPr userDrawn="1"/>
          </p:nvSpPr>
          <p:spPr bwMode="gray">
            <a:xfrm>
              <a:off x="2069" y="3242"/>
              <a:ext cx="28" cy="193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11" y="7"/>
                </a:cxn>
                <a:cxn ang="0">
                  <a:pos x="12" y="8"/>
                </a:cxn>
                <a:cxn ang="0">
                  <a:pos x="10" y="9"/>
                </a:cxn>
                <a:cxn ang="0">
                  <a:pos x="6" y="12"/>
                </a:cxn>
                <a:cxn ang="0">
                  <a:pos x="5" y="15"/>
                </a:cxn>
                <a:cxn ang="0">
                  <a:pos x="5" y="208"/>
                </a:cxn>
                <a:cxn ang="0">
                  <a:pos x="16" y="212"/>
                </a:cxn>
                <a:cxn ang="0">
                  <a:pos x="28" y="208"/>
                </a:cxn>
                <a:cxn ang="0">
                  <a:pos x="28" y="8"/>
                </a:cxn>
                <a:cxn ang="0">
                  <a:pos x="28" y="7"/>
                </a:cxn>
                <a:cxn ang="0">
                  <a:pos x="29" y="7"/>
                </a:cxn>
                <a:cxn ang="0">
                  <a:pos x="31" y="5"/>
                </a:cxn>
                <a:cxn ang="0">
                  <a:pos x="31" y="2"/>
                </a:cxn>
                <a:cxn ang="0">
                  <a:pos x="29" y="0"/>
                </a:cxn>
              </a:cxnLst>
              <a:rect l="0" t="0" r="r" b="b"/>
              <a:pathLst>
                <a:path w="31" h="212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2" y="7"/>
                    <a:pt x="12" y="7"/>
                    <a:pt x="12" y="8"/>
                  </a:cubicBezTo>
                  <a:cubicBezTo>
                    <a:pt x="12" y="8"/>
                    <a:pt x="11" y="9"/>
                    <a:pt x="10" y="9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5" y="13"/>
                    <a:pt x="5" y="15"/>
                  </a:cubicBezTo>
                  <a:cubicBezTo>
                    <a:pt x="5" y="208"/>
                    <a:pt x="5" y="208"/>
                    <a:pt x="5" y="208"/>
                  </a:cubicBezTo>
                  <a:cubicBezTo>
                    <a:pt x="5" y="211"/>
                    <a:pt x="10" y="212"/>
                    <a:pt x="16" y="212"/>
                  </a:cubicBezTo>
                  <a:cubicBezTo>
                    <a:pt x="21" y="212"/>
                    <a:pt x="27" y="211"/>
                    <a:pt x="28" y="208"/>
                  </a:cubicBezTo>
                  <a:cubicBezTo>
                    <a:pt x="28" y="208"/>
                    <a:pt x="28" y="24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31" y="7"/>
                    <a:pt x="31" y="6"/>
                    <a:pt x="31" y="5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42" name="Freeform 50"/>
            <p:cNvSpPr>
              <a:spLocks/>
            </p:cNvSpPr>
            <p:nvPr userDrawn="1"/>
          </p:nvSpPr>
          <p:spPr bwMode="gray">
            <a:xfrm>
              <a:off x="2021" y="3252"/>
              <a:ext cx="29" cy="176"/>
            </a:xfrm>
            <a:custGeom>
              <a:avLst/>
              <a:gdLst/>
              <a:ahLst/>
              <a:cxnLst>
                <a:cxn ang="0">
                  <a:pos x="29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10" y="7"/>
                </a:cxn>
                <a:cxn ang="0">
                  <a:pos x="11" y="8"/>
                </a:cxn>
                <a:cxn ang="0">
                  <a:pos x="10" y="9"/>
                </a:cxn>
                <a:cxn ang="0">
                  <a:pos x="6" y="12"/>
                </a:cxn>
                <a:cxn ang="0">
                  <a:pos x="4" y="15"/>
                </a:cxn>
                <a:cxn ang="0">
                  <a:pos x="4" y="189"/>
                </a:cxn>
                <a:cxn ang="0">
                  <a:pos x="16" y="193"/>
                </a:cxn>
                <a:cxn ang="0">
                  <a:pos x="27" y="189"/>
                </a:cxn>
                <a:cxn ang="0">
                  <a:pos x="27" y="8"/>
                </a:cxn>
                <a:cxn ang="0">
                  <a:pos x="28" y="7"/>
                </a:cxn>
                <a:cxn ang="0">
                  <a:pos x="29" y="7"/>
                </a:cxn>
                <a:cxn ang="0">
                  <a:pos x="31" y="5"/>
                </a:cxn>
                <a:cxn ang="0">
                  <a:pos x="31" y="2"/>
                </a:cxn>
                <a:cxn ang="0">
                  <a:pos x="29" y="0"/>
                </a:cxn>
              </a:cxnLst>
              <a:rect l="0" t="0" r="r" b="b"/>
              <a:pathLst>
                <a:path w="31" h="19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2" y="8"/>
                    <a:pt x="10" y="9"/>
                    <a:pt x="10" y="9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5" y="12"/>
                    <a:pt x="4" y="13"/>
                    <a:pt x="4" y="15"/>
                  </a:cubicBezTo>
                  <a:cubicBezTo>
                    <a:pt x="4" y="189"/>
                    <a:pt x="4" y="189"/>
                    <a:pt x="4" y="189"/>
                  </a:cubicBezTo>
                  <a:cubicBezTo>
                    <a:pt x="5" y="192"/>
                    <a:pt x="10" y="193"/>
                    <a:pt x="16" y="193"/>
                  </a:cubicBezTo>
                  <a:cubicBezTo>
                    <a:pt x="21" y="193"/>
                    <a:pt x="27" y="192"/>
                    <a:pt x="27" y="189"/>
                  </a:cubicBezTo>
                  <a:cubicBezTo>
                    <a:pt x="27" y="189"/>
                    <a:pt x="27" y="24"/>
                    <a:pt x="27" y="8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28" y="7"/>
                    <a:pt x="29" y="7"/>
                    <a:pt x="29" y="7"/>
                  </a:cubicBezTo>
                  <a:cubicBezTo>
                    <a:pt x="30" y="7"/>
                    <a:pt x="31" y="6"/>
                    <a:pt x="31" y="5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0" y="0"/>
                    <a:pt x="29" y="0"/>
                  </a:cubicBez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43" name="Freeform 51"/>
            <p:cNvSpPr>
              <a:spLocks/>
            </p:cNvSpPr>
            <p:nvPr userDrawn="1"/>
          </p:nvSpPr>
          <p:spPr bwMode="gray">
            <a:xfrm>
              <a:off x="2476" y="3165"/>
              <a:ext cx="241" cy="202"/>
            </a:xfrm>
            <a:custGeom>
              <a:avLst/>
              <a:gdLst/>
              <a:ahLst/>
              <a:cxnLst>
                <a:cxn ang="0">
                  <a:pos x="264" y="0"/>
                </a:cxn>
                <a:cxn ang="0">
                  <a:pos x="264" y="6"/>
                </a:cxn>
                <a:cxn ang="0">
                  <a:pos x="232" y="38"/>
                </a:cxn>
                <a:cxn ang="0">
                  <a:pos x="232" y="132"/>
                </a:cxn>
                <a:cxn ang="0">
                  <a:pos x="130" y="221"/>
                </a:cxn>
                <a:cxn ang="0">
                  <a:pos x="29" y="134"/>
                </a:cxn>
                <a:cxn ang="0">
                  <a:pos x="29" y="32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89" y="0"/>
                </a:cxn>
                <a:cxn ang="0">
                  <a:pos x="89" y="6"/>
                </a:cxn>
                <a:cxn ang="0">
                  <a:pos x="86" y="6"/>
                </a:cxn>
                <a:cxn ang="0">
                  <a:pos x="58" y="32"/>
                </a:cxn>
                <a:cxn ang="0">
                  <a:pos x="58" y="128"/>
                </a:cxn>
                <a:cxn ang="0">
                  <a:pos x="137" y="203"/>
                </a:cxn>
                <a:cxn ang="0">
                  <a:pos x="216" y="128"/>
                </a:cxn>
                <a:cxn ang="0">
                  <a:pos x="216" y="47"/>
                </a:cxn>
                <a:cxn ang="0">
                  <a:pos x="182" y="6"/>
                </a:cxn>
                <a:cxn ang="0">
                  <a:pos x="182" y="0"/>
                </a:cxn>
                <a:cxn ang="0">
                  <a:pos x="264" y="0"/>
                </a:cxn>
              </a:cxnLst>
              <a:rect l="0" t="0" r="r" b="b"/>
              <a:pathLst>
                <a:path w="264" h="221">
                  <a:moveTo>
                    <a:pt x="264" y="0"/>
                  </a:moveTo>
                  <a:cubicBezTo>
                    <a:pt x="264" y="6"/>
                    <a:pt x="264" y="6"/>
                    <a:pt x="264" y="6"/>
                  </a:cubicBezTo>
                  <a:cubicBezTo>
                    <a:pt x="241" y="7"/>
                    <a:pt x="232" y="16"/>
                    <a:pt x="232" y="38"/>
                  </a:cubicBezTo>
                  <a:cubicBezTo>
                    <a:pt x="232" y="132"/>
                    <a:pt x="232" y="132"/>
                    <a:pt x="232" y="132"/>
                  </a:cubicBezTo>
                  <a:cubicBezTo>
                    <a:pt x="232" y="175"/>
                    <a:pt x="205" y="221"/>
                    <a:pt x="130" y="221"/>
                  </a:cubicBezTo>
                  <a:cubicBezTo>
                    <a:pt x="63" y="221"/>
                    <a:pt x="29" y="183"/>
                    <a:pt x="29" y="134"/>
                  </a:cubicBezTo>
                  <a:cubicBezTo>
                    <a:pt x="29" y="32"/>
                    <a:pt x="29" y="32"/>
                    <a:pt x="29" y="32"/>
                  </a:cubicBezTo>
                  <a:cubicBezTo>
                    <a:pt x="29" y="10"/>
                    <a:pt x="23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6"/>
                    <a:pt x="89" y="6"/>
                    <a:pt x="89" y="6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67" y="6"/>
                    <a:pt x="58" y="11"/>
                    <a:pt x="58" y="32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58" y="175"/>
                    <a:pt x="86" y="203"/>
                    <a:pt x="137" y="203"/>
                  </a:cubicBezTo>
                  <a:cubicBezTo>
                    <a:pt x="177" y="203"/>
                    <a:pt x="216" y="187"/>
                    <a:pt x="216" y="128"/>
                  </a:cubicBezTo>
                  <a:cubicBezTo>
                    <a:pt x="216" y="47"/>
                    <a:pt x="216" y="47"/>
                    <a:pt x="216" y="47"/>
                  </a:cubicBezTo>
                  <a:cubicBezTo>
                    <a:pt x="216" y="14"/>
                    <a:pt x="211" y="8"/>
                    <a:pt x="182" y="6"/>
                  </a:cubicBezTo>
                  <a:cubicBezTo>
                    <a:pt x="182" y="0"/>
                    <a:pt x="182" y="0"/>
                    <a:pt x="182" y="0"/>
                  </a:cubicBezTo>
                  <a:lnTo>
                    <a:pt x="264" y="0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44" name="Freeform 52"/>
            <p:cNvSpPr>
              <a:spLocks/>
            </p:cNvSpPr>
            <p:nvPr userDrawn="1"/>
          </p:nvSpPr>
          <p:spPr bwMode="gray">
            <a:xfrm>
              <a:off x="2711" y="3165"/>
              <a:ext cx="243" cy="199"/>
            </a:xfrm>
            <a:custGeom>
              <a:avLst/>
              <a:gdLst/>
              <a:ahLst/>
              <a:cxnLst>
                <a:cxn ang="0">
                  <a:pos x="225" y="218"/>
                </a:cxn>
                <a:cxn ang="0">
                  <a:pos x="45" y="30"/>
                </a:cxn>
                <a:cxn ang="0">
                  <a:pos x="45" y="179"/>
                </a:cxn>
                <a:cxn ang="0">
                  <a:pos x="80" y="209"/>
                </a:cxn>
                <a:cxn ang="0">
                  <a:pos x="80" y="215"/>
                </a:cxn>
                <a:cxn ang="0">
                  <a:pos x="0" y="215"/>
                </a:cxn>
                <a:cxn ang="0">
                  <a:pos x="0" y="209"/>
                </a:cxn>
                <a:cxn ang="0">
                  <a:pos x="1" y="209"/>
                </a:cxn>
                <a:cxn ang="0">
                  <a:pos x="30" y="186"/>
                </a:cxn>
                <a:cxn ang="0">
                  <a:pos x="30" y="15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55" y="0"/>
                </a:cxn>
                <a:cxn ang="0">
                  <a:pos x="218" y="170"/>
                </a:cxn>
                <a:cxn ang="0">
                  <a:pos x="218" y="32"/>
                </a:cxn>
                <a:cxn ang="0">
                  <a:pos x="184" y="6"/>
                </a:cxn>
                <a:cxn ang="0">
                  <a:pos x="184" y="0"/>
                </a:cxn>
                <a:cxn ang="0">
                  <a:pos x="266" y="0"/>
                </a:cxn>
                <a:cxn ang="0">
                  <a:pos x="266" y="6"/>
                </a:cxn>
                <a:cxn ang="0">
                  <a:pos x="234" y="24"/>
                </a:cxn>
                <a:cxn ang="0">
                  <a:pos x="234" y="218"/>
                </a:cxn>
                <a:cxn ang="0">
                  <a:pos x="225" y="218"/>
                </a:cxn>
              </a:cxnLst>
              <a:rect l="0" t="0" r="r" b="b"/>
              <a:pathLst>
                <a:path w="266" h="218">
                  <a:moveTo>
                    <a:pt x="225" y="218"/>
                  </a:moveTo>
                  <a:cubicBezTo>
                    <a:pt x="45" y="30"/>
                    <a:pt x="45" y="30"/>
                    <a:pt x="45" y="30"/>
                  </a:cubicBezTo>
                  <a:cubicBezTo>
                    <a:pt x="45" y="179"/>
                    <a:pt x="45" y="179"/>
                    <a:pt x="45" y="179"/>
                  </a:cubicBezTo>
                  <a:cubicBezTo>
                    <a:pt x="45" y="204"/>
                    <a:pt x="51" y="209"/>
                    <a:pt x="80" y="209"/>
                  </a:cubicBezTo>
                  <a:cubicBezTo>
                    <a:pt x="80" y="215"/>
                    <a:pt x="80" y="215"/>
                    <a:pt x="8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1" y="209"/>
                    <a:pt x="1" y="209"/>
                    <a:pt x="1" y="209"/>
                  </a:cubicBezTo>
                  <a:cubicBezTo>
                    <a:pt x="23" y="209"/>
                    <a:pt x="30" y="202"/>
                    <a:pt x="30" y="18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2" y="9"/>
                    <a:pt x="13" y="7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218" y="170"/>
                    <a:pt x="218" y="170"/>
                    <a:pt x="218" y="170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8" y="11"/>
                    <a:pt x="212" y="7"/>
                    <a:pt x="184" y="6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66" y="0"/>
                    <a:pt x="266" y="0"/>
                    <a:pt x="266" y="0"/>
                  </a:cubicBezTo>
                  <a:cubicBezTo>
                    <a:pt x="266" y="6"/>
                    <a:pt x="266" y="6"/>
                    <a:pt x="266" y="6"/>
                  </a:cubicBezTo>
                  <a:cubicBezTo>
                    <a:pt x="240" y="6"/>
                    <a:pt x="234" y="11"/>
                    <a:pt x="234" y="24"/>
                  </a:cubicBezTo>
                  <a:cubicBezTo>
                    <a:pt x="234" y="218"/>
                    <a:pt x="234" y="218"/>
                    <a:pt x="234" y="218"/>
                  </a:cubicBezTo>
                  <a:lnTo>
                    <a:pt x="225" y="218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45" name="Freeform 53"/>
            <p:cNvSpPr>
              <a:spLocks/>
            </p:cNvSpPr>
            <p:nvPr userDrawn="1"/>
          </p:nvSpPr>
          <p:spPr bwMode="gray">
            <a:xfrm>
              <a:off x="2955" y="3160"/>
              <a:ext cx="202" cy="207"/>
            </a:xfrm>
            <a:custGeom>
              <a:avLst/>
              <a:gdLst/>
              <a:ahLst/>
              <a:cxnLst>
                <a:cxn ang="0">
                  <a:pos x="206" y="63"/>
                </a:cxn>
                <a:cxn ang="0">
                  <a:pos x="127" y="9"/>
                </a:cxn>
                <a:cxn ang="0">
                  <a:pos x="33" y="109"/>
                </a:cxn>
                <a:cxn ang="0">
                  <a:pos x="130" y="218"/>
                </a:cxn>
                <a:cxn ang="0">
                  <a:pos x="215" y="167"/>
                </a:cxn>
                <a:cxn ang="0">
                  <a:pos x="222" y="167"/>
                </a:cxn>
                <a:cxn ang="0">
                  <a:pos x="199" y="218"/>
                </a:cxn>
                <a:cxn ang="0">
                  <a:pos x="121" y="227"/>
                </a:cxn>
                <a:cxn ang="0">
                  <a:pos x="0" y="116"/>
                </a:cxn>
                <a:cxn ang="0">
                  <a:pos x="125" y="0"/>
                </a:cxn>
                <a:cxn ang="0">
                  <a:pos x="198" y="14"/>
                </a:cxn>
                <a:cxn ang="0">
                  <a:pos x="204" y="12"/>
                </a:cxn>
                <a:cxn ang="0">
                  <a:pos x="209" y="12"/>
                </a:cxn>
                <a:cxn ang="0">
                  <a:pos x="212" y="63"/>
                </a:cxn>
                <a:cxn ang="0">
                  <a:pos x="206" y="63"/>
                </a:cxn>
              </a:cxnLst>
              <a:rect l="0" t="0" r="r" b="b"/>
              <a:pathLst>
                <a:path w="222" h="227">
                  <a:moveTo>
                    <a:pt x="206" y="63"/>
                  </a:moveTo>
                  <a:cubicBezTo>
                    <a:pt x="194" y="30"/>
                    <a:pt x="164" y="9"/>
                    <a:pt x="127" y="9"/>
                  </a:cubicBezTo>
                  <a:cubicBezTo>
                    <a:pt x="69" y="9"/>
                    <a:pt x="33" y="51"/>
                    <a:pt x="33" y="109"/>
                  </a:cubicBezTo>
                  <a:cubicBezTo>
                    <a:pt x="33" y="172"/>
                    <a:pt x="78" y="218"/>
                    <a:pt x="130" y="218"/>
                  </a:cubicBezTo>
                  <a:cubicBezTo>
                    <a:pt x="158" y="218"/>
                    <a:pt x="192" y="209"/>
                    <a:pt x="215" y="167"/>
                  </a:cubicBezTo>
                  <a:cubicBezTo>
                    <a:pt x="222" y="167"/>
                    <a:pt x="222" y="167"/>
                    <a:pt x="222" y="167"/>
                  </a:cubicBezTo>
                  <a:cubicBezTo>
                    <a:pt x="217" y="183"/>
                    <a:pt x="208" y="204"/>
                    <a:pt x="199" y="218"/>
                  </a:cubicBezTo>
                  <a:cubicBezTo>
                    <a:pt x="177" y="215"/>
                    <a:pt x="162" y="227"/>
                    <a:pt x="121" y="227"/>
                  </a:cubicBezTo>
                  <a:cubicBezTo>
                    <a:pt x="51" y="227"/>
                    <a:pt x="0" y="181"/>
                    <a:pt x="0" y="116"/>
                  </a:cubicBezTo>
                  <a:cubicBezTo>
                    <a:pt x="0" y="49"/>
                    <a:pt x="52" y="0"/>
                    <a:pt x="125" y="0"/>
                  </a:cubicBezTo>
                  <a:cubicBezTo>
                    <a:pt x="168" y="0"/>
                    <a:pt x="187" y="14"/>
                    <a:pt x="198" y="14"/>
                  </a:cubicBezTo>
                  <a:cubicBezTo>
                    <a:pt x="202" y="14"/>
                    <a:pt x="203" y="13"/>
                    <a:pt x="204" y="12"/>
                  </a:cubicBezTo>
                  <a:cubicBezTo>
                    <a:pt x="209" y="12"/>
                    <a:pt x="209" y="12"/>
                    <a:pt x="209" y="12"/>
                  </a:cubicBezTo>
                  <a:cubicBezTo>
                    <a:pt x="212" y="63"/>
                    <a:pt x="212" y="63"/>
                    <a:pt x="212" y="63"/>
                  </a:cubicBezTo>
                  <a:lnTo>
                    <a:pt x="206" y="63"/>
                  </a:lnTo>
                  <a:close/>
                </a:path>
              </a:pathLst>
            </a:custGeom>
            <a:solidFill>
              <a:srgbClr val="66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85046" name="Line 54"/>
            <p:cNvSpPr>
              <a:spLocks noChangeShapeType="1"/>
            </p:cNvSpPr>
            <p:nvPr userDrawn="1"/>
          </p:nvSpPr>
          <p:spPr bwMode="gray">
            <a:xfrm>
              <a:off x="2367" y="3129"/>
              <a:ext cx="0" cy="458"/>
            </a:xfrm>
            <a:prstGeom prst="line">
              <a:avLst/>
            </a:prstGeom>
            <a:noFill/>
            <a:ln w="12700">
              <a:solidFill>
                <a:srgbClr val="6699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Trebuchet MS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Trebuchet MS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Trebuchet MS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Trebuchet MS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Trebuchet MS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Trebuchet MS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Trebuchet MS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FFFF66"/>
          </a:solidFill>
          <a:latin typeface="Trebuchet MS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mp.org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ts.unc.edu/research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3"/>
          <p:cNvSpPr>
            <a:spLocks noChangeArrowheads="1"/>
          </p:cNvSpPr>
          <p:nvPr/>
        </p:nvSpPr>
        <p:spPr bwMode="auto">
          <a:xfrm>
            <a:off x="6227817" y="2209800"/>
            <a:ext cx="291618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Lucida Handwriting" pitchFamily="66" charset="0"/>
              </a:rPr>
              <a:t>Mark Reed</a:t>
            </a:r>
          </a:p>
          <a:p>
            <a:r>
              <a:rPr lang="en-US" sz="1800" dirty="0">
                <a:solidFill>
                  <a:schemeClr val="bg1"/>
                </a:solidFill>
              </a:rPr>
              <a:t>UNC Research Computing</a:t>
            </a:r>
          </a:p>
          <a:p>
            <a:r>
              <a:rPr lang="en-US" sz="1800" dirty="0">
                <a:solidFill>
                  <a:schemeClr val="bg1"/>
                </a:solidFill>
              </a:rPr>
              <a:t>markreed@unc.edu</a:t>
            </a:r>
          </a:p>
        </p:txBody>
      </p:sp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624138" y="5043488"/>
            <a:ext cx="48799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600" dirty="0"/>
              <a:t> </a:t>
            </a:r>
          </a:p>
        </p:txBody>
      </p:sp>
      <p:sp>
        <p:nvSpPr>
          <p:cNvPr id="3075" name="Title 1"/>
          <p:cNvSpPr txBox="1">
            <a:spLocks/>
          </p:cNvSpPr>
          <p:nvPr/>
        </p:nvSpPr>
        <p:spPr bwMode="auto">
          <a:xfrm>
            <a:off x="4800601" y="1371600"/>
            <a:ext cx="43434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ヒラギノ角ゴ Pro W3" charset="0"/>
              </a:defRPr>
            </a:lvl9pPr>
          </a:lstStyle>
          <a:p>
            <a:pPr algn="ctr" eaLnBrk="1" hangingPunct="1"/>
            <a:r>
              <a:rPr lang="en-US" sz="4000" dirty="0">
                <a:solidFill>
                  <a:srgbClr val="FFC000"/>
                </a:solidFill>
              </a:rPr>
              <a:t>OpenMP</a:t>
            </a:r>
            <a:endParaRPr lang="en-US" sz="3200" dirty="0">
              <a:solidFill>
                <a:srgbClr val="FFC000"/>
              </a:solidFill>
            </a:endParaRPr>
          </a:p>
        </p:txBody>
      </p:sp>
      <p:pic>
        <p:nvPicPr>
          <p:cNvPr id="3076" name="Picture 1" descr="small_white_trans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844550"/>
            <a:ext cx="18573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bo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362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References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5029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dirty="0"/>
              <a:t>See online tutorial at </a:t>
            </a:r>
            <a:r>
              <a:rPr lang="en-US" i="1" dirty="0">
                <a:hlinkClick r:id="rId3"/>
              </a:rPr>
              <a:t>www.openmp.org</a:t>
            </a:r>
            <a:endParaRPr lang="en-US" i="1" dirty="0"/>
          </a:p>
          <a:p>
            <a:pPr eaLnBrk="1" hangingPunct="1"/>
            <a:r>
              <a:rPr lang="en-US" dirty="0"/>
              <a:t>OpenMP Tutorial from SC98</a:t>
            </a:r>
          </a:p>
          <a:p>
            <a:pPr lvl="1" eaLnBrk="1" hangingPunct="1"/>
            <a:r>
              <a:rPr lang="en-US" sz="2400" dirty="0"/>
              <a:t>Bob Kuhn, Kuck &amp; Associates, Inc.</a:t>
            </a:r>
          </a:p>
          <a:p>
            <a:pPr lvl="1" eaLnBrk="1" hangingPunct="1"/>
            <a:r>
              <a:rPr lang="en-US" sz="2400" dirty="0"/>
              <a:t>Tim Mattson, Intel Corp.</a:t>
            </a:r>
          </a:p>
          <a:p>
            <a:pPr lvl="1" eaLnBrk="1" hangingPunct="1"/>
            <a:r>
              <a:rPr lang="en-US" sz="2400" dirty="0"/>
              <a:t>Ramesh Menon, SGI</a:t>
            </a:r>
          </a:p>
          <a:p>
            <a:pPr eaLnBrk="1" hangingPunct="1"/>
            <a:r>
              <a:rPr lang="en-US" dirty="0"/>
              <a:t>SGI course materials</a:t>
            </a:r>
          </a:p>
          <a:p>
            <a:pPr eaLnBrk="1" hangingPunct="1"/>
            <a:r>
              <a:rPr lang="en-US" i="1" dirty="0"/>
              <a:t>“Using OpenMP” book</a:t>
            </a:r>
          </a:p>
          <a:p>
            <a:pPr lvl="1" eaLnBrk="1" hangingPunct="1"/>
            <a:r>
              <a:rPr lang="en-US" i="1" dirty="0"/>
              <a:t>Chapman, Jost, and Van Der Past</a:t>
            </a:r>
          </a:p>
          <a:p>
            <a:pPr eaLnBrk="1" hangingPunct="1"/>
            <a:r>
              <a:rPr lang="en-US" dirty="0"/>
              <a:t>Blaise Barney LLNL tutorial</a:t>
            </a:r>
          </a:p>
          <a:p>
            <a:pPr lvl="1" eaLnBrk="1" hangingPunct="1"/>
            <a:r>
              <a:rPr lang="en-US" dirty="0"/>
              <a:t>https://computing.llnl.gov/tutorials/openMP/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Getting our feet wet</a:t>
            </a:r>
          </a:p>
        </p:txBody>
      </p:sp>
      <p:pic>
        <p:nvPicPr>
          <p:cNvPr id="16387" name="Picture 5" descr="Getting Her Feet W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200"/>
            <a:ext cx="5405438" cy="487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/>
          <p:cNvSpPr txBox="1">
            <a:spLocks noGrp="1"/>
          </p:cNvSpPr>
          <p:nvPr/>
        </p:nvSpPr>
        <p:spPr bwMode="auto">
          <a:xfrm>
            <a:off x="68580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n-US" sz="1400" dirty="0">
              <a:effectLst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Memory Types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6858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600" b="1" dirty="0">
              <a:solidFill>
                <a:srgbClr val="005768"/>
              </a:solidFill>
              <a:effectLst/>
              <a:latin typeface="Verdana" pitchFamily="34" charset="0"/>
            </a:endParaRPr>
          </a:p>
        </p:txBody>
      </p:sp>
      <p:grpSp>
        <p:nvGrpSpPr>
          <p:cNvPr id="17413" name="Group 4"/>
          <p:cNvGrpSpPr>
            <a:grpSpLocks/>
          </p:cNvGrpSpPr>
          <p:nvPr/>
        </p:nvGrpSpPr>
        <p:grpSpPr bwMode="auto">
          <a:xfrm>
            <a:off x="609600" y="2133600"/>
            <a:ext cx="1295400" cy="838200"/>
            <a:chOff x="384" y="1344"/>
            <a:chExt cx="816" cy="528"/>
          </a:xfrm>
        </p:grpSpPr>
        <p:sp>
          <p:nvSpPr>
            <p:cNvPr id="17452" name="Rectangle 5"/>
            <p:cNvSpPr>
              <a:spLocks noChangeArrowheads="1"/>
            </p:cNvSpPr>
            <p:nvPr/>
          </p:nvSpPr>
          <p:spPr bwMode="auto">
            <a:xfrm>
              <a:off x="384" y="1344"/>
              <a:ext cx="816" cy="5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dirty="0">
                <a:solidFill>
                  <a:srgbClr val="FF33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4215" name="Line 6"/>
            <p:cNvSpPr>
              <a:spLocks noChangeShapeType="1"/>
            </p:cNvSpPr>
            <p:nvPr/>
          </p:nvSpPr>
          <p:spPr bwMode="auto">
            <a:xfrm>
              <a:off x="384" y="1584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454" name="Rectangle 7"/>
            <p:cNvSpPr>
              <a:spLocks noChangeArrowheads="1"/>
            </p:cNvSpPr>
            <p:nvPr/>
          </p:nvSpPr>
          <p:spPr bwMode="auto">
            <a:xfrm>
              <a:off x="624" y="1344"/>
              <a:ext cx="3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FF3300"/>
                  </a:solidFill>
                  <a:effectLst/>
                  <a:latin typeface="Times New Roman" pitchFamily="18" charset="0"/>
                </a:rPr>
                <a:t>CPU</a:t>
              </a:r>
              <a:endParaRPr lang="en-US" sz="1600" b="1" dirty="0">
                <a:solidFill>
                  <a:srgbClr val="FF33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455" name="Text Box 8"/>
            <p:cNvSpPr txBox="1">
              <a:spLocks noChangeArrowheads="1"/>
            </p:cNvSpPr>
            <p:nvPr/>
          </p:nvSpPr>
          <p:spPr bwMode="auto">
            <a:xfrm>
              <a:off x="528" y="1632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 dirty="0">
                  <a:solidFill>
                    <a:srgbClr val="FF3300"/>
                  </a:solidFill>
                  <a:effectLst/>
                  <a:latin typeface="Times New Roman" pitchFamily="18" charset="0"/>
                </a:rPr>
                <a:t>Memory</a:t>
              </a:r>
              <a:endParaRPr lang="en-US" sz="1400" dirty="0">
                <a:solidFill>
                  <a:srgbClr val="FF3300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7414" name="Group 9"/>
          <p:cNvGrpSpPr>
            <a:grpSpLocks/>
          </p:cNvGrpSpPr>
          <p:nvPr/>
        </p:nvGrpSpPr>
        <p:grpSpPr bwMode="auto">
          <a:xfrm>
            <a:off x="2362200" y="2133600"/>
            <a:ext cx="1295400" cy="838200"/>
            <a:chOff x="384" y="1344"/>
            <a:chExt cx="816" cy="528"/>
          </a:xfrm>
        </p:grpSpPr>
        <p:sp>
          <p:nvSpPr>
            <p:cNvPr id="17448" name="Rectangle 10"/>
            <p:cNvSpPr>
              <a:spLocks noChangeArrowheads="1"/>
            </p:cNvSpPr>
            <p:nvPr/>
          </p:nvSpPr>
          <p:spPr bwMode="auto">
            <a:xfrm>
              <a:off x="384" y="1344"/>
              <a:ext cx="816" cy="5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dirty="0">
                <a:solidFill>
                  <a:srgbClr val="FF33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4220" name="Line 11"/>
            <p:cNvSpPr>
              <a:spLocks noChangeShapeType="1"/>
            </p:cNvSpPr>
            <p:nvPr/>
          </p:nvSpPr>
          <p:spPr bwMode="auto">
            <a:xfrm>
              <a:off x="384" y="1584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450" name="Rectangle 12"/>
            <p:cNvSpPr>
              <a:spLocks noChangeArrowheads="1"/>
            </p:cNvSpPr>
            <p:nvPr/>
          </p:nvSpPr>
          <p:spPr bwMode="auto">
            <a:xfrm>
              <a:off x="624" y="1344"/>
              <a:ext cx="3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FF3300"/>
                  </a:solidFill>
                  <a:effectLst/>
                  <a:latin typeface="Times New Roman" pitchFamily="18" charset="0"/>
                </a:rPr>
                <a:t>CPU</a:t>
              </a:r>
              <a:endParaRPr lang="en-US" sz="1600" b="1" dirty="0">
                <a:solidFill>
                  <a:srgbClr val="FF33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451" name="Text Box 13"/>
            <p:cNvSpPr txBox="1">
              <a:spLocks noChangeArrowheads="1"/>
            </p:cNvSpPr>
            <p:nvPr/>
          </p:nvSpPr>
          <p:spPr bwMode="auto">
            <a:xfrm>
              <a:off x="528" y="1632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 dirty="0">
                  <a:solidFill>
                    <a:srgbClr val="FF3300"/>
                  </a:solidFill>
                  <a:effectLst/>
                  <a:latin typeface="Times New Roman" pitchFamily="18" charset="0"/>
                </a:rPr>
                <a:t>Memory</a:t>
              </a:r>
              <a:endParaRPr lang="en-US" sz="1400" dirty="0">
                <a:solidFill>
                  <a:srgbClr val="FF3300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7415" name="Group 14"/>
          <p:cNvGrpSpPr>
            <a:grpSpLocks/>
          </p:cNvGrpSpPr>
          <p:nvPr/>
        </p:nvGrpSpPr>
        <p:grpSpPr bwMode="auto">
          <a:xfrm>
            <a:off x="609600" y="3505200"/>
            <a:ext cx="1295400" cy="838200"/>
            <a:chOff x="384" y="1344"/>
            <a:chExt cx="816" cy="528"/>
          </a:xfrm>
        </p:grpSpPr>
        <p:sp>
          <p:nvSpPr>
            <p:cNvPr id="17444" name="Rectangle 15"/>
            <p:cNvSpPr>
              <a:spLocks noChangeArrowheads="1"/>
            </p:cNvSpPr>
            <p:nvPr/>
          </p:nvSpPr>
          <p:spPr bwMode="auto">
            <a:xfrm>
              <a:off x="384" y="1344"/>
              <a:ext cx="816" cy="52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400" dirty="0">
                <a:solidFill>
                  <a:srgbClr val="FF33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94225" name="Line 16"/>
            <p:cNvSpPr>
              <a:spLocks noChangeShapeType="1"/>
            </p:cNvSpPr>
            <p:nvPr/>
          </p:nvSpPr>
          <p:spPr bwMode="auto">
            <a:xfrm>
              <a:off x="384" y="1584"/>
              <a:ext cx="81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7446" name="Rectangle 17"/>
            <p:cNvSpPr>
              <a:spLocks noChangeArrowheads="1"/>
            </p:cNvSpPr>
            <p:nvPr/>
          </p:nvSpPr>
          <p:spPr bwMode="auto">
            <a:xfrm>
              <a:off x="624" y="1344"/>
              <a:ext cx="3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FF3300"/>
                  </a:solidFill>
                  <a:effectLst/>
                  <a:latin typeface="Times New Roman" pitchFamily="18" charset="0"/>
                </a:rPr>
                <a:t>CPU</a:t>
              </a:r>
              <a:endParaRPr lang="en-US" sz="1600" b="1" dirty="0">
                <a:solidFill>
                  <a:srgbClr val="FF33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7447" name="Text Box 18"/>
            <p:cNvSpPr txBox="1">
              <a:spLocks noChangeArrowheads="1"/>
            </p:cNvSpPr>
            <p:nvPr/>
          </p:nvSpPr>
          <p:spPr bwMode="auto">
            <a:xfrm>
              <a:off x="528" y="1632"/>
              <a:ext cx="57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400" b="1" dirty="0">
                  <a:solidFill>
                    <a:srgbClr val="FF3300"/>
                  </a:solidFill>
                  <a:effectLst/>
                  <a:latin typeface="Times New Roman" pitchFamily="18" charset="0"/>
                </a:rPr>
                <a:t>Memory</a:t>
              </a:r>
              <a:endParaRPr lang="en-US" sz="1400" dirty="0">
                <a:solidFill>
                  <a:srgbClr val="FF3300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7416" name="Rectangle 19"/>
          <p:cNvSpPr>
            <a:spLocks noChangeArrowheads="1"/>
          </p:cNvSpPr>
          <p:nvPr/>
        </p:nvSpPr>
        <p:spPr bwMode="auto">
          <a:xfrm>
            <a:off x="2362200" y="3505200"/>
            <a:ext cx="1295400" cy="83820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400" dirty="0"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4229" name="Line 20"/>
          <p:cNvSpPr>
            <a:spLocks noChangeShapeType="1"/>
          </p:cNvSpPr>
          <p:nvPr/>
        </p:nvSpPr>
        <p:spPr bwMode="auto">
          <a:xfrm>
            <a:off x="2362200" y="388620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418" name="Rectangle 21"/>
          <p:cNvSpPr>
            <a:spLocks noChangeArrowheads="1"/>
          </p:cNvSpPr>
          <p:nvPr/>
        </p:nvSpPr>
        <p:spPr bwMode="auto">
          <a:xfrm>
            <a:off x="2743200" y="3505200"/>
            <a:ext cx="549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4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CPU</a:t>
            </a:r>
            <a:endParaRPr lang="en-US" sz="1600" b="1" dirty="0"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7419" name="Text Box 22"/>
          <p:cNvSpPr txBox="1">
            <a:spLocks noChangeArrowheads="1"/>
          </p:cNvSpPr>
          <p:nvPr/>
        </p:nvSpPr>
        <p:spPr bwMode="auto">
          <a:xfrm>
            <a:off x="2590800" y="39624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Memory</a:t>
            </a:r>
            <a:endParaRPr lang="en-US" sz="1400" dirty="0"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p:sp>
        <p:nvSpPr>
          <p:cNvPr id="94232" name="Line 23"/>
          <p:cNvSpPr>
            <a:spLocks noChangeShapeType="1"/>
          </p:cNvSpPr>
          <p:nvPr/>
        </p:nvSpPr>
        <p:spPr bwMode="auto">
          <a:xfrm>
            <a:off x="1295400" y="2971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4233" name="Line 24"/>
          <p:cNvSpPr>
            <a:spLocks noChangeShapeType="1"/>
          </p:cNvSpPr>
          <p:nvPr/>
        </p:nvSpPr>
        <p:spPr bwMode="auto">
          <a:xfrm>
            <a:off x="3048000" y="2971800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4234" name="Line 25"/>
          <p:cNvSpPr>
            <a:spLocks noChangeShapeType="1"/>
          </p:cNvSpPr>
          <p:nvPr/>
        </p:nvSpPr>
        <p:spPr bwMode="auto">
          <a:xfrm>
            <a:off x="1905000" y="27432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4235" name="Line 26"/>
          <p:cNvSpPr>
            <a:spLocks noChangeShapeType="1"/>
          </p:cNvSpPr>
          <p:nvPr/>
        </p:nvSpPr>
        <p:spPr bwMode="auto">
          <a:xfrm>
            <a:off x="1905000" y="37338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424" name="Oval 27"/>
          <p:cNvSpPr>
            <a:spLocks noChangeArrowheads="1"/>
          </p:cNvSpPr>
          <p:nvPr/>
        </p:nvSpPr>
        <p:spPr bwMode="auto">
          <a:xfrm>
            <a:off x="5791200" y="3276600"/>
            <a:ext cx="1752600" cy="1828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dirty="0">
              <a:solidFill>
                <a:srgbClr val="FF3300"/>
              </a:solidFill>
              <a:effectLst/>
            </a:endParaRPr>
          </a:p>
        </p:txBody>
      </p:sp>
      <p:sp>
        <p:nvSpPr>
          <p:cNvPr id="17425" name="Text Box 28"/>
          <p:cNvSpPr txBox="1">
            <a:spLocks noChangeArrowheads="1"/>
          </p:cNvSpPr>
          <p:nvPr/>
        </p:nvSpPr>
        <p:spPr bwMode="auto">
          <a:xfrm>
            <a:off x="6248400" y="40386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FF3300"/>
                </a:solidFill>
                <a:effectLst/>
                <a:latin typeface="Times New Roman" pitchFamily="18" charset="0"/>
              </a:rPr>
              <a:t>Memory</a:t>
            </a:r>
            <a:endParaRPr lang="en-US" sz="1400" dirty="0">
              <a:solidFill>
                <a:srgbClr val="FF3300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7426" name="Group 29"/>
          <p:cNvGrpSpPr>
            <a:grpSpLocks/>
          </p:cNvGrpSpPr>
          <p:nvPr/>
        </p:nvGrpSpPr>
        <p:grpSpPr bwMode="auto">
          <a:xfrm>
            <a:off x="5410200" y="2667000"/>
            <a:ext cx="549275" cy="533400"/>
            <a:chOff x="3408" y="1680"/>
            <a:chExt cx="346" cy="336"/>
          </a:xfrm>
        </p:grpSpPr>
        <p:sp>
          <p:nvSpPr>
            <p:cNvPr id="17442" name="Oval 30"/>
            <p:cNvSpPr>
              <a:spLocks noChangeArrowheads="1"/>
            </p:cNvSpPr>
            <p:nvPr/>
          </p:nvSpPr>
          <p:spPr bwMode="auto">
            <a:xfrm>
              <a:off x="3408" y="1680"/>
              <a:ext cx="336" cy="33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solidFill>
                  <a:srgbClr val="FF3300"/>
                </a:solidFill>
                <a:effectLst/>
              </a:endParaRPr>
            </a:p>
          </p:txBody>
        </p:sp>
        <p:sp>
          <p:nvSpPr>
            <p:cNvPr id="17443" name="Rectangle 31"/>
            <p:cNvSpPr>
              <a:spLocks noChangeArrowheads="1"/>
            </p:cNvSpPr>
            <p:nvPr/>
          </p:nvSpPr>
          <p:spPr bwMode="auto">
            <a:xfrm>
              <a:off x="3408" y="1728"/>
              <a:ext cx="3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FF3300"/>
                  </a:solidFill>
                  <a:effectLst/>
                  <a:latin typeface="Times New Roman" pitchFamily="18" charset="0"/>
                </a:rPr>
                <a:t>CPU</a:t>
              </a:r>
              <a:endParaRPr lang="en-US" sz="1600" b="1" dirty="0">
                <a:solidFill>
                  <a:srgbClr val="FF3300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7427" name="Group 32"/>
          <p:cNvGrpSpPr>
            <a:grpSpLocks/>
          </p:cNvGrpSpPr>
          <p:nvPr/>
        </p:nvGrpSpPr>
        <p:grpSpPr bwMode="auto">
          <a:xfrm>
            <a:off x="7467600" y="2743200"/>
            <a:ext cx="549275" cy="533400"/>
            <a:chOff x="3408" y="1680"/>
            <a:chExt cx="346" cy="336"/>
          </a:xfrm>
        </p:grpSpPr>
        <p:sp>
          <p:nvSpPr>
            <p:cNvPr id="17440" name="Oval 33"/>
            <p:cNvSpPr>
              <a:spLocks noChangeArrowheads="1"/>
            </p:cNvSpPr>
            <p:nvPr/>
          </p:nvSpPr>
          <p:spPr bwMode="auto">
            <a:xfrm>
              <a:off x="3408" y="1680"/>
              <a:ext cx="336" cy="33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solidFill>
                  <a:srgbClr val="FF3300"/>
                </a:solidFill>
                <a:effectLst/>
              </a:endParaRPr>
            </a:p>
          </p:txBody>
        </p:sp>
        <p:sp>
          <p:nvSpPr>
            <p:cNvPr id="17441" name="Rectangle 34"/>
            <p:cNvSpPr>
              <a:spLocks noChangeArrowheads="1"/>
            </p:cNvSpPr>
            <p:nvPr/>
          </p:nvSpPr>
          <p:spPr bwMode="auto">
            <a:xfrm>
              <a:off x="3408" y="1728"/>
              <a:ext cx="3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FF3300"/>
                  </a:solidFill>
                  <a:effectLst/>
                  <a:latin typeface="Times New Roman" pitchFamily="18" charset="0"/>
                </a:rPr>
                <a:t>CPU</a:t>
              </a:r>
              <a:endParaRPr lang="en-US" sz="1600" b="1" dirty="0">
                <a:solidFill>
                  <a:srgbClr val="FF3300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7428" name="Group 35"/>
          <p:cNvGrpSpPr>
            <a:grpSpLocks/>
          </p:cNvGrpSpPr>
          <p:nvPr/>
        </p:nvGrpSpPr>
        <p:grpSpPr bwMode="auto">
          <a:xfrm>
            <a:off x="5257800" y="5029200"/>
            <a:ext cx="549275" cy="533400"/>
            <a:chOff x="3408" y="1680"/>
            <a:chExt cx="346" cy="336"/>
          </a:xfrm>
        </p:grpSpPr>
        <p:sp>
          <p:nvSpPr>
            <p:cNvPr id="17438" name="Oval 36"/>
            <p:cNvSpPr>
              <a:spLocks noChangeArrowheads="1"/>
            </p:cNvSpPr>
            <p:nvPr/>
          </p:nvSpPr>
          <p:spPr bwMode="auto">
            <a:xfrm>
              <a:off x="3408" y="1680"/>
              <a:ext cx="336" cy="33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solidFill>
                  <a:srgbClr val="FF3300"/>
                </a:solidFill>
                <a:effectLst/>
              </a:endParaRPr>
            </a:p>
          </p:txBody>
        </p:sp>
        <p:sp>
          <p:nvSpPr>
            <p:cNvPr id="17439" name="Rectangle 37"/>
            <p:cNvSpPr>
              <a:spLocks noChangeArrowheads="1"/>
            </p:cNvSpPr>
            <p:nvPr/>
          </p:nvSpPr>
          <p:spPr bwMode="auto">
            <a:xfrm>
              <a:off x="3408" y="1728"/>
              <a:ext cx="3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FF3300"/>
                  </a:solidFill>
                  <a:effectLst/>
                  <a:latin typeface="Times New Roman" pitchFamily="18" charset="0"/>
                </a:rPr>
                <a:t>CPU</a:t>
              </a:r>
              <a:endParaRPr lang="en-US" sz="1600" b="1" dirty="0">
                <a:solidFill>
                  <a:srgbClr val="FF3300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7429" name="Group 38"/>
          <p:cNvGrpSpPr>
            <a:grpSpLocks/>
          </p:cNvGrpSpPr>
          <p:nvPr/>
        </p:nvGrpSpPr>
        <p:grpSpPr bwMode="auto">
          <a:xfrm>
            <a:off x="7620000" y="4876800"/>
            <a:ext cx="549275" cy="533400"/>
            <a:chOff x="3408" y="1680"/>
            <a:chExt cx="346" cy="336"/>
          </a:xfrm>
        </p:grpSpPr>
        <p:sp>
          <p:nvSpPr>
            <p:cNvPr id="17436" name="Oval 39"/>
            <p:cNvSpPr>
              <a:spLocks noChangeArrowheads="1"/>
            </p:cNvSpPr>
            <p:nvPr/>
          </p:nvSpPr>
          <p:spPr bwMode="auto">
            <a:xfrm>
              <a:off x="3408" y="1680"/>
              <a:ext cx="336" cy="336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800" dirty="0">
                <a:solidFill>
                  <a:srgbClr val="FF3300"/>
                </a:solidFill>
                <a:effectLst/>
              </a:endParaRPr>
            </a:p>
          </p:txBody>
        </p:sp>
        <p:sp>
          <p:nvSpPr>
            <p:cNvPr id="17437" name="Rectangle 40"/>
            <p:cNvSpPr>
              <a:spLocks noChangeArrowheads="1"/>
            </p:cNvSpPr>
            <p:nvPr/>
          </p:nvSpPr>
          <p:spPr bwMode="auto">
            <a:xfrm>
              <a:off x="3408" y="1728"/>
              <a:ext cx="34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1400" b="1" dirty="0">
                  <a:solidFill>
                    <a:srgbClr val="FF3300"/>
                  </a:solidFill>
                  <a:effectLst/>
                  <a:latin typeface="Times New Roman" pitchFamily="18" charset="0"/>
                </a:rPr>
                <a:t>CPU</a:t>
              </a:r>
              <a:endParaRPr lang="en-US" sz="1600" b="1" dirty="0">
                <a:solidFill>
                  <a:srgbClr val="FF3300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94250" name="Line 41"/>
          <p:cNvSpPr>
            <a:spLocks noChangeShapeType="1"/>
          </p:cNvSpPr>
          <p:nvPr/>
        </p:nvSpPr>
        <p:spPr bwMode="auto">
          <a:xfrm>
            <a:off x="5867400" y="31242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4251" name="Line 42"/>
          <p:cNvSpPr>
            <a:spLocks noChangeShapeType="1"/>
          </p:cNvSpPr>
          <p:nvPr/>
        </p:nvSpPr>
        <p:spPr bwMode="auto">
          <a:xfrm>
            <a:off x="7391400" y="46482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4252" name="Line 43"/>
          <p:cNvSpPr>
            <a:spLocks noChangeShapeType="1"/>
          </p:cNvSpPr>
          <p:nvPr/>
        </p:nvSpPr>
        <p:spPr bwMode="auto">
          <a:xfrm flipV="1">
            <a:off x="5715000" y="48006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94253" name="Line 44"/>
          <p:cNvSpPr>
            <a:spLocks noChangeShapeType="1"/>
          </p:cNvSpPr>
          <p:nvPr/>
        </p:nvSpPr>
        <p:spPr bwMode="auto">
          <a:xfrm flipV="1">
            <a:off x="7239000" y="3200400"/>
            <a:ext cx="3048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7434" name="Text Box 45"/>
          <p:cNvSpPr txBox="1">
            <a:spLocks noChangeArrowheads="1"/>
          </p:cNvSpPr>
          <p:nvPr/>
        </p:nvSpPr>
        <p:spPr bwMode="auto">
          <a:xfrm>
            <a:off x="914400" y="5105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  <a:effectLst/>
                <a:latin typeface="Times New Roman" pitchFamily="18" charset="0"/>
              </a:rPr>
              <a:t>Distributed</a:t>
            </a:r>
          </a:p>
        </p:txBody>
      </p:sp>
      <p:sp>
        <p:nvSpPr>
          <p:cNvPr id="17435" name="Text Box 46"/>
          <p:cNvSpPr txBox="1">
            <a:spLocks noChangeArrowheads="1"/>
          </p:cNvSpPr>
          <p:nvPr/>
        </p:nvSpPr>
        <p:spPr bwMode="auto">
          <a:xfrm>
            <a:off x="5486400" y="1752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chemeClr val="folHlink"/>
                </a:solidFill>
                <a:effectLst/>
                <a:latin typeface="Times New Roman" pitchFamily="18" charset="0"/>
              </a:rPr>
              <a:t>Shared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533400" y="3962400"/>
            <a:ext cx="1981200" cy="1905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effectLst/>
            </a:endParaRPr>
          </a:p>
        </p:txBody>
      </p:sp>
      <p:sp>
        <p:nvSpPr>
          <p:cNvPr id="952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Clustered SMPs</a:t>
            </a:r>
          </a:p>
        </p:txBody>
      </p:sp>
      <p:sp>
        <p:nvSpPr>
          <p:cNvPr id="95237" name="Line 6"/>
          <p:cNvSpPr>
            <a:spLocks noChangeShapeType="1"/>
          </p:cNvSpPr>
          <p:nvPr/>
        </p:nvSpPr>
        <p:spPr bwMode="auto">
          <a:xfrm>
            <a:off x="1524000" y="48768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437" name="AutoShape 9"/>
          <p:cNvSpPr>
            <a:spLocks noChangeArrowheads="1"/>
          </p:cNvSpPr>
          <p:nvPr/>
        </p:nvSpPr>
        <p:spPr bwMode="auto">
          <a:xfrm>
            <a:off x="533400" y="1600200"/>
            <a:ext cx="8229600" cy="914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800" dirty="0">
              <a:effectLst/>
            </a:endParaRPr>
          </a:p>
        </p:txBody>
      </p:sp>
      <p:sp>
        <p:nvSpPr>
          <p:cNvPr id="18438" name="Text Box 10"/>
          <p:cNvSpPr txBox="1">
            <a:spLocks noChangeArrowheads="1"/>
          </p:cNvSpPr>
          <p:nvPr/>
        </p:nvSpPr>
        <p:spPr bwMode="auto">
          <a:xfrm>
            <a:off x="2667000" y="1828800"/>
            <a:ext cx="4267200" cy="3667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effectLst/>
              </a:rPr>
              <a:t>Cluster Interconnect Network</a:t>
            </a:r>
          </a:p>
        </p:txBody>
      </p:sp>
      <p:sp>
        <p:nvSpPr>
          <p:cNvPr id="95240" name="Line 11"/>
          <p:cNvSpPr>
            <a:spLocks noChangeShapeType="1"/>
          </p:cNvSpPr>
          <p:nvPr/>
        </p:nvSpPr>
        <p:spPr bwMode="auto">
          <a:xfrm>
            <a:off x="533400" y="48768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5241" name="Line 12"/>
          <p:cNvSpPr>
            <a:spLocks noChangeShapeType="1"/>
          </p:cNvSpPr>
          <p:nvPr/>
        </p:nvSpPr>
        <p:spPr bwMode="auto">
          <a:xfrm>
            <a:off x="990600" y="48768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5242" name="Line 13"/>
          <p:cNvSpPr>
            <a:spLocks noChangeShapeType="1"/>
          </p:cNvSpPr>
          <p:nvPr/>
        </p:nvSpPr>
        <p:spPr bwMode="auto">
          <a:xfrm>
            <a:off x="1981200" y="48768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442" name="Text Box 15"/>
          <p:cNvSpPr txBox="1">
            <a:spLocks noChangeArrowheads="1"/>
          </p:cNvSpPr>
          <p:nvPr/>
        </p:nvSpPr>
        <p:spPr bwMode="auto">
          <a:xfrm>
            <a:off x="990600" y="4129088"/>
            <a:ext cx="106680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effectLst/>
              </a:rPr>
              <a:t>Memory</a:t>
            </a:r>
          </a:p>
        </p:txBody>
      </p:sp>
      <p:sp>
        <p:nvSpPr>
          <p:cNvPr id="95244" name="Line 17"/>
          <p:cNvSpPr>
            <a:spLocks noChangeShapeType="1"/>
          </p:cNvSpPr>
          <p:nvPr/>
        </p:nvSpPr>
        <p:spPr bwMode="auto">
          <a:xfrm>
            <a:off x="1524000" y="25146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444" name="Rectangle 26"/>
          <p:cNvSpPr>
            <a:spLocks noChangeArrowheads="1"/>
          </p:cNvSpPr>
          <p:nvPr/>
        </p:nvSpPr>
        <p:spPr bwMode="auto">
          <a:xfrm>
            <a:off x="3352800" y="3962400"/>
            <a:ext cx="1981200" cy="1905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effectLst/>
            </a:endParaRPr>
          </a:p>
        </p:txBody>
      </p:sp>
      <p:sp>
        <p:nvSpPr>
          <p:cNvPr id="95246" name="Line 27"/>
          <p:cNvSpPr>
            <a:spLocks noChangeShapeType="1"/>
          </p:cNvSpPr>
          <p:nvPr/>
        </p:nvSpPr>
        <p:spPr bwMode="auto">
          <a:xfrm>
            <a:off x="4343400" y="48768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5247" name="Line 28"/>
          <p:cNvSpPr>
            <a:spLocks noChangeShapeType="1"/>
          </p:cNvSpPr>
          <p:nvPr/>
        </p:nvSpPr>
        <p:spPr bwMode="auto">
          <a:xfrm>
            <a:off x="3352800" y="48768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5248" name="Line 29"/>
          <p:cNvSpPr>
            <a:spLocks noChangeShapeType="1"/>
          </p:cNvSpPr>
          <p:nvPr/>
        </p:nvSpPr>
        <p:spPr bwMode="auto">
          <a:xfrm>
            <a:off x="3810000" y="48768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5249" name="Line 30"/>
          <p:cNvSpPr>
            <a:spLocks noChangeShapeType="1"/>
          </p:cNvSpPr>
          <p:nvPr/>
        </p:nvSpPr>
        <p:spPr bwMode="auto">
          <a:xfrm>
            <a:off x="4800600" y="48768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449" name="Text Box 31"/>
          <p:cNvSpPr txBox="1">
            <a:spLocks noChangeArrowheads="1"/>
          </p:cNvSpPr>
          <p:nvPr/>
        </p:nvSpPr>
        <p:spPr bwMode="auto">
          <a:xfrm>
            <a:off x="3810000" y="4129088"/>
            <a:ext cx="106680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effectLst/>
              </a:rPr>
              <a:t>Memory</a:t>
            </a:r>
          </a:p>
        </p:txBody>
      </p:sp>
      <p:sp>
        <p:nvSpPr>
          <p:cNvPr id="18450" name="Rectangle 32"/>
          <p:cNvSpPr>
            <a:spLocks noChangeArrowheads="1"/>
          </p:cNvSpPr>
          <p:nvPr/>
        </p:nvSpPr>
        <p:spPr bwMode="auto">
          <a:xfrm>
            <a:off x="6096000" y="3962400"/>
            <a:ext cx="1981200" cy="19050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effectLst/>
            </a:endParaRPr>
          </a:p>
        </p:txBody>
      </p:sp>
      <p:sp>
        <p:nvSpPr>
          <p:cNvPr id="95252" name="Line 33"/>
          <p:cNvSpPr>
            <a:spLocks noChangeShapeType="1"/>
          </p:cNvSpPr>
          <p:nvPr/>
        </p:nvSpPr>
        <p:spPr bwMode="auto">
          <a:xfrm>
            <a:off x="7086600" y="48768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5253" name="Line 34"/>
          <p:cNvSpPr>
            <a:spLocks noChangeShapeType="1"/>
          </p:cNvSpPr>
          <p:nvPr/>
        </p:nvSpPr>
        <p:spPr bwMode="auto">
          <a:xfrm>
            <a:off x="6096000" y="4876800"/>
            <a:ext cx="19812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5254" name="Line 35"/>
          <p:cNvSpPr>
            <a:spLocks noChangeShapeType="1"/>
          </p:cNvSpPr>
          <p:nvPr/>
        </p:nvSpPr>
        <p:spPr bwMode="auto">
          <a:xfrm>
            <a:off x="6553200" y="48768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5255" name="Line 36"/>
          <p:cNvSpPr>
            <a:spLocks noChangeShapeType="1"/>
          </p:cNvSpPr>
          <p:nvPr/>
        </p:nvSpPr>
        <p:spPr bwMode="auto">
          <a:xfrm>
            <a:off x="7543800" y="4876800"/>
            <a:ext cx="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455" name="Text Box 37"/>
          <p:cNvSpPr txBox="1">
            <a:spLocks noChangeArrowheads="1"/>
          </p:cNvSpPr>
          <p:nvPr/>
        </p:nvSpPr>
        <p:spPr bwMode="auto">
          <a:xfrm>
            <a:off x="6553200" y="4129088"/>
            <a:ext cx="1066800" cy="3667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effectLst/>
              </a:rPr>
              <a:t>Memory</a:t>
            </a:r>
          </a:p>
        </p:txBody>
      </p:sp>
      <p:sp>
        <p:nvSpPr>
          <p:cNvPr id="95257" name="Line 50"/>
          <p:cNvSpPr>
            <a:spLocks noChangeShapeType="1"/>
          </p:cNvSpPr>
          <p:nvPr/>
        </p:nvSpPr>
        <p:spPr bwMode="auto">
          <a:xfrm>
            <a:off x="4343400" y="25146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5258" name="Line 51"/>
          <p:cNvSpPr>
            <a:spLocks noChangeShapeType="1"/>
          </p:cNvSpPr>
          <p:nvPr/>
        </p:nvSpPr>
        <p:spPr bwMode="auto">
          <a:xfrm>
            <a:off x="7086600" y="2514600"/>
            <a:ext cx="0" cy="1447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8458" name="Text Box 52"/>
          <p:cNvSpPr txBox="1">
            <a:spLocks noChangeArrowheads="1"/>
          </p:cNvSpPr>
          <p:nvPr/>
        </p:nvSpPr>
        <p:spPr bwMode="auto">
          <a:xfrm>
            <a:off x="2590800" y="6262688"/>
            <a:ext cx="3657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>
                <a:effectLst/>
              </a:rPr>
              <a:t>Multi-socket and/or Multi-core</a:t>
            </a:r>
          </a:p>
        </p:txBody>
      </p:sp>
      <p:sp>
        <p:nvSpPr>
          <p:cNvPr id="18459" name="AutoShape 53"/>
          <p:cNvSpPr>
            <a:spLocks noChangeArrowheads="1"/>
          </p:cNvSpPr>
          <p:nvPr/>
        </p:nvSpPr>
        <p:spPr bwMode="auto">
          <a:xfrm>
            <a:off x="6629400" y="6096000"/>
            <a:ext cx="762000" cy="381000"/>
          </a:xfrm>
          <a:custGeom>
            <a:avLst/>
            <a:gdLst>
              <a:gd name="T0" fmla="*/ 677394331 w 21600"/>
              <a:gd name="T1" fmla="*/ 0 h 21600"/>
              <a:gd name="T2" fmla="*/ 406418339 w 21600"/>
              <a:gd name="T3" fmla="*/ 39513549 h 21600"/>
              <a:gd name="T4" fmla="*/ 0 w 21600"/>
              <a:gd name="T5" fmla="*/ 105336619 h 21600"/>
              <a:gd name="T6" fmla="*/ 381174417 w 21600"/>
              <a:gd name="T7" fmla="*/ 118540664 h 21600"/>
              <a:gd name="T8" fmla="*/ 762304242 w 21600"/>
              <a:gd name="T9" fmla="*/ 83851191 h 21600"/>
              <a:gd name="T10" fmla="*/ 948325308 w 21600"/>
              <a:gd name="T11" fmla="*/ 3951354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6787 h 21600"/>
              <a:gd name="T20" fmla="*/ 17363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3494" y="7200"/>
                </a:lnTo>
                <a:lnTo>
                  <a:pt x="13494" y="16787"/>
                </a:lnTo>
                <a:lnTo>
                  <a:pt x="0" y="16787"/>
                </a:lnTo>
                <a:lnTo>
                  <a:pt x="0" y="21600"/>
                </a:lnTo>
                <a:lnTo>
                  <a:pt x="17363" y="21600"/>
                </a:lnTo>
                <a:lnTo>
                  <a:pt x="17363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460" name="AutoShape 54"/>
          <p:cNvSpPr>
            <a:spLocks noChangeArrowheads="1"/>
          </p:cNvSpPr>
          <p:nvPr/>
        </p:nvSpPr>
        <p:spPr bwMode="auto">
          <a:xfrm flipH="1">
            <a:off x="1219200" y="6096000"/>
            <a:ext cx="762000" cy="381000"/>
          </a:xfrm>
          <a:custGeom>
            <a:avLst/>
            <a:gdLst>
              <a:gd name="T0" fmla="*/ 677394331 w 21600"/>
              <a:gd name="T1" fmla="*/ 0 h 21600"/>
              <a:gd name="T2" fmla="*/ 406418339 w 21600"/>
              <a:gd name="T3" fmla="*/ 39513549 h 21600"/>
              <a:gd name="T4" fmla="*/ 0 w 21600"/>
              <a:gd name="T5" fmla="*/ 105336619 h 21600"/>
              <a:gd name="T6" fmla="*/ 381174417 w 21600"/>
              <a:gd name="T7" fmla="*/ 118540664 h 21600"/>
              <a:gd name="T8" fmla="*/ 762304242 w 21600"/>
              <a:gd name="T9" fmla="*/ 83851191 h 21600"/>
              <a:gd name="T10" fmla="*/ 948325308 w 21600"/>
              <a:gd name="T11" fmla="*/ 39513549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6787 h 21600"/>
              <a:gd name="T20" fmla="*/ 17363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3494" y="7200"/>
                </a:lnTo>
                <a:lnTo>
                  <a:pt x="13494" y="16787"/>
                </a:lnTo>
                <a:lnTo>
                  <a:pt x="0" y="16787"/>
                </a:lnTo>
                <a:lnTo>
                  <a:pt x="0" y="21600"/>
                </a:lnTo>
                <a:lnTo>
                  <a:pt x="17363" y="21600"/>
                </a:lnTo>
                <a:lnTo>
                  <a:pt x="17363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461" name="AutoShape 55"/>
          <p:cNvSpPr>
            <a:spLocks noChangeArrowheads="1"/>
          </p:cNvSpPr>
          <p:nvPr/>
        </p:nvSpPr>
        <p:spPr bwMode="auto">
          <a:xfrm>
            <a:off x="4267200" y="5943600"/>
            <a:ext cx="228600" cy="381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1800" dirty="0">
              <a:effectLst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0" y="0"/>
            <a:ext cx="4572000" cy="1676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/>
              <a:t>Distributed       vs.               Shared Memory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905000"/>
            <a:ext cx="8839200" cy="48768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3300"/>
                </a:solidFill>
              </a:rPr>
              <a:t>Shared</a:t>
            </a:r>
            <a:r>
              <a:rPr lang="en-US" dirty="0"/>
              <a:t> - all processors share a global pool of memory</a:t>
            </a:r>
          </a:p>
          <a:p>
            <a:pPr lvl="1" eaLnBrk="1" hangingPunct="1"/>
            <a:r>
              <a:rPr lang="en-US" dirty="0"/>
              <a:t>simpler to program</a:t>
            </a:r>
          </a:p>
          <a:p>
            <a:pPr lvl="1" eaLnBrk="1" hangingPunct="1"/>
            <a:r>
              <a:rPr lang="en-US" dirty="0"/>
              <a:t>bus contention leads to poor scalability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Distributed</a:t>
            </a:r>
            <a:r>
              <a:rPr lang="en-US" dirty="0"/>
              <a:t> - each processor physically has it’s own (private) memory associated with it</a:t>
            </a:r>
          </a:p>
          <a:p>
            <a:pPr lvl="1" eaLnBrk="1" hangingPunct="1"/>
            <a:r>
              <a:rPr lang="en-US" dirty="0"/>
              <a:t>scales well</a:t>
            </a:r>
          </a:p>
          <a:p>
            <a:pPr lvl="1" eaLnBrk="1" hangingPunct="1"/>
            <a:r>
              <a:rPr lang="en-US" dirty="0"/>
              <a:t>memory management is more difficult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plast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476500"/>
            <a:ext cx="43180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/>
              <a:t>Models, models, models</a:t>
            </a:r>
            <a:r>
              <a:rPr lang="en-US" sz="3600" dirty="0"/>
              <a:t> …</a:t>
            </a:r>
          </a:p>
        </p:txBody>
      </p:sp>
      <p:pic>
        <p:nvPicPr>
          <p:cNvPr id="20484" name="Picture 4" descr="lv_style22-vogue_h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219200"/>
            <a:ext cx="5029200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1447800" y="1371600"/>
            <a:ext cx="2438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>
                <a:effectLst/>
              </a:rPr>
              <a:t>No Not These!</a:t>
            </a: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4267200" y="4343400"/>
            <a:ext cx="3048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>
                <a:effectLst/>
              </a:rPr>
              <a:t>Nor These Either!</a:t>
            </a: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1066800" y="5715000"/>
            <a:ext cx="807720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400" b="1" dirty="0">
                <a:effectLst/>
              </a:rPr>
              <a:t>  We want </a:t>
            </a:r>
            <a:r>
              <a:rPr lang="en-US" sz="2400" b="1" dirty="0">
                <a:solidFill>
                  <a:srgbClr val="CC3300"/>
                </a:solidFill>
                <a:effectLst/>
              </a:rPr>
              <a:t>programming</a:t>
            </a:r>
            <a:r>
              <a:rPr lang="en-US" sz="2400" b="1" dirty="0">
                <a:effectLst/>
              </a:rPr>
              <a:t> models, </a:t>
            </a:r>
            <a:r>
              <a:rPr lang="en-US" sz="2400" b="1" dirty="0">
                <a:solidFill>
                  <a:srgbClr val="CC3300"/>
                </a:solidFill>
                <a:effectLst/>
              </a:rPr>
              <a:t>execution</a:t>
            </a:r>
            <a:r>
              <a:rPr lang="en-US" sz="2400" b="1" dirty="0">
                <a:effectLst/>
              </a:rPr>
              <a:t> models, </a:t>
            </a:r>
            <a:r>
              <a:rPr lang="en-US" sz="2400" b="1" dirty="0">
                <a:solidFill>
                  <a:srgbClr val="CC3300"/>
                </a:solidFill>
                <a:effectLst/>
              </a:rPr>
              <a:t>communication</a:t>
            </a:r>
            <a:r>
              <a:rPr lang="en-US" sz="2400" b="1" dirty="0">
                <a:effectLst/>
              </a:rPr>
              <a:t> models  and </a:t>
            </a:r>
            <a:r>
              <a:rPr lang="en-US" sz="2400" b="1" dirty="0">
                <a:solidFill>
                  <a:srgbClr val="CC3300"/>
                </a:solidFill>
                <a:effectLst/>
              </a:rPr>
              <a:t>memory</a:t>
            </a:r>
            <a:r>
              <a:rPr lang="en-US" sz="2400" b="1" dirty="0">
                <a:effectLst/>
              </a:rPr>
              <a:t> models!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-152400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OpenMP - User Interface Model</a:t>
            </a:r>
          </a:p>
        </p:txBody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rgbClr val="FF3300"/>
                </a:solidFill>
              </a:rPr>
              <a:t>Shared</a:t>
            </a:r>
            <a:r>
              <a:rPr lang="en-US" dirty="0"/>
              <a:t> Memory with </a:t>
            </a:r>
            <a:r>
              <a:rPr lang="en-US" dirty="0">
                <a:solidFill>
                  <a:srgbClr val="FF3300"/>
                </a:solidFill>
              </a:rPr>
              <a:t>thread</a:t>
            </a:r>
            <a:r>
              <a:rPr lang="en-US" dirty="0"/>
              <a:t> based parallelism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rgbClr val="FF3300"/>
                </a:solidFill>
              </a:rPr>
              <a:t>Not</a:t>
            </a:r>
            <a:r>
              <a:rPr lang="en-US" dirty="0"/>
              <a:t> a new language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Compiler directives, library calls and environment variables extend the base language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f77, f90, f95, C, C++</a:t>
            </a:r>
          </a:p>
          <a:p>
            <a:pPr eaLnBrk="1" hangingPunct="1">
              <a:lnSpc>
                <a:spcPct val="80000"/>
              </a:lnSpc>
            </a:pPr>
            <a:r>
              <a:rPr lang="en-US" dirty="0">
                <a:solidFill>
                  <a:srgbClr val="FF3300"/>
                </a:solidFill>
              </a:rPr>
              <a:t>Not automatic</a:t>
            </a:r>
            <a:r>
              <a:rPr lang="en-US" dirty="0"/>
              <a:t> parallelization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user explicitly specifies parallel execution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compiler does not ignore user directives </a:t>
            </a:r>
            <a:r>
              <a:rPr lang="en-US" dirty="0">
                <a:solidFill>
                  <a:srgbClr val="FF3300"/>
                </a:solidFill>
              </a:rPr>
              <a:t>even if wrong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is a thread?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A thread is an </a:t>
            </a:r>
            <a:r>
              <a:rPr lang="en-US" dirty="0">
                <a:solidFill>
                  <a:srgbClr val="FF3300"/>
                </a:solidFill>
              </a:rPr>
              <a:t>independent</a:t>
            </a:r>
            <a:r>
              <a:rPr lang="en-US" dirty="0"/>
              <a:t> instruction stream, thus allowing </a:t>
            </a:r>
            <a:r>
              <a:rPr lang="en-US" dirty="0">
                <a:solidFill>
                  <a:srgbClr val="FF3300"/>
                </a:solidFill>
              </a:rPr>
              <a:t>concurrent</a:t>
            </a:r>
            <a:r>
              <a:rPr lang="en-US" dirty="0"/>
              <a:t> operation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threads tend to share state and memory information and may have some (usually small) private data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Similar (but distinct) from processes. Threads are usually lighter weight allowing faster context switching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in OpenMP one usually wants no more than </a:t>
            </a:r>
            <a:r>
              <a:rPr lang="en-US" dirty="0">
                <a:solidFill>
                  <a:srgbClr val="FF3300"/>
                </a:solidFill>
              </a:rPr>
              <a:t>one thread per core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Execution Model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15400" cy="4800600"/>
          </a:xfrm>
        </p:spPr>
        <p:txBody>
          <a:bodyPr/>
          <a:lstStyle/>
          <a:p>
            <a:pPr eaLnBrk="1" hangingPunct="1"/>
            <a:r>
              <a:rPr lang="en-US" dirty="0"/>
              <a:t>OpenMP program </a:t>
            </a:r>
            <a:r>
              <a:rPr lang="en-US" dirty="0">
                <a:solidFill>
                  <a:srgbClr val="FF3300"/>
                </a:solidFill>
              </a:rPr>
              <a:t>starts single threaded</a:t>
            </a:r>
            <a:r>
              <a:rPr lang="en-US" dirty="0"/>
              <a:t> </a:t>
            </a:r>
          </a:p>
          <a:p>
            <a:pPr eaLnBrk="1" hangingPunct="1"/>
            <a:r>
              <a:rPr lang="en-US" dirty="0"/>
              <a:t>To create additional threads, user starts a parallel region</a:t>
            </a:r>
          </a:p>
          <a:p>
            <a:pPr lvl="1" eaLnBrk="1" hangingPunct="1"/>
            <a:r>
              <a:rPr lang="en-US" dirty="0"/>
              <a:t>additional threads are launched to create a team</a:t>
            </a:r>
          </a:p>
          <a:p>
            <a:pPr lvl="1" eaLnBrk="1" hangingPunct="1"/>
            <a:r>
              <a:rPr lang="en-US" dirty="0"/>
              <a:t>original (master) thread is part of the team</a:t>
            </a:r>
          </a:p>
          <a:p>
            <a:pPr lvl="1" eaLnBrk="1" hangingPunct="1"/>
            <a:r>
              <a:rPr lang="en-US" dirty="0"/>
              <a:t>threads “go away” at the end of the parallel region: usually sleep or spin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Repeat</a:t>
            </a:r>
            <a:r>
              <a:rPr lang="en-US" dirty="0"/>
              <a:t> parallel regions as necessary</a:t>
            </a:r>
          </a:p>
          <a:p>
            <a:pPr lvl="1" eaLnBrk="1" hangingPunct="1"/>
            <a:r>
              <a:rPr lang="en-US" b="1" dirty="0">
                <a:solidFill>
                  <a:srgbClr val="FF3300"/>
                </a:solidFill>
              </a:rPr>
              <a:t>Fork-join model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Fork – Join Model</a:t>
            </a:r>
          </a:p>
        </p:txBody>
      </p:sp>
      <p:pic>
        <p:nvPicPr>
          <p:cNvPr id="1026" name="Picture 2" descr="D:\reed\openmp\fork_join1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402" y="2133600"/>
            <a:ext cx="6778256" cy="2286000"/>
          </a:xfrm>
          <a:prstGeom prst="rect">
            <a:avLst/>
          </a:prstGeom>
          <a:noFill/>
        </p:spPr>
      </p:pic>
      <p:sp>
        <p:nvSpPr>
          <p:cNvPr id="5" name="Striped Right Arrow 4"/>
          <p:cNvSpPr/>
          <p:nvPr/>
        </p:nvSpPr>
        <p:spPr bwMode="auto">
          <a:xfrm>
            <a:off x="1371600" y="5029200"/>
            <a:ext cx="6096000" cy="685800"/>
          </a:xfrm>
          <a:prstGeom prst="striped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51816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…Time …. Progress through code …</a:t>
            </a:r>
          </a:p>
        </p:txBody>
      </p:sp>
      <p:sp>
        <p:nvSpPr>
          <p:cNvPr id="7" name="Left-Right Arrow 6"/>
          <p:cNvSpPr/>
          <p:nvPr/>
        </p:nvSpPr>
        <p:spPr bwMode="auto">
          <a:xfrm rot="5400000">
            <a:off x="-597408" y="2895600"/>
            <a:ext cx="2209800" cy="685800"/>
          </a:xfrm>
          <a:prstGeom prst="leftRight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272533" y="30157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Threads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Logistics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220200" cy="5105400"/>
          </a:xfrm>
        </p:spPr>
        <p:txBody>
          <a:bodyPr/>
          <a:lstStyle/>
          <a:p>
            <a:pPr eaLnBrk="1" hangingPunct="1"/>
            <a:r>
              <a:rPr lang="en-US" dirty="0"/>
              <a:t>Course Format</a:t>
            </a:r>
          </a:p>
          <a:p>
            <a:pPr eaLnBrk="1" hangingPunct="1"/>
            <a:r>
              <a:rPr lang="en-US" dirty="0"/>
              <a:t>Lab Exercises</a:t>
            </a:r>
          </a:p>
          <a:p>
            <a:pPr eaLnBrk="1" hangingPunct="1"/>
            <a:r>
              <a:rPr lang="en-US" dirty="0"/>
              <a:t>Breaks</a:t>
            </a:r>
          </a:p>
          <a:p>
            <a:pPr eaLnBrk="1" hangingPunct="1"/>
            <a:r>
              <a:rPr lang="en-US" dirty="0"/>
              <a:t>UNC Research Computing</a:t>
            </a:r>
          </a:p>
          <a:p>
            <a:pPr lvl="1" eaLnBrk="1" hangingPunct="1"/>
            <a:r>
              <a:rPr lang="en-US" i="1" dirty="0">
                <a:hlinkClick r:id="rId2"/>
              </a:rPr>
              <a:t>http://its.unc.edu/research</a:t>
            </a:r>
            <a:endParaRPr lang="en-US" i="1" dirty="0"/>
          </a:p>
        </p:txBody>
      </p:sp>
      <p:pic>
        <p:nvPicPr>
          <p:cNvPr id="6148" name="Picture 4" descr="train_in_station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00965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Communicating Between Threads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Shared Memory Model</a:t>
            </a:r>
          </a:p>
          <a:p>
            <a:pPr lvl="1" eaLnBrk="1" hangingPunct="1"/>
            <a:r>
              <a:rPr lang="en-US" dirty="0"/>
              <a:t>threads read and write </a:t>
            </a:r>
            <a:r>
              <a:rPr lang="en-US" dirty="0">
                <a:solidFill>
                  <a:srgbClr val="FF3300"/>
                </a:solidFill>
              </a:rPr>
              <a:t>shared</a:t>
            </a:r>
            <a:r>
              <a:rPr lang="en-US" dirty="0"/>
              <a:t> variables</a:t>
            </a:r>
          </a:p>
          <a:p>
            <a:pPr lvl="2" eaLnBrk="1" hangingPunct="1"/>
            <a:r>
              <a:rPr lang="en-US" dirty="0"/>
              <a:t>no need for explicit message passing</a:t>
            </a:r>
          </a:p>
          <a:p>
            <a:pPr lvl="1" eaLnBrk="1" hangingPunct="1"/>
            <a:r>
              <a:rPr lang="en-US" dirty="0"/>
              <a:t>use </a:t>
            </a:r>
            <a:r>
              <a:rPr lang="en-US" dirty="0">
                <a:solidFill>
                  <a:srgbClr val="FF3300"/>
                </a:solidFill>
              </a:rPr>
              <a:t>synchronization</a:t>
            </a:r>
            <a:r>
              <a:rPr lang="en-US" dirty="0"/>
              <a:t> to protect against race conditions</a:t>
            </a:r>
          </a:p>
          <a:p>
            <a:pPr lvl="1" eaLnBrk="1" hangingPunct="1"/>
            <a:r>
              <a:rPr lang="en-US" dirty="0"/>
              <a:t>change storage attributes for minimizing synchronization and improving cache reuse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-104775"/>
            <a:ext cx="7239000" cy="9429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Storage Model – Data Scoping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Shared memory programming model: variables are </a:t>
            </a:r>
            <a:r>
              <a:rPr lang="en-US" sz="2800" dirty="0">
                <a:solidFill>
                  <a:srgbClr val="FF3300"/>
                </a:solidFill>
              </a:rPr>
              <a:t>shared by default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Global variables are </a:t>
            </a:r>
            <a:r>
              <a:rPr lang="en-US" sz="2800" b="1" dirty="0">
                <a:latin typeface="Courier New" pitchFamily="49" charset="0"/>
              </a:rPr>
              <a:t>SHARED</a:t>
            </a:r>
            <a:r>
              <a:rPr lang="en-US" sz="2800" dirty="0"/>
              <a:t> among threads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Fortran: </a:t>
            </a:r>
            <a:r>
              <a:rPr lang="en-US" sz="2400" b="1" dirty="0">
                <a:latin typeface="Courier New" pitchFamily="49" charset="0"/>
              </a:rPr>
              <a:t>COMMON</a:t>
            </a:r>
            <a:r>
              <a:rPr lang="en-US" sz="2400" dirty="0"/>
              <a:t> blocks, </a:t>
            </a:r>
            <a:r>
              <a:rPr lang="en-US" sz="2400" b="1" dirty="0">
                <a:latin typeface="Courier New" pitchFamily="49" charset="0"/>
              </a:rPr>
              <a:t>SAVE</a:t>
            </a:r>
            <a:r>
              <a:rPr lang="en-US" sz="2400" dirty="0"/>
              <a:t> variables, </a:t>
            </a:r>
            <a:r>
              <a:rPr lang="en-US" sz="2400" b="1" dirty="0">
                <a:latin typeface="Courier New" pitchFamily="49" charset="0"/>
              </a:rPr>
              <a:t>MODULE</a:t>
            </a:r>
            <a:r>
              <a:rPr lang="en-US" sz="2400" dirty="0"/>
              <a:t>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C: file scope variables, </a:t>
            </a:r>
            <a:r>
              <a:rPr lang="en-US" sz="2400" b="1" dirty="0">
                <a:latin typeface="Courier New" pitchFamily="49" charset="0"/>
              </a:rPr>
              <a:t>static</a:t>
            </a: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Private Variables: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exist only within the new scope, i.e. they are </a:t>
            </a:r>
            <a:r>
              <a:rPr lang="en-US" sz="2400" dirty="0">
                <a:solidFill>
                  <a:srgbClr val="FF3300"/>
                </a:solidFill>
              </a:rPr>
              <a:t>uninitialized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3300"/>
                </a:solidFill>
              </a:rPr>
              <a:t>undefined</a:t>
            </a:r>
            <a:r>
              <a:rPr lang="en-US" sz="2400" dirty="0"/>
              <a:t> outside the data scope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loop index variables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Stack variables in sub-programs called from parallel regions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686800" cy="1143000"/>
          </a:xfrm>
        </p:spPr>
        <p:txBody>
          <a:bodyPr/>
          <a:lstStyle/>
          <a:p>
            <a:r>
              <a:rPr lang="en-US" dirty="0"/>
              <a:t>Putting the models together</a:t>
            </a:r>
            <a:br>
              <a:rPr lang="en-US" dirty="0"/>
            </a:br>
            <a:r>
              <a:rPr lang="en-US" dirty="0"/>
              <a:t>- Summary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639762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2011362"/>
            <a:ext cx="4040188" cy="3951288"/>
          </a:xfrm>
        </p:spPr>
        <p:txBody>
          <a:bodyPr/>
          <a:lstStyle/>
          <a:p>
            <a:r>
              <a:rPr lang="en-US" sz="3200" dirty="0"/>
              <a:t>Programming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Execution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Memory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Communication</a:t>
            </a:r>
          </a:p>
          <a:p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639762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Implementation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1" y="2011361"/>
            <a:ext cx="4724400" cy="4541839"/>
          </a:xfrm>
        </p:spPr>
        <p:txBody>
          <a:bodyPr/>
          <a:lstStyle/>
          <a:p>
            <a:r>
              <a:rPr lang="en-US" sz="3200" dirty="0"/>
              <a:t>Put directives in code</a:t>
            </a:r>
            <a:br>
              <a:rPr lang="en-US" sz="3200" dirty="0"/>
            </a:br>
            <a:endParaRPr lang="en-US" sz="3200" dirty="0"/>
          </a:p>
          <a:p>
            <a:r>
              <a:rPr lang="en-US" sz="3200" dirty="0"/>
              <a:t>create parallel regions, Fork-Join </a:t>
            </a:r>
          </a:p>
          <a:p>
            <a:r>
              <a:rPr lang="en-US" sz="3200" dirty="0"/>
              <a:t>Data scope is private or shared</a:t>
            </a:r>
          </a:p>
          <a:p>
            <a:r>
              <a:rPr lang="en-US" sz="3200" dirty="0"/>
              <a:t>Only shared variables carry information between threads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solidFill>
                  <a:srgbClr val="FF3300"/>
                </a:solidFill>
              </a:rPr>
              <a:t>Only one way</a:t>
            </a:r>
            <a:r>
              <a:rPr lang="en-US" sz="2800" dirty="0"/>
              <a:t> to create threads in OpenMP API:</a:t>
            </a:r>
          </a:p>
          <a:p>
            <a:pPr eaLnBrk="1" hangingPunct="1"/>
            <a:r>
              <a:rPr lang="en-US" sz="2800" dirty="0"/>
              <a:t>Fortran: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!$OMP parallel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	</a:t>
            </a:r>
            <a:r>
              <a:rPr lang="en-US" sz="2400" i="1" dirty="0"/>
              <a:t>&lt; code to be executed in parallel &gt;</a:t>
            </a:r>
            <a:endParaRPr lang="en-US" sz="2400" dirty="0"/>
          </a:p>
          <a:p>
            <a:pPr lvl="1" eaLnBrk="1" hangingPunct="1">
              <a:buFontTx/>
              <a:buNone/>
            </a:pPr>
            <a:r>
              <a:rPr lang="en-US" sz="2400" dirty="0"/>
              <a:t>!$OMP end parallel</a:t>
            </a:r>
          </a:p>
          <a:p>
            <a:pPr eaLnBrk="1" hangingPunct="1"/>
            <a:r>
              <a:rPr lang="en-US" sz="2800" dirty="0"/>
              <a:t>C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#pragma omp parallel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{</a:t>
            </a:r>
          </a:p>
          <a:p>
            <a:pPr lvl="1" eaLnBrk="1" hangingPunct="1">
              <a:buFontTx/>
              <a:buNone/>
            </a:pPr>
            <a:r>
              <a:rPr lang="en-US" sz="2400" dirty="0"/>
              <a:t>	</a:t>
            </a:r>
            <a:r>
              <a:rPr lang="en-US" sz="2400" i="1" dirty="0"/>
              <a:t>code to be executed by each thread</a:t>
            </a:r>
            <a:endParaRPr lang="en-US" sz="2400" dirty="0"/>
          </a:p>
          <a:p>
            <a:pPr lvl="1" eaLnBrk="1" hangingPunct="1">
              <a:buFontTx/>
              <a:buNone/>
            </a:pPr>
            <a:r>
              <a:rPr lang="en-US" sz="2400" dirty="0"/>
              <a:t>}</a:t>
            </a:r>
          </a:p>
        </p:txBody>
      </p:sp>
      <p:sp>
        <p:nvSpPr>
          <p:cNvPr id="5734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Creating Parallel Regions</a:t>
            </a:r>
          </a:p>
        </p:txBody>
      </p:sp>
      <p:pic>
        <p:nvPicPr>
          <p:cNvPr id="26628" name="Picture 1030" descr="MCj043472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4384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mo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mo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Comparison of Programming Models</a:t>
            </a:r>
          </a:p>
        </p:txBody>
      </p:sp>
      <p:graphicFrame>
        <p:nvGraphicFramePr>
          <p:cNvPr id="92501" name="Group 341"/>
          <p:cNvGraphicFramePr>
            <a:graphicFrameLocks noGrp="1"/>
          </p:cNvGraphicFramePr>
          <p:nvPr>
            <p:ph idx="1"/>
          </p:nvPr>
        </p:nvGraphicFramePr>
        <p:xfrm>
          <a:off x="228600" y="1600200"/>
          <a:ext cx="8763000" cy="4420997"/>
        </p:xfrm>
        <a:graphic>
          <a:graphicData uri="http://schemas.openxmlformats.org/drawingml/2006/table">
            <a:tbl>
              <a:tblPr/>
              <a:tblGrid>
                <a:gridCol w="292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Feature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Open MP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MPI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Portable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Scalable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less so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Incremental Parallelization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no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Fortran/C/C++ Bindings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4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High Level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yes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20000"/>
                        </a:spcAft>
                        <a:buClr>
                          <a:srgbClr val="336699"/>
                        </a:buClr>
                        <a:buSzPct val="11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rebuchet MS" pitchFamily="34" charset="0"/>
                          <a:cs typeface="Arial" charset="0"/>
                        </a:rPr>
                        <a:t>mid level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401888" y="0"/>
            <a:ext cx="6742112" cy="1000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Compiling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371600"/>
            <a:ext cx="75438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/>
              <a:t>Intel (icc, ifort, icpc)</a:t>
            </a:r>
          </a:p>
          <a:p>
            <a:pPr lvl="1" eaLnBrk="1" hangingPunct="1"/>
            <a:r>
              <a:rPr lang="en-US" dirty="0"/>
              <a:t>-</a:t>
            </a:r>
            <a:r>
              <a:rPr lang="en-US" dirty="0" err="1"/>
              <a:t>qopenmp</a:t>
            </a:r>
            <a:r>
              <a:rPr lang="en-US" dirty="0"/>
              <a:t> </a:t>
            </a:r>
            <a:r>
              <a:rPr lang="en-US" i="1" dirty="0"/>
              <a:t>(-</a:t>
            </a:r>
            <a:r>
              <a:rPr lang="en-US" i="1" dirty="0" err="1"/>
              <a:t>openmp</a:t>
            </a:r>
            <a:r>
              <a:rPr lang="en-US" i="1" dirty="0"/>
              <a:t> is now deprecated)</a:t>
            </a:r>
            <a:endParaRPr lang="en-US" i="1" dirty="0">
              <a:solidFill>
                <a:schemeClr val="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PGI (pgcc, pgf90, pgCC, …)</a:t>
            </a:r>
          </a:p>
          <a:p>
            <a:pPr lvl="1" eaLnBrk="1" hangingPunct="1"/>
            <a:r>
              <a:rPr lang="en-US" dirty="0"/>
              <a:t>-mp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GNU (gcc, gfortran, g++)</a:t>
            </a:r>
          </a:p>
          <a:p>
            <a:pPr lvl="1" eaLnBrk="1" hangingPunct="1"/>
            <a:r>
              <a:rPr lang="en-US" dirty="0"/>
              <a:t>-fopenmp</a:t>
            </a:r>
          </a:p>
          <a:p>
            <a:pPr lvl="1" eaLnBrk="1" hangingPunct="1"/>
            <a:r>
              <a:rPr lang="en-US" dirty="0"/>
              <a:t>need version </a:t>
            </a:r>
            <a:r>
              <a:rPr lang="en-US" dirty="0">
                <a:solidFill>
                  <a:srgbClr val="FF3300"/>
                </a:solidFill>
              </a:rPr>
              <a:t>4.2 or later</a:t>
            </a:r>
          </a:p>
          <a:p>
            <a:pPr lvl="1" eaLnBrk="1" hangingPunct="1"/>
            <a:r>
              <a:rPr lang="en-US" dirty="0">
                <a:solidFill>
                  <a:srgbClr val="FF3300"/>
                </a:solidFill>
              </a:rPr>
              <a:t>g95</a:t>
            </a:r>
            <a:r>
              <a:rPr lang="en-US" dirty="0"/>
              <a:t> was based on GCC but branched off</a:t>
            </a:r>
          </a:p>
          <a:p>
            <a:pPr lvl="2" eaLnBrk="1" hangingPunct="1"/>
            <a:r>
              <a:rPr lang="en-US" dirty="0"/>
              <a:t>I don’t think it has Open MP support</a:t>
            </a:r>
          </a:p>
        </p:txBody>
      </p:sp>
      <p:pic>
        <p:nvPicPr>
          <p:cNvPr id="30724" name="Picture 4" descr="PGI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788" y="2667000"/>
            <a:ext cx="7953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 descr="intel_BlueOnWhit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47800"/>
            <a:ext cx="1203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The_GNU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" y="3886200"/>
            <a:ext cx="9366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Compilers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No specific Fortran 90 or C++ features are required by the OpenMP specification</a:t>
            </a:r>
          </a:p>
          <a:p>
            <a:pPr eaLnBrk="1" hangingPunct="1"/>
            <a:r>
              <a:rPr lang="en-US" dirty="0"/>
              <a:t>Most compilers support OpenMP, see compiler documentation for the appropriate compiler flag to set for other compilers, e.g. IBM, Cray, …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49488" y="47625"/>
            <a:ext cx="6742112" cy="9286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Compiler Directives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686800" cy="5334000"/>
          </a:xfrm>
        </p:spPr>
        <p:txBody>
          <a:bodyPr/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u="sng" dirty="0">
                <a:solidFill>
                  <a:srgbClr val="FF3300"/>
                </a:solidFill>
              </a:rPr>
              <a:t>C Pragmas</a:t>
            </a:r>
            <a:r>
              <a:rPr lang="en-US" sz="2800" dirty="0"/>
              <a:t> 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dirty="0"/>
              <a:t>C pragmas are case sensitive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dirty="0"/>
              <a:t>Use curly braces, {}, to enclose parallel regions</a:t>
            </a:r>
          </a:p>
          <a:p>
            <a:pPr eaLnBrk="1" hangingPunct="1">
              <a:lnSpc>
                <a:spcPct val="70000"/>
              </a:lnSpc>
            </a:pPr>
            <a:r>
              <a:rPr lang="en-US" dirty="0"/>
              <a:t>Long directive lines can be "continued" by escaping the newline character with a backslash ("\") at the end of a directive line.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u="sng" dirty="0">
                <a:solidFill>
                  <a:srgbClr val="FF3300"/>
                </a:solidFill>
              </a:rPr>
              <a:t>Fortran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dirty="0"/>
              <a:t>!$OMP, c$OMP, *$OMP – fixed format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dirty="0"/>
              <a:t>!$OMP – free format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dirty="0"/>
              <a:t>Comments may </a:t>
            </a:r>
            <a:r>
              <a:rPr lang="en-US" sz="2800" i="1" dirty="0">
                <a:solidFill>
                  <a:srgbClr val="FF3300"/>
                </a:solidFill>
              </a:rPr>
              <a:t>not</a:t>
            </a:r>
            <a:r>
              <a:rPr lang="en-US" sz="2800" dirty="0"/>
              <a:t> appear on the same line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dirty="0"/>
              <a:t>continue w/ &amp;, e.g. !$OMP&amp;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Course Overview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057400" y="1371600"/>
            <a:ext cx="7086600" cy="54864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dirty="0"/>
              <a:t>Introduction</a:t>
            </a:r>
          </a:p>
          <a:p>
            <a:pPr marL="990600" lvl="1" indent="-533400" eaLnBrk="1" hangingPunct="1"/>
            <a:r>
              <a:rPr lang="en-US" dirty="0"/>
              <a:t>Objectives, History, Overview, Motivation</a:t>
            </a:r>
            <a:endParaRPr lang="en-US" sz="2400" dirty="0"/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dirty="0"/>
              <a:t>Getting Our Feet Wet</a:t>
            </a:r>
          </a:p>
          <a:p>
            <a:pPr marL="990600" lvl="1" indent="-533400" eaLnBrk="1" hangingPunct="1"/>
            <a:r>
              <a:rPr lang="en-US" sz="2400" dirty="0"/>
              <a:t>Memory Architectures, Models (programming, execution, memory, …), compiling and running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dirty="0"/>
              <a:t>Diving In</a:t>
            </a:r>
          </a:p>
          <a:p>
            <a:pPr marL="990600" lvl="1" indent="-533400" eaLnBrk="1" hangingPunct="1"/>
            <a:r>
              <a:rPr lang="en-US" sz="2400" dirty="0"/>
              <a:t>Control constructs, worksharing, data scoping, synchronization, runtime control</a:t>
            </a:r>
          </a:p>
        </p:txBody>
      </p:sp>
      <p:pic>
        <p:nvPicPr>
          <p:cNvPr id="9220" name="Picture 6" descr="The_Introdu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47800"/>
            <a:ext cx="1527175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7" descr="Getting Her Feet W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971800"/>
            <a:ext cx="1527175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doginlifejack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724400"/>
            <a:ext cx="1527175" cy="89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Specifying threads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The simplest way to specify the number of threads used on a parallel region is to set the environment variable (in the shell where the program is executing)</a:t>
            </a:r>
          </a:p>
          <a:p>
            <a:pPr lvl="1" eaLnBrk="1" hangingPunct="1"/>
            <a:r>
              <a:rPr lang="en-US" sz="2400" dirty="0"/>
              <a:t>OMP_NUM_THREADS</a:t>
            </a:r>
          </a:p>
          <a:p>
            <a:pPr eaLnBrk="1" hangingPunct="1"/>
            <a:r>
              <a:rPr lang="en-US" sz="2800" dirty="0"/>
              <a:t>For example, in csh/tcsh</a:t>
            </a:r>
          </a:p>
          <a:p>
            <a:pPr lvl="1" eaLnBrk="1" hangingPunct="1"/>
            <a:r>
              <a:rPr lang="en-US" sz="2400" dirty="0"/>
              <a:t>setenv OMP_NUM_THREADS 4</a:t>
            </a:r>
          </a:p>
          <a:p>
            <a:pPr eaLnBrk="1" hangingPunct="1"/>
            <a:r>
              <a:rPr lang="en-US" sz="2800" dirty="0"/>
              <a:t>in bash</a:t>
            </a:r>
          </a:p>
          <a:p>
            <a:pPr lvl="1" eaLnBrk="1" hangingPunct="1"/>
            <a:r>
              <a:rPr lang="en-US" sz="2400" dirty="0"/>
              <a:t>export OMP_NUM_THREADS=4</a:t>
            </a:r>
          </a:p>
          <a:p>
            <a:pPr eaLnBrk="1" hangingPunct="1"/>
            <a:r>
              <a:rPr lang="en-US" sz="2800" dirty="0"/>
              <a:t>Later we will cover other ways to specify this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dirty="0"/>
              <a:t>OpenMP – Diving In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800" dirty="0">
                <a:solidFill>
                  <a:srgbClr val="5F5F5F"/>
                </a:solidFill>
              </a:rPr>
              <a:t> </a:t>
            </a:r>
          </a:p>
        </p:txBody>
      </p:sp>
      <p:pic>
        <p:nvPicPr>
          <p:cNvPr id="34820" name="Picture 4" descr="doginlifejack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93900"/>
            <a:ext cx="6734175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mo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OpenMP Language Features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en-US" sz="2800" dirty="0"/>
              <a:t>Compiler Directives – </a:t>
            </a:r>
            <a:r>
              <a:rPr lang="en-US" sz="2800" dirty="0">
                <a:solidFill>
                  <a:srgbClr val="FF3300"/>
                </a:solidFill>
              </a:rPr>
              <a:t>3</a:t>
            </a:r>
            <a:r>
              <a:rPr lang="en-US" sz="2800" dirty="0"/>
              <a:t> categories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 dirty="0"/>
              <a:t>Control Constructs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2000" dirty="0"/>
              <a:t>parallel regions, distribute work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 dirty="0"/>
              <a:t>Data Scoping for Control Constructs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2000" dirty="0"/>
              <a:t>control shared and private attributes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 dirty="0"/>
              <a:t>Synchronization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2000" dirty="0"/>
              <a:t>barriers, atomic, …</a:t>
            </a:r>
          </a:p>
          <a:p>
            <a:pPr eaLnBrk="1" hangingPunct="1">
              <a:lnSpc>
                <a:spcPct val="70000"/>
              </a:lnSpc>
            </a:pPr>
            <a:r>
              <a:rPr lang="en-US" sz="2800" dirty="0"/>
              <a:t>Runtime Control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 dirty="0"/>
              <a:t>Environment Variables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2000" dirty="0"/>
              <a:t>OMP_NUM_THREADS</a:t>
            </a:r>
          </a:p>
          <a:p>
            <a:pPr lvl="1" eaLnBrk="1" hangingPunct="1">
              <a:lnSpc>
                <a:spcPct val="70000"/>
              </a:lnSpc>
            </a:pPr>
            <a:r>
              <a:rPr lang="en-US" sz="2400" dirty="0"/>
              <a:t>Library Calls</a:t>
            </a:r>
          </a:p>
          <a:p>
            <a:pPr lvl="2" eaLnBrk="1" hangingPunct="1">
              <a:lnSpc>
                <a:spcPct val="70000"/>
              </a:lnSpc>
            </a:pPr>
            <a:r>
              <a:rPr lang="en-US" sz="2000" dirty="0"/>
              <a:t>OMP_SET_NUM_THREADS(…)</a:t>
            </a:r>
          </a:p>
          <a:p>
            <a:pPr eaLnBrk="1" hangingPunct="1">
              <a:lnSpc>
                <a:spcPct val="70000"/>
              </a:lnSpc>
            </a:pPr>
            <a:endParaRPr lang="en-US" sz="2800" dirty="0"/>
          </a:p>
        </p:txBody>
      </p:sp>
      <p:pic>
        <p:nvPicPr>
          <p:cNvPr id="36868" name="Picture 4" descr="thatsAllFol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2590800"/>
            <a:ext cx="2819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mo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WordArt 3"/>
          <p:cNvSpPr>
            <a:spLocks noChangeArrowheads="1" noChangeShapeType="1" noTextEdit="1"/>
          </p:cNvSpPr>
          <p:nvPr/>
        </p:nvSpPr>
        <p:spPr bwMode="auto">
          <a:xfrm rot="-1454395">
            <a:off x="304800" y="1524000"/>
            <a:ext cx="4114800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>
                <a:ln w="9525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Maybe a little outdated but ...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Parallel Construct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9144000" cy="5105400"/>
          </a:xfrm>
        </p:spPr>
        <p:txBody>
          <a:bodyPr/>
          <a:lstStyle/>
          <a:p>
            <a:pPr eaLnBrk="1" hangingPunct="1"/>
            <a:r>
              <a:rPr lang="en-US" dirty="0"/>
              <a:t>Fortran</a:t>
            </a:r>
          </a:p>
          <a:p>
            <a:pPr lvl="1" eaLnBrk="1" hangingPunct="1"/>
            <a:r>
              <a:rPr lang="en-US" b="1" dirty="0">
                <a:latin typeface="Courier New" pitchFamily="49" charset="0"/>
              </a:rPr>
              <a:t>!$OMP parallel [clause[[,] clause]… ]</a:t>
            </a:r>
          </a:p>
          <a:p>
            <a:pPr lvl="1" eaLnBrk="1" hangingPunct="1"/>
            <a:r>
              <a:rPr lang="en-US" b="1" dirty="0">
                <a:latin typeface="Courier New" pitchFamily="49" charset="0"/>
              </a:rPr>
              <a:t>!$OMP end parallel</a:t>
            </a:r>
          </a:p>
          <a:p>
            <a:pPr eaLnBrk="1" hangingPunct="1"/>
            <a:r>
              <a:rPr lang="en-US" dirty="0"/>
              <a:t>C/C++</a:t>
            </a:r>
          </a:p>
          <a:p>
            <a:pPr lvl="1" eaLnBrk="1" hangingPunct="1"/>
            <a:r>
              <a:rPr lang="en-US" b="1" dirty="0">
                <a:latin typeface="Courier New" pitchFamily="49" charset="0"/>
              </a:rPr>
              <a:t>#pragma omp parallel [clause[[,] clause]… ]</a:t>
            </a:r>
          </a:p>
          <a:p>
            <a:pPr lvl="1" eaLnBrk="1" hangingPunct="1"/>
            <a:r>
              <a:rPr lang="en-US" b="1" dirty="0">
                <a:latin typeface="Courier New" pitchFamily="49" charset="0"/>
              </a:rPr>
              <a:t>{structured block}</a:t>
            </a:r>
          </a:p>
        </p:txBody>
      </p:sp>
      <p:pic>
        <p:nvPicPr>
          <p:cNvPr id="38916" name="Picture 4" descr="MCj0434726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1524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Supported Clauses for the Parallel Construct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Valid Clauses:</a:t>
            </a:r>
          </a:p>
          <a:p>
            <a:pPr lvl="1" eaLnBrk="1" hangingPunct="1"/>
            <a:r>
              <a:rPr lang="en-US" sz="2400" dirty="0"/>
              <a:t>if (expression)</a:t>
            </a:r>
          </a:p>
          <a:p>
            <a:pPr lvl="1" eaLnBrk="1" hangingPunct="1"/>
            <a:r>
              <a:rPr lang="en-US" sz="2400" dirty="0"/>
              <a:t>num_threads (integer expression)</a:t>
            </a:r>
          </a:p>
          <a:p>
            <a:pPr lvl="1" eaLnBrk="1" hangingPunct="1"/>
            <a:r>
              <a:rPr lang="en-US" sz="2400" dirty="0">
                <a:solidFill>
                  <a:schemeClr val="bg2"/>
                </a:solidFill>
              </a:rPr>
              <a:t>private (list)</a:t>
            </a:r>
          </a:p>
          <a:p>
            <a:pPr lvl="1" eaLnBrk="1" hangingPunct="1"/>
            <a:r>
              <a:rPr lang="en-US" sz="2400" dirty="0"/>
              <a:t>firstprivate (list)</a:t>
            </a:r>
          </a:p>
          <a:p>
            <a:pPr lvl="1" eaLnBrk="1" hangingPunct="1"/>
            <a:r>
              <a:rPr lang="en-US" sz="2400" dirty="0">
                <a:solidFill>
                  <a:schemeClr val="bg2"/>
                </a:solidFill>
              </a:rPr>
              <a:t>shared (list)</a:t>
            </a:r>
          </a:p>
          <a:p>
            <a:pPr lvl="1" eaLnBrk="1" hangingPunct="1"/>
            <a:r>
              <a:rPr lang="en-US" sz="2400" dirty="0">
                <a:solidFill>
                  <a:schemeClr val="bg2"/>
                </a:solidFill>
              </a:rPr>
              <a:t>default (none|shared|private </a:t>
            </a:r>
            <a:r>
              <a:rPr lang="en-US" sz="1600" i="1" dirty="0">
                <a:solidFill>
                  <a:schemeClr val="bg2"/>
                </a:solidFill>
              </a:rPr>
              <a:t>*fortran only*</a:t>
            </a:r>
            <a:r>
              <a:rPr lang="en-US" sz="2400" dirty="0">
                <a:solidFill>
                  <a:schemeClr val="bg2"/>
                </a:solidFill>
              </a:rPr>
              <a:t>)</a:t>
            </a:r>
          </a:p>
          <a:p>
            <a:pPr lvl="1" eaLnBrk="1" hangingPunct="1"/>
            <a:r>
              <a:rPr lang="en-US" sz="2400" dirty="0"/>
              <a:t>copyin (list)</a:t>
            </a:r>
          </a:p>
          <a:p>
            <a:pPr lvl="1" eaLnBrk="1" hangingPunct="1"/>
            <a:r>
              <a:rPr lang="en-US" sz="2400" dirty="0">
                <a:solidFill>
                  <a:schemeClr val="bg2"/>
                </a:solidFill>
              </a:rPr>
              <a:t>reduction (operator: list)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Scoping Basics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Shared</a:t>
            </a:r>
          </a:p>
          <a:p>
            <a:pPr lvl="1"/>
            <a:r>
              <a:rPr lang="en-US" dirty="0"/>
              <a:t>this is the default</a:t>
            </a:r>
          </a:p>
          <a:p>
            <a:pPr lvl="1"/>
            <a:r>
              <a:rPr lang="en-US" dirty="0"/>
              <a:t>variable exists just once in memory, all threads access it</a:t>
            </a:r>
          </a:p>
          <a:p>
            <a:r>
              <a:rPr lang="en-US" dirty="0"/>
              <a:t>Private</a:t>
            </a:r>
          </a:p>
          <a:p>
            <a:pPr lvl="1"/>
            <a:r>
              <a:rPr lang="en-US" dirty="0"/>
              <a:t>each thread has a private copy of the variable</a:t>
            </a:r>
          </a:p>
          <a:p>
            <a:pPr lvl="2"/>
            <a:r>
              <a:rPr lang="en-US" dirty="0"/>
              <a:t>even the original is replaced by a private copy</a:t>
            </a:r>
          </a:p>
          <a:p>
            <a:pPr lvl="1"/>
            <a:r>
              <a:rPr lang="en-US" dirty="0"/>
              <a:t>copies are independent of one another, no information is shared</a:t>
            </a:r>
          </a:p>
          <a:p>
            <a:pPr lvl="1"/>
            <a:r>
              <a:rPr lang="en-US" dirty="0"/>
              <a:t>variable exists only within the scope it is defined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Worksharing Directives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Loop (do/for)</a:t>
            </a:r>
          </a:p>
          <a:p>
            <a:r>
              <a:rPr lang="en-US" dirty="0"/>
              <a:t>Sections</a:t>
            </a:r>
          </a:p>
          <a:p>
            <a:r>
              <a:rPr lang="en-US" dirty="0"/>
              <a:t>Single</a:t>
            </a:r>
          </a:p>
          <a:p>
            <a:r>
              <a:rPr lang="en-US" dirty="0"/>
              <a:t>Workshare (Fortran only)</a:t>
            </a:r>
          </a:p>
          <a:p>
            <a:r>
              <a:rPr lang="en-US" dirty="0"/>
              <a:t>Task</a:t>
            </a:r>
          </a:p>
        </p:txBody>
      </p:sp>
      <p:pic>
        <p:nvPicPr>
          <p:cNvPr id="1026" name="Picture 2" descr="D:\reed\openmp\worl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438400"/>
            <a:ext cx="27432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/>
              <a:t>Loop directives: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!$OMP DO [clause[[,] clause]… ]                 	</a:t>
            </a:r>
            <a:r>
              <a:rPr lang="en-US" sz="2000" dirty="0">
                <a:solidFill>
                  <a:srgbClr val="FF9900"/>
                </a:solidFill>
              </a:rPr>
              <a:t>Fortran do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[!$OMP END DO [NOWAIT]]                       	</a:t>
            </a:r>
            <a:r>
              <a:rPr lang="en-US" sz="2000" dirty="0">
                <a:solidFill>
                  <a:srgbClr val="FF9900"/>
                </a:solidFill>
              </a:rPr>
              <a:t>optional end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#pragma omp for [clause[[,] clause]… ]      	</a:t>
            </a:r>
            <a:r>
              <a:rPr lang="en-US" sz="2000" dirty="0">
                <a:solidFill>
                  <a:srgbClr val="FF9900"/>
                </a:solidFill>
              </a:rPr>
              <a:t>C/C++ for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Clauses: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PRIVATE(list)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FIRSTPRIVATE(list)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LASTPRIVATE(list)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REDUCTION({op|intrinsic}:list})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ORDERED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SCHEDULE(TYPE[, chunk_size])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/>
              <a:t>NOWAIT</a:t>
            </a:r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title"/>
          </p:nvPr>
        </p:nvSpPr>
        <p:spPr>
          <a:xfrm>
            <a:off x="2249488" y="47625"/>
            <a:ext cx="6742112" cy="79057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Loop Worksharing directive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OpenMP Introduction</a:t>
            </a:r>
          </a:p>
        </p:txBody>
      </p:sp>
      <p:sp>
        <p:nvSpPr>
          <p:cNvPr id="717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en-US" sz="2800" dirty="0">
                <a:solidFill>
                  <a:srgbClr val="5F5F5F"/>
                </a:solidFill>
              </a:rPr>
              <a:t> </a:t>
            </a:r>
          </a:p>
        </p:txBody>
      </p:sp>
      <p:pic>
        <p:nvPicPr>
          <p:cNvPr id="7172" name="Picture 7" descr="The_Introdu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695450"/>
            <a:ext cx="49657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All Worksharing Directives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5029200"/>
          </a:xfrm>
        </p:spPr>
        <p:txBody>
          <a:bodyPr/>
          <a:lstStyle/>
          <a:p>
            <a:pPr eaLnBrk="1" hangingPunct="1"/>
            <a:r>
              <a:rPr lang="en-US" dirty="0"/>
              <a:t>Divide work in enclosed region among threads</a:t>
            </a:r>
          </a:p>
          <a:p>
            <a:pPr eaLnBrk="1" hangingPunct="1"/>
            <a:r>
              <a:rPr lang="en-US" dirty="0"/>
              <a:t>Rules:</a:t>
            </a:r>
          </a:p>
          <a:p>
            <a:pPr lvl="1" eaLnBrk="1" hangingPunct="1"/>
            <a:r>
              <a:rPr lang="en-US" dirty="0"/>
              <a:t>must be enclosed in a parallel region</a:t>
            </a:r>
          </a:p>
          <a:p>
            <a:pPr lvl="1" eaLnBrk="1" hangingPunct="1"/>
            <a:r>
              <a:rPr lang="en-US" dirty="0"/>
              <a:t>does not launch new threads</a:t>
            </a:r>
          </a:p>
          <a:p>
            <a:pPr lvl="1" eaLnBrk="1" hangingPunct="1"/>
            <a:r>
              <a:rPr lang="en-US" b="1" dirty="0">
                <a:solidFill>
                  <a:srgbClr val="FF3300"/>
                </a:solidFill>
              </a:rPr>
              <a:t>no</a:t>
            </a:r>
            <a:r>
              <a:rPr lang="en-US" dirty="0"/>
              <a:t> implied </a:t>
            </a:r>
            <a:r>
              <a:rPr lang="en-US" dirty="0">
                <a:solidFill>
                  <a:srgbClr val="FF3300"/>
                </a:solidFill>
              </a:rPr>
              <a:t>barrier</a:t>
            </a:r>
            <a:r>
              <a:rPr lang="en-US" dirty="0"/>
              <a:t> on </a:t>
            </a:r>
            <a:r>
              <a:rPr lang="en-US" dirty="0">
                <a:solidFill>
                  <a:srgbClr val="FF3300"/>
                </a:solidFill>
              </a:rPr>
              <a:t>entry</a:t>
            </a:r>
          </a:p>
          <a:p>
            <a:pPr lvl="1" eaLnBrk="1" hangingPunct="1"/>
            <a:r>
              <a:rPr lang="en-US" dirty="0"/>
              <a:t>implied </a:t>
            </a:r>
            <a:r>
              <a:rPr lang="en-US" dirty="0">
                <a:solidFill>
                  <a:srgbClr val="FF3300"/>
                </a:solidFill>
              </a:rPr>
              <a:t>barrier</a:t>
            </a:r>
            <a:r>
              <a:rPr lang="en-US" dirty="0"/>
              <a:t> upon </a:t>
            </a:r>
            <a:r>
              <a:rPr lang="en-US" dirty="0">
                <a:solidFill>
                  <a:srgbClr val="FF3300"/>
                </a:solidFill>
              </a:rPr>
              <a:t>exit</a:t>
            </a:r>
          </a:p>
          <a:p>
            <a:pPr lvl="1" eaLnBrk="1" hangingPunct="1"/>
            <a:r>
              <a:rPr lang="en-US" dirty="0"/>
              <a:t>must be encountered by all threads on team or none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Loop Constructs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Note that many of the clauses are the same as the clauses for the parallel region. Others are not, e.g. shared must clearly be specified before a parallel region.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Because the use of parallel followed by a loop construct is so common, this shorthand notation is often used (note: directive should be </a:t>
            </a:r>
            <a:r>
              <a:rPr lang="en-US" dirty="0">
                <a:solidFill>
                  <a:srgbClr val="FF3300"/>
                </a:solidFill>
              </a:rPr>
              <a:t>followed immediately</a:t>
            </a:r>
            <a:r>
              <a:rPr lang="en-US" dirty="0"/>
              <a:t> by the loop)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!$OMP parallel do …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!$OMP end parallel do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#pragma parallel for …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Shared Clause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Declares variables in the list to be shared among all threads in the team.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Variable exists in only </a:t>
            </a:r>
            <a:r>
              <a:rPr lang="en-US" dirty="0">
                <a:solidFill>
                  <a:srgbClr val="FF3300"/>
                </a:solidFill>
              </a:rPr>
              <a:t>1 memory location</a:t>
            </a:r>
            <a:r>
              <a:rPr lang="en-US" dirty="0"/>
              <a:t> and all threads can read or write to that address.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It is the user’s responsibility to ensure that this is accessed correctly, e.g. avoid race conditions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Most variables are </a:t>
            </a:r>
            <a:r>
              <a:rPr lang="en-US" dirty="0">
                <a:solidFill>
                  <a:srgbClr val="FF3300"/>
                </a:solidFill>
              </a:rPr>
              <a:t>shared by default</a:t>
            </a:r>
            <a:r>
              <a:rPr lang="en-US" dirty="0"/>
              <a:t> (a notable exception, loop indices)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Oval 2"/>
          <p:cNvSpPr>
            <a:spLocks noChangeArrowheads="1"/>
          </p:cNvSpPr>
          <p:nvPr/>
        </p:nvSpPr>
        <p:spPr bwMode="auto">
          <a:xfrm>
            <a:off x="1828800" y="5105400"/>
            <a:ext cx="457200" cy="457200"/>
          </a:xfrm>
          <a:prstGeom prst="ellipse">
            <a:avLst/>
          </a:prstGeom>
          <a:solidFill>
            <a:srgbClr val="FF99CC"/>
          </a:solidFill>
          <a:ln w="12700">
            <a:solidFill>
              <a:srgbClr val="FF99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9635" name="Oval 3"/>
          <p:cNvSpPr>
            <a:spLocks noChangeArrowheads="1"/>
          </p:cNvSpPr>
          <p:nvPr/>
        </p:nvSpPr>
        <p:spPr bwMode="auto">
          <a:xfrm>
            <a:off x="2743200" y="6096000"/>
            <a:ext cx="457200" cy="457200"/>
          </a:xfrm>
          <a:prstGeom prst="ellipse">
            <a:avLst/>
          </a:prstGeom>
          <a:solidFill>
            <a:srgbClr val="FF99CC"/>
          </a:solidFill>
          <a:ln w="12700">
            <a:solidFill>
              <a:srgbClr val="FF99CC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cxnSp>
        <p:nvCxnSpPr>
          <p:cNvPr id="44036" name="AutoShape 4"/>
          <p:cNvCxnSpPr>
            <a:cxnSpLocks noChangeShapeType="1"/>
            <a:stCxn id="69635" idx="7"/>
            <a:endCxn id="44038" idx="2"/>
          </p:cNvCxnSpPr>
          <p:nvPr/>
        </p:nvCxnSpPr>
        <p:spPr bwMode="auto">
          <a:xfrm rot="-5400000">
            <a:off x="4524375" y="3943350"/>
            <a:ext cx="828675" cy="3609975"/>
          </a:xfrm>
          <a:prstGeom prst="curvedConnector3">
            <a:avLst>
              <a:gd name="adj1" fmla="val 54023"/>
            </a:avLst>
          </a:prstGeom>
          <a:noFill/>
          <a:ln w="28575">
            <a:solidFill>
              <a:srgbClr val="FF99CC"/>
            </a:solidFill>
            <a:round/>
            <a:headEnd type="none" w="sm" len="sm"/>
            <a:tailEnd type="oval" w="med" len="med"/>
          </a:ln>
        </p:spPr>
      </p:cxn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5943600" y="37338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effectLst/>
                <a:latin typeface="Times New Roman" pitchFamily="18" charset="0"/>
              </a:rPr>
              <a:t>Uninitialized!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5867400" y="4876800"/>
            <a:ext cx="1752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 dirty="0">
                <a:effectLst/>
                <a:latin typeface="Times New Roman" pitchFamily="18" charset="0"/>
              </a:rPr>
              <a:t>Undefined!</a:t>
            </a:r>
          </a:p>
        </p:txBody>
      </p:sp>
      <p:cxnSp>
        <p:nvCxnSpPr>
          <p:cNvPr id="44039" name="AutoShape 8"/>
          <p:cNvCxnSpPr>
            <a:cxnSpLocks noChangeShapeType="1"/>
            <a:stCxn id="69634" idx="7"/>
            <a:endCxn id="44037" idx="1"/>
          </p:cNvCxnSpPr>
          <p:nvPr/>
        </p:nvCxnSpPr>
        <p:spPr bwMode="auto">
          <a:xfrm rot="-5400000">
            <a:off x="3476625" y="2705100"/>
            <a:ext cx="1209675" cy="3724275"/>
          </a:xfrm>
          <a:prstGeom prst="curvedConnector2">
            <a:avLst/>
          </a:prstGeom>
          <a:noFill/>
          <a:ln w="28575">
            <a:solidFill>
              <a:srgbClr val="FF99CC"/>
            </a:solidFill>
            <a:round/>
            <a:headEnd type="none" w="sm" len="sm"/>
            <a:tailEnd type="oval" w="med" len="med"/>
          </a:ln>
        </p:spPr>
      </p:cxnSp>
      <p:sp>
        <p:nvSpPr>
          <p:cNvPr id="696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Private Clause</a:t>
            </a:r>
          </a:p>
        </p:txBody>
      </p:sp>
      <p:sp>
        <p:nvSpPr>
          <p:cNvPr id="44041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763000" cy="4800600"/>
          </a:xfrm>
        </p:spPr>
        <p:txBody>
          <a:bodyPr/>
          <a:lstStyle/>
          <a:p>
            <a:pPr eaLnBrk="1" hangingPunct="1"/>
            <a:r>
              <a:rPr lang="en-US" dirty="0"/>
              <a:t>Private, uninitialized copy is created for each thread</a:t>
            </a:r>
          </a:p>
          <a:p>
            <a:pPr eaLnBrk="1" hangingPunct="1"/>
            <a:r>
              <a:rPr lang="en-US" dirty="0"/>
              <a:t>Private copy is </a:t>
            </a:r>
            <a:r>
              <a:rPr lang="en-US" dirty="0">
                <a:solidFill>
                  <a:srgbClr val="FF3300"/>
                </a:solidFill>
              </a:rPr>
              <a:t>not</a:t>
            </a:r>
            <a:r>
              <a:rPr lang="en-US" dirty="0"/>
              <a:t> storage associated with the original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		</a:t>
            </a:r>
            <a:r>
              <a:rPr lang="en-US" sz="2400" b="1" dirty="0">
                <a:latin typeface="Courier New" pitchFamily="49" charset="0"/>
              </a:rPr>
              <a:t>program wrong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latin typeface="Courier New" pitchFamily="49" charset="0"/>
              </a:rPr>
              <a:t>		I = 10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latin typeface="Courier New" pitchFamily="49" charset="0"/>
              </a:rPr>
              <a:t>	!$OMP parallel private(I)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latin typeface="Courier New" pitchFamily="49" charset="0"/>
              </a:rPr>
              <a:t>		I = I + 1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latin typeface="Courier New" pitchFamily="49" charset="0"/>
              </a:rPr>
              <a:t>	!$OMP end parallel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latin typeface="Courier New" pitchFamily="49" charset="0"/>
              </a:rPr>
              <a:t>		print *, I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Firstprivate Clause</a:t>
            </a: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5410200" y="2971800"/>
            <a:ext cx="15176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effectLst/>
                <a:latin typeface="Times New Roman" pitchFamily="18" charset="0"/>
              </a:rPr>
              <a:t>Initialized!</a:t>
            </a:r>
          </a:p>
        </p:txBody>
      </p:sp>
      <p:sp>
        <p:nvSpPr>
          <p:cNvPr id="70661" name="Oval 5"/>
          <p:cNvSpPr>
            <a:spLocks noChangeArrowheads="1"/>
          </p:cNvSpPr>
          <p:nvPr/>
        </p:nvSpPr>
        <p:spPr bwMode="auto">
          <a:xfrm>
            <a:off x="1295400" y="4495800"/>
            <a:ext cx="457200" cy="457200"/>
          </a:xfrm>
          <a:prstGeom prst="ellipse">
            <a:avLst/>
          </a:prstGeom>
          <a:solidFill>
            <a:srgbClr val="FF99CC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cxnSp>
        <p:nvCxnSpPr>
          <p:cNvPr id="45061" name="AutoShape 6"/>
          <p:cNvCxnSpPr>
            <a:cxnSpLocks noChangeShapeType="1"/>
            <a:stCxn id="70661" idx="7"/>
            <a:endCxn id="45059" idx="1"/>
          </p:cNvCxnSpPr>
          <p:nvPr/>
        </p:nvCxnSpPr>
        <p:spPr bwMode="auto">
          <a:xfrm rot="-5400000">
            <a:off x="2867025" y="2019300"/>
            <a:ext cx="1362075" cy="3724275"/>
          </a:xfrm>
          <a:prstGeom prst="curvedConnector2">
            <a:avLst/>
          </a:prstGeom>
          <a:noFill/>
          <a:ln w="28575">
            <a:solidFill>
              <a:srgbClr val="FF99CC"/>
            </a:solidFill>
            <a:round/>
            <a:headEnd type="none" w="sm" len="sm"/>
            <a:tailEnd type="oval" w="med" len="med"/>
          </a:ln>
        </p:spPr>
      </p:cxn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Firstprivate, initializes each private copy with the original</a:t>
            </a:r>
          </a:p>
          <a:p>
            <a:pPr eaLnBrk="1" hangingPunct="1">
              <a:buFont typeface="Wingdings" pitchFamily="2" charset="2"/>
              <a:buNone/>
            </a:pPr>
            <a:endParaRPr lang="en-US" sz="2400" b="1" dirty="0">
              <a:latin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latin typeface="Courier New" pitchFamily="49" charset="0"/>
              </a:rPr>
              <a:t>	program correct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latin typeface="Courier New" pitchFamily="49" charset="0"/>
              </a:rPr>
              <a:t>	I = 10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latin typeface="Courier New" pitchFamily="49" charset="0"/>
              </a:rPr>
              <a:t>!$OMP parallel firstprivate(I)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latin typeface="Courier New" pitchFamily="49" charset="0"/>
              </a:rPr>
              <a:t>	I = I + 1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latin typeface="Courier New" pitchFamily="49" charset="0"/>
              </a:rPr>
              <a:t>!$OMP end parallel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LASTPRIVATE clause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Useful when loop index is live out</a:t>
            </a:r>
          </a:p>
          <a:p>
            <a:pPr lvl="1" eaLnBrk="1" hangingPunct="1"/>
            <a:r>
              <a:rPr lang="en-US" dirty="0"/>
              <a:t>Recall that if you use PRIVATE the loop index becomes undefined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42938" y="3505200"/>
            <a:ext cx="3376612" cy="1370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effectLst/>
                <a:latin typeface="Courier" pitchFamily="49" charset="0"/>
              </a:rPr>
              <a:t>      </a:t>
            </a:r>
            <a:r>
              <a:rPr lang="en-US" sz="1800" b="1" dirty="0">
                <a:effectLst/>
                <a:latin typeface="Courier" pitchFamily="49" charset="0"/>
              </a:rPr>
              <a:t>do i=1,N-1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  a(i)= b(i+1)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enddo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a(i) = b(0)</a:t>
            </a:r>
          </a:p>
        </p:txBody>
      </p:sp>
      <p:sp>
        <p:nvSpPr>
          <p:cNvPr id="46085" name="AutoShape 5"/>
          <p:cNvSpPr>
            <a:spLocks noChangeArrowheads="1"/>
          </p:cNvSpPr>
          <p:nvPr/>
        </p:nvSpPr>
        <p:spPr bwMode="auto">
          <a:xfrm>
            <a:off x="1857375" y="5114925"/>
            <a:ext cx="1495425" cy="809625"/>
          </a:xfrm>
          <a:prstGeom prst="wedgeRectCallout">
            <a:avLst>
              <a:gd name="adj1" fmla="val -46181"/>
              <a:gd name="adj2" fmla="val -10196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b="1" dirty="0">
                <a:effectLst/>
              </a:rPr>
              <a:t>In Sequential</a:t>
            </a:r>
          </a:p>
          <a:p>
            <a:pPr algn="ctr" eaLnBrk="0" hangingPunct="0"/>
            <a:r>
              <a:rPr lang="en-US" sz="1800" b="1" dirty="0">
                <a:effectLst/>
              </a:rPr>
              <a:t>case</a:t>
            </a:r>
          </a:p>
          <a:p>
            <a:pPr algn="ctr" eaLnBrk="0" hangingPunct="0"/>
            <a:r>
              <a:rPr lang="en-US" sz="1800" b="1" dirty="0">
                <a:effectLst/>
                <a:latin typeface="Courier" pitchFamily="49" charset="0"/>
              </a:rPr>
              <a:t>i=N</a:t>
            </a:r>
            <a:endParaRPr lang="en-US" sz="1800" dirty="0">
              <a:effectLst/>
              <a:latin typeface="Courier" pitchFamily="49" charset="0"/>
            </a:endParaRP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3862388" y="3267075"/>
            <a:ext cx="4443412" cy="22177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PARALLEL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DO LASTPRIVATE(i)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do i=1,N-1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  a(i)= b(i+1)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enddo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a(i) = b(0)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END PARALLEL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Changing the default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List the variables in one of the following clauses</a:t>
            </a:r>
          </a:p>
          <a:p>
            <a:pPr lvl="1" eaLnBrk="1" hangingPunct="1"/>
            <a:r>
              <a:rPr lang="en-US" dirty="0"/>
              <a:t>SHARED</a:t>
            </a:r>
          </a:p>
          <a:p>
            <a:pPr lvl="1" eaLnBrk="1" hangingPunct="1"/>
            <a:r>
              <a:rPr lang="en-US" dirty="0"/>
              <a:t>PRIVATE</a:t>
            </a:r>
          </a:p>
          <a:p>
            <a:pPr lvl="1" eaLnBrk="1" hangingPunct="1"/>
            <a:r>
              <a:rPr lang="en-US" dirty="0"/>
              <a:t>FIRSTPRIVATE, LASTPRIVATE</a:t>
            </a:r>
          </a:p>
          <a:p>
            <a:pPr lvl="1" eaLnBrk="1" hangingPunct="1"/>
            <a:r>
              <a:rPr lang="en-US" dirty="0"/>
              <a:t>DEFAULT</a:t>
            </a:r>
          </a:p>
          <a:p>
            <a:pPr lvl="1" eaLnBrk="1" hangingPunct="1"/>
            <a:r>
              <a:rPr lang="en-US" dirty="0"/>
              <a:t>THREADPRIVATE, COPYIN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Default Clause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Note that the default storage attribute is DEFAULT (SHARED)</a:t>
            </a:r>
          </a:p>
          <a:p>
            <a:pPr eaLnBrk="1" hangingPunct="1"/>
            <a:r>
              <a:rPr lang="en-US" dirty="0"/>
              <a:t>To change default: DEFAULT(PRIVATE)</a:t>
            </a:r>
          </a:p>
          <a:p>
            <a:pPr lvl="1" eaLnBrk="1" hangingPunct="1"/>
            <a:r>
              <a:rPr lang="en-US" dirty="0"/>
              <a:t>each variable in static extent of the parallel region is made private as if specified by a private clause</a:t>
            </a:r>
          </a:p>
          <a:p>
            <a:pPr lvl="1" eaLnBrk="1" hangingPunct="1"/>
            <a:r>
              <a:rPr lang="en-US" dirty="0"/>
              <a:t>mostly saves typing</a:t>
            </a:r>
          </a:p>
          <a:p>
            <a:pPr eaLnBrk="1" hangingPunct="1"/>
            <a:r>
              <a:rPr lang="en-US" dirty="0">
                <a:solidFill>
                  <a:srgbClr val="FF9900"/>
                </a:solidFill>
              </a:rPr>
              <a:t>DEFAULT(none):</a:t>
            </a:r>
            <a:r>
              <a:rPr lang="en-US" dirty="0"/>
              <a:t> no default for variables in static extent. Must list storage attribute for each variable in static extent</a:t>
            </a:r>
          </a:p>
        </p:txBody>
      </p:sp>
      <p:sp>
        <p:nvSpPr>
          <p:cNvPr id="71684" name="AutoShape 4"/>
          <p:cNvSpPr>
            <a:spLocks noChangeArrowheads="1"/>
          </p:cNvSpPr>
          <p:nvPr/>
        </p:nvSpPr>
        <p:spPr bwMode="auto">
          <a:xfrm rot="-1388655">
            <a:off x="5105400" y="4572000"/>
            <a:ext cx="2057400" cy="533400"/>
          </a:xfrm>
          <a:prstGeom prst="leftArrow">
            <a:avLst>
              <a:gd name="adj1" fmla="val 50000"/>
              <a:gd name="adj2" fmla="val 96429"/>
            </a:avLst>
          </a:prstGeom>
          <a:solidFill>
            <a:srgbClr val="FF99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7086600" y="4267200"/>
            <a:ext cx="15240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FF9900"/>
                </a:solidFill>
                <a:effectLst/>
              </a:rPr>
              <a:t>USE THIS!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NOWAIT clause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Courier New" pitchFamily="49" charset="0"/>
              </a:rPr>
              <a:t>NOWAIT clause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681038" y="2400300"/>
            <a:ext cx="3662362" cy="3767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PARALLEL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DO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do i=1,n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  a(i)= cos(a(i))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enddo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END DO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DO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do i=1,n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  b(i)=a(i)+b(i)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enddo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END DO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END PARALLEL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4776788" y="2486025"/>
            <a:ext cx="3625850" cy="347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PARALLEL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DO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do i=1,n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  a(i)= cos(a(i))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enddo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END DO NOWAIT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DO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do i=1,n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  b(i)=a(i)+b(i)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enddo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END DO</a:t>
            </a: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3381375" y="3857625"/>
            <a:ext cx="1285875" cy="600075"/>
          </a:xfrm>
          <a:prstGeom prst="wedgeRectCallout">
            <a:avLst>
              <a:gd name="adj1" fmla="val -121852"/>
              <a:gd name="adj2" fmla="val -10583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b="1" dirty="0">
                <a:effectLst/>
              </a:rPr>
              <a:t>Implied </a:t>
            </a:r>
          </a:p>
          <a:p>
            <a:pPr algn="ctr" eaLnBrk="0" hangingPunct="0"/>
            <a:r>
              <a:rPr lang="en-US" sz="1800" b="1" dirty="0">
                <a:effectLst/>
                <a:latin typeface="Courier" pitchFamily="49" charset="0"/>
              </a:rPr>
              <a:t>BARRIER</a:t>
            </a:r>
          </a:p>
        </p:txBody>
      </p:sp>
      <p:sp>
        <p:nvSpPr>
          <p:cNvPr id="47111" name="AutoShape 7"/>
          <p:cNvSpPr>
            <a:spLocks noChangeArrowheads="1"/>
          </p:cNvSpPr>
          <p:nvPr/>
        </p:nvSpPr>
        <p:spPr bwMode="auto">
          <a:xfrm>
            <a:off x="7562850" y="4352925"/>
            <a:ext cx="1285875" cy="600075"/>
          </a:xfrm>
          <a:prstGeom prst="wedgeRectCallout">
            <a:avLst>
              <a:gd name="adj1" fmla="val -87037"/>
              <a:gd name="adj2" fmla="val -56616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b="1" dirty="0">
                <a:effectLst/>
              </a:rPr>
              <a:t>No </a:t>
            </a:r>
          </a:p>
          <a:p>
            <a:pPr algn="ctr" eaLnBrk="0" hangingPunct="0"/>
            <a:r>
              <a:rPr lang="en-US" sz="1800" b="1" dirty="0">
                <a:effectLst/>
                <a:latin typeface="Courier" pitchFamily="49" charset="0"/>
              </a:rPr>
              <a:t>BARRIER</a:t>
            </a:r>
            <a:endParaRPr lang="en-US" sz="1800" dirty="0">
              <a:effectLst/>
              <a:latin typeface="Courier" pitchFamily="49" charset="0"/>
            </a:endParaRP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4105275" y="1762125"/>
            <a:ext cx="2295525" cy="600075"/>
          </a:xfrm>
          <a:prstGeom prst="wedgeRectCallout">
            <a:avLst>
              <a:gd name="adj1" fmla="val -136583"/>
              <a:gd name="adj2" fmla="val 174074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b="1" dirty="0">
                <a:effectLst/>
              </a:rPr>
              <a:t>By default loop</a:t>
            </a:r>
          </a:p>
          <a:p>
            <a:pPr algn="ctr" eaLnBrk="0" hangingPunct="0"/>
            <a:r>
              <a:rPr lang="en-US" sz="1800" b="1" dirty="0">
                <a:effectLst/>
              </a:rPr>
              <a:t> index is </a:t>
            </a:r>
            <a:r>
              <a:rPr lang="en-US" sz="1800" b="1" dirty="0">
                <a:effectLst/>
                <a:latin typeface="Courier" pitchFamily="49" charset="0"/>
              </a:rPr>
              <a:t>PRIVATE</a:t>
            </a:r>
            <a:endParaRPr lang="en-US" sz="1800" dirty="0">
              <a:effectLst/>
              <a:latin typeface="Courier" pitchFamily="49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Reductions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Assume no reduction clause</a:t>
            </a:r>
          </a:p>
          <a:p>
            <a:pPr lvl="1" eaLnBrk="1" hangingPunct="1"/>
            <a:endParaRPr lang="en-US" dirty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357188" y="2409825"/>
            <a:ext cx="3376612" cy="10271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effectLst/>
                <a:latin typeface="Courier" pitchFamily="49" charset="0"/>
              </a:rPr>
              <a:t>      </a:t>
            </a:r>
            <a:r>
              <a:rPr lang="en-US" sz="1800" b="1" dirty="0">
                <a:effectLst/>
                <a:latin typeface="Courier" pitchFamily="49" charset="0"/>
              </a:rPr>
              <a:t>do i=1,N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  X = X + a(i)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enddo</a:t>
            </a:r>
            <a:endParaRPr lang="en-US" sz="1800" dirty="0">
              <a:effectLst/>
              <a:latin typeface="Courier" pitchFamily="49" charset="0"/>
            </a:endParaRP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1257300" y="3686175"/>
            <a:ext cx="1752600" cy="390525"/>
          </a:xfrm>
          <a:prstGeom prst="wedgeRectCallout">
            <a:avLst>
              <a:gd name="adj1" fmla="val 16306"/>
              <a:gd name="adj2" fmla="val -20406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b="1" dirty="0">
                <a:effectLst/>
              </a:rPr>
              <a:t>Sum Reduction</a:t>
            </a:r>
            <a:endParaRPr lang="en-US" sz="1800" dirty="0">
              <a:effectLst/>
              <a:latin typeface="Courier" pitchFamily="49" charset="0"/>
            </a:endParaRP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3967163" y="2314575"/>
            <a:ext cx="4443412" cy="1503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PARALLEL DO SHARED(X)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do i=1,N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  X = X + a(i)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enddo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END PARALLEL DO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3833813" y="4152900"/>
            <a:ext cx="4443412" cy="220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PARALLEL DO SHARED(X)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do i=1,N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CRITICAL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  X = X + a(i)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END CRITICAL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enddo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END PARALLEL DO</a:t>
            </a:r>
            <a:endParaRPr lang="en-US" sz="1800" dirty="0">
              <a:effectLst/>
              <a:latin typeface="Courier" pitchFamily="49" charset="0"/>
            </a:endParaRPr>
          </a:p>
        </p:txBody>
      </p:sp>
      <p:sp>
        <p:nvSpPr>
          <p:cNvPr id="114696" name="Rectangle 8"/>
          <p:cNvSpPr>
            <a:spLocks noChangeArrowheads="1"/>
          </p:cNvSpPr>
          <p:nvPr/>
        </p:nvSpPr>
        <p:spPr bwMode="auto">
          <a:xfrm>
            <a:off x="3876675" y="2314575"/>
            <a:ext cx="4143375" cy="1600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6915150" y="1752600"/>
            <a:ext cx="1752600" cy="390525"/>
          </a:xfrm>
          <a:prstGeom prst="wedgeRectCallout">
            <a:avLst>
              <a:gd name="adj1" fmla="val -91847"/>
              <a:gd name="adj2" fmla="val 9593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b="1" dirty="0">
                <a:effectLst/>
              </a:rPr>
              <a:t>Wrong!</a:t>
            </a:r>
            <a:endParaRPr lang="en-US" sz="1800" dirty="0">
              <a:effectLst/>
              <a:latin typeface="Courier" pitchFamily="49" charset="0"/>
            </a:endParaRPr>
          </a:p>
        </p:txBody>
      </p:sp>
      <p:sp>
        <p:nvSpPr>
          <p:cNvPr id="114698" name="Rectangle 10"/>
          <p:cNvSpPr>
            <a:spLocks noChangeArrowheads="1"/>
          </p:cNvSpPr>
          <p:nvPr/>
        </p:nvSpPr>
        <p:spPr bwMode="auto">
          <a:xfrm>
            <a:off x="3790950" y="4152900"/>
            <a:ext cx="4143375" cy="2219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1133475" y="5724525"/>
            <a:ext cx="1752600" cy="361950"/>
          </a:xfrm>
          <a:prstGeom prst="wedgeRectCallout">
            <a:avLst>
              <a:gd name="adj1" fmla="val 100000"/>
              <a:gd name="adj2" fmla="val -126755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800" b="1" dirty="0">
                <a:effectLst/>
              </a:rPr>
              <a:t>What’s wrong?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Thriving_On_Vague_Objectives_Cover (large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05525" y="1643063"/>
            <a:ext cx="2962275" cy="315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Course Objectives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6172200" cy="51054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3300"/>
                </a:solidFill>
              </a:rPr>
              <a:t>Introduction</a:t>
            </a:r>
            <a:r>
              <a:rPr lang="en-US" dirty="0"/>
              <a:t> to the OpenMP standard</a:t>
            </a:r>
          </a:p>
          <a:p>
            <a:pPr eaLnBrk="1" hangingPunct="1"/>
            <a:r>
              <a:rPr lang="en-US" dirty="0"/>
              <a:t>Cover all the basic constructs</a:t>
            </a:r>
          </a:p>
          <a:p>
            <a:pPr eaLnBrk="1" hangingPunct="1"/>
            <a:r>
              <a:rPr lang="en-US" dirty="0"/>
              <a:t>After completion of this course users should be ready to begin parallelizing their application using OpenMP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REDUCTION clause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Parallel reduction operators</a:t>
            </a:r>
          </a:p>
          <a:p>
            <a:pPr lvl="1" eaLnBrk="1" hangingPunct="1"/>
            <a:r>
              <a:rPr lang="en-US" dirty="0"/>
              <a:t>Most operators and intrinsics are supported</a:t>
            </a:r>
          </a:p>
          <a:p>
            <a:pPr lvl="1" eaLnBrk="1" hangingPunct="1"/>
            <a:r>
              <a:rPr lang="en-US" dirty="0"/>
              <a:t>Fortran: +, *,  -, .AND. , .OR., MAX, MIN, …</a:t>
            </a:r>
          </a:p>
          <a:p>
            <a:pPr lvl="1" eaLnBrk="1" hangingPunct="1"/>
            <a:r>
              <a:rPr lang="en-US" dirty="0"/>
              <a:t>C/C++  : +,*,-, &amp;, |, ^, &amp;&amp;, ||</a:t>
            </a:r>
          </a:p>
          <a:p>
            <a:pPr eaLnBrk="1" hangingPunct="1"/>
            <a:r>
              <a:rPr lang="en-US" dirty="0"/>
              <a:t>Only scalar variables allowed</a:t>
            </a:r>
          </a:p>
          <a:p>
            <a:pPr lvl="1" eaLnBrk="1" hangingPunct="1"/>
            <a:endParaRPr lang="en-US" dirty="0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3652838" y="4687888"/>
            <a:ext cx="5357812" cy="163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PARALLEL DO REDUCTION(+:X)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do i=1,N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  X = X + a(i)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enddo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END PARALLEL DO</a:t>
            </a:r>
            <a:endParaRPr lang="en-US" sz="1800" dirty="0">
              <a:effectLst/>
              <a:latin typeface="Courier" pitchFamily="49" charset="0"/>
            </a:endParaRP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0" y="4992688"/>
            <a:ext cx="3376613" cy="1027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effectLst/>
                <a:latin typeface="Courier" pitchFamily="49" charset="0"/>
              </a:rPr>
              <a:t>      </a:t>
            </a:r>
            <a:r>
              <a:rPr lang="en-US" sz="1800" b="1" dirty="0">
                <a:effectLst/>
                <a:latin typeface="Courier" pitchFamily="49" charset="0"/>
              </a:rPr>
              <a:t>do i=1,N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  X = X + a(i)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enddo</a:t>
            </a:r>
            <a:endParaRPr lang="en-US" sz="1800" dirty="0">
              <a:effectLst/>
              <a:latin typeface="Courier" pitchFamily="49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Ordered clause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10613" cy="1524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Executes in the same order as sequential code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Parallelizes cases where ordering needed</a:t>
            </a:r>
          </a:p>
        </p:txBody>
      </p:sp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3316288"/>
            <a:ext cx="5357813" cy="1331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dirty="0">
                <a:effectLst/>
                <a:latin typeface="Courier" pitchFamily="49" charset="0"/>
              </a:rPr>
              <a:t>      </a:t>
            </a:r>
            <a:r>
              <a:rPr lang="en-US" sz="1800" b="1" dirty="0">
                <a:effectLst/>
                <a:latin typeface="Courier" pitchFamily="49" charset="0"/>
              </a:rPr>
              <a:t>do i=1,N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  call find(i,norm)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  print*, i,norm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enddo</a:t>
            </a:r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3733800" y="3276600"/>
            <a:ext cx="5715000" cy="2827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PARALLEL DO ORDERED PRIVATE(norm)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do i=1,N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  call find(i,norm)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ORDERED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  print*, i,norm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END ORDERED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enddo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END PARALLEL DO</a:t>
            </a:r>
            <a:endParaRPr lang="en-US" sz="1800" dirty="0">
              <a:effectLst/>
              <a:latin typeface="Courier" pitchFamily="49" charset="0"/>
            </a:endParaRPr>
          </a:p>
        </p:txBody>
      </p:sp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647700" y="5068888"/>
            <a:ext cx="1271588" cy="13319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1 0.45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2 0.86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3 0.65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Schedule clause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752600"/>
            <a:ext cx="8991600" cy="5029200"/>
          </a:xfrm>
        </p:spPr>
        <p:txBody>
          <a:bodyPr/>
          <a:lstStyle/>
          <a:p>
            <a:pPr eaLnBrk="1" hangingPunct="1"/>
            <a:r>
              <a:rPr lang="en-US" sz="2800" dirty="0"/>
              <a:t>the Schedule clause controls how the iterations of the loop are assigned to threads</a:t>
            </a:r>
          </a:p>
          <a:p>
            <a:pPr eaLnBrk="1" hangingPunct="1"/>
            <a:r>
              <a:rPr lang="en-US" sz="2800" dirty="0"/>
              <a:t>There is always a trade off between load balance and overhead</a:t>
            </a:r>
          </a:p>
          <a:p>
            <a:pPr eaLnBrk="1" hangingPunct="1"/>
            <a:r>
              <a:rPr lang="en-US" sz="2800" dirty="0"/>
              <a:t>Always start with static and go to more complex schemes as load balance requires 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The 4 choices for schedule clauses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029200"/>
          </a:xfrm>
        </p:spPr>
        <p:txBody>
          <a:bodyPr>
            <a:normAutofit fontScale="85000" lnSpcReduction="10000"/>
          </a:bodyPr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static</a:t>
            </a:r>
            <a:r>
              <a:rPr lang="en-US" dirty="0"/>
              <a:t>: Each thread is given a “chunk” of iterations in a round robin order</a:t>
            </a:r>
          </a:p>
          <a:p>
            <a:pPr lvl="1" eaLnBrk="1" hangingPunct="1">
              <a:defRPr/>
            </a:pPr>
            <a:r>
              <a:rPr lang="en-US" dirty="0"/>
              <a:t>Least overhead - determined statically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dynamic</a:t>
            </a:r>
            <a:r>
              <a:rPr lang="en-US" dirty="0"/>
              <a:t>: Each thread is given “chunk” iterations at a time; more chunks distributed as threads finish</a:t>
            </a:r>
          </a:p>
          <a:p>
            <a:pPr lvl="1" eaLnBrk="1" hangingPunct="1">
              <a:defRPr/>
            </a:pPr>
            <a:r>
              <a:rPr lang="en-US" dirty="0"/>
              <a:t>Good for load balancing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guided</a:t>
            </a:r>
            <a:r>
              <a:rPr lang="en-US" dirty="0"/>
              <a:t>: Similar to dynamic, but chunk size is reduced exponentially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runtime</a:t>
            </a:r>
            <a:r>
              <a:rPr lang="en-US" dirty="0"/>
              <a:t>:  User chooses at runtime using environment variable (note no space before chunk value)</a:t>
            </a:r>
          </a:p>
          <a:p>
            <a:pPr lvl="1" eaLnBrk="1" hangingPunct="1">
              <a:defRPr/>
            </a:pPr>
            <a:r>
              <a:rPr lang="en-US" dirty="0"/>
              <a:t>setenv OMP_SCHEDULE “dynamic,4”</a:t>
            </a:r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Performance Impact of Schedule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754188"/>
            <a:ext cx="4895850" cy="4608512"/>
          </a:xfrm>
        </p:spPr>
        <p:txBody>
          <a:bodyPr/>
          <a:lstStyle/>
          <a:p>
            <a:pPr eaLnBrk="1" hangingPunct="1"/>
            <a:r>
              <a:rPr lang="en-US" sz="2400" dirty="0"/>
              <a:t>Static vs. Dynamic across multiple do loops</a:t>
            </a:r>
          </a:p>
          <a:p>
            <a:pPr lvl="1" eaLnBrk="1" hangingPunct="1"/>
            <a:r>
              <a:rPr lang="en-US" sz="2000" dirty="0"/>
              <a:t>In static, iterations of the do loop executed by the same thread in both loops</a:t>
            </a:r>
          </a:p>
          <a:p>
            <a:pPr lvl="1" eaLnBrk="1" hangingPunct="1"/>
            <a:r>
              <a:rPr lang="en-US" sz="2000" dirty="0"/>
              <a:t>If data is small enough, may be still in cache, good performance</a:t>
            </a:r>
          </a:p>
          <a:p>
            <a:pPr eaLnBrk="1" hangingPunct="1"/>
            <a:r>
              <a:rPr lang="en-US" sz="2400" dirty="0"/>
              <a:t>Effect of chunk size</a:t>
            </a:r>
          </a:p>
          <a:p>
            <a:pPr lvl="1" eaLnBrk="1" hangingPunct="1"/>
            <a:r>
              <a:rPr lang="en-US" sz="2000" dirty="0"/>
              <a:t>Chunk size of 1 may result in multiple threads writing to the same cache line</a:t>
            </a:r>
          </a:p>
          <a:p>
            <a:pPr lvl="1" eaLnBrk="1" hangingPunct="1"/>
            <a:r>
              <a:rPr lang="en-US" sz="2000" dirty="0"/>
              <a:t>Cache thrashing, bad performance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299200" y="4160838"/>
            <a:ext cx="1957388" cy="1322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a(1,1) a(1,2)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a(2,1) a(2,2)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a(3,1) a(3,2)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a(4,1) a(4,2)</a:t>
            </a:r>
            <a:endParaRPr lang="en-US" sz="1800" dirty="0">
              <a:effectLst/>
              <a:latin typeface="Courier" pitchFamily="49" charset="0"/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5214938" y="1914525"/>
            <a:ext cx="3929062" cy="18176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DO SCHEDULE(STATIC)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do i=1,4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en-US" sz="1800" b="1" dirty="0">
              <a:effectLst/>
              <a:latin typeface="Courier" pitchFamily="49" charset="0"/>
            </a:endParaRP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!$OMP DO SCHEDULE(STATIC)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sz="1800" b="1" dirty="0">
                <a:effectLst/>
                <a:latin typeface="Courier" pitchFamily="49" charset="0"/>
              </a:rPr>
              <a:t>      do i=1,4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</a:pPr>
            <a:endParaRPr lang="en-US" sz="1800" dirty="0">
              <a:effectLst/>
              <a:latin typeface="Courier" pitchFamily="49" charset="0"/>
            </a:endParaRPr>
          </a:p>
        </p:txBody>
      </p:sp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Synchronization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rgbClr val="FF0000"/>
                </a:solidFill>
              </a:rPr>
              <a:t>Barrier Synchronization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Atomic Update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Critical Section</a:t>
            </a:r>
          </a:p>
          <a:p>
            <a:pPr eaLnBrk="1" hangingPunct="1"/>
            <a:r>
              <a:rPr lang="en-US" dirty="0"/>
              <a:t>Master Section</a:t>
            </a:r>
          </a:p>
          <a:p>
            <a:pPr eaLnBrk="1" hangingPunct="1"/>
            <a:r>
              <a:rPr lang="en-US" dirty="0"/>
              <a:t>Ordered Region</a:t>
            </a:r>
          </a:p>
          <a:p>
            <a:pPr eaLnBrk="1" hangingPunct="1"/>
            <a:r>
              <a:rPr lang="en-US" dirty="0"/>
              <a:t>Flush</a:t>
            </a:r>
          </a:p>
        </p:txBody>
      </p:sp>
      <p:pic>
        <p:nvPicPr>
          <p:cNvPr id="54276" name="Picture 4" descr="Mechanical_Stopwat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98120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Barrier Synchronization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5181600" cy="4800600"/>
          </a:xfrm>
        </p:spPr>
        <p:txBody>
          <a:bodyPr/>
          <a:lstStyle/>
          <a:p>
            <a:pPr eaLnBrk="1" hangingPunct="1"/>
            <a:r>
              <a:rPr lang="en-US" dirty="0"/>
              <a:t>Syntax:</a:t>
            </a:r>
          </a:p>
          <a:p>
            <a:pPr lvl="1" eaLnBrk="1" hangingPunct="1"/>
            <a:r>
              <a:rPr lang="en-US" dirty="0"/>
              <a:t>!$OMP barrier</a:t>
            </a:r>
          </a:p>
          <a:p>
            <a:pPr lvl="1" eaLnBrk="1" hangingPunct="1"/>
            <a:r>
              <a:rPr lang="en-US" dirty="0"/>
              <a:t>#pragma omp barrier</a:t>
            </a:r>
          </a:p>
          <a:p>
            <a:pPr eaLnBrk="1" hangingPunct="1"/>
            <a:r>
              <a:rPr lang="en-US" dirty="0"/>
              <a:t>Threads wait until </a:t>
            </a:r>
            <a:r>
              <a:rPr lang="en-US" dirty="0">
                <a:solidFill>
                  <a:srgbClr val="FF3300"/>
                </a:solidFill>
              </a:rPr>
              <a:t>all</a:t>
            </a:r>
            <a:r>
              <a:rPr lang="en-US" dirty="0"/>
              <a:t> threads reach this point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implicit</a:t>
            </a:r>
            <a:r>
              <a:rPr lang="en-US" dirty="0"/>
              <a:t> barrier at the end of each parallel region</a:t>
            </a:r>
          </a:p>
        </p:txBody>
      </p:sp>
      <p:pic>
        <p:nvPicPr>
          <p:cNvPr id="55300" name="Picture 5" descr="barri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143000"/>
            <a:ext cx="20415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495800" y="6019800"/>
            <a:ext cx="4572000" cy="381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5334000" y="4267200"/>
            <a:ext cx="228600" cy="1524000"/>
          </a:xfrm>
          <a:prstGeom prst="downArrow">
            <a:avLst>
              <a:gd name="adj1" fmla="val 50000"/>
              <a:gd name="adj2" fmla="val 166667"/>
            </a:avLst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3495" name="AutoShape 7"/>
          <p:cNvSpPr>
            <a:spLocks noChangeArrowheads="1"/>
          </p:cNvSpPr>
          <p:nvPr/>
        </p:nvSpPr>
        <p:spPr bwMode="auto">
          <a:xfrm>
            <a:off x="5791200" y="4267200"/>
            <a:ext cx="228600" cy="990600"/>
          </a:xfrm>
          <a:prstGeom prst="downArrow">
            <a:avLst>
              <a:gd name="adj1" fmla="val 50000"/>
              <a:gd name="adj2" fmla="val 108333"/>
            </a:avLst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6324600" y="4267200"/>
            <a:ext cx="228600" cy="1905000"/>
          </a:xfrm>
          <a:prstGeom prst="downArrow">
            <a:avLst>
              <a:gd name="adj1" fmla="val 50000"/>
              <a:gd name="adj2" fmla="val 208333"/>
            </a:avLst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3497" name="AutoShape 9"/>
          <p:cNvSpPr>
            <a:spLocks noChangeArrowheads="1"/>
          </p:cNvSpPr>
          <p:nvPr/>
        </p:nvSpPr>
        <p:spPr bwMode="auto">
          <a:xfrm>
            <a:off x="6858000" y="4267200"/>
            <a:ext cx="228600" cy="685800"/>
          </a:xfrm>
          <a:prstGeom prst="downArrow">
            <a:avLst>
              <a:gd name="adj1" fmla="val 50000"/>
              <a:gd name="adj2" fmla="val 75000"/>
            </a:avLst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>
            <a:off x="7467600" y="4267200"/>
            <a:ext cx="228600" cy="1752600"/>
          </a:xfrm>
          <a:prstGeom prst="downArrow">
            <a:avLst>
              <a:gd name="adj1" fmla="val 50000"/>
              <a:gd name="adj2" fmla="val 191667"/>
            </a:avLst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3499" name="AutoShape 11"/>
          <p:cNvSpPr>
            <a:spLocks noChangeArrowheads="1"/>
          </p:cNvSpPr>
          <p:nvPr/>
        </p:nvSpPr>
        <p:spPr bwMode="auto">
          <a:xfrm>
            <a:off x="8077200" y="4267200"/>
            <a:ext cx="228600" cy="1143000"/>
          </a:xfrm>
          <a:prstGeom prst="downArrow">
            <a:avLst>
              <a:gd name="adj1" fmla="val 50000"/>
              <a:gd name="adj2" fmla="val 125000"/>
            </a:avLst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vert="eaVert" wrap="none" anchor="ctr"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Atomic Update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Specifies a specific memory location can only be updated atomically, i.e. </a:t>
            </a:r>
            <a:r>
              <a:rPr lang="en-US" sz="2800" dirty="0">
                <a:solidFill>
                  <a:srgbClr val="FF3300"/>
                </a:solidFill>
              </a:rPr>
              <a:t>1 thread at a time</a:t>
            </a:r>
          </a:p>
          <a:p>
            <a:pPr eaLnBrk="1" hangingPunct="1"/>
            <a:r>
              <a:rPr lang="en-US" sz="2800" dirty="0"/>
              <a:t>Optimization of mutual exclusion for certain cases (i.e. a single statement CRITICAL section)</a:t>
            </a:r>
          </a:p>
          <a:p>
            <a:pPr lvl="1" eaLnBrk="1" hangingPunct="1"/>
            <a:r>
              <a:rPr lang="en-US" sz="2400" dirty="0"/>
              <a:t>applies only to the statement immediately following the directive</a:t>
            </a:r>
          </a:p>
          <a:p>
            <a:pPr lvl="1" eaLnBrk="1" hangingPunct="1"/>
            <a:r>
              <a:rPr lang="en-US" sz="2400" dirty="0"/>
              <a:t>enables fast implementation on some HW</a:t>
            </a:r>
          </a:p>
          <a:p>
            <a:pPr eaLnBrk="1" hangingPunct="1"/>
            <a:r>
              <a:rPr lang="en-US" sz="2800" dirty="0"/>
              <a:t>Directive:</a:t>
            </a:r>
          </a:p>
          <a:p>
            <a:pPr lvl="1" eaLnBrk="1" hangingPunct="1"/>
            <a:r>
              <a:rPr lang="en-US" sz="2400" dirty="0"/>
              <a:t>!$OMP atomic </a:t>
            </a:r>
          </a:p>
          <a:p>
            <a:pPr lvl="1" eaLnBrk="1" hangingPunct="1"/>
            <a:r>
              <a:rPr lang="en-US" sz="2400" dirty="0"/>
              <a:t>#pragma atomic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Mutual Exclusion - Critical Sections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5029200"/>
          </a:xfrm>
        </p:spPr>
        <p:txBody>
          <a:bodyPr/>
          <a:lstStyle/>
          <a:p>
            <a:pPr eaLnBrk="1" hangingPunct="1"/>
            <a:r>
              <a:rPr lang="en-US" sz="2800" dirty="0"/>
              <a:t>Critical Section</a:t>
            </a:r>
          </a:p>
          <a:p>
            <a:pPr lvl="1" eaLnBrk="1" hangingPunct="1"/>
            <a:r>
              <a:rPr lang="en-US" sz="2400" dirty="0"/>
              <a:t>only 1 thread executes at a time, others block</a:t>
            </a:r>
          </a:p>
          <a:p>
            <a:pPr lvl="1" eaLnBrk="1" hangingPunct="1"/>
            <a:r>
              <a:rPr lang="en-US" sz="2400" dirty="0"/>
              <a:t>can be named (names are global entities and must not conflict with subroutine or common block names)</a:t>
            </a:r>
          </a:p>
          <a:p>
            <a:pPr lvl="1" eaLnBrk="1" hangingPunct="1"/>
            <a:r>
              <a:rPr lang="en-US" sz="2400" dirty="0"/>
              <a:t>It is </a:t>
            </a:r>
            <a:r>
              <a:rPr lang="en-US" sz="2400" dirty="0">
                <a:solidFill>
                  <a:srgbClr val="FF3300"/>
                </a:solidFill>
              </a:rPr>
              <a:t>good practice</a:t>
            </a:r>
            <a:r>
              <a:rPr lang="en-US" sz="2400" dirty="0"/>
              <a:t> to name them</a:t>
            </a:r>
          </a:p>
          <a:p>
            <a:pPr lvl="1" eaLnBrk="1" hangingPunct="1"/>
            <a:r>
              <a:rPr lang="en-US" sz="2400" dirty="0"/>
              <a:t>all unnamed sections are treated as the same region</a:t>
            </a:r>
          </a:p>
          <a:p>
            <a:pPr eaLnBrk="1" hangingPunct="1"/>
            <a:r>
              <a:rPr lang="en-US" sz="2800" dirty="0"/>
              <a:t>Directives:</a:t>
            </a:r>
          </a:p>
          <a:p>
            <a:pPr lvl="1" eaLnBrk="1" hangingPunct="1"/>
            <a:r>
              <a:rPr lang="en-US" sz="2400" dirty="0"/>
              <a:t>!$OMP CRITICAL [name]</a:t>
            </a:r>
          </a:p>
          <a:p>
            <a:pPr lvl="1" eaLnBrk="1" hangingPunct="1"/>
            <a:r>
              <a:rPr lang="en-US" sz="2400" dirty="0"/>
              <a:t>!$OMP END CRITICAL [name]</a:t>
            </a:r>
          </a:p>
          <a:p>
            <a:pPr lvl="1" eaLnBrk="1" hangingPunct="1"/>
            <a:r>
              <a:rPr lang="en-US" sz="2400" dirty="0"/>
              <a:t>#pragma omp critical [name]				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mo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Why choose OpenMP 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Portable </a:t>
            </a:r>
            <a:endParaRPr lang="en-US" dirty="0">
              <a:solidFill>
                <a:srgbClr val="993300"/>
              </a:solidFill>
            </a:endParaRPr>
          </a:p>
          <a:p>
            <a:pPr lvl="1" eaLnBrk="1" hangingPunct="1"/>
            <a:r>
              <a:rPr lang="en-US" dirty="0">
                <a:solidFill>
                  <a:srgbClr val="FF3300"/>
                </a:solidFill>
              </a:rPr>
              <a:t>standardized</a:t>
            </a:r>
            <a:r>
              <a:rPr lang="en-US" dirty="0"/>
              <a:t> for shared memory architectures</a:t>
            </a:r>
          </a:p>
          <a:p>
            <a:pPr eaLnBrk="1" hangingPunct="1"/>
            <a:r>
              <a:rPr lang="en-US" dirty="0"/>
              <a:t>Simple and Quick</a:t>
            </a:r>
          </a:p>
          <a:p>
            <a:pPr lvl="1" eaLnBrk="1" hangingPunct="1"/>
            <a:r>
              <a:rPr lang="en-US" dirty="0">
                <a:solidFill>
                  <a:srgbClr val="FF3300"/>
                </a:solidFill>
              </a:rPr>
              <a:t>incremental</a:t>
            </a:r>
            <a:r>
              <a:rPr lang="en-US" dirty="0"/>
              <a:t> parallelization</a:t>
            </a:r>
          </a:p>
          <a:p>
            <a:pPr lvl="1" eaLnBrk="1" hangingPunct="1"/>
            <a:r>
              <a:rPr lang="en-US" dirty="0"/>
              <a:t>supports both fine grained and coarse grained parallelism</a:t>
            </a:r>
          </a:p>
          <a:p>
            <a:pPr lvl="1" eaLnBrk="1" hangingPunct="1"/>
            <a:r>
              <a:rPr lang="en-US" dirty="0"/>
              <a:t>scalable algorithms without message passing</a:t>
            </a:r>
          </a:p>
          <a:p>
            <a:pPr eaLnBrk="1" hangingPunct="1"/>
            <a:r>
              <a:rPr lang="en-US" dirty="0"/>
              <a:t>Compact API</a:t>
            </a:r>
          </a:p>
          <a:p>
            <a:pPr lvl="1" eaLnBrk="1" hangingPunct="1"/>
            <a:r>
              <a:rPr lang="en-US" dirty="0"/>
              <a:t>simple and limited set of directives</a:t>
            </a:r>
          </a:p>
          <a:p>
            <a:pPr eaLnBrk="1" hangingPunct="1"/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mo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Clauses by Directives Table</a:t>
            </a:r>
          </a:p>
        </p:txBody>
      </p:sp>
      <p:pic>
        <p:nvPicPr>
          <p:cNvPr id="77827" name="Picture 6" descr="clau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5413" y="1600200"/>
            <a:ext cx="63531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8" name="Text Box 7"/>
          <p:cNvSpPr txBox="1">
            <a:spLocks noChangeArrowheads="1"/>
          </p:cNvSpPr>
          <p:nvPr/>
        </p:nvSpPr>
        <p:spPr bwMode="auto">
          <a:xfrm>
            <a:off x="2057400" y="6461125"/>
            <a:ext cx="632460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i="1" dirty="0">
                <a:effectLst/>
              </a:rPr>
              <a:t>https://computing.llnl.gov/tutorials/openMP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3657600" y="3352800"/>
            <a:ext cx="228600" cy="228600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Sub-programs in parallel regions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Sub-programs can be called from parallel regions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static</a:t>
            </a:r>
            <a:r>
              <a:rPr lang="en-US" dirty="0"/>
              <a:t> extent is code contained lexically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dynamic</a:t>
            </a:r>
            <a:r>
              <a:rPr lang="en-US" dirty="0"/>
              <a:t> extent includes static extent + the statements in the call tree</a:t>
            </a:r>
          </a:p>
          <a:p>
            <a:pPr eaLnBrk="1" hangingPunct="1"/>
            <a:r>
              <a:rPr lang="en-US" dirty="0"/>
              <a:t>the called sub-program can contain OpenMP directives to control the parallel region</a:t>
            </a:r>
          </a:p>
          <a:p>
            <a:pPr lvl="1" eaLnBrk="1" hangingPunct="1"/>
            <a:r>
              <a:rPr lang="en-US" dirty="0"/>
              <a:t>directives in dynamic extent but not in static extent are called </a:t>
            </a:r>
            <a:r>
              <a:rPr lang="en-US" b="1" i="1" dirty="0">
                <a:solidFill>
                  <a:srgbClr val="FF3300"/>
                </a:solidFill>
              </a:rPr>
              <a:t>Orphan</a:t>
            </a:r>
            <a:r>
              <a:rPr lang="en-US" dirty="0"/>
              <a:t> directives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mod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Threadprivate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Makes global data private to a thread</a:t>
            </a:r>
          </a:p>
          <a:p>
            <a:pPr lvl="1" eaLnBrk="1" hangingPunct="1"/>
            <a:r>
              <a:rPr lang="en-US" dirty="0"/>
              <a:t>Fortran: COMMON blocks</a:t>
            </a:r>
          </a:p>
          <a:p>
            <a:pPr lvl="1" eaLnBrk="1" hangingPunct="1"/>
            <a:r>
              <a:rPr lang="en-US" dirty="0"/>
              <a:t>C: file scope and static variables</a:t>
            </a:r>
          </a:p>
          <a:p>
            <a:pPr eaLnBrk="1" hangingPunct="1"/>
            <a:r>
              <a:rPr lang="en-US" dirty="0"/>
              <a:t>Different from making them PRIVATE</a:t>
            </a:r>
          </a:p>
          <a:p>
            <a:pPr lvl="1" eaLnBrk="1" hangingPunct="1"/>
            <a:r>
              <a:rPr lang="en-US" dirty="0"/>
              <a:t>with PRIVATE global scope is lost</a:t>
            </a:r>
          </a:p>
          <a:p>
            <a:pPr lvl="1" eaLnBrk="1" hangingPunct="1"/>
            <a:r>
              <a:rPr lang="en-US" dirty="0"/>
              <a:t>THREADPRIVATE preserves global scope for each thread</a:t>
            </a:r>
          </a:p>
          <a:p>
            <a:pPr eaLnBrk="1" hangingPunct="1"/>
            <a:r>
              <a:rPr lang="en-US" dirty="0"/>
              <a:t>Threadprivate variables can be initialized using COPYIN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o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mo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Environment Variables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5029200"/>
          </a:xfrm>
        </p:spPr>
        <p:txBody>
          <a:bodyPr/>
          <a:lstStyle/>
          <a:p>
            <a:r>
              <a:rPr lang="en-US" dirty="0"/>
              <a:t>These are set outside the program and control execution of the parallel code</a:t>
            </a:r>
          </a:p>
          <a:p>
            <a:r>
              <a:rPr lang="en-US" dirty="0"/>
              <a:t>Prior to OpenMP 3.0 there were only </a:t>
            </a:r>
            <a:r>
              <a:rPr lang="en-US" dirty="0">
                <a:solidFill>
                  <a:srgbClr val="FF0000"/>
                </a:solidFill>
              </a:rPr>
              <a:t>4</a:t>
            </a:r>
            <a:endParaRPr lang="en-US" dirty="0"/>
          </a:p>
          <a:p>
            <a:pPr lvl="1"/>
            <a:r>
              <a:rPr lang="en-US" dirty="0"/>
              <a:t>all are uppercase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values are case insensitive</a:t>
            </a:r>
          </a:p>
          <a:p>
            <a:r>
              <a:rPr lang="en-US" dirty="0"/>
              <a:t>OpenMP 3.0 adds four new ones</a:t>
            </a:r>
          </a:p>
          <a:p>
            <a:r>
              <a:rPr lang="en-US" dirty="0"/>
              <a:t>Specific compilers may have extensions that add other values</a:t>
            </a:r>
          </a:p>
          <a:p>
            <a:pPr lvl="1"/>
            <a:r>
              <a:rPr lang="en-US" dirty="0"/>
              <a:t>e.g. KMP* for Intel and GOMP* for GNU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Environment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5181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OMP_NUM_THREADS</a:t>
            </a:r>
            <a:r>
              <a:rPr lang="en-US" dirty="0"/>
              <a:t> – set maximum number of threads</a:t>
            </a:r>
          </a:p>
          <a:p>
            <a:pPr lvl="1">
              <a:defRPr/>
            </a:pPr>
            <a:r>
              <a:rPr lang="en-US" dirty="0"/>
              <a:t>integer value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OMP_SCHEDULE</a:t>
            </a:r>
            <a:r>
              <a:rPr lang="en-US" dirty="0"/>
              <a:t> – determines how iterations are scheduled when a schedule clause is set to “runtime”</a:t>
            </a:r>
          </a:p>
          <a:p>
            <a:pPr lvl="1">
              <a:defRPr/>
            </a:pPr>
            <a:r>
              <a:rPr lang="en-US" dirty="0"/>
              <a:t>“type[, chunk]” 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OMP_DYNAMIC</a:t>
            </a:r>
            <a:r>
              <a:rPr lang="en-US" dirty="0"/>
              <a:t> – dynamic adjustment of threads for parallel regions</a:t>
            </a:r>
          </a:p>
          <a:p>
            <a:pPr lvl="1">
              <a:defRPr/>
            </a:pPr>
            <a:r>
              <a:rPr lang="en-US" dirty="0"/>
              <a:t>true or false</a:t>
            </a:r>
          </a:p>
          <a:p>
            <a:pPr>
              <a:defRPr/>
            </a:pPr>
            <a:r>
              <a:rPr lang="en-US" dirty="0">
                <a:solidFill>
                  <a:srgbClr val="FF0000"/>
                </a:solidFill>
              </a:rPr>
              <a:t>OMP_NESTED</a:t>
            </a:r>
            <a:r>
              <a:rPr lang="en-US" dirty="0"/>
              <a:t> – nested parallelism</a:t>
            </a:r>
          </a:p>
          <a:p>
            <a:pPr lvl="1">
              <a:defRPr/>
            </a:pPr>
            <a:r>
              <a:rPr lang="en-US" dirty="0"/>
              <a:t>true or false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Run-time Library Routines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91600" cy="4800600"/>
          </a:xfrm>
        </p:spPr>
        <p:txBody>
          <a:bodyPr/>
          <a:lstStyle/>
          <a:p>
            <a:pPr eaLnBrk="1" hangingPunct="1"/>
            <a:r>
              <a:rPr lang="en-US" dirty="0"/>
              <a:t>There are 17 different library routines, we will cover some of them now</a:t>
            </a:r>
          </a:p>
          <a:p>
            <a:pPr eaLnBrk="1" hangingPunct="1"/>
            <a:r>
              <a:rPr lang="en-US" dirty="0"/>
              <a:t>omp_get_thread_num() </a:t>
            </a:r>
          </a:p>
          <a:p>
            <a:pPr lvl="1" eaLnBrk="1" hangingPunct="1"/>
            <a:r>
              <a:rPr lang="en-US" dirty="0"/>
              <a:t>Returns the thread number (w/i the team) of the calling thread. Numbering starts w/ 0.</a:t>
            </a:r>
          </a:p>
          <a:p>
            <a:pPr eaLnBrk="1" hangingPunct="1"/>
            <a:r>
              <a:rPr lang="en-US" sz="2800" b="1" i="1" dirty="0">
                <a:latin typeface="Courier New" pitchFamily="49" charset="0"/>
              </a:rPr>
              <a:t>integer function omp_get_thread_num()</a:t>
            </a:r>
          </a:p>
          <a:p>
            <a:pPr eaLnBrk="1" hangingPunct="1"/>
            <a:r>
              <a:rPr lang="en-US" sz="2800" b="1" i="1" dirty="0">
                <a:latin typeface="Courier New" pitchFamily="49" charset="0"/>
              </a:rPr>
              <a:t>#include &lt;omp.h&gt;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i="1" dirty="0">
                <a:latin typeface="Courier New" pitchFamily="49" charset="0"/>
              </a:rPr>
              <a:t> int omp_get_thread_num()</a:t>
            </a:r>
          </a:p>
          <a:p>
            <a:pPr eaLnBrk="1" hangingPunct="1">
              <a:buFont typeface="Wingdings" pitchFamily="2" charset="2"/>
              <a:buNone/>
            </a:pPr>
            <a:endParaRPr lang="en-US" sz="2800" b="1" i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 a Nutshell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9144000" cy="4800600"/>
          </a:xfrm>
        </p:spPr>
        <p:txBody>
          <a:bodyPr/>
          <a:lstStyle/>
          <a:p>
            <a:pPr eaLnBrk="1" hangingPunct="1"/>
            <a:r>
              <a:rPr lang="en-US" dirty="0"/>
              <a:t>Portable, </a:t>
            </a:r>
            <a:r>
              <a:rPr lang="en-US" dirty="0">
                <a:solidFill>
                  <a:srgbClr val="FF3300"/>
                </a:solidFill>
              </a:rPr>
              <a:t>Shared Memory</a:t>
            </a:r>
            <a:r>
              <a:rPr lang="en-US" dirty="0"/>
              <a:t> Multiprocessing API</a:t>
            </a:r>
          </a:p>
          <a:p>
            <a:pPr lvl="1" eaLnBrk="1" hangingPunct="1"/>
            <a:r>
              <a:rPr lang="en-US" dirty="0"/>
              <a:t>Multi-vendor support</a:t>
            </a:r>
          </a:p>
          <a:p>
            <a:pPr lvl="1" eaLnBrk="1" hangingPunct="1"/>
            <a:r>
              <a:rPr lang="en-US" dirty="0"/>
              <a:t>Multi-OS support (Unixes, Windows, Mac)</a:t>
            </a:r>
          </a:p>
          <a:p>
            <a:pPr eaLnBrk="1" hangingPunct="1"/>
            <a:r>
              <a:rPr lang="en-US" dirty="0"/>
              <a:t>Standardizes fine grained (loop) parallelism</a:t>
            </a:r>
          </a:p>
          <a:p>
            <a:pPr eaLnBrk="1" hangingPunct="1"/>
            <a:r>
              <a:rPr lang="en-US" dirty="0"/>
              <a:t>Also supports coarse grained algorithms</a:t>
            </a:r>
          </a:p>
          <a:p>
            <a:pPr eaLnBrk="1" hangingPunct="1"/>
            <a:r>
              <a:rPr lang="en-US" dirty="0"/>
              <a:t>The MP in OpenMP is for multi-processing</a:t>
            </a:r>
          </a:p>
          <a:p>
            <a:pPr eaLnBrk="1" hangingPunct="1"/>
            <a:r>
              <a:rPr lang="en-US" i="1" dirty="0">
                <a:solidFill>
                  <a:srgbClr val="CC3300"/>
                </a:solidFill>
              </a:rPr>
              <a:t>Don’t confuse OpenMP with Open MPI! :)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Run-time Library: Timing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There are 2 portable timing routines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 dirty="0">
                <a:latin typeface="Courier New" pitchFamily="49" charset="0"/>
                <a:cs typeface="Courier New" pitchFamily="49" charset="0"/>
              </a:rPr>
              <a:t>omp_get_wtime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portable </a:t>
            </a:r>
            <a:r>
              <a:rPr lang="en-US" dirty="0">
                <a:solidFill>
                  <a:srgbClr val="FF3300"/>
                </a:solidFill>
              </a:rPr>
              <a:t>wall</a:t>
            </a:r>
            <a:r>
              <a:rPr lang="en-US" dirty="0"/>
              <a:t> clock timer returns a double precision value that is number of elapsed seconds from some point in the past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gives time per thread -  possibly not globally consistent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difference 2 times to get elapsed time in code</a:t>
            </a:r>
          </a:p>
          <a:p>
            <a:pPr eaLnBrk="1" hangingPunct="1">
              <a:lnSpc>
                <a:spcPct val="80000"/>
              </a:lnSpc>
            </a:pPr>
            <a:r>
              <a:rPr lang="en-US" b="1" i="1" dirty="0">
                <a:latin typeface="Courier New" pitchFamily="49" charset="0"/>
                <a:cs typeface="Courier New" pitchFamily="49" charset="0"/>
              </a:rPr>
              <a:t>omp_get_wtick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time between ticks in seconds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Run-time Library: Timing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677400" cy="4800600"/>
          </a:xfrm>
        </p:spPr>
        <p:txBody>
          <a:bodyPr/>
          <a:lstStyle/>
          <a:p>
            <a:pPr eaLnBrk="1" hangingPunct="1"/>
            <a:r>
              <a:rPr lang="en-US" sz="2800" b="1" i="1" dirty="0">
                <a:latin typeface="Courier New" pitchFamily="49" charset="0"/>
              </a:rPr>
              <a:t>double precision function omp_get_wtime()</a:t>
            </a:r>
          </a:p>
          <a:p>
            <a:pPr eaLnBrk="1" hangingPunct="1"/>
            <a:r>
              <a:rPr lang="en-US" sz="2800" b="1" i="1" dirty="0">
                <a:latin typeface="Courier New" pitchFamily="49" charset="0"/>
              </a:rPr>
              <a:t>include &lt;omp.h&gt;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i="1" dirty="0">
                <a:latin typeface="Courier New" pitchFamily="49" charset="0"/>
              </a:rPr>
              <a:t>  double omp_get_wtime()</a:t>
            </a:r>
          </a:p>
          <a:p>
            <a:pPr eaLnBrk="1" hangingPunct="1">
              <a:buFont typeface="Wingdings" pitchFamily="2" charset="2"/>
              <a:buNone/>
            </a:pPr>
            <a:endParaRPr lang="en-US" sz="2800" b="1" i="1" dirty="0">
              <a:latin typeface="Courier New" pitchFamily="49" charset="0"/>
            </a:endParaRPr>
          </a:p>
          <a:p>
            <a:pPr eaLnBrk="1" hangingPunct="1"/>
            <a:r>
              <a:rPr lang="en-US" sz="2800" b="1" i="1" dirty="0">
                <a:latin typeface="Courier New" pitchFamily="49" charset="0"/>
              </a:rPr>
              <a:t>double precision function omp_get_wtick()</a:t>
            </a:r>
          </a:p>
          <a:p>
            <a:pPr eaLnBrk="1" hangingPunct="1"/>
            <a:r>
              <a:rPr lang="en-US" sz="2800" b="1" i="1" dirty="0">
                <a:latin typeface="Courier New" pitchFamily="49" charset="0"/>
              </a:rPr>
              <a:t>include &lt;omp.h&gt;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b="1" i="1" dirty="0">
                <a:latin typeface="Courier New" pitchFamily="49" charset="0"/>
              </a:rPr>
              <a:t>  double omp_get_wtick()</a:t>
            </a:r>
          </a:p>
          <a:p>
            <a:pPr eaLnBrk="1" hangingPunct="1">
              <a:buFont typeface="Wingdings" pitchFamily="2" charset="2"/>
              <a:buNone/>
            </a:pPr>
            <a:endParaRPr lang="en-US" sz="2800" b="1" i="1" dirty="0">
              <a:latin typeface="Courier New" pitchFamily="49" charset="0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Run-time Library Routines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3000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omp_set_num_threads(integer)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Set the number of threads to use in next parallel region.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can only be called from serial portion of code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if dynamic threads are enabled, this is the maximum number allowed, if they are disabled then this is the exact number used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omp_get_num_threads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returns number of threads currently in the team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returns 1 for serial (or serialized nested) portion of code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Run-time Library Routines Cont.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omp_get_max_threads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returns maximum value that can be returned by a call to omp_get_num_threads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generally reflects the value as set by OMP_NUM_THREADS env var or the omp_set_num_threads library routine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can be called from serial or parallel region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omp_get_thread_num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returns thread number. Master is 0. Thread numbers are contiguous and unique.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Run-time Library Routines Cont.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omp_get_num_procs</a:t>
            </a:r>
          </a:p>
          <a:p>
            <a:pPr lvl="1" eaLnBrk="1" hangingPunct="1"/>
            <a:r>
              <a:rPr lang="en-US" dirty="0"/>
              <a:t>returns number of processors available</a:t>
            </a:r>
          </a:p>
          <a:p>
            <a:pPr eaLnBrk="1" hangingPunct="1"/>
            <a:r>
              <a:rPr lang="en-US" dirty="0"/>
              <a:t>omp_in_parallel</a:t>
            </a:r>
          </a:p>
          <a:p>
            <a:pPr lvl="1" eaLnBrk="1" hangingPunct="1"/>
            <a:r>
              <a:rPr lang="en-US" dirty="0"/>
              <a:t>returns a logical (fortran) or int (C/C++) value indicating if executing in a parallel region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Run-time Library Routines Cont.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omp_set_dynamic (logical(fortran) or int(C))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set dynamic adjustment of threads by the run time system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must be called from serial region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takes precedence over the environment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default setting is implementation dependent</a:t>
            </a:r>
          </a:p>
          <a:p>
            <a:pPr eaLnBrk="1" hangingPunct="1">
              <a:lnSpc>
                <a:spcPct val="80000"/>
              </a:lnSpc>
            </a:pPr>
            <a:r>
              <a:rPr lang="en-US" dirty="0"/>
              <a:t>omp_get_dynamic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used to determine of dynamic thread adjustment is enabled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returns logical (fortran) or int (C/C++)</a:t>
            </a:r>
          </a:p>
          <a:p>
            <a:pPr eaLnBrk="1" hangingPunct="1">
              <a:lnSpc>
                <a:spcPct val="80000"/>
              </a:lnSpc>
            </a:pPr>
            <a:endParaRPr lang="en-US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Run-time Library Routines Cont.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omp_set_nested (logical(fortran) or int(C))</a:t>
            </a:r>
          </a:p>
          <a:p>
            <a:pPr lvl="1" eaLnBrk="1" hangingPunct="1"/>
            <a:r>
              <a:rPr lang="en-US" dirty="0"/>
              <a:t>enable nested parallelism</a:t>
            </a:r>
          </a:p>
          <a:p>
            <a:pPr lvl="1" eaLnBrk="1" hangingPunct="1"/>
            <a:r>
              <a:rPr lang="en-US" dirty="0"/>
              <a:t>default is disabled</a:t>
            </a:r>
          </a:p>
          <a:p>
            <a:pPr lvl="1" eaLnBrk="1" hangingPunct="1"/>
            <a:r>
              <a:rPr lang="en-US" dirty="0"/>
              <a:t>overrides environment variable OMP_NESTED</a:t>
            </a:r>
          </a:p>
          <a:p>
            <a:pPr eaLnBrk="1" hangingPunct="1"/>
            <a:r>
              <a:rPr lang="en-US" dirty="0"/>
              <a:t>omp_get_nested</a:t>
            </a:r>
          </a:p>
          <a:p>
            <a:pPr lvl="1" eaLnBrk="1" hangingPunct="1"/>
            <a:r>
              <a:rPr lang="en-US" dirty="0"/>
              <a:t>determine if nested parallelism is enabled</a:t>
            </a:r>
          </a:p>
          <a:p>
            <a:pPr eaLnBrk="1" hangingPunct="1"/>
            <a:r>
              <a:rPr lang="en-US" dirty="0"/>
              <a:t>There are also 5 lock functions which will not be covered here.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How many threads?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60198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/>
              <a:t>Order of precedence: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solidFill>
                  <a:srgbClr val="FF3300"/>
                </a:solidFill>
              </a:rPr>
              <a:t>if</a:t>
            </a:r>
            <a:r>
              <a:rPr lang="en-US" dirty="0"/>
              <a:t> clause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solidFill>
                  <a:srgbClr val="FF3300"/>
                </a:solidFill>
              </a:rPr>
              <a:t>num_threads</a:t>
            </a:r>
            <a:r>
              <a:rPr lang="en-US" dirty="0"/>
              <a:t> clause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solidFill>
                  <a:srgbClr val="FF3300"/>
                </a:solidFill>
              </a:rPr>
              <a:t>omp_set_num_threads</a:t>
            </a:r>
            <a:r>
              <a:rPr lang="en-US" dirty="0"/>
              <a:t> 	function call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>
                <a:solidFill>
                  <a:srgbClr val="FF3300"/>
                </a:solidFill>
              </a:rPr>
              <a:t>OMP_NUM_THREADS</a:t>
            </a:r>
            <a:r>
              <a:rPr lang="en-US" dirty="0"/>
              <a:t> environment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implementation </a:t>
            </a:r>
            <a:r>
              <a:rPr lang="en-US" dirty="0">
                <a:solidFill>
                  <a:srgbClr val="FF3300"/>
                </a:solidFill>
              </a:rPr>
              <a:t>default</a:t>
            </a:r>
            <a:r>
              <a:rPr lang="en-US" dirty="0"/>
              <a:t> (usually the number of cores on a node)</a:t>
            </a:r>
          </a:p>
        </p:txBody>
      </p:sp>
      <p:pic>
        <p:nvPicPr>
          <p:cNvPr id="71684" name="Picture 4" descr="thr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600200"/>
            <a:ext cx="33416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152400" y="3886200"/>
            <a:ext cx="4038600" cy="8382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Weather Forecasting Example 1</a:t>
            </a: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306888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!$OMP PARALLEL DO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!$OMP&amp; default(shared)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!$OMP&amp; private (i,k,l)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do 50 k=1,nztop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do 40 i=1,nx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cWRM remove dependency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cWRM l = l+1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	l=(k-1)*nx+i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	dcdx(l)=(ux(l)+um(k))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	         *dcdx(l)+q(l)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40 continue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50 continue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!$OMP end parallel do</a:t>
            </a:r>
          </a:p>
        </p:txBody>
      </p:sp>
      <p:sp>
        <p:nvSpPr>
          <p:cNvPr id="9421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4713" y="1600200"/>
            <a:ext cx="4306887" cy="4800600"/>
          </a:xfrm>
        </p:spPr>
        <p:txBody>
          <a:bodyPr/>
          <a:lstStyle/>
          <a:p>
            <a:pPr eaLnBrk="1" hangingPunct="1"/>
            <a:r>
              <a:rPr lang="en-US" sz="2400" dirty="0"/>
              <a:t>Many parallel loops simply use parallel do</a:t>
            </a:r>
          </a:p>
          <a:p>
            <a:pPr eaLnBrk="1" hangingPunct="1"/>
            <a:r>
              <a:rPr lang="en-US" sz="2400" dirty="0"/>
              <a:t>autoparallelize when possible (usually doesn’t work)</a:t>
            </a:r>
          </a:p>
          <a:p>
            <a:pPr eaLnBrk="1" hangingPunct="1"/>
            <a:r>
              <a:rPr lang="en-US" sz="2400" b="1" i="1" dirty="0">
                <a:solidFill>
                  <a:srgbClr val="FF3300"/>
                </a:solidFill>
              </a:rPr>
              <a:t>simplify code by removing unneeded dependencies</a:t>
            </a:r>
          </a:p>
          <a:p>
            <a:pPr eaLnBrk="1" hangingPunct="1"/>
            <a:r>
              <a:rPr lang="en-US" sz="2400" dirty="0"/>
              <a:t>Default (shared) simplifies shared list but Default (none) is recommended.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152400" y="1752600"/>
            <a:ext cx="4267200" cy="6858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152400" y="3352800"/>
            <a:ext cx="4267200" cy="4572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Weather - Example 2a</a:t>
            </a:r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371600"/>
            <a:ext cx="4306888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cmass = 0.0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!$OMP parallel default (shared)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!$OMP&amp; private(i,j,k,vd,help,..)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!$OMP&amp; reduction(+:cmass)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	do 40 j=1,ny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!$OMP do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	do 50 i=1,nx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		vd = vdep(i,j)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do 10 k=1,nz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		help(k) = c(i,j,k)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10 continue</a:t>
            </a:r>
            <a:endParaRPr lang="en-US" dirty="0"/>
          </a:p>
        </p:txBody>
      </p:sp>
      <p:sp>
        <p:nvSpPr>
          <p:cNvPr id="952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4713" y="1600200"/>
            <a:ext cx="4306887" cy="4800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3300"/>
                </a:solidFill>
              </a:rPr>
              <a:t>Parallel</a:t>
            </a:r>
            <a:r>
              <a:rPr lang="en-US" dirty="0"/>
              <a:t> region makes nested do more efficient</a:t>
            </a:r>
          </a:p>
          <a:p>
            <a:pPr lvl="1" eaLnBrk="1" hangingPunct="1"/>
            <a:r>
              <a:rPr lang="en-US" dirty="0"/>
              <a:t>avoid entering and exiting parallel mode</a:t>
            </a:r>
          </a:p>
          <a:p>
            <a:pPr eaLnBrk="1" hangingPunct="1"/>
            <a:r>
              <a:rPr lang="en-US" dirty="0">
                <a:solidFill>
                  <a:srgbClr val="FF3300"/>
                </a:solidFill>
              </a:rPr>
              <a:t>Reduction</a:t>
            </a:r>
            <a:r>
              <a:rPr lang="en-US" dirty="0"/>
              <a:t> clause generates parallel summing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Version History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5334000"/>
          </a:xfrm>
        </p:spPr>
        <p:txBody>
          <a:bodyPr/>
          <a:lstStyle/>
          <a:p>
            <a:pPr eaLnBrk="1" hangingPunct="1"/>
            <a:r>
              <a:rPr lang="en-US" dirty="0"/>
              <a:t>First</a:t>
            </a:r>
          </a:p>
          <a:p>
            <a:pPr lvl="1" eaLnBrk="1" hangingPunct="1"/>
            <a:r>
              <a:rPr lang="en-US" dirty="0"/>
              <a:t>Fortran 1.0 was released in October 1997</a:t>
            </a:r>
          </a:p>
          <a:p>
            <a:pPr lvl="1" eaLnBrk="1" hangingPunct="1"/>
            <a:r>
              <a:rPr lang="en-US" dirty="0"/>
              <a:t>C/C++ 1.0 was approved in November 1998</a:t>
            </a:r>
          </a:p>
          <a:p>
            <a:pPr eaLnBrk="1" hangingPunct="1"/>
            <a:r>
              <a:rPr lang="en-US" dirty="0"/>
              <a:t>Recent</a:t>
            </a:r>
          </a:p>
          <a:p>
            <a:pPr lvl="1" eaLnBrk="1" hangingPunct="1"/>
            <a:r>
              <a:rPr lang="en-US" dirty="0"/>
              <a:t>OpenMP 5.0 API released November 2018</a:t>
            </a:r>
          </a:p>
          <a:p>
            <a:pPr lvl="1" eaLnBrk="1" hangingPunct="1"/>
            <a:r>
              <a:rPr lang="en-US" dirty="0"/>
              <a:t>5 year major release cycle</a:t>
            </a:r>
          </a:p>
          <a:p>
            <a:pPr eaLnBrk="1" hangingPunct="1"/>
            <a:r>
              <a:rPr lang="en-US" dirty="0"/>
              <a:t>Current – Still Active</a:t>
            </a:r>
          </a:p>
          <a:p>
            <a:pPr lvl="1" eaLnBrk="1" hangingPunct="1"/>
            <a:r>
              <a:rPr lang="en-US" dirty="0"/>
              <a:t>OpenMP 5.2 planned release November 2021</a:t>
            </a:r>
          </a:p>
          <a:p>
            <a:pPr lvl="1" eaLnBrk="1" hangingPunct="1"/>
            <a:r>
              <a:rPr lang="en-US" dirty="0"/>
              <a:t>OpenMP 6.0 scheduled November 2023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Weather - Example 2a Continued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306888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000" b="1" dirty="0">
              <a:latin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 …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dirty="0">
              <a:latin typeface="Courier New" pitchFamily="49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do 30 k=1,nz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	c(i,j,k)=help(k)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	cmass=cmass+help(k)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30 continue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50 continue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!$OMP end do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40 continue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!$omp end parallel</a:t>
            </a:r>
          </a:p>
        </p:txBody>
      </p:sp>
      <p:sp>
        <p:nvSpPr>
          <p:cNvPr id="9626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4713" y="1600200"/>
            <a:ext cx="4306887" cy="4800600"/>
          </a:xfrm>
        </p:spPr>
        <p:txBody>
          <a:bodyPr/>
          <a:lstStyle/>
          <a:p>
            <a:pPr eaLnBrk="1" hangingPunct="1"/>
            <a:r>
              <a:rPr lang="en-US" dirty="0"/>
              <a:t>Reduction means</a:t>
            </a:r>
          </a:p>
          <a:p>
            <a:pPr lvl="1" eaLnBrk="1" hangingPunct="1"/>
            <a:r>
              <a:rPr lang="en-US" dirty="0"/>
              <a:t>each thread gets private cmass</a:t>
            </a:r>
          </a:p>
          <a:p>
            <a:pPr lvl="1" eaLnBrk="1" hangingPunct="1"/>
            <a:r>
              <a:rPr lang="en-US" dirty="0"/>
              <a:t>private cmass added at end of parallel region</a:t>
            </a:r>
          </a:p>
          <a:p>
            <a:pPr lvl="1" eaLnBrk="1" hangingPunct="1"/>
            <a:r>
              <a:rPr lang="en-US" dirty="0"/>
              <a:t>serial code unchanged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152400" y="2286000"/>
            <a:ext cx="4267200" cy="457200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Weather Example - 3</a:t>
            </a:r>
          </a:p>
        </p:txBody>
      </p:sp>
      <p:sp>
        <p:nvSpPr>
          <p:cNvPr id="972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306888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!$OMP parallel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do 40 j=1,ny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!$OMP do schedule(dynamic)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do30 i=1,nx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	if(ish.eq.1)then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		call upade(…)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	else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		call ucrank(…)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	endif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30 continue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40 continue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!$OMP end parallel</a:t>
            </a:r>
            <a:endParaRPr lang="en-US" dirty="0"/>
          </a:p>
        </p:txBody>
      </p:sp>
      <p:sp>
        <p:nvSpPr>
          <p:cNvPr id="9728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4713" y="1600200"/>
            <a:ext cx="4306887" cy="4800600"/>
          </a:xfrm>
        </p:spPr>
        <p:txBody>
          <a:bodyPr/>
          <a:lstStyle/>
          <a:p>
            <a:pPr eaLnBrk="1" hangingPunct="1"/>
            <a:r>
              <a:rPr lang="en-US" dirty="0"/>
              <a:t>Schedule(dynamic) for load balancing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Weather Example - 4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4958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!$OMP parallel !don’t it slows down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!$OMP&amp; default(shared)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!$OMP&amp; private(i)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do 30 I=1,loop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	y2=f2(I)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	f2(i)=f0(i) + 	   2.0*delta*f1(i)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	f0(i)=y2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30 continue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b="1" dirty="0">
                <a:latin typeface="Courier New" pitchFamily="49" charset="0"/>
              </a:rPr>
              <a:t>!$OMP end parallel do</a:t>
            </a:r>
            <a:endParaRPr lang="en-US" dirty="0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4713" y="1600200"/>
            <a:ext cx="4306887" cy="4800600"/>
          </a:xfrm>
        </p:spPr>
        <p:txBody>
          <a:bodyPr/>
          <a:lstStyle/>
          <a:p>
            <a:pPr eaLnBrk="1" hangingPunct="1"/>
            <a:r>
              <a:rPr lang="en-US" dirty="0"/>
              <a:t>Don’t over parallelize small loops</a:t>
            </a:r>
          </a:p>
          <a:p>
            <a:pPr eaLnBrk="1" hangingPunct="1"/>
            <a:r>
              <a:rPr lang="en-US" dirty="0"/>
              <a:t>Use if(&lt;condition&gt;) clause when loop is sometimes big, other times small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Weather Example - 5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4306888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latin typeface="Courier New" pitchFamily="49" charset="0"/>
              </a:rPr>
              <a:t>!$OMP parallel do schedule(dynamic)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latin typeface="Courier New" pitchFamily="49" charset="0"/>
              </a:rPr>
              <a:t>!$OMP&amp; shared(…)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latin typeface="Courier New" pitchFamily="49" charset="0"/>
              </a:rPr>
              <a:t>!$OMP&amp; private(help,…)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latin typeface="Courier New" pitchFamily="49" charset="0"/>
              </a:rPr>
              <a:t>!$OMP&amp; firstprivate (savex,savey)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latin typeface="Courier New" pitchFamily="49" charset="0"/>
              </a:rPr>
              <a:t>do 30 i=1,nztop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latin typeface="Courier New" pitchFamily="49" charset="0"/>
              </a:rPr>
              <a:t>…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latin typeface="Courier New" pitchFamily="49" charset="0"/>
              </a:rPr>
              <a:t>30 continue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b="1" dirty="0">
                <a:latin typeface="Courier New" pitchFamily="49" charset="0"/>
              </a:rPr>
              <a:t>!$OMP end parallel do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84713" y="1600200"/>
            <a:ext cx="4306887" cy="4800600"/>
          </a:xfrm>
        </p:spPr>
        <p:txBody>
          <a:bodyPr/>
          <a:lstStyle/>
          <a:p>
            <a:pPr eaLnBrk="1" hangingPunct="1"/>
            <a:r>
              <a:rPr lang="en-US" dirty="0"/>
              <a:t>First private (…)  initializes private variables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F94C9-42A1-47DA-A903-ED12D2A9C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batch script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25A9B-E367-472A-B4F7-07ABD716C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/>
              <a:t>sbatch</a:t>
            </a:r>
            <a:r>
              <a:rPr lang="en-US" dirty="0"/>
              <a:t> </a:t>
            </a:r>
            <a:r>
              <a:rPr lang="en-US" dirty="0" err="1"/>
              <a:t>openmp.sbatch</a:t>
            </a:r>
            <a:endParaRPr lang="en-US" dirty="0"/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#!/bin/sh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#SBATCH -N 1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CC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#SBATCH --</a:t>
            </a:r>
            <a:r>
              <a:rPr lang="en-US" b="1" dirty="0" err="1">
                <a:solidFill>
                  <a:srgbClr val="FFCC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ntasks</a:t>
            </a:r>
            <a:r>
              <a:rPr lang="en-US" b="1" dirty="0">
                <a:solidFill>
                  <a:srgbClr val="FFCC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=8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#BATCH --job-name="OPENMP"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#SBATCH --mem=2G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#SBATCH -p general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#SBATCH --time=00:05:00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FFCC66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export OMP_NUM_THREADS=$SLURM_NTASKS</a:t>
            </a:r>
          </a:p>
          <a:p>
            <a:pPr marL="0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parapi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2126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1C31C-39F0-4AEF-BC43-B0872E719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6" name="Picture 5" descr="Shape, arrow&#10;&#10;Description automatically generated">
            <a:extLst>
              <a:ext uri="{FF2B5EF4-FFF2-40B4-BE49-F238E27FC236}">
                <a16:creationId xmlns:a16="http://schemas.microsoft.com/office/drawing/2014/main" id="{F133CB2D-C184-4B79-BE4C-7082A5EC84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752600"/>
            <a:ext cx="89916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924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848600" cy="1417638"/>
          </a:xfrm>
        </p:spPr>
        <p:txBody>
          <a:bodyPr/>
          <a:lstStyle/>
          <a:p>
            <a:r>
              <a:rPr lang="en-US" dirty="0"/>
              <a:t>A First Peek: Simple OpenMP Example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534400" cy="639762"/>
          </a:xfrm>
        </p:spPr>
        <p:txBody>
          <a:bodyPr/>
          <a:lstStyle/>
          <a:p>
            <a:r>
              <a:rPr lang="en-US" sz="3200" b="0" dirty="0">
                <a:cs typeface="Courier New" pitchFamily="49" charset="0"/>
              </a:rPr>
              <a:t>Consider arrays a, b, c and this simple loop:</a:t>
            </a:r>
            <a:endParaRPr lang="en-US" sz="3200" b="0" dirty="0">
              <a:solidFill>
                <a:srgbClr val="FFC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" y="2906712"/>
            <a:ext cx="4419600" cy="3951288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!$OMP parallel do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!$OMP&amp; shared (a, b, c)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do i=1,n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a(i) = b(i) + c(i)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enddo</a:t>
            </a:r>
          </a:p>
          <a:p>
            <a:pPr>
              <a:buNone/>
            </a:pPr>
            <a:r>
              <a:rPr lang="en-US" b="1" dirty="0">
                <a:solidFill>
                  <a:srgbClr val="FFC000"/>
                </a:solidFill>
                <a:latin typeface="Courier New" pitchFamily="49" charset="0"/>
                <a:cs typeface="Courier New" pitchFamily="49" charset="0"/>
              </a:rPr>
              <a:t>!$OMP end parallel do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906712"/>
            <a:ext cx="4800601" cy="3494088"/>
          </a:xfrm>
        </p:spPr>
        <p:txBody>
          <a:bodyPr/>
          <a:lstStyle/>
          <a:p>
            <a:pPr>
              <a:buNone/>
            </a:pPr>
            <a:r>
              <a:rPr lang="en-US" b="1" dirty="0">
                <a:solidFill>
                  <a:srgbClr val="FFCC66"/>
                </a:solidFill>
                <a:latin typeface="Courier New" pitchFamily="49" charset="0"/>
                <a:cs typeface="Courier New" pitchFamily="49" charset="0"/>
              </a:rPr>
              <a:t>#pragma omp parallel for\</a:t>
            </a:r>
          </a:p>
          <a:p>
            <a:pPr>
              <a:buNone/>
            </a:pPr>
            <a:r>
              <a:rPr lang="en-US" b="1" dirty="0">
                <a:solidFill>
                  <a:srgbClr val="FFCC66"/>
                </a:solidFill>
                <a:latin typeface="Courier New" pitchFamily="49" charset="0"/>
                <a:cs typeface="Courier New" pitchFamily="49" charset="0"/>
              </a:rPr>
              <a:t>        shared (a,b,c)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for (i=0; i&lt;n; i++) {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a(i) = b(i) + c(i)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buNone/>
            </a:pPr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37238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000000"/>
                </a:solidFill>
                <a:effectLst/>
                <a:latin typeface="Trebuchet MS"/>
              </a:rPr>
              <a:t>Fortran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0" y="2438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b="1" dirty="0">
                <a:solidFill>
                  <a:srgbClr val="000000"/>
                </a:solidFill>
                <a:effectLst/>
                <a:latin typeface="Trebuchet MS"/>
              </a:rPr>
              <a:t>C/C++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TS">
  <a:themeElements>
    <a:clrScheme name="ITS 13">
      <a:dk1>
        <a:srgbClr val="5F5F5F"/>
      </a:dk1>
      <a:lt1>
        <a:srgbClr val="EFEFE7"/>
      </a:lt1>
      <a:dk2>
        <a:srgbClr val="FFFF66"/>
      </a:dk2>
      <a:lt2>
        <a:srgbClr val="336699"/>
      </a:lt2>
      <a:accent1>
        <a:srgbClr val="99CCFF"/>
      </a:accent1>
      <a:accent2>
        <a:srgbClr val="336699"/>
      </a:accent2>
      <a:accent3>
        <a:srgbClr val="F6F6F1"/>
      </a:accent3>
      <a:accent4>
        <a:srgbClr val="505050"/>
      </a:accent4>
      <a:accent5>
        <a:srgbClr val="CAE2FF"/>
      </a:accent5>
      <a:accent6>
        <a:srgbClr val="2D5C8A"/>
      </a:accent6>
      <a:hlink>
        <a:srgbClr val="6699CC"/>
      </a:hlink>
      <a:folHlink>
        <a:srgbClr val="003366"/>
      </a:folHlink>
    </a:clrScheme>
    <a:fontScheme name="ITS">
      <a:majorFont>
        <a:latin typeface="Trebuchet MS"/>
        <a:ea typeface=""/>
        <a:cs typeface="Arial"/>
      </a:majorFont>
      <a:minorFont>
        <a:latin typeface="Trebuchet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I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S 13">
        <a:dk1>
          <a:srgbClr val="5F5F5F"/>
        </a:dk1>
        <a:lt1>
          <a:srgbClr val="EFEFE7"/>
        </a:lt1>
        <a:dk2>
          <a:srgbClr val="FFFF66"/>
        </a:dk2>
        <a:lt2>
          <a:srgbClr val="336699"/>
        </a:lt2>
        <a:accent1>
          <a:srgbClr val="99CCFF"/>
        </a:accent1>
        <a:accent2>
          <a:srgbClr val="336699"/>
        </a:accent2>
        <a:accent3>
          <a:srgbClr val="F6F6F1"/>
        </a:accent3>
        <a:accent4>
          <a:srgbClr val="505050"/>
        </a:accent4>
        <a:accent5>
          <a:srgbClr val="CAE2FF"/>
        </a:accent5>
        <a:accent6>
          <a:srgbClr val="2D5C8A"/>
        </a:accent6>
        <a:hlink>
          <a:srgbClr val="6699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Trebuchet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ITS</Template>
  <TotalTime>22668</TotalTime>
  <Words>4230</Words>
  <Application>Microsoft Office PowerPoint</Application>
  <PresentationFormat>On-screen Show (4:3)</PresentationFormat>
  <Paragraphs>703</Paragraphs>
  <Slides>85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97" baseType="lpstr">
      <vt:lpstr>Arial</vt:lpstr>
      <vt:lpstr>Calibri</vt:lpstr>
      <vt:lpstr>Courier</vt:lpstr>
      <vt:lpstr>Courier New</vt:lpstr>
      <vt:lpstr>Impact</vt:lpstr>
      <vt:lpstr>Lucida Handwriting</vt:lpstr>
      <vt:lpstr>Times New Roman</vt:lpstr>
      <vt:lpstr>Trebuchet MS</vt:lpstr>
      <vt:lpstr>Verdana</vt:lpstr>
      <vt:lpstr>Wingdings</vt:lpstr>
      <vt:lpstr>ITS</vt:lpstr>
      <vt:lpstr>Custom Design</vt:lpstr>
      <vt:lpstr>PowerPoint Presentation</vt:lpstr>
      <vt:lpstr>Logistics</vt:lpstr>
      <vt:lpstr>Course Overview</vt:lpstr>
      <vt:lpstr>OpenMP Introduction</vt:lpstr>
      <vt:lpstr>Course Objectives</vt:lpstr>
      <vt:lpstr>Why choose OpenMP ?</vt:lpstr>
      <vt:lpstr>In a Nutshell</vt:lpstr>
      <vt:lpstr>Version History</vt:lpstr>
      <vt:lpstr>A First Peek: Simple OpenMP Example</vt:lpstr>
      <vt:lpstr>References</vt:lpstr>
      <vt:lpstr>Getting our feet wet</vt:lpstr>
      <vt:lpstr>Memory Types</vt:lpstr>
      <vt:lpstr>Clustered SMPs</vt:lpstr>
      <vt:lpstr>Distributed       vs.               Shared Memory</vt:lpstr>
      <vt:lpstr>Models, models, models …</vt:lpstr>
      <vt:lpstr>OpenMP - User Interface Model</vt:lpstr>
      <vt:lpstr>What is a thread?</vt:lpstr>
      <vt:lpstr>Execution Model</vt:lpstr>
      <vt:lpstr>Fork – Join Model</vt:lpstr>
      <vt:lpstr>Communicating Between Threads</vt:lpstr>
      <vt:lpstr>Storage Model – Data Scoping</vt:lpstr>
      <vt:lpstr>Putting the models together - Summary</vt:lpstr>
      <vt:lpstr>Creating Parallel Regions</vt:lpstr>
      <vt:lpstr>PowerPoint Presentation</vt:lpstr>
      <vt:lpstr>PowerPoint Presentation</vt:lpstr>
      <vt:lpstr>Comparison of Programming Models</vt:lpstr>
      <vt:lpstr>Compiling</vt:lpstr>
      <vt:lpstr>Compilers</vt:lpstr>
      <vt:lpstr>Compiler Directives</vt:lpstr>
      <vt:lpstr>Specifying threads</vt:lpstr>
      <vt:lpstr>OpenMP – Diving In</vt:lpstr>
      <vt:lpstr>PowerPoint Presentation</vt:lpstr>
      <vt:lpstr>OpenMP Language Features</vt:lpstr>
      <vt:lpstr>PowerPoint Presentation</vt:lpstr>
      <vt:lpstr>Parallel Construct</vt:lpstr>
      <vt:lpstr>Supported Clauses for the Parallel Construct</vt:lpstr>
      <vt:lpstr>Data Scoping Basics </vt:lpstr>
      <vt:lpstr>Worksharing Directives</vt:lpstr>
      <vt:lpstr>Loop Worksharing directive</vt:lpstr>
      <vt:lpstr>All Worksharing Directives</vt:lpstr>
      <vt:lpstr>Loop Constructs</vt:lpstr>
      <vt:lpstr>Shared Clause</vt:lpstr>
      <vt:lpstr>Private Clause</vt:lpstr>
      <vt:lpstr>Firstprivate Clause</vt:lpstr>
      <vt:lpstr>LASTPRIVATE clause</vt:lpstr>
      <vt:lpstr>Changing the default</vt:lpstr>
      <vt:lpstr>Default Clause</vt:lpstr>
      <vt:lpstr>NOWAIT clause</vt:lpstr>
      <vt:lpstr>Reductions</vt:lpstr>
      <vt:lpstr>REDUCTION clause</vt:lpstr>
      <vt:lpstr>Ordered clause</vt:lpstr>
      <vt:lpstr>Schedule clause</vt:lpstr>
      <vt:lpstr>The 4 choices for schedule clauses</vt:lpstr>
      <vt:lpstr>Performance Impact of Schedule</vt:lpstr>
      <vt:lpstr>Synchronization</vt:lpstr>
      <vt:lpstr>Barrier Synchronization</vt:lpstr>
      <vt:lpstr>Atomic Update</vt:lpstr>
      <vt:lpstr>Mutual Exclusion - Critical Sections</vt:lpstr>
      <vt:lpstr>PowerPoint Presentation</vt:lpstr>
      <vt:lpstr>PowerPoint Presentation</vt:lpstr>
      <vt:lpstr>Clauses by Directives Table</vt:lpstr>
      <vt:lpstr>Sub-programs in parallel regions</vt:lpstr>
      <vt:lpstr>PowerPoint Presentation</vt:lpstr>
      <vt:lpstr>Threadprivate</vt:lpstr>
      <vt:lpstr>PowerPoint Presentation</vt:lpstr>
      <vt:lpstr>PowerPoint Presentation</vt:lpstr>
      <vt:lpstr>Environment Variables</vt:lpstr>
      <vt:lpstr>Environment Variables</vt:lpstr>
      <vt:lpstr>Run-time Library Routines</vt:lpstr>
      <vt:lpstr>Run-time Library: Timing</vt:lpstr>
      <vt:lpstr>Run-time Library: Timing</vt:lpstr>
      <vt:lpstr>Run-time Library Routines</vt:lpstr>
      <vt:lpstr>Run-time Library Routines Cont.</vt:lpstr>
      <vt:lpstr>Run-time Library Routines Cont.</vt:lpstr>
      <vt:lpstr>Run-time Library Routines Cont.</vt:lpstr>
      <vt:lpstr>Run-time Library Routines Cont.</vt:lpstr>
      <vt:lpstr>How many threads?</vt:lpstr>
      <vt:lpstr>Weather Forecasting Example 1</vt:lpstr>
      <vt:lpstr>Weather - Example 2a</vt:lpstr>
      <vt:lpstr>Weather - Example 2a Continued</vt:lpstr>
      <vt:lpstr>Weather Example - 3</vt:lpstr>
      <vt:lpstr>Weather Example - 4</vt:lpstr>
      <vt:lpstr>Weather Example - 5</vt:lpstr>
      <vt:lpstr>Sample batch script</vt:lpstr>
      <vt:lpstr>Questions?</vt:lpstr>
    </vt:vector>
  </TitlesOfParts>
  <Company>North Carolina Supercomputing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OpenMP</dc:title>
  <dc:creator>Mark Reed</dc:creator>
  <cp:lastModifiedBy>Reed, Mark S.C.</cp:lastModifiedBy>
  <cp:revision>124</cp:revision>
  <cp:lastPrinted>2013-06-13T15:27:01Z</cp:lastPrinted>
  <dcterms:created xsi:type="dcterms:W3CDTF">1999-02-22T14:26:00Z</dcterms:created>
  <dcterms:modified xsi:type="dcterms:W3CDTF">2021-05-06T17:35:58Z</dcterms:modified>
</cp:coreProperties>
</file>