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  <p:sldId id="275" r:id="rId5"/>
    <p:sldId id="375" r:id="rId6"/>
    <p:sldId id="376" r:id="rId7"/>
    <p:sldId id="377" r:id="rId8"/>
    <p:sldId id="378" r:id="rId9"/>
    <p:sldId id="379" r:id="rId10"/>
    <p:sldId id="380" r:id="rId11"/>
    <p:sldId id="394" r:id="rId12"/>
    <p:sldId id="381" r:id="rId13"/>
    <p:sldId id="383" r:id="rId14"/>
    <p:sldId id="384" r:id="rId15"/>
    <p:sldId id="385" r:id="rId16"/>
    <p:sldId id="386" r:id="rId17"/>
    <p:sldId id="387" r:id="rId18"/>
    <p:sldId id="398" r:id="rId19"/>
    <p:sldId id="388" r:id="rId20"/>
    <p:sldId id="389" r:id="rId21"/>
    <p:sldId id="399" r:id="rId22"/>
    <p:sldId id="400" r:id="rId23"/>
    <p:sldId id="401" r:id="rId24"/>
    <p:sldId id="402" r:id="rId25"/>
    <p:sldId id="403" r:id="rId26"/>
    <p:sldId id="404" r:id="rId27"/>
    <p:sldId id="392" r:id="rId28"/>
    <p:sldId id="393" r:id="rId29"/>
    <p:sldId id="390" r:id="rId30"/>
    <p:sldId id="391" r:id="rId31"/>
    <p:sldId id="397" r:id="rId32"/>
    <p:sldId id="382" r:id="rId33"/>
    <p:sldId id="395" r:id="rId34"/>
    <p:sldId id="396" r:id="rId35"/>
    <p:sldId id="276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5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1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950"/>
            <a:ext cx="8445500" cy="5416549"/>
          </a:xfrm>
          <a:prstGeom prst="rect">
            <a:avLst/>
          </a:prstGeom>
        </p:spPr>
        <p:txBody>
          <a:bodyPr/>
          <a:lstStyle>
            <a:lvl2pPr marL="742950" indent="-285750">
              <a:buSzPct val="60000"/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63"/>
            <a:ext cx="9144000" cy="1143000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223125" y="7334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12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b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small_blue_tra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5892800"/>
            <a:ext cx="2540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idia.com/object/gpu-applications.html" TargetMode="External"/><Relationship Id="rId2" Type="http://schemas.openxmlformats.org/officeDocument/2006/relationships/hyperlink" Target="http://www.nvidia.com/content/tesla/pdf/gpu-accelerated-applications-for-hpc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ts.unc.edu/research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ce-project.eu/IMG/pdf/D9-2-2_1ip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unc.edu/help/computing-with-the-gpu-nodes-on-killdevil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help.unc.edu/" TargetMode="External"/><Relationship Id="rId7" Type="http://schemas.openxmlformats.org/officeDocument/2006/relationships/image" Target="../media/image29.jpeg"/><Relationship Id="rId2" Type="http://schemas.openxmlformats.org/officeDocument/2006/relationships/hyperlink" Target="mailto:research@un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89560" y="2839692"/>
            <a:ext cx="86563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Computing with Accelerators:  Overview</a:t>
            </a:r>
            <a:br>
              <a:rPr lang="en-US" sz="54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ITS Research Computing</a:t>
            </a:r>
          </a:p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Mark Reed 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Lunch is Over</a:t>
            </a:r>
            <a:endParaRPr lang="en-US" dirty="0"/>
          </a:p>
        </p:txBody>
      </p:sp>
      <p:pic>
        <p:nvPicPr>
          <p:cNvPr id="1026" name="Picture 2" descr="C:\Users\reed\RC_courses\accelerators\CPU-Scal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77" y="700654"/>
            <a:ext cx="5309616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015" y="5553697"/>
            <a:ext cx="23151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From </a:t>
            </a:r>
          </a:p>
          <a:p>
            <a:r>
              <a:rPr lang="en-US" sz="1400" b="1" dirty="0" smtClean="0"/>
              <a:t>“</a:t>
            </a:r>
            <a:r>
              <a:rPr lang="en-US" sz="1400" b="1" i="1" dirty="0" smtClean="0"/>
              <a:t>The </a:t>
            </a:r>
            <a:r>
              <a:rPr lang="en-US" sz="1400" b="1" i="1" dirty="0"/>
              <a:t>Free Lunch Is Over </a:t>
            </a:r>
            <a:br>
              <a:rPr lang="en-US" sz="1400" b="1" i="1" dirty="0"/>
            </a:br>
            <a:r>
              <a:rPr lang="en-US" sz="1400" b="1" i="1" dirty="0"/>
              <a:t>A Fundamental Turn Toward Concurrency in </a:t>
            </a:r>
            <a:r>
              <a:rPr lang="en-US" sz="1400" b="1" i="1" dirty="0" smtClean="0"/>
              <a:t>Software”</a:t>
            </a:r>
            <a:endParaRPr lang="en-US" sz="1400" b="1" i="1" dirty="0"/>
          </a:p>
          <a:p>
            <a:r>
              <a:rPr lang="en-US" sz="1400" b="1" dirty="0"/>
              <a:t>By Herb </a:t>
            </a:r>
            <a:r>
              <a:rPr lang="en-US" sz="1400" b="1" dirty="0" smtClean="0"/>
              <a:t>Sutter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25303" y="5973263"/>
            <a:ext cx="330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Intel CPU 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6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6950"/>
            <a:ext cx="8674100" cy="5571490"/>
          </a:xfrm>
        </p:spPr>
        <p:txBody>
          <a:bodyPr/>
          <a:lstStyle/>
          <a:p>
            <a:r>
              <a:rPr lang="en-US" dirty="0" smtClean="0"/>
              <a:t>Generally speaking you trade off clock speed for lower power</a:t>
            </a:r>
          </a:p>
          <a:p>
            <a:r>
              <a:rPr lang="en-US" dirty="0" smtClean="0"/>
              <a:t>Processing cores will be low power, slower </a:t>
            </a:r>
            <a:r>
              <a:rPr lang="en-US" dirty="0" err="1" smtClean="0"/>
              <a:t>cpu</a:t>
            </a:r>
            <a:r>
              <a:rPr lang="en-US" dirty="0" smtClean="0"/>
              <a:t> (~ 1 GHz) </a:t>
            </a:r>
          </a:p>
          <a:p>
            <a:r>
              <a:rPr lang="en-US" dirty="0" smtClean="0"/>
              <a:t>Lots of cores, high parallelism (hundreds of threads)</a:t>
            </a:r>
          </a:p>
          <a:p>
            <a:r>
              <a:rPr lang="en-US" dirty="0" smtClean="0"/>
              <a:t>Memory on the accelerator is less (e.g. 6 GB)</a:t>
            </a:r>
          </a:p>
          <a:p>
            <a:r>
              <a:rPr lang="en-US" dirty="0" smtClean="0"/>
              <a:t>Data transfer is over </a:t>
            </a:r>
            <a:r>
              <a:rPr lang="en-US" dirty="0" err="1" smtClean="0"/>
              <a:t>PCIe</a:t>
            </a:r>
            <a:r>
              <a:rPr lang="en-US" dirty="0" smtClean="0"/>
              <a:t> and is slow and therefore expensive computationally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6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CUDA</a:t>
            </a:r>
          </a:p>
          <a:p>
            <a:r>
              <a:rPr lang="en-US" dirty="0" err="1" smtClean="0"/>
              <a:t>OpenACC</a:t>
            </a:r>
            <a:endParaRPr lang="en-US" dirty="0" smtClean="0"/>
          </a:p>
          <a:p>
            <a:pPr lvl="1"/>
            <a:r>
              <a:rPr lang="en-US" dirty="0" smtClean="0"/>
              <a:t>PGI Directives, HMPP Directives</a:t>
            </a:r>
            <a:endParaRPr lang="en-US" dirty="0" smtClean="0"/>
          </a:p>
          <a:p>
            <a:r>
              <a:rPr lang="en-US" dirty="0" err="1" smtClean="0"/>
              <a:t>OpenCL</a:t>
            </a:r>
            <a:endParaRPr lang="en-US" dirty="0" smtClean="0"/>
          </a:p>
          <a:p>
            <a:r>
              <a:rPr lang="en-US" dirty="0" smtClean="0"/>
              <a:t>Xeon Phi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Models</a:t>
            </a:r>
            <a:endParaRPr lang="en-US" dirty="0"/>
          </a:p>
        </p:txBody>
      </p:sp>
      <p:pic>
        <p:nvPicPr>
          <p:cNvPr id="6146" name="Picture 2" descr="C:\Users\reed\RC_courses\accelerators\nvidia.c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80" y="718124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eed\RC_courses\accelerators\opena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43" y="2782922"/>
            <a:ext cx="2590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reed\RC_courses\accelerators\opencl.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31" y="4143173"/>
            <a:ext cx="1914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reed\RC_courses\accelerators\xeon.ph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5" y="43434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3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4" y="9524"/>
            <a:ext cx="8018887" cy="614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154" y="6156959"/>
            <a:ext cx="565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Credit: “A comparison of Programming Models” by Jeff Larkin,  </a:t>
            </a:r>
            <a:r>
              <a:rPr lang="en-US" b="1" i="1" dirty="0" err="1" smtClean="0"/>
              <a:t>Nvidia</a:t>
            </a:r>
            <a:r>
              <a:rPr lang="en-US" b="1" i="1" dirty="0" smtClean="0"/>
              <a:t> (formerly with Cray)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5693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1" y="-1"/>
            <a:ext cx="7793949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154" y="6156959"/>
            <a:ext cx="565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Credit: “A comparison of Programming Models” by Jeff Larkin,  </a:t>
            </a:r>
            <a:r>
              <a:rPr lang="en-US" b="1" i="1" dirty="0" err="1" smtClean="0"/>
              <a:t>Nvidia</a:t>
            </a:r>
            <a:r>
              <a:rPr lang="en-US" b="1" i="1" dirty="0" smtClean="0"/>
              <a:t> (formerly with Cray)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7774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893445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7594" y="6211668"/>
            <a:ext cx="565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Credit: “A comparison of Programming Models” by Jeff Larkin,  </a:t>
            </a:r>
            <a:r>
              <a:rPr lang="en-US" b="1" i="1" dirty="0" err="1" smtClean="0"/>
              <a:t>Nvidia</a:t>
            </a:r>
            <a:r>
              <a:rPr lang="en-US" b="1" i="1" dirty="0" smtClean="0"/>
              <a:t> (formerly with Cray)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0411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89535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14288"/>
            <a:ext cx="89535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7594" y="6211668"/>
            <a:ext cx="565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Credit: “A comparison of Programming Models” by Jeff Larkin,  </a:t>
            </a:r>
            <a:r>
              <a:rPr lang="en-US" b="1" i="1" dirty="0" err="1" smtClean="0"/>
              <a:t>Nvidia</a:t>
            </a:r>
            <a:r>
              <a:rPr lang="en-US" b="1" i="1" dirty="0" smtClean="0"/>
              <a:t> (formerly with Cray)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0169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0120"/>
            <a:ext cx="8991600" cy="5684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Directives based HPC parallel programming model</a:t>
            </a:r>
          </a:p>
          <a:p>
            <a:pPr lvl="1"/>
            <a:r>
              <a:rPr lang="en-US" dirty="0"/>
              <a:t>Fortran comment statements and C/C++ pragmas </a:t>
            </a:r>
            <a:endParaRPr lang="en-US" dirty="0" smtClean="0"/>
          </a:p>
          <a:p>
            <a:r>
              <a:rPr lang="en-US" dirty="0" smtClean="0"/>
              <a:t>Performance and portability</a:t>
            </a:r>
          </a:p>
          <a:p>
            <a:r>
              <a:rPr lang="en-US" dirty="0" err="1"/>
              <a:t>OpenACC</a:t>
            </a:r>
            <a:r>
              <a:rPr lang="en-US" dirty="0"/>
              <a:t> compilers can manage data movement between CPU host memory and a separate memory on the </a:t>
            </a:r>
            <a:r>
              <a:rPr lang="en-US" dirty="0" smtClean="0"/>
              <a:t>accelerator</a:t>
            </a:r>
          </a:p>
          <a:p>
            <a:r>
              <a:rPr lang="en-US" dirty="0" smtClean="0"/>
              <a:t>Compiler availability:</a:t>
            </a:r>
          </a:p>
          <a:p>
            <a:pPr lvl="1"/>
            <a:r>
              <a:rPr lang="en-US" dirty="0"/>
              <a:t>CAPS </a:t>
            </a:r>
            <a:r>
              <a:rPr lang="en-US" dirty="0" err="1"/>
              <a:t>entreprise</a:t>
            </a:r>
            <a:r>
              <a:rPr lang="en-US" dirty="0"/>
              <a:t>, Cray, and The Portland Group (PGI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(coming go GNU)</a:t>
            </a:r>
          </a:p>
          <a:p>
            <a:r>
              <a:rPr lang="en-US" dirty="0" smtClean="0"/>
              <a:t>Language support: Fortran, C, C++ (some)</a:t>
            </a:r>
          </a:p>
          <a:p>
            <a:r>
              <a:rPr lang="en-US" dirty="0" smtClean="0"/>
              <a:t>OpenMP specification will include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4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379" y="787940"/>
            <a:ext cx="8764621" cy="60700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Fortran</a:t>
            </a:r>
          </a:p>
          <a:p>
            <a:pPr marL="0" indent="0">
              <a:buNone/>
            </a:pPr>
            <a:r>
              <a:rPr lang="en-US" dirty="0" smtClean="0"/>
              <a:t>!$</a:t>
            </a:r>
            <a:r>
              <a:rPr lang="en-US" dirty="0" err="1"/>
              <a:t>acc</a:t>
            </a:r>
            <a:r>
              <a:rPr lang="en-US" dirty="0"/>
              <a:t> parallel loop reduction(+:pi)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  do i=0, n-1</a:t>
            </a:r>
            <a:br>
              <a:rPr lang="en-US" dirty="0"/>
            </a:br>
            <a:r>
              <a:rPr lang="en-US" dirty="0"/>
              <a:t>          t = (i+0.5_8)/n</a:t>
            </a:r>
            <a:br>
              <a:rPr lang="en-US" dirty="0"/>
            </a:br>
            <a:r>
              <a:rPr lang="en-US" dirty="0"/>
              <a:t>          pi = pi + 4.0/(1.0 + t*t)</a:t>
            </a:r>
            <a:br>
              <a:rPr lang="en-US" dirty="0"/>
            </a:br>
            <a:r>
              <a:rPr lang="en-US" dirty="0"/>
              <a:t>      end do</a:t>
            </a:r>
            <a:br>
              <a:rPr lang="en-US" dirty="0"/>
            </a:br>
            <a:r>
              <a:rPr lang="en-US" dirty="0"/>
              <a:t>  !$</a:t>
            </a:r>
            <a:r>
              <a:rPr lang="en-US" dirty="0" err="1"/>
              <a:t>acc</a:t>
            </a:r>
            <a:r>
              <a:rPr lang="en-US" dirty="0"/>
              <a:t> end parallel </a:t>
            </a:r>
            <a:r>
              <a:rPr lang="en-US" dirty="0" smtClean="0"/>
              <a:t>loop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</a:t>
            </a:r>
          </a:p>
          <a:p>
            <a:pPr marL="0" indent="0">
              <a:buNone/>
            </a:pPr>
            <a:r>
              <a:rPr lang="en-US" dirty="0"/>
              <a:t>#pragma </a:t>
            </a:r>
            <a:r>
              <a:rPr lang="en-US" dirty="0" err="1"/>
              <a:t>acc</a:t>
            </a:r>
            <a:r>
              <a:rPr lang="en-US" dirty="0"/>
              <a:t> parallel loop reduction(+:pi)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 for (i=0; i&lt;N; i++) {</a:t>
            </a:r>
            <a:br>
              <a:rPr lang="en-US" dirty="0"/>
            </a:br>
            <a:r>
              <a:rPr lang="en-US" dirty="0"/>
              <a:t>     double t= (double)((i+0.5)/N);</a:t>
            </a:r>
            <a:br>
              <a:rPr lang="en-US" dirty="0"/>
            </a:br>
            <a:r>
              <a:rPr lang="en-US" dirty="0"/>
              <a:t>     pi +=4.0/(1.0+t*t);</a:t>
            </a:r>
            <a:br>
              <a:rPr lang="en-US" dirty="0"/>
            </a:br>
            <a:r>
              <a:rPr lang="en-US" dirty="0"/>
              <a:t>  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263"/>
            <a:ext cx="9144000" cy="875320"/>
          </a:xfrm>
        </p:spPr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Trivial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8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" y="996950"/>
            <a:ext cx="8945880" cy="5416549"/>
          </a:xfrm>
        </p:spPr>
        <p:txBody>
          <a:bodyPr/>
          <a:lstStyle/>
          <a:p>
            <a:r>
              <a:rPr lang="en-US" dirty="0" smtClean="0"/>
              <a:t>Open Computing Language</a:t>
            </a:r>
          </a:p>
          <a:p>
            <a:r>
              <a:rPr lang="en-US" dirty="0" err="1"/>
              <a:t>OpenCL</a:t>
            </a:r>
            <a:r>
              <a:rPr lang="en-US" dirty="0"/>
              <a:t> lets Programmers write a </a:t>
            </a:r>
            <a:r>
              <a:rPr lang="en-US" dirty="0" smtClean="0"/>
              <a:t>single portable program that uses ALL resources </a:t>
            </a:r>
            <a:r>
              <a:rPr lang="en-US" dirty="0"/>
              <a:t>in the </a:t>
            </a:r>
            <a:r>
              <a:rPr lang="en-US" dirty="0" smtClean="0"/>
              <a:t>heterogeneous platform (includes GPU, FPGA, DSP, CPU, </a:t>
            </a:r>
            <a:r>
              <a:rPr lang="en-US" smtClean="0"/>
              <a:t>Xeon Phi, and </a:t>
            </a:r>
            <a:r>
              <a:rPr lang="en-US" dirty="0" smtClean="0"/>
              <a:t>others)</a:t>
            </a:r>
          </a:p>
          <a:p>
            <a:r>
              <a:rPr lang="en-US" dirty="0"/>
              <a:t>To use </a:t>
            </a:r>
            <a:r>
              <a:rPr lang="en-US" dirty="0" err="1"/>
              <a:t>OpenCL</a:t>
            </a:r>
            <a:r>
              <a:rPr lang="en-US" dirty="0"/>
              <a:t>, you </a:t>
            </a:r>
            <a:r>
              <a:rPr lang="en-US" dirty="0" smtClean="0"/>
              <a:t>must</a:t>
            </a:r>
          </a:p>
          <a:p>
            <a:pPr lvl="1"/>
            <a:r>
              <a:rPr lang="en-US" dirty="0" smtClean="0"/>
              <a:t>Define </a:t>
            </a:r>
            <a:r>
              <a:rPr lang="en-US" dirty="0"/>
              <a:t>the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Execute </a:t>
            </a:r>
            <a:r>
              <a:rPr lang="en-US" dirty="0"/>
              <a:t>code on the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Move </a:t>
            </a:r>
            <a:r>
              <a:rPr lang="en-US" dirty="0"/>
              <a:t>data around in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Write </a:t>
            </a:r>
            <a:r>
              <a:rPr lang="en-US" dirty="0"/>
              <a:t>(and build)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5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why computing with accelerators is important</a:t>
            </a:r>
          </a:p>
          <a:p>
            <a:r>
              <a:rPr lang="en-US" dirty="0" smtClean="0"/>
              <a:t>Understand accelerator hardware</a:t>
            </a:r>
          </a:p>
          <a:p>
            <a:r>
              <a:rPr lang="en-US" dirty="0" smtClean="0"/>
              <a:t>Learn what types of problems are suitable for accelerators</a:t>
            </a:r>
          </a:p>
          <a:p>
            <a:r>
              <a:rPr lang="en-US" dirty="0" smtClean="0"/>
              <a:t>Survey the programming models available</a:t>
            </a:r>
          </a:p>
          <a:p>
            <a:r>
              <a:rPr lang="en-US" dirty="0" smtClean="0"/>
              <a:t>Know how to access accelerators for your own use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Credit: Bill Barth, TACC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01" y="1713595"/>
            <a:ext cx="5676452" cy="424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94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4"/>
            <a:ext cx="9144000" cy="683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21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"/>
            <a:ext cx="9144000" cy="68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1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7"/>
            <a:ext cx="9144000" cy="684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78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602"/>
            <a:ext cx="9136541" cy="686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101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520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78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"/>
            <a:ext cx="9143999" cy="685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95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 strength is </a:t>
            </a:r>
            <a:r>
              <a:rPr lang="en-US" dirty="0" smtClean="0">
                <a:solidFill>
                  <a:srgbClr val="FFC000"/>
                </a:solidFill>
              </a:rPr>
              <a:t>flops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000"/>
                </a:solidFill>
              </a:rPr>
              <a:t>memory bandwidth</a:t>
            </a:r>
          </a:p>
          <a:p>
            <a:r>
              <a:rPr lang="en-US" dirty="0" smtClean="0"/>
              <a:t>Lots of parallelism</a:t>
            </a:r>
          </a:p>
          <a:p>
            <a:r>
              <a:rPr lang="en-US" dirty="0" smtClean="0"/>
              <a:t>Little branching</a:t>
            </a:r>
          </a:p>
          <a:p>
            <a:r>
              <a:rPr lang="en-US" dirty="0" smtClean="0"/>
              <a:t>Conversely, these problems </a:t>
            </a:r>
            <a:r>
              <a:rPr lang="en-US" b="1" dirty="0" smtClean="0">
                <a:solidFill>
                  <a:srgbClr val="FFC000"/>
                </a:solidFill>
              </a:rPr>
              <a:t>do not </a:t>
            </a:r>
            <a:r>
              <a:rPr lang="en-US" dirty="0" smtClean="0"/>
              <a:t>work well</a:t>
            </a:r>
          </a:p>
          <a:p>
            <a:pPr lvl="1"/>
            <a:r>
              <a:rPr lang="en-US" dirty="0"/>
              <a:t>Most graph algorithms (too unpredictable, especially in memory-space)</a:t>
            </a:r>
          </a:p>
          <a:p>
            <a:pPr lvl="1"/>
            <a:r>
              <a:rPr lang="en-US" dirty="0"/>
              <a:t>Sparse linear algebra (</a:t>
            </a:r>
            <a:r>
              <a:rPr lang="en-US" dirty="0" smtClean="0"/>
              <a:t>but </a:t>
            </a:r>
            <a:r>
              <a:rPr lang="en-US" dirty="0"/>
              <a:t>bad on </a:t>
            </a:r>
            <a:r>
              <a:rPr lang="en-US" dirty="0" smtClean="0"/>
              <a:t>CPU </a:t>
            </a:r>
            <a:r>
              <a:rPr lang="en-US" dirty="0"/>
              <a:t>too)</a:t>
            </a:r>
          </a:p>
          <a:p>
            <a:pPr lvl="1"/>
            <a:r>
              <a:rPr lang="en-US" dirty="0"/>
              <a:t>Small signal processing problems (FFTs smaller than 1000 points, for example)</a:t>
            </a:r>
          </a:p>
          <a:p>
            <a:pPr lvl="1"/>
            <a:r>
              <a:rPr lang="en-US" dirty="0"/>
              <a:t>Search</a:t>
            </a:r>
          </a:p>
          <a:p>
            <a:pPr lvl="1"/>
            <a:r>
              <a:rPr lang="en-US" dirty="0"/>
              <a:t>Sort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types of problems work well?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05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www.nvidia.com/content/tesla/pdf/gpu-accelerated-applications-for-hpc.pdf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16 Page guide of ported applications including</a:t>
            </a:r>
            <a:r>
              <a:rPr lang="en-US" dirty="0"/>
              <a:t> </a:t>
            </a:r>
            <a:r>
              <a:rPr lang="en-US" dirty="0" smtClean="0"/>
              <a:t>computational chemistry (MD and QC), materials science, bioinformatics, physics, weather and climate forecasting</a:t>
            </a:r>
          </a:p>
          <a:p>
            <a:r>
              <a:rPr lang="en-US" dirty="0" smtClean="0"/>
              <a:t>Or see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www.nvidia.com/object/gpu-applications.html</a:t>
            </a:r>
            <a:r>
              <a:rPr lang="en-US" dirty="0" smtClean="0"/>
              <a:t> for a searchable guide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59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possible performance</a:t>
            </a:r>
          </a:p>
          <a:p>
            <a:r>
              <a:rPr lang="en-US" dirty="0" smtClean="0"/>
              <a:t>Most control over memory hierarchy, data movement, and synchronization</a:t>
            </a:r>
          </a:p>
          <a:p>
            <a:r>
              <a:rPr lang="en-US" dirty="0" smtClean="0"/>
              <a:t>Limited portability</a:t>
            </a:r>
          </a:p>
          <a:p>
            <a:r>
              <a:rPr lang="en-US" dirty="0" smtClean="0"/>
              <a:t>Steep learning curve</a:t>
            </a:r>
          </a:p>
          <a:p>
            <a:r>
              <a:rPr lang="en-US" dirty="0" smtClean="0"/>
              <a:t>Must maintain multiple code paths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Pros and 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4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04" y="3784059"/>
            <a:ext cx="8229600" cy="2830750"/>
          </a:xfrm>
        </p:spPr>
        <p:txBody>
          <a:bodyPr/>
          <a:lstStyle/>
          <a:p>
            <a:r>
              <a:rPr lang="en-US" dirty="0" smtClean="0"/>
              <a:t>Course Format – lecture and discussion</a:t>
            </a:r>
          </a:p>
          <a:p>
            <a:r>
              <a:rPr lang="en-US" dirty="0" smtClean="0"/>
              <a:t>Breaks</a:t>
            </a:r>
          </a:p>
          <a:p>
            <a:r>
              <a:rPr lang="en-US" dirty="0" smtClean="0"/>
              <a:t>Facilities</a:t>
            </a:r>
          </a:p>
          <a:p>
            <a:r>
              <a:rPr lang="en-US" dirty="0" smtClean="0"/>
              <a:t>UNC Research Computing</a:t>
            </a:r>
          </a:p>
          <a:p>
            <a:pPr lvl="1"/>
            <a:r>
              <a:rPr lang="en-US" sz="3200" i="1" dirty="0" smtClean="0">
                <a:hlinkClick r:id="rId2"/>
              </a:rPr>
              <a:t>http://its.unc.edu/research</a:t>
            </a:r>
            <a:endParaRPr lang="en-US" sz="3200" i="1" dirty="0" smtClean="0"/>
          </a:p>
          <a:p>
            <a:endParaRPr lang="en-US" dirty="0"/>
          </a:p>
        </p:txBody>
      </p:sp>
      <p:pic>
        <p:nvPicPr>
          <p:cNvPr id="5" name="Picture 4" descr="train_in_station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7330" y="792974"/>
            <a:ext cx="3728709" cy="279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" y="996950"/>
            <a:ext cx="8808720" cy="5416549"/>
          </a:xfrm>
        </p:spPr>
        <p:txBody>
          <a:bodyPr/>
          <a:lstStyle/>
          <a:p>
            <a:r>
              <a:rPr lang="en-US" dirty="0" smtClean="0"/>
              <a:t>Possible to achieve CUDA level performance</a:t>
            </a:r>
          </a:p>
          <a:p>
            <a:pPr lvl="1"/>
            <a:r>
              <a:rPr lang="en-US" dirty="0" smtClean="0"/>
              <a:t>Directives to control data movement but actual performance may depend on maturity of the compiler</a:t>
            </a:r>
          </a:p>
          <a:p>
            <a:r>
              <a:rPr lang="en-US" dirty="0" smtClean="0"/>
              <a:t>Incremental development is possible</a:t>
            </a:r>
          </a:p>
          <a:p>
            <a:r>
              <a:rPr lang="en-US" dirty="0" smtClean="0"/>
              <a:t>Directives based so can use a single code base</a:t>
            </a:r>
          </a:p>
          <a:p>
            <a:r>
              <a:rPr lang="en-US" dirty="0" smtClean="0"/>
              <a:t>Compiler availability is limited</a:t>
            </a:r>
          </a:p>
          <a:p>
            <a:r>
              <a:rPr lang="en-US" dirty="0" smtClean="0"/>
              <a:t>Not as low level as CUDA or </a:t>
            </a:r>
            <a:r>
              <a:rPr lang="en-US" dirty="0" err="1" smtClean="0"/>
              <a:t>OpenCL</a:t>
            </a: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www.prace-project.eu/IMG/pdf/D9-2-2_1ip.pdf</a:t>
            </a:r>
            <a:r>
              <a:rPr lang="en-US" dirty="0" smtClean="0"/>
              <a:t> for a detailed report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Pros and 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07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level so can get good performance</a:t>
            </a:r>
          </a:p>
          <a:p>
            <a:pPr lvl="1"/>
            <a:r>
              <a:rPr lang="en-US" dirty="0" smtClean="0"/>
              <a:t>Generally not as good as CUDA</a:t>
            </a:r>
          </a:p>
          <a:p>
            <a:r>
              <a:rPr lang="en-US" dirty="0" smtClean="0"/>
              <a:t>Portable in both hardware and OS</a:t>
            </a:r>
          </a:p>
          <a:p>
            <a:r>
              <a:rPr lang="en-US" dirty="0" err="1" smtClean="0"/>
              <a:t>OpenCL</a:t>
            </a:r>
            <a:r>
              <a:rPr lang="en-US" dirty="0" smtClean="0"/>
              <a:t> is an API for C</a:t>
            </a:r>
          </a:p>
          <a:p>
            <a:pPr lvl="1"/>
            <a:r>
              <a:rPr lang="en-US" dirty="0" smtClean="0"/>
              <a:t>Fortran programs can’t access it directly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OpenCL</a:t>
            </a:r>
            <a:r>
              <a:rPr lang="en-US" dirty="0" smtClean="0"/>
              <a:t> API is verbose and there are a lot of steps to run even a basic program</a:t>
            </a:r>
          </a:p>
          <a:p>
            <a:r>
              <a:rPr lang="en-US" dirty="0" smtClean="0"/>
              <a:t>There is a large body of available code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Pros and 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49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640" y="996950"/>
            <a:ext cx="8445500" cy="5416549"/>
          </a:xfrm>
        </p:spPr>
        <p:txBody>
          <a:bodyPr/>
          <a:lstStyle/>
          <a:p>
            <a:r>
              <a:rPr lang="en-US" dirty="0" smtClean="0"/>
              <a:t>If you have a work station/laptop with an </a:t>
            </a:r>
            <a:r>
              <a:rPr lang="en-US" dirty="0" err="1" smtClean="0"/>
              <a:t>Nvidia</a:t>
            </a:r>
            <a:r>
              <a:rPr lang="en-US" dirty="0" smtClean="0"/>
              <a:t> card you can run it on that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 err="1" smtClean="0"/>
              <a:t>Nvidia</a:t>
            </a:r>
            <a:r>
              <a:rPr lang="en-US" dirty="0" smtClean="0"/>
              <a:t> CUDA developer toolkit</a:t>
            </a:r>
          </a:p>
          <a:p>
            <a:r>
              <a:rPr lang="en-US" dirty="0" smtClean="0"/>
              <a:t>Killdevil cluster on campus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Xsede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err="1" smtClean="0"/>
              <a:t>Keeneland</a:t>
            </a:r>
            <a:r>
              <a:rPr lang="en-US" dirty="0" smtClean="0"/>
              <a:t>, GPGPU cluster at Ga. Tech</a:t>
            </a:r>
          </a:p>
          <a:p>
            <a:pPr lvl="1"/>
            <a:r>
              <a:rPr lang="en-US" dirty="0" smtClean="0"/>
              <a:t>Stampede, Xeon PHI cluster at TACC</a:t>
            </a:r>
            <a:br>
              <a:rPr lang="en-US" dirty="0" smtClean="0"/>
            </a:br>
            <a:r>
              <a:rPr lang="en-US" dirty="0" smtClean="0"/>
              <a:t>(also some GPUs)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run jobs?</a:t>
            </a:r>
            <a:endParaRPr lang="en-US" dirty="0"/>
          </a:p>
        </p:txBody>
      </p:sp>
      <p:pic>
        <p:nvPicPr>
          <p:cNvPr id="1026" name="Picture 2" descr="C:\Users\reed\RC_courses\killdevil-kure\kill-devil-h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79" y="2534056"/>
            <a:ext cx="1976438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ed\RC_courses\accelerators\xsede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15" y="4659548"/>
            <a:ext cx="2548827" cy="116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82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" y="996950"/>
            <a:ext cx="9022080" cy="5662930"/>
          </a:xfrm>
        </p:spPr>
        <p:txBody>
          <a:bodyPr/>
          <a:lstStyle/>
          <a:p>
            <a:r>
              <a:rPr lang="en-US" dirty="0" err="1" smtClean="0"/>
              <a:t>Nvidia</a:t>
            </a:r>
            <a:r>
              <a:rPr lang="en-US" dirty="0" smtClean="0"/>
              <a:t> M2070 – Tesla GPU, Fermi microarchitecture</a:t>
            </a:r>
          </a:p>
          <a:p>
            <a:r>
              <a:rPr lang="en-US" dirty="0" smtClean="0"/>
              <a:t>2 GPUs/CPU</a:t>
            </a:r>
          </a:p>
          <a:p>
            <a:r>
              <a:rPr lang="en-US" dirty="0" smtClean="0"/>
              <a:t>1 rack of GPU, all c-186-* nodes</a:t>
            </a:r>
          </a:p>
          <a:p>
            <a:pPr lvl="1"/>
            <a:r>
              <a:rPr lang="en-US" dirty="0" smtClean="0"/>
              <a:t>32 nodes, 64 GPU</a:t>
            </a:r>
          </a:p>
          <a:p>
            <a:r>
              <a:rPr lang="en-US" dirty="0" smtClean="0"/>
              <a:t>448 threads, 1.5 GHz clock</a:t>
            </a:r>
          </a:p>
          <a:p>
            <a:r>
              <a:rPr lang="en-US" dirty="0" smtClean="0"/>
              <a:t>6 GB memory</a:t>
            </a:r>
          </a:p>
          <a:p>
            <a:r>
              <a:rPr lang="en-US" dirty="0" err="1" smtClean="0"/>
              <a:t>PCIe</a:t>
            </a:r>
            <a:r>
              <a:rPr lang="en-US" dirty="0" smtClean="0"/>
              <a:t> gen 2 bus</a:t>
            </a:r>
          </a:p>
          <a:p>
            <a:r>
              <a:rPr lang="en-US" dirty="0" smtClean="0"/>
              <a:t>Does DP and SP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Killdevil GPU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6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77240"/>
            <a:ext cx="8445500" cy="608076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https://help.unc.edu/help/computing-with-the-gpu-nodes-on-killdevil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Add the module</a:t>
            </a:r>
          </a:p>
          <a:p>
            <a:pPr lvl="1"/>
            <a:r>
              <a:rPr lang="en-US" dirty="0" smtClean="0"/>
              <a:t>module add </a:t>
            </a:r>
            <a:r>
              <a:rPr lang="en-US" dirty="0" err="1" smtClean="0"/>
              <a:t>cuda</a:t>
            </a:r>
            <a:r>
              <a:rPr lang="en-US" dirty="0" smtClean="0"/>
              <a:t>/5.5.22</a:t>
            </a:r>
          </a:p>
          <a:p>
            <a:pPr lvl="1"/>
            <a:r>
              <a:rPr lang="en-US" dirty="0"/>
              <a:t>module </a:t>
            </a:r>
            <a:r>
              <a:rPr lang="en-US" dirty="0" err="1" smtClean="0"/>
              <a:t>initadd</a:t>
            </a:r>
            <a:r>
              <a:rPr lang="en-US" dirty="0" smtClean="0"/>
              <a:t> </a:t>
            </a:r>
            <a:r>
              <a:rPr lang="en-US" dirty="0" err="1" smtClean="0"/>
              <a:t>cuda</a:t>
            </a:r>
            <a:r>
              <a:rPr lang="en-US" dirty="0" smtClean="0"/>
              <a:t>/5.5.22</a:t>
            </a:r>
          </a:p>
          <a:p>
            <a:r>
              <a:rPr lang="en-US" dirty="0" smtClean="0"/>
              <a:t>Submit to the </a:t>
            </a:r>
            <a:r>
              <a:rPr lang="en-US" dirty="0" err="1" smtClean="0"/>
              <a:t>gpu</a:t>
            </a:r>
            <a:r>
              <a:rPr lang="en-US" dirty="0" smtClean="0"/>
              <a:t> nodes</a:t>
            </a:r>
          </a:p>
          <a:p>
            <a:pPr lvl="1"/>
            <a:r>
              <a:rPr lang="en-US" dirty="0" smtClean="0"/>
              <a:t>-q </a:t>
            </a:r>
            <a:r>
              <a:rPr lang="en-US" dirty="0" err="1" smtClean="0"/>
              <a:t>gpu</a:t>
            </a:r>
            <a:r>
              <a:rPr lang="en-US" dirty="0" smtClean="0"/>
              <a:t> –a </a:t>
            </a:r>
            <a:r>
              <a:rPr lang="en-US" dirty="0" err="1" smtClean="0"/>
              <a:t>gpuexcl_t</a:t>
            </a:r>
            <a:endParaRPr lang="en-US" dirty="0" smtClean="0"/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n</a:t>
            </a:r>
            <a:r>
              <a:rPr lang="pt-BR" dirty="0"/>
              <a:t>vcc – CUDA </a:t>
            </a:r>
            <a:r>
              <a:rPr lang="pt-BR" dirty="0" smtClean="0"/>
              <a:t>compiler</a:t>
            </a:r>
          </a:p>
          <a:p>
            <a:pPr lvl="1"/>
            <a:r>
              <a:rPr lang="pt-BR" dirty="0" smtClean="0"/>
              <a:t>computeprof </a:t>
            </a:r>
            <a:r>
              <a:rPr lang="pt-BR" dirty="0"/>
              <a:t>– CUDA visual </a:t>
            </a:r>
            <a:r>
              <a:rPr lang="pt-BR" dirty="0" smtClean="0"/>
              <a:t>profiler</a:t>
            </a:r>
          </a:p>
          <a:p>
            <a:pPr lvl="1"/>
            <a:r>
              <a:rPr lang="pt-BR" dirty="0" smtClean="0"/>
              <a:t>cuda-gdb </a:t>
            </a:r>
            <a:r>
              <a:rPr lang="pt-BR" dirty="0"/>
              <a:t>– debugger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on Killdevil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28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8691"/>
            <a:ext cx="8229600" cy="4082066"/>
          </a:xfrm>
        </p:spPr>
        <p:txBody>
          <a:bodyPr/>
          <a:lstStyle/>
          <a:p>
            <a:r>
              <a:rPr lang="en-US" sz="2400" dirty="0" smtClean="0"/>
              <a:t>For </a:t>
            </a:r>
            <a:r>
              <a:rPr lang="en-US" sz="2400" dirty="0" smtClean="0"/>
              <a:t>assistance </a:t>
            </a:r>
            <a:r>
              <a:rPr lang="en-US" sz="2400" dirty="0" smtClean="0"/>
              <a:t>please </a:t>
            </a:r>
            <a:r>
              <a:rPr lang="en-US" sz="2400" dirty="0" smtClean="0"/>
              <a:t>contact the Research Computing Group: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Email: </a:t>
            </a:r>
            <a:r>
              <a:rPr lang="en-US" sz="2200" dirty="0" smtClean="0">
                <a:hlinkClick r:id="rId2"/>
              </a:rPr>
              <a:t>research@unc.edu</a:t>
            </a:r>
            <a:endParaRPr lang="en-US" sz="2200" dirty="0" smtClean="0"/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Phone: 919-962-HELP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Submit help ticket at </a:t>
            </a:r>
            <a:r>
              <a:rPr lang="en-US" sz="2200" dirty="0" smtClean="0">
                <a:hlinkClick r:id="rId3"/>
              </a:rPr>
              <a:t>http://help.unc.edu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4" name="Picture 5" descr="D:\reed\matlab\iStock_000006879631Small curious 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8506" y="1750689"/>
            <a:ext cx="1799124" cy="1197297"/>
          </a:xfrm>
          <a:prstGeom prst="rect">
            <a:avLst/>
          </a:prstGeom>
          <a:noFill/>
        </p:spPr>
      </p:pic>
      <p:pic>
        <p:nvPicPr>
          <p:cNvPr id="5" name="Picture 6" descr="D:\reed\matlab\2459461_f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7630" y="1199724"/>
            <a:ext cx="1759390" cy="1410896"/>
          </a:xfrm>
          <a:prstGeom prst="rect">
            <a:avLst/>
          </a:prstGeom>
          <a:noFill/>
        </p:spPr>
      </p:pic>
      <p:pic>
        <p:nvPicPr>
          <p:cNvPr id="6" name="Picture 7" descr="D:\reed\matlab\2159529314_46639041cc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7228" y="1873194"/>
            <a:ext cx="2129997" cy="1716062"/>
          </a:xfrm>
          <a:prstGeom prst="rect">
            <a:avLst/>
          </a:prstGeom>
          <a:noFill/>
        </p:spPr>
      </p:pic>
      <p:pic>
        <p:nvPicPr>
          <p:cNvPr id="7" name="Picture 2" descr="D:\reed\matlab\DogQuestion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72" y="1080913"/>
            <a:ext cx="1238334" cy="1405300"/>
          </a:xfrm>
          <a:prstGeom prst="rect">
            <a:avLst/>
          </a:prstGeom>
          <a:noFill/>
        </p:spPr>
      </p:pic>
      <p:pic>
        <p:nvPicPr>
          <p:cNvPr id="8" name="Picture 4" descr="D:\reed\matlab\3976522351_c9aec91c83_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9645" y="1483182"/>
            <a:ext cx="1464804" cy="1464804"/>
          </a:xfrm>
          <a:prstGeom prst="rect">
            <a:avLst/>
          </a:prstGeom>
          <a:noFill/>
        </p:spPr>
      </p:pic>
      <p:pic>
        <p:nvPicPr>
          <p:cNvPr id="9" name="Picture 3" descr="D:\reed\matlab\Pug-5-pictur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7225" y="1142369"/>
            <a:ext cx="981281" cy="1468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70" y="2057158"/>
            <a:ext cx="2950300" cy="34876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59" y="852462"/>
            <a:ext cx="8445500" cy="5896998"/>
          </a:xfrm>
        </p:spPr>
        <p:txBody>
          <a:bodyPr/>
          <a:lstStyle/>
          <a:p>
            <a:r>
              <a:rPr lang="en-US" dirty="0" smtClean="0"/>
              <a:t>The answers to all your questions: </a:t>
            </a:r>
            <a:r>
              <a:rPr lang="en-US" dirty="0"/>
              <a:t>W</a:t>
            </a:r>
            <a:r>
              <a:rPr lang="en-US" dirty="0" smtClean="0"/>
              <a:t>hat? Why? Where? How? When? Who? Which?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What</a:t>
            </a:r>
            <a:r>
              <a:rPr lang="en-US" dirty="0" smtClean="0"/>
              <a:t> are accelerators?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Why </a:t>
            </a:r>
            <a:r>
              <a:rPr lang="en-US" dirty="0" smtClean="0"/>
              <a:t>accelerators?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Which</a:t>
            </a:r>
            <a:r>
              <a:rPr lang="en-US" dirty="0" smtClean="0"/>
              <a:t> programming models are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available?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When</a:t>
            </a:r>
            <a:r>
              <a:rPr lang="en-US" dirty="0" smtClean="0"/>
              <a:t> is it appropriate?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Who</a:t>
            </a:r>
            <a:r>
              <a:rPr lang="en-US" dirty="0" smtClean="0"/>
              <a:t> should be using them?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Where</a:t>
            </a:r>
            <a:r>
              <a:rPr lang="en-US" dirty="0" smtClean="0"/>
              <a:t> can I ran the jobs?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How</a:t>
            </a:r>
            <a:r>
              <a:rPr lang="en-US" dirty="0" smtClean="0"/>
              <a:t> do I run jobs?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647" y="4803007"/>
            <a:ext cx="8735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What is a computational accelerator?</a:t>
            </a:r>
            <a:endParaRPr lang="en-US" sz="5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Terms:</a:t>
            </a:r>
          </a:p>
          <a:p>
            <a:pPr lvl="1"/>
            <a:r>
              <a:rPr lang="en-US" dirty="0" smtClean="0"/>
              <a:t>Computational accelerator, hardware accelerator, offload engine, co-processor, heterogeneous computing</a:t>
            </a:r>
          </a:p>
          <a:p>
            <a:r>
              <a:rPr lang="en-US" dirty="0" smtClean="0"/>
              <a:t>Examples of (of what we mean) by accelerators</a:t>
            </a:r>
          </a:p>
          <a:p>
            <a:pPr lvl="1"/>
            <a:r>
              <a:rPr lang="en-US" dirty="0" smtClean="0"/>
              <a:t>GPU</a:t>
            </a:r>
          </a:p>
          <a:p>
            <a:pPr lvl="1"/>
            <a:r>
              <a:rPr lang="en-US" dirty="0" smtClean="0"/>
              <a:t>MIC</a:t>
            </a:r>
          </a:p>
          <a:p>
            <a:pPr lvl="1"/>
            <a:r>
              <a:rPr lang="en-US" dirty="0" smtClean="0"/>
              <a:t>FPGA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vector instruction units, SSD, AVX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by any other name still as sweet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4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wrong with plain old CPU’s?</a:t>
            </a:r>
          </a:p>
          <a:p>
            <a:pPr lvl="1"/>
            <a:r>
              <a:rPr lang="en-US" dirty="0" smtClean="0"/>
              <a:t>The heat problem</a:t>
            </a:r>
          </a:p>
          <a:p>
            <a:pPr lvl="1"/>
            <a:r>
              <a:rPr lang="en-US" dirty="0" smtClean="0"/>
              <a:t>Processor speed has plateaued </a:t>
            </a:r>
          </a:p>
          <a:p>
            <a:pPr lvl="1"/>
            <a:r>
              <a:rPr lang="en-US" dirty="0" smtClean="0"/>
              <a:t>Green computing: Flops/Watt</a:t>
            </a:r>
          </a:p>
          <a:p>
            <a:r>
              <a:rPr lang="en-US" dirty="0" smtClean="0"/>
              <a:t>Future looks like some form of heterogeneous </a:t>
            </a:r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Your choices, multi-core or many-core :)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Accelerators?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9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8" descr="dongar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0" y="700398"/>
            <a:ext cx="7663469" cy="5907662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/>
              <a:t>The Heat Problem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1316477" y="6232525"/>
            <a:ext cx="388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6699FF"/>
                </a:solidFill>
              </a:rPr>
              <a:t>Additionally From: Jack Dongarra, 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8" descr="dongar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59" y="758764"/>
            <a:ext cx="7630714" cy="5907024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mtClean="0"/>
              <a:t>More Parallelism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1423482" y="6323727"/>
            <a:ext cx="403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6699FF"/>
                </a:solidFill>
              </a:rPr>
              <a:t>Additionally From: Jack </a:t>
            </a:r>
            <a:r>
              <a:rPr lang="en-US" altLang="en-US" sz="1600" dirty="0" err="1">
                <a:solidFill>
                  <a:srgbClr val="6699FF"/>
                </a:solidFill>
              </a:rPr>
              <a:t>Dongarra</a:t>
            </a:r>
            <a:r>
              <a:rPr lang="en-US" altLang="en-US" sz="1600" dirty="0">
                <a:solidFill>
                  <a:srgbClr val="6699FF"/>
                </a:solidFill>
              </a:rPr>
              <a:t>, </a:t>
            </a:r>
            <a:r>
              <a:rPr lang="en-US" altLang="en-US" sz="1600" dirty="0" smtClean="0">
                <a:solidFill>
                  <a:srgbClr val="6699FF"/>
                </a:solidFill>
              </a:rPr>
              <a:t>UT</a:t>
            </a:r>
            <a:endParaRPr lang="en-US" altLang="en-US" sz="1600" dirty="0">
              <a:solidFill>
                <a:srgbClr val="6699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UN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powerpointUNC2.potx</Template>
  <TotalTime>32285</TotalTime>
  <Words>930</Words>
  <Application>Microsoft Office PowerPoint</Application>
  <PresentationFormat>On-screen Show (4:3)</PresentationFormat>
  <Paragraphs>159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powerpointUNC2</vt:lpstr>
      <vt:lpstr>PowerPoint Presentation</vt:lpstr>
      <vt:lpstr>Objectives</vt:lpstr>
      <vt:lpstr>Logistics</vt:lpstr>
      <vt:lpstr>Agenda</vt:lpstr>
      <vt:lpstr>PowerPoint Presentation</vt:lpstr>
      <vt:lpstr>… by any other name still as sweet</vt:lpstr>
      <vt:lpstr>Why Accelerators?</vt:lpstr>
      <vt:lpstr>The Heat Problem</vt:lpstr>
      <vt:lpstr>More Parallelism</vt:lpstr>
      <vt:lpstr>Free Lunch is Over</vt:lpstr>
      <vt:lpstr>Accelerator Hardware</vt:lpstr>
      <vt:lpstr>Programming Models</vt:lpstr>
      <vt:lpstr>PowerPoint Presentation</vt:lpstr>
      <vt:lpstr>PowerPoint Presentation</vt:lpstr>
      <vt:lpstr>PowerPoint Presentation</vt:lpstr>
      <vt:lpstr>PowerPoint Presentation</vt:lpstr>
      <vt:lpstr>OpenACC</vt:lpstr>
      <vt:lpstr>OpenACC Trivial Example</vt:lpstr>
      <vt:lpstr>OpenCL</vt:lpstr>
      <vt:lpstr>Intel Xeon Phi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types of problems work well?</vt:lpstr>
      <vt:lpstr>GPU Applications</vt:lpstr>
      <vt:lpstr>CUDA Pros and Cons</vt:lpstr>
      <vt:lpstr>OpenACC Pros and Cons</vt:lpstr>
      <vt:lpstr>OpenCL Pros and Cons</vt:lpstr>
      <vt:lpstr>Where can I run jobs?</vt:lpstr>
      <vt:lpstr>Killdevil GPU Hardware</vt:lpstr>
      <vt:lpstr>Running on Killdevil</vt:lpstr>
      <vt:lpstr>Questions and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Lani Clough</dc:creator>
  <cp:lastModifiedBy>Lenovo User</cp:lastModifiedBy>
  <cp:revision>178</cp:revision>
  <dcterms:created xsi:type="dcterms:W3CDTF">2011-12-02T17:27:33Z</dcterms:created>
  <dcterms:modified xsi:type="dcterms:W3CDTF">2014-05-01T01:52:20Z</dcterms:modified>
</cp:coreProperties>
</file>