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68" r:id="rId1"/>
    <p:sldMasterId id="2147483670" r:id="rId2"/>
    <p:sldMasterId id="2147483898" r:id="rId3"/>
  </p:sldMasterIdLst>
  <p:notesMasterIdLst>
    <p:notesMasterId r:id="rId136"/>
  </p:notesMasterIdLst>
  <p:handoutMasterIdLst>
    <p:handoutMasterId r:id="rId137"/>
  </p:handoutMasterIdLst>
  <p:sldIdLst>
    <p:sldId id="411" r:id="rId4"/>
    <p:sldId id="412" r:id="rId5"/>
    <p:sldId id="256" r:id="rId6"/>
    <p:sldId id="257" r:id="rId7"/>
    <p:sldId id="263" r:id="rId8"/>
    <p:sldId id="268" r:id="rId9"/>
    <p:sldId id="269" r:id="rId10"/>
    <p:sldId id="297" r:id="rId11"/>
    <p:sldId id="271" r:id="rId12"/>
    <p:sldId id="288" r:id="rId13"/>
    <p:sldId id="301" r:id="rId14"/>
    <p:sldId id="272" r:id="rId15"/>
    <p:sldId id="274" r:id="rId16"/>
    <p:sldId id="298" r:id="rId17"/>
    <p:sldId id="299" r:id="rId18"/>
    <p:sldId id="300" r:id="rId19"/>
    <p:sldId id="275" r:id="rId20"/>
    <p:sldId id="285" r:id="rId21"/>
    <p:sldId id="277" r:id="rId22"/>
    <p:sldId id="286" r:id="rId23"/>
    <p:sldId id="287" r:id="rId24"/>
    <p:sldId id="278" r:id="rId25"/>
    <p:sldId id="279" r:id="rId26"/>
    <p:sldId id="280" r:id="rId27"/>
    <p:sldId id="295" r:id="rId28"/>
    <p:sldId id="293" r:id="rId29"/>
    <p:sldId id="294" r:id="rId30"/>
    <p:sldId id="296" r:id="rId31"/>
    <p:sldId id="292" r:id="rId32"/>
    <p:sldId id="282" r:id="rId33"/>
    <p:sldId id="290" r:id="rId34"/>
    <p:sldId id="289" r:id="rId35"/>
    <p:sldId id="304" r:id="rId36"/>
    <p:sldId id="305" r:id="rId37"/>
    <p:sldId id="306" r:id="rId38"/>
    <p:sldId id="307" r:id="rId39"/>
    <p:sldId id="308" r:id="rId40"/>
    <p:sldId id="309" r:id="rId41"/>
    <p:sldId id="310" r:id="rId42"/>
    <p:sldId id="312" r:id="rId43"/>
    <p:sldId id="313" r:id="rId44"/>
    <p:sldId id="314" r:id="rId45"/>
    <p:sldId id="315" r:id="rId46"/>
    <p:sldId id="316" r:id="rId47"/>
    <p:sldId id="317" r:id="rId48"/>
    <p:sldId id="318" r:id="rId49"/>
    <p:sldId id="319" r:id="rId50"/>
    <p:sldId id="320" r:id="rId51"/>
    <p:sldId id="321" r:id="rId52"/>
    <p:sldId id="322" r:id="rId53"/>
    <p:sldId id="323" r:id="rId54"/>
    <p:sldId id="324" r:id="rId55"/>
    <p:sldId id="325" r:id="rId56"/>
    <p:sldId id="326" r:id="rId57"/>
    <p:sldId id="327" r:id="rId58"/>
    <p:sldId id="328" r:id="rId59"/>
    <p:sldId id="329" r:id="rId60"/>
    <p:sldId id="330" r:id="rId61"/>
    <p:sldId id="331" r:id="rId62"/>
    <p:sldId id="332" r:id="rId63"/>
    <p:sldId id="333" r:id="rId64"/>
    <p:sldId id="334" r:id="rId65"/>
    <p:sldId id="335" r:id="rId66"/>
    <p:sldId id="336" r:id="rId67"/>
    <p:sldId id="413" r:id="rId68"/>
    <p:sldId id="338" r:id="rId69"/>
    <p:sldId id="339" r:id="rId70"/>
    <p:sldId id="340" r:id="rId71"/>
    <p:sldId id="341" r:id="rId72"/>
    <p:sldId id="342" r:id="rId73"/>
    <p:sldId id="343" r:id="rId74"/>
    <p:sldId id="344" r:id="rId75"/>
    <p:sldId id="345" r:id="rId76"/>
    <p:sldId id="346" r:id="rId77"/>
    <p:sldId id="347" r:id="rId78"/>
    <p:sldId id="348" r:id="rId79"/>
    <p:sldId id="349" r:id="rId80"/>
    <p:sldId id="351" r:id="rId81"/>
    <p:sldId id="352" r:id="rId82"/>
    <p:sldId id="354" r:id="rId83"/>
    <p:sldId id="355" r:id="rId84"/>
    <p:sldId id="356" r:id="rId85"/>
    <p:sldId id="358" r:id="rId86"/>
    <p:sldId id="359" r:id="rId87"/>
    <p:sldId id="360" r:id="rId88"/>
    <p:sldId id="361" r:id="rId89"/>
    <p:sldId id="362" r:id="rId90"/>
    <p:sldId id="363" r:id="rId91"/>
    <p:sldId id="364" r:id="rId92"/>
    <p:sldId id="365" r:id="rId93"/>
    <p:sldId id="366" r:id="rId94"/>
    <p:sldId id="367" r:id="rId95"/>
    <p:sldId id="368" r:id="rId96"/>
    <p:sldId id="369" r:id="rId97"/>
    <p:sldId id="370" r:id="rId98"/>
    <p:sldId id="371" r:id="rId99"/>
    <p:sldId id="372" r:id="rId100"/>
    <p:sldId id="373" r:id="rId101"/>
    <p:sldId id="374" r:id="rId102"/>
    <p:sldId id="375" r:id="rId103"/>
    <p:sldId id="376" r:id="rId104"/>
    <p:sldId id="378" r:id="rId105"/>
    <p:sldId id="379" r:id="rId106"/>
    <p:sldId id="380" r:id="rId107"/>
    <p:sldId id="381" r:id="rId108"/>
    <p:sldId id="382" r:id="rId109"/>
    <p:sldId id="383" r:id="rId110"/>
    <p:sldId id="384" r:id="rId111"/>
    <p:sldId id="385" r:id="rId112"/>
    <p:sldId id="386" r:id="rId113"/>
    <p:sldId id="387" r:id="rId114"/>
    <p:sldId id="388" r:id="rId115"/>
    <p:sldId id="389" r:id="rId116"/>
    <p:sldId id="390" r:id="rId117"/>
    <p:sldId id="391" r:id="rId118"/>
    <p:sldId id="392" r:id="rId119"/>
    <p:sldId id="393" r:id="rId120"/>
    <p:sldId id="394" r:id="rId121"/>
    <p:sldId id="395" r:id="rId122"/>
    <p:sldId id="397" r:id="rId123"/>
    <p:sldId id="398" r:id="rId124"/>
    <p:sldId id="399" r:id="rId125"/>
    <p:sldId id="400" r:id="rId126"/>
    <p:sldId id="402" r:id="rId127"/>
    <p:sldId id="403" r:id="rId128"/>
    <p:sldId id="404" r:id="rId129"/>
    <p:sldId id="405" r:id="rId130"/>
    <p:sldId id="406" r:id="rId131"/>
    <p:sldId id="407" r:id="rId132"/>
    <p:sldId id="408" r:id="rId133"/>
    <p:sldId id="409" r:id="rId134"/>
    <p:sldId id="410" r:id="rId13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FFCC"/>
    <a:srgbClr val="CCECFF"/>
    <a:srgbClr val="FFFF99"/>
    <a:srgbClr val="000000"/>
    <a:srgbClr val="008080"/>
    <a:srgbClr val="FFFFFF"/>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94684" autoAdjust="0"/>
  </p:normalViewPr>
  <p:slideViewPr>
    <p:cSldViewPr>
      <p:cViewPr varScale="1">
        <p:scale>
          <a:sx n="75" d="100"/>
          <a:sy n="75" d="100"/>
        </p:scale>
        <p:origin x="-122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38" Type="http://schemas.openxmlformats.org/officeDocument/2006/relationships/presProps" Target="presProps.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slide" Target="slides/slide125.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134" Type="http://schemas.openxmlformats.org/officeDocument/2006/relationships/slide" Target="slides/slide131.xml"/><Relationship Id="rId139"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116" Type="http://schemas.openxmlformats.org/officeDocument/2006/relationships/slide" Target="slides/slide113.xml"/><Relationship Id="rId124" Type="http://schemas.openxmlformats.org/officeDocument/2006/relationships/slide" Target="slides/slide121.xml"/><Relationship Id="rId129" Type="http://schemas.openxmlformats.org/officeDocument/2006/relationships/slide" Target="slides/slide126.xml"/><Relationship Id="rId137" Type="http://schemas.openxmlformats.org/officeDocument/2006/relationships/handoutMaster" Target="handoutMasters/handout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slide" Target="slides/slide108.xml"/><Relationship Id="rId132" Type="http://schemas.openxmlformats.org/officeDocument/2006/relationships/slide" Target="slides/slide129.xml"/><Relationship Id="rId14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slide" Target="slides/slide111.xml"/><Relationship Id="rId119" Type="http://schemas.openxmlformats.org/officeDocument/2006/relationships/slide" Target="slides/slide116.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30" Type="http://schemas.openxmlformats.org/officeDocument/2006/relationships/slide" Target="slides/slide127.xml"/><Relationship Id="rId135" Type="http://schemas.openxmlformats.org/officeDocument/2006/relationships/slide" Target="slides/slide132.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notesMaster" Target="notesMasters/notesMaster1.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81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defRPr>
            </a:lvl1pPr>
          </a:lstStyle>
          <a:p>
            <a:pPr>
              <a:defRPr/>
            </a:pPr>
            <a:endParaRPr lang="en-US"/>
          </a:p>
        </p:txBody>
      </p:sp>
      <p:sp>
        <p:nvSpPr>
          <p:cNvPr id="21811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pPr>
              <a:defRPr/>
            </a:pPr>
            <a:endParaRPr lang="en-US"/>
          </a:p>
        </p:txBody>
      </p:sp>
      <p:sp>
        <p:nvSpPr>
          <p:cNvPr id="21811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defRPr>
            </a:lvl1pPr>
          </a:lstStyle>
          <a:p>
            <a:pPr>
              <a:defRPr/>
            </a:pPr>
            <a:endParaRPr lang="en-US"/>
          </a:p>
        </p:txBody>
      </p:sp>
      <p:sp>
        <p:nvSpPr>
          <p:cNvPr id="21811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defRPr>
            </a:lvl1pPr>
          </a:lstStyle>
          <a:p>
            <a:pPr>
              <a:defRPr/>
            </a:pPr>
            <a:fld id="{F099DF10-BB79-4EFC-A5FC-BD3F5A5EE28B}" type="slidenum">
              <a:rPr lang="en-US"/>
              <a:pPr>
                <a:defRPr/>
              </a:pPr>
              <a:t>‹#›</a:t>
            </a:fld>
            <a:endParaRPr lang="en-US" dirty="0"/>
          </a:p>
        </p:txBody>
      </p:sp>
    </p:spTree>
    <p:extLst>
      <p:ext uri="{BB962C8B-B14F-4D97-AF65-F5344CB8AC3E}">
        <p14:creationId xmlns:p14="http://schemas.microsoft.com/office/powerpoint/2010/main" val="23864872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53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defRPr>
            </a:lvl1pPr>
          </a:lstStyle>
          <a:p>
            <a:pPr>
              <a:defRPr/>
            </a:pPr>
            <a:endParaRPr lang="en-US"/>
          </a:p>
        </p:txBody>
      </p:sp>
      <p:sp>
        <p:nvSpPr>
          <p:cNvPr id="1853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pPr>
              <a:defRPr/>
            </a:pPr>
            <a:endParaRPr lang="en-US"/>
          </a:p>
        </p:txBody>
      </p:sp>
      <p:sp>
        <p:nvSpPr>
          <p:cNvPr id="15872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853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defRPr>
            </a:lvl1pPr>
          </a:lstStyle>
          <a:p>
            <a:pPr>
              <a:defRPr/>
            </a:pPr>
            <a:endParaRPr lang="en-US"/>
          </a:p>
        </p:txBody>
      </p:sp>
      <p:sp>
        <p:nvSpPr>
          <p:cNvPr id="1853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defRPr>
            </a:lvl1pPr>
          </a:lstStyle>
          <a:p>
            <a:pPr>
              <a:defRPr/>
            </a:pPr>
            <a:fld id="{A716D342-2F2C-457E-8F3F-E716701969A3}" type="slidenum">
              <a:rPr lang="en-US"/>
              <a:pPr>
                <a:defRPr/>
              </a:pPr>
              <a:t>‹#›</a:t>
            </a:fld>
            <a:endParaRPr lang="en-US" dirty="0"/>
          </a:p>
        </p:txBody>
      </p:sp>
    </p:spTree>
    <p:extLst>
      <p:ext uri="{BB962C8B-B14F-4D97-AF65-F5344CB8AC3E}">
        <p14:creationId xmlns:p14="http://schemas.microsoft.com/office/powerpoint/2010/main" val="20510761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ChangeArrowheads="1" noTextEdit="1"/>
          </p:cNvSpPr>
          <p:nvPr>
            <p:ph type="sldImg"/>
          </p:nvPr>
        </p:nvSpPr>
        <p:spPr>
          <a:ln/>
        </p:spPr>
      </p:sp>
      <p:sp>
        <p:nvSpPr>
          <p:cNvPr id="159747" name="Rectangle 3"/>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12813" eaLnBrk="0" hangingPunct="0">
              <a:spcBef>
                <a:spcPct val="30000"/>
              </a:spcBef>
              <a:defRPr kumimoji="1" sz="1200">
                <a:solidFill>
                  <a:schemeClr val="tx1"/>
                </a:solidFill>
                <a:latin typeface="Times New Roman" pitchFamily="18" charset="0"/>
              </a:defRPr>
            </a:lvl1pPr>
            <a:lvl2pPr marL="728663" indent="-279400" defTabSz="912813" eaLnBrk="0" hangingPunct="0">
              <a:spcBef>
                <a:spcPct val="30000"/>
              </a:spcBef>
              <a:defRPr kumimoji="1" sz="1200">
                <a:solidFill>
                  <a:schemeClr val="tx1"/>
                </a:solidFill>
                <a:latin typeface="Times New Roman" pitchFamily="18" charset="0"/>
              </a:defRPr>
            </a:lvl2pPr>
            <a:lvl3pPr marL="1122363" indent="-223838" defTabSz="912813" eaLnBrk="0" hangingPunct="0">
              <a:spcBef>
                <a:spcPct val="30000"/>
              </a:spcBef>
              <a:defRPr kumimoji="1" sz="1200">
                <a:solidFill>
                  <a:schemeClr val="tx1"/>
                </a:solidFill>
                <a:latin typeface="Times New Roman" pitchFamily="18" charset="0"/>
              </a:defRPr>
            </a:lvl3pPr>
            <a:lvl4pPr marL="1570038" indent="-223838" defTabSz="912813" eaLnBrk="0" hangingPunct="0">
              <a:spcBef>
                <a:spcPct val="30000"/>
              </a:spcBef>
              <a:defRPr kumimoji="1" sz="1200">
                <a:solidFill>
                  <a:schemeClr val="tx1"/>
                </a:solidFill>
                <a:latin typeface="Times New Roman" pitchFamily="18" charset="0"/>
              </a:defRPr>
            </a:lvl4pPr>
            <a:lvl5pPr marL="2019300" indent="-223838" defTabSz="912813" eaLnBrk="0" hangingPunct="0">
              <a:spcBef>
                <a:spcPct val="30000"/>
              </a:spcBef>
              <a:defRPr kumimoji="1" sz="1200">
                <a:solidFill>
                  <a:schemeClr val="tx1"/>
                </a:solidFill>
                <a:latin typeface="Times New Roman" pitchFamily="18" charset="0"/>
              </a:defRPr>
            </a:lvl5pPr>
            <a:lvl6pPr marL="2476500" indent="-223838" defTabSz="912813" eaLnBrk="0" fontAlgn="base" hangingPunct="0">
              <a:spcBef>
                <a:spcPct val="30000"/>
              </a:spcBef>
              <a:spcAft>
                <a:spcPct val="0"/>
              </a:spcAft>
              <a:defRPr kumimoji="1" sz="1200">
                <a:solidFill>
                  <a:schemeClr val="tx1"/>
                </a:solidFill>
                <a:latin typeface="Times New Roman" pitchFamily="18" charset="0"/>
              </a:defRPr>
            </a:lvl6pPr>
            <a:lvl7pPr marL="2933700" indent="-223838" defTabSz="912813" eaLnBrk="0" fontAlgn="base" hangingPunct="0">
              <a:spcBef>
                <a:spcPct val="30000"/>
              </a:spcBef>
              <a:spcAft>
                <a:spcPct val="0"/>
              </a:spcAft>
              <a:defRPr kumimoji="1" sz="1200">
                <a:solidFill>
                  <a:schemeClr val="tx1"/>
                </a:solidFill>
                <a:latin typeface="Times New Roman" pitchFamily="18" charset="0"/>
              </a:defRPr>
            </a:lvl7pPr>
            <a:lvl8pPr marL="3390900" indent="-223838" defTabSz="912813" eaLnBrk="0" fontAlgn="base" hangingPunct="0">
              <a:spcBef>
                <a:spcPct val="30000"/>
              </a:spcBef>
              <a:spcAft>
                <a:spcPct val="0"/>
              </a:spcAft>
              <a:defRPr kumimoji="1" sz="1200">
                <a:solidFill>
                  <a:schemeClr val="tx1"/>
                </a:solidFill>
                <a:latin typeface="Times New Roman" pitchFamily="18" charset="0"/>
              </a:defRPr>
            </a:lvl8pPr>
            <a:lvl9pPr marL="3848100" indent="-223838" defTabSz="912813"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D9CEF5D8-C428-41EB-B887-897A251A4A47}" type="slidenum">
              <a:rPr kumimoji="0" lang="en-US" altLang="en-US" smtClean="0"/>
              <a:pPr>
                <a:spcBef>
                  <a:spcPct val="0"/>
                </a:spcBef>
              </a:pPr>
              <a:t>108</a:t>
            </a:fld>
            <a:endParaRPr kumimoji="0" lang="en-US" altLang="en-US" smtClean="0"/>
          </a:p>
        </p:txBody>
      </p:sp>
      <p:sp>
        <p:nvSpPr>
          <p:cNvPr id="160771" name="Rectangle 2"/>
          <p:cNvSpPr>
            <a:spLocks noChangeArrowheads="1" noTextEdit="1"/>
          </p:cNvSpPr>
          <p:nvPr>
            <p:ph type="sldImg"/>
          </p:nvPr>
        </p:nvSpPr>
        <p:spPr>
          <a:ln/>
        </p:spPr>
      </p:sp>
      <p:sp>
        <p:nvSpPr>
          <p:cNvPr id="160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ChangeArrowheads="1" noTextEdit="1"/>
          </p:cNvSpPr>
          <p:nvPr>
            <p:ph type="sldImg"/>
          </p:nvPr>
        </p:nvSpPr>
        <p:spPr>
          <a:ln/>
        </p:spPr>
      </p:sp>
      <p:sp>
        <p:nvSpPr>
          <p:cNvPr id="161795" name="Rectangle 3"/>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its_bkgd_bwtitle"/>
          <p:cNvPicPr>
            <a:picLocks noChangeAspect="1" noChangeArrowheads="1"/>
          </p:cNvPicPr>
          <p:nvPr/>
        </p:nvPicPr>
        <p:blipFill>
          <a:blip r:embed="rId2">
            <a:extLst>
              <a:ext uri="{28A0092B-C50C-407E-A947-70E740481C1C}">
                <a14:useLocalDpi xmlns:a14="http://schemas.microsoft.com/office/drawing/2010/main" val="0"/>
              </a:ext>
            </a:extLst>
          </a:blip>
          <a:srcRect t="33701"/>
          <a:stretch>
            <a:fillRect/>
          </a:stretch>
        </p:blipFill>
        <p:spPr bwMode="auto">
          <a:xfrm>
            <a:off x="0" y="0"/>
            <a:ext cx="9144000" cy="296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its_bkgd_khaki_titl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hidden">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6"/>
          <p:cNvGrpSpPr>
            <a:grpSpLocks/>
          </p:cNvGrpSpPr>
          <p:nvPr/>
        </p:nvGrpSpPr>
        <p:grpSpPr bwMode="auto">
          <a:xfrm>
            <a:off x="2719388" y="657225"/>
            <a:ext cx="3706812" cy="958850"/>
            <a:chOff x="1713" y="414"/>
            <a:chExt cx="2335" cy="604"/>
          </a:xfrm>
        </p:grpSpPr>
        <p:sp>
          <p:nvSpPr>
            <p:cNvPr id="7" name="Freeform 7"/>
            <p:cNvSpPr>
              <a:spLocks/>
            </p:cNvSpPr>
            <p:nvPr userDrawn="1"/>
          </p:nvSpPr>
          <p:spPr bwMode="white">
            <a:xfrm>
              <a:off x="2382" y="793"/>
              <a:ext cx="34" cy="69"/>
            </a:xfrm>
            <a:custGeom>
              <a:avLst/>
              <a:gdLst>
                <a:gd name="T0" fmla="*/ 0 w 24"/>
                <a:gd name="T1" fmla="*/ 0 h 48"/>
                <a:gd name="T2" fmla="*/ 68 w 24"/>
                <a:gd name="T3" fmla="*/ 0 h 48"/>
                <a:gd name="T4" fmla="*/ 68 w 24"/>
                <a:gd name="T5" fmla="*/ 9 h 48"/>
                <a:gd name="T6" fmla="*/ 67 w 24"/>
                <a:gd name="T7" fmla="*/ 9 h 48"/>
                <a:gd name="T8" fmla="*/ 48 w 24"/>
                <a:gd name="T9" fmla="*/ 27 h 48"/>
                <a:gd name="T10" fmla="*/ 48 w 24"/>
                <a:gd name="T11" fmla="*/ 116 h 48"/>
                <a:gd name="T12" fmla="*/ 67 w 24"/>
                <a:gd name="T13" fmla="*/ 134 h 48"/>
                <a:gd name="T14" fmla="*/ 68 w 24"/>
                <a:gd name="T15" fmla="*/ 134 h 48"/>
                <a:gd name="T16" fmla="*/ 68 w 24"/>
                <a:gd name="T17" fmla="*/ 142 h 48"/>
                <a:gd name="T18" fmla="*/ 0 w 24"/>
                <a:gd name="T19" fmla="*/ 142 h 48"/>
                <a:gd name="T20" fmla="*/ 0 w 24"/>
                <a:gd name="T21" fmla="*/ 134 h 48"/>
                <a:gd name="T22" fmla="*/ 1 w 24"/>
                <a:gd name="T23" fmla="*/ 134 h 48"/>
                <a:gd name="T24" fmla="*/ 20 w 24"/>
                <a:gd name="T25" fmla="*/ 119 h 48"/>
                <a:gd name="T26" fmla="*/ 20 w 24"/>
                <a:gd name="T27" fmla="*/ 27 h 48"/>
                <a:gd name="T28" fmla="*/ 1 w 24"/>
                <a:gd name="T29" fmla="*/ 9 h 48"/>
                <a:gd name="T30" fmla="*/ 0 w 24"/>
                <a:gd name="T31" fmla="*/ 9 h 48"/>
                <a:gd name="T32" fmla="*/ 0 w 24"/>
                <a:gd name="T33" fmla="*/ 0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48">
                  <a:moveTo>
                    <a:pt x="0" y="0"/>
                  </a:moveTo>
                  <a:cubicBezTo>
                    <a:pt x="24" y="0"/>
                    <a:pt x="24" y="0"/>
                    <a:pt x="24" y="0"/>
                  </a:cubicBezTo>
                  <a:cubicBezTo>
                    <a:pt x="24" y="3"/>
                    <a:pt x="24" y="3"/>
                    <a:pt x="24" y="3"/>
                  </a:cubicBezTo>
                  <a:cubicBezTo>
                    <a:pt x="23" y="3"/>
                    <a:pt x="23" y="3"/>
                    <a:pt x="23" y="3"/>
                  </a:cubicBezTo>
                  <a:cubicBezTo>
                    <a:pt x="19" y="3"/>
                    <a:pt x="17" y="5"/>
                    <a:pt x="17" y="9"/>
                  </a:cubicBezTo>
                  <a:cubicBezTo>
                    <a:pt x="17" y="39"/>
                    <a:pt x="17" y="39"/>
                    <a:pt x="17" y="39"/>
                  </a:cubicBezTo>
                  <a:cubicBezTo>
                    <a:pt x="17" y="43"/>
                    <a:pt x="18" y="45"/>
                    <a:pt x="23" y="45"/>
                  </a:cubicBezTo>
                  <a:cubicBezTo>
                    <a:pt x="24" y="45"/>
                    <a:pt x="24" y="45"/>
                    <a:pt x="24" y="45"/>
                  </a:cubicBezTo>
                  <a:cubicBezTo>
                    <a:pt x="24" y="48"/>
                    <a:pt x="24" y="48"/>
                    <a:pt x="24" y="48"/>
                  </a:cubicBezTo>
                  <a:cubicBezTo>
                    <a:pt x="0" y="48"/>
                    <a:pt x="0" y="48"/>
                    <a:pt x="0" y="48"/>
                  </a:cubicBezTo>
                  <a:cubicBezTo>
                    <a:pt x="0" y="45"/>
                    <a:pt x="0" y="45"/>
                    <a:pt x="0" y="45"/>
                  </a:cubicBezTo>
                  <a:cubicBezTo>
                    <a:pt x="1" y="45"/>
                    <a:pt x="1" y="45"/>
                    <a:pt x="1" y="45"/>
                  </a:cubicBezTo>
                  <a:cubicBezTo>
                    <a:pt x="5" y="45"/>
                    <a:pt x="7" y="43"/>
                    <a:pt x="7" y="40"/>
                  </a:cubicBezTo>
                  <a:cubicBezTo>
                    <a:pt x="7" y="9"/>
                    <a:pt x="7" y="9"/>
                    <a:pt x="7" y="9"/>
                  </a:cubicBezTo>
                  <a:cubicBezTo>
                    <a:pt x="7" y="5"/>
                    <a:pt x="5" y="3"/>
                    <a:pt x="1" y="3"/>
                  </a:cubicBezTo>
                  <a:cubicBezTo>
                    <a:pt x="0" y="3"/>
                    <a:pt x="0" y="3"/>
                    <a:pt x="0" y="3"/>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8"/>
            <p:cNvSpPr>
              <a:spLocks/>
            </p:cNvSpPr>
            <p:nvPr userDrawn="1"/>
          </p:nvSpPr>
          <p:spPr bwMode="white">
            <a:xfrm>
              <a:off x="2437" y="793"/>
              <a:ext cx="83" cy="69"/>
            </a:xfrm>
            <a:custGeom>
              <a:avLst/>
              <a:gdLst>
                <a:gd name="T0" fmla="*/ 29 w 58"/>
                <a:gd name="T1" fmla="*/ 116 h 48"/>
                <a:gd name="T2" fmla="*/ 53 w 58"/>
                <a:gd name="T3" fmla="*/ 134 h 48"/>
                <a:gd name="T4" fmla="*/ 53 w 58"/>
                <a:gd name="T5" fmla="*/ 142 h 48"/>
                <a:gd name="T6" fmla="*/ 0 w 58"/>
                <a:gd name="T7" fmla="*/ 142 h 48"/>
                <a:gd name="T8" fmla="*/ 0 w 58"/>
                <a:gd name="T9" fmla="*/ 134 h 48"/>
                <a:gd name="T10" fmla="*/ 0 w 58"/>
                <a:gd name="T11" fmla="*/ 134 h 48"/>
                <a:gd name="T12" fmla="*/ 19 w 58"/>
                <a:gd name="T13" fmla="*/ 119 h 48"/>
                <a:gd name="T14" fmla="*/ 19 w 58"/>
                <a:gd name="T15" fmla="*/ 14 h 48"/>
                <a:gd name="T16" fmla="*/ 0 w 58"/>
                <a:gd name="T17" fmla="*/ 9 h 48"/>
                <a:gd name="T18" fmla="*/ 0 w 58"/>
                <a:gd name="T19" fmla="*/ 0 h 48"/>
                <a:gd name="T20" fmla="*/ 43 w 58"/>
                <a:gd name="T21" fmla="*/ 0 h 48"/>
                <a:gd name="T22" fmla="*/ 135 w 58"/>
                <a:gd name="T23" fmla="*/ 98 h 48"/>
                <a:gd name="T24" fmla="*/ 135 w 58"/>
                <a:gd name="T25" fmla="*/ 29 h 48"/>
                <a:gd name="T26" fmla="*/ 114 w 58"/>
                <a:gd name="T27" fmla="*/ 9 h 48"/>
                <a:gd name="T28" fmla="*/ 110 w 58"/>
                <a:gd name="T29" fmla="*/ 9 h 48"/>
                <a:gd name="T30" fmla="*/ 110 w 58"/>
                <a:gd name="T31" fmla="*/ 0 h 48"/>
                <a:gd name="T32" fmla="*/ 170 w 58"/>
                <a:gd name="T33" fmla="*/ 0 h 48"/>
                <a:gd name="T34" fmla="*/ 170 w 58"/>
                <a:gd name="T35" fmla="*/ 9 h 48"/>
                <a:gd name="T36" fmla="*/ 167 w 58"/>
                <a:gd name="T37" fmla="*/ 9 h 48"/>
                <a:gd name="T38" fmla="*/ 149 w 58"/>
                <a:gd name="T39" fmla="*/ 20 h 48"/>
                <a:gd name="T40" fmla="*/ 149 w 58"/>
                <a:gd name="T41" fmla="*/ 142 h 48"/>
                <a:gd name="T42" fmla="*/ 137 w 58"/>
                <a:gd name="T43" fmla="*/ 142 h 48"/>
                <a:gd name="T44" fmla="*/ 29 w 58"/>
                <a:gd name="T45" fmla="*/ 29 h 48"/>
                <a:gd name="T46" fmla="*/ 29 w 58"/>
                <a:gd name="T47" fmla="*/ 116 h 4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8" h="48">
                  <a:moveTo>
                    <a:pt x="10" y="39"/>
                  </a:moveTo>
                  <a:cubicBezTo>
                    <a:pt x="10" y="43"/>
                    <a:pt x="12" y="45"/>
                    <a:pt x="18" y="45"/>
                  </a:cubicBezTo>
                  <a:cubicBezTo>
                    <a:pt x="18" y="48"/>
                    <a:pt x="18" y="48"/>
                    <a:pt x="18" y="48"/>
                  </a:cubicBezTo>
                  <a:cubicBezTo>
                    <a:pt x="0" y="48"/>
                    <a:pt x="0" y="48"/>
                    <a:pt x="0" y="48"/>
                  </a:cubicBezTo>
                  <a:cubicBezTo>
                    <a:pt x="0" y="45"/>
                    <a:pt x="0" y="45"/>
                    <a:pt x="0" y="45"/>
                  </a:cubicBezTo>
                  <a:cubicBezTo>
                    <a:pt x="0" y="45"/>
                    <a:pt x="0" y="45"/>
                    <a:pt x="0" y="45"/>
                  </a:cubicBezTo>
                  <a:cubicBezTo>
                    <a:pt x="5" y="45"/>
                    <a:pt x="6" y="43"/>
                    <a:pt x="6" y="40"/>
                  </a:cubicBezTo>
                  <a:cubicBezTo>
                    <a:pt x="6" y="5"/>
                    <a:pt x="6" y="5"/>
                    <a:pt x="6" y="5"/>
                  </a:cubicBezTo>
                  <a:cubicBezTo>
                    <a:pt x="4" y="4"/>
                    <a:pt x="2" y="3"/>
                    <a:pt x="0" y="3"/>
                  </a:cubicBezTo>
                  <a:cubicBezTo>
                    <a:pt x="0" y="0"/>
                    <a:pt x="0" y="0"/>
                    <a:pt x="0" y="0"/>
                  </a:cubicBezTo>
                  <a:cubicBezTo>
                    <a:pt x="15" y="0"/>
                    <a:pt x="15" y="0"/>
                    <a:pt x="15" y="0"/>
                  </a:cubicBezTo>
                  <a:cubicBezTo>
                    <a:pt x="46" y="33"/>
                    <a:pt x="46" y="33"/>
                    <a:pt x="46" y="33"/>
                  </a:cubicBezTo>
                  <a:cubicBezTo>
                    <a:pt x="46" y="10"/>
                    <a:pt x="46" y="10"/>
                    <a:pt x="46" y="10"/>
                  </a:cubicBezTo>
                  <a:cubicBezTo>
                    <a:pt x="46" y="4"/>
                    <a:pt x="45" y="3"/>
                    <a:pt x="39" y="3"/>
                  </a:cubicBezTo>
                  <a:cubicBezTo>
                    <a:pt x="38" y="3"/>
                    <a:pt x="38" y="3"/>
                    <a:pt x="38" y="3"/>
                  </a:cubicBezTo>
                  <a:cubicBezTo>
                    <a:pt x="38" y="0"/>
                    <a:pt x="38" y="0"/>
                    <a:pt x="38" y="0"/>
                  </a:cubicBezTo>
                  <a:cubicBezTo>
                    <a:pt x="58" y="0"/>
                    <a:pt x="58" y="0"/>
                    <a:pt x="58" y="0"/>
                  </a:cubicBezTo>
                  <a:cubicBezTo>
                    <a:pt x="58" y="3"/>
                    <a:pt x="58" y="3"/>
                    <a:pt x="58" y="3"/>
                  </a:cubicBezTo>
                  <a:cubicBezTo>
                    <a:pt x="57" y="3"/>
                    <a:pt x="57" y="3"/>
                    <a:pt x="57" y="3"/>
                  </a:cubicBezTo>
                  <a:cubicBezTo>
                    <a:pt x="53" y="3"/>
                    <a:pt x="51" y="4"/>
                    <a:pt x="51" y="7"/>
                  </a:cubicBezTo>
                  <a:cubicBezTo>
                    <a:pt x="51" y="48"/>
                    <a:pt x="51" y="48"/>
                    <a:pt x="51" y="48"/>
                  </a:cubicBezTo>
                  <a:cubicBezTo>
                    <a:pt x="47" y="48"/>
                    <a:pt x="47" y="48"/>
                    <a:pt x="47" y="48"/>
                  </a:cubicBezTo>
                  <a:cubicBezTo>
                    <a:pt x="10" y="10"/>
                    <a:pt x="10" y="10"/>
                    <a:pt x="10" y="10"/>
                  </a:cubicBezTo>
                  <a:lnTo>
                    <a:pt x="10"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9"/>
            <p:cNvSpPr>
              <a:spLocks/>
            </p:cNvSpPr>
            <p:nvPr userDrawn="1"/>
          </p:nvSpPr>
          <p:spPr bwMode="white">
            <a:xfrm>
              <a:off x="2542" y="793"/>
              <a:ext cx="56" cy="69"/>
            </a:xfrm>
            <a:custGeom>
              <a:avLst/>
              <a:gdLst>
                <a:gd name="T0" fmla="*/ 47 w 39"/>
                <a:gd name="T1" fmla="*/ 66 h 48"/>
                <a:gd name="T2" fmla="*/ 80 w 39"/>
                <a:gd name="T3" fmla="*/ 66 h 48"/>
                <a:gd name="T4" fmla="*/ 101 w 39"/>
                <a:gd name="T5" fmla="*/ 47 h 48"/>
                <a:gd name="T6" fmla="*/ 109 w 39"/>
                <a:gd name="T7" fmla="*/ 47 h 48"/>
                <a:gd name="T8" fmla="*/ 109 w 39"/>
                <a:gd name="T9" fmla="*/ 93 h 48"/>
                <a:gd name="T10" fmla="*/ 101 w 39"/>
                <a:gd name="T11" fmla="*/ 93 h 48"/>
                <a:gd name="T12" fmla="*/ 82 w 39"/>
                <a:gd name="T13" fmla="*/ 76 h 48"/>
                <a:gd name="T14" fmla="*/ 47 w 39"/>
                <a:gd name="T15" fmla="*/ 76 h 48"/>
                <a:gd name="T16" fmla="*/ 47 w 39"/>
                <a:gd name="T17" fmla="*/ 114 h 48"/>
                <a:gd name="T18" fmla="*/ 66 w 39"/>
                <a:gd name="T19" fmla="*/ 134 h 48"/>
                <a:gd name="T20" fmla="*/ 67 w 39"/>
                <a:gd name="T21" fmla="*/ 134 h 48"/>
                <a:gd name="T22" fmla="*/ 67 w 39"/>
                <a:gd name="T23" fmla="*/ 142 h 48"/>
                <a:gd name="T24" fmla="*/ 0 w 39"/>
                <a:gd name="T25" fmla="*/ 142 h 48"/>
                <a:gd name="T26" fmla="*/ 0 w 39"/>
                <a:gd name="T27" fmla="*/ 134 h 48"/>
                <a:gd name="T28" fmla="*/ 1 w 39"/>
                <a:gd name="T29" fmla="*/ 134 h 48"/>
                <a:gd name="T30" fmla="*/ 19 w 39"/>
                <a:gd name="T31" fmla="*/ 122 h 48"/>
                <a:gd name="T32" fmla="*/ 19 w 39"/>
                <a:gd name="T33" fmla="*/ 29 h 48"/>
                <a:gd name="T34" fmla="*/ 1 w 39"/>
                <a:gd name="T35" fmla="*/ 9 h 48"/>
                <a:gd name="T36" fmla="*/ 0 w 39"/>
                <a:gd name="T37" fmla="*/ 9 h 48"/>
                <a:gd name="T38" fmla="*/ 0 w 39"/>
                <a:gd name="T39" fmla="*/ 0 h 48"/>
                <a:gd name="T40" fmla="*/ 115 w 39"/>
                <a:gd name="T41" fmla="*/ 0 h 48"/>
                <a:gd name="T42" fmla="*/ 115 w 39"/>
                <a:gd name="T43" fmla="*/ 33 h 48"/>
                <a:gd name="T44" fmla="*/ 108 w 39"/>
                <a:gd name="T45" fmla="*/ 33 h 48"/>
                <a:gd name="T46" fmla="*/ 93 w 39"/>
                <a:gd name="T47" fmla="*/ 14 h 48"/>
                <a:gd name="T48" fmla="*/ 47 w 39"/>
                <a:gd name="T49" fmla="*/ 14 h 48"/>
                <a:gd name="T50" fmla="*/ 47 w 39"/>
                <a:gd name="T51" fmla="*/ 66 h 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9" h="48">
                  <a:moveTo>
                    <a:pt x="16" y="22"/>
                  </a:moveTo>
                  <a:cubicBezTo>
                    <a:pt x="27" y="22"/>
                    <a:pt x="27" y="22"/>
                    <a:pt x="27" y="22"/>
                  </a:cubicBezTo>
                  <a:cubicBezTo>
                    <a:pt x="32" y="22"/>
                    <a:pt x="34" y="21"/>
                    <a:pt x="34" y="16"/>
                  </a:cubicBezTo>
                  <a:cubicBezTo>
                    <a:pt x="37" y="16"/>
                    <a:pt x="37" y="16"/>
                    <a:pt x="37" y="16"/>
                  </a:cubicBezTo>
                  <a:cubicBezTo>
                    <a:pt x="37" y="31"/>
                    <a:pt x="37" y="31"/>
                    <a:pt x="37" y="31"/>
                  </a:cubicBezTo>
                  <a:cubicBezTo>
                    <a:pt x="34" y="31"/>
                    <a:pt x="34" y="31"/>
                    <a:pt x="34" y="31"/>
                  </a:cubicBezTo>
                  <a:cubicBezTo>
                    <a:pt x="34" y="28"/>
                    <a:pt x="32" y="26"/>
                    <a:pt x="28" y="26"/>
                  </a:cubicBezTo>
                  <a:cubicBezTo>
                    <a:pt x="16" y="26"/>
                    <a:pt x="16" y="26"/>
                    <a:pt x="16" y="26"/>
                  </a:cubicBezTo>
                  <a:cubicBezTo>
                    <a:pt x="16" y="38"/>
                    <a:pt x="16" y="38"/>
                    <a:pt x="16" y="38"/>
                  </a:cubicBezTo>
                  <a:cubicBezTo>
                    <a:pt x="16" y="44"/>
                    <a:pt x="17" y="45"/>
                    <a:pt x="22" y="45"/>
                  </a:cubicBezTo>
                  <a:cubicBezTo>
                    <a:pt x="23" y="45"/>
                    <a:pt x="23" y="45"/>
                    <a:pt x="23" y="45"/>
                  </a:cubicBezTo>
                  <a:cubicBezTo>
                    <a:pt x="23" y="48"/>
                    <a:pt x="23" y="48"/>
                    <a:pt x="23" y="48"/>
                  </a:cubicBezTo>
                  <a:cubicBezTo>
                    <a:pt x="0" y="48"/>
                    <a:pt x="0" y="48"/>
                    <a:pt x="0" y="48"/>
                  </a:cubicBezTo>
                  <a:cubicBezTo>
                    <a:pt x="0" y="45"/>
                    <a:pt x="0" y="45"/>
                    <a:pt x="0" y="45"/>
                  </a:cubicBezTo>
                  <a:cubicBezTo>
                    <a:pt x="1" y="45"/>
                    <a:pt x="1" y="45"/>
                    <a:pt x="1" y="45"/>
                  </a:cubicBezTo>
                  <a:cubicBezTo>
                    <a:pt x="5" y="45"/>
                    <a:pt x="6" y="44"/>
                    <a:pt x="6" y="41"/>
                  </a:cubicBezTo>
                  <a:cubicBezTo>
                    <a:pt x="6" y="10"/>
                    <a:pt x="6" y="10"/>
                    <a:pt x="6" y="10"/>
                  </a:cubicBezTo>
                  <a:cubicBezTo>
                    <a:pt x="6" y="5"/>
                    <a:pt x="5" y="3"/>
                    <a:pt x="1" y="3"/>
                  </a:cubicBezTo>
                  <a:cubicBezTo>
                    <a:pt x="0" y="3"/>
                    <a:pt x="0" y="3"/>
                    <a:pt x="0" y="3"/>
                  </a:cubicBezTo>
                  <a:cubicBezTo>
                    <a:pt x="0" y="0"/>
                    <a:pt x="0" y="0"/>
                    <a:pt x="0" y="0"/>
                  </a:cubicBezTo>
                  <a:cubicBezTo>
                    <a:pt x="39" y="0"/>
                    <a:pt x="39" y="0"/>
                    <a:pt x="39" y="0"/>
                  </a:cubicBezTo>
                  <a:cubicBezTo>
                    <a:pt x="39" y="11"/>
                    <a:pt x="39" y="11"/>
                    <a:pt x="39" y="11"/>
                  </a:cubicBezTo>
                  <a:cubicBezTo>
                    <a:pt x="36" y="11"/>
                    <a:pt x="36" y="11"/>
                    <a:pt x="36" y="11"/>
                  </a:cubicBezTo>
                  <a:cubicBezTo>
                    <a:pt x="36" y="6"/>
                    <a:pt x="35" y="5"/>
                    <a:pt x="31" y="5"/>
                  </a:cubicBezTo>
                  <a:cubicBezTo>
                    <a:pt x="16" y="5"/>
                    <a:pt x="16" y="5"/>
                    <a:pt x="16" y="5"/>
                  </a:cubicBezTo>
                  <a:lnTo>
                    <a:pt x="16"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10"/>
            <p:cNvSpPr>
              <a:spLocks noEditPoints="1"/>
            </p:cNvSpPr>
            <p:nvPr userDrawn="1"/>
          </p:nvSpPr>
          <p:spPr bwMode="white">
            <a:xfrm>
              <a:off x="2623" y="792"/>
              <a:ext cx="82" cy="71"/>
            </a:xfrm>
            <a:custGeom>
              <a:avLst/>
              <a:gdLst>
                <a:gd name="T0" fmla="*/ 86 w 57"/>
                <a:gd name="T1" fmla="*/ 0 h 50"/>
                <a:gd name="T2" fmla="*/ 170 w 57"/>
                <a:gd name="T3" fmla="*/ 68 h 50"/>
                <a:gd name="T4" fmla="*/ 83 w 57"/>
                <a:gd name="T5" fmla="*/ 143 h 50"/>
                <a:gd name="T6" fmla="*/ 0 w 57"/>
                <a:gd name="T7" fmla="*/ 75 h 50"/>
                <a:gd name="T8" fmla="*/ 86 w 57"/>
                <a:gd name="T9" fmla="*/ 0 h 50"/>
                <a:gd name="T10" fmla="*/ 89 w 57"/>
                <a:gd name="T11" fmla="*/ 135 h 50"/>
                <a:gd name="T12" fmla="*/ 135 w 57"/>
                <a:gd name="T13" fmla="*/ 77 h 50"/>
                <a:gd name="T14" fmla="*/ 83 w 57"/>
                <a:gd name="T15" fmla="*/ 9 h 50"/>
                <a:gd name="T16" fmla="*/ 35 w 57"/>
                <a:gd name="T17" fmla="*/ 62 h 50"/>
                <a:gd name="T18" fmla="*/ 89 w 57"/>
                <a:gd name="T19" fmla="*/ 135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 h="50">
                  <a:moveTo>
                    <a:pt x="29" y="0"/>
                  </a:moveTo>
                  <a:cubicBezTo>
                    <a:pt x="45" y="0"/>
                    <a:pt x="57" y="10"/>
                    <a:pt x="57" y="24"/>
                  </a:cubicBezTo>
                  <a:cubicBezTo>
                    <a:pt x="57" y="38"/>
                    <a:pt x="46" y="50"/>
                    <a:pt x="28" y="50"/>
                  </a:cubicBezTo>
                  <a:cubicBezTo>
                    <a:pt x="10" y="50"/>
                    <a:pt x="0" y="39"/>
                    <a:pt x="0" y="26"/>
                  </a:cubicBezTo>
                  <a:cubicBezTo>
                    <a:pt x="0" y="11"/>
                    <a:pt x="12" y="0"/>
                    <a:pt x="29" y="0"/>
                  </a:cubicBezTo>
                  <a:close/>
                  <a:moveTo>
                    <a:pt x="30" y="47"/>
                  </a:moveTo>
                  <a:cubicBezTo>
                    <a:pt x="40" y="47"/>
                    <a:pt x="45" y="37"/>
                    <a:pt x="45" y="27"/>
                  </a:cubicBezTo>
                  <a:cubicBezTo>
                    <a:pt x="45" y="15"/>
                    <a:pt x="39" y="3"/>
                    <a:pt x="28" y="3"/>
                  </a:cubicBezTo>
                  <a:cubicBezTo>
                    <a:pt x="18" y="3"/>
                    <a:pt x="12" y="11"/>
                    <a:pt x="12" y="22"/>
                  </a:cubicBezTo>
                  <a:cubicBezTo>
                    <a:pt x="12" y="37"/>
                    <a:pt x="19" y="47"/>
                    <a:pt x="30" y="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1"/>
            <p:cNvSpPr>
              <a:spLocks noEditPoints="1"/>
            </p:cNvSpPr>
            <p:nvPr userDrawn="1"/>
          </p:nvSpPr>
          <p:spPr bwMode="white">
            <a:xfrm>
              <a:off x="2726" y="792"/>
              <a:ext cx="85" cy="71"/>
            </a:xfrm>
            <a:custGeom>
              <a:avLst/>
              <a:gdLst>
                <a:gd name="T0" fmla="*/ 53 w 59"/>
                <a:gd name="T1" fmla="*/ 115 h 50"/>
                <a:gd name="T2" fmla="*/ 72 w 59"/>
                <a:gd name="T3" fmla="*/ 131 h 50"/>
                <a:gd name="T4" fmla="*/ 81 w 59"/>
                <a:gd name="T5" fmla="*/ 131 h 50"/>
                <a:gd name="T6" fmla="*/ 81 w 59"/>
                <a:gd name="T7" fmla="*/ 141 h 50"/>
                <a:gd name="T8" fmla="*/ 0 w 59"/>
                <a:gd name="T9" fmla="*/ 141 h 50"/>
                <a:gd name="T10" fmla="*/ 0 w 59"/>
                <a:gd name="T11" fmla="*/ 131 h 50"/>
                <a:gd name="T12" fmla="*/ 1 w 59"/>
                <a:gd name="T13" fmla="*/ 131 h 50"/>
                <a:gd name="T14" fmla="*/ 24 w 59"/>
                <a:gd name="T15" fmla="*/ 115 h 50"/>
                <a:gd name="T16" fmla="*/ 24 w 59"/>
                <a:gd name="T17" fmla="*/ 28 h 50"/>
                <a:gd name="T18" fmla="*/ 6 w 59"/>
                <a:gd name="T19" fmla="*/ 13 h 50"/>
                <a:gd name="T20" fmla="*/ 0 w 59"/>
                <a:gd name="T21" fmla="*/ 13 h 50"/>
                <a:gd name="T22" fmla="*/ 0 w 59"/>
                <a:gd name="T23" fmla="*/ 1 h 50"/>
                <a:gd name="T24" fmla="*/ 29 w 59"/>
                <a:gd name="T25" fmla="*/ 1 h 50"/>
                <a:gd name="T26" fmla="*/ 66 w 59"/>
                <a:gd name="T27" fmla="*/ 0 h 50"/>
                <a:gd name="T28" fmla="*/ 131 w 59"/>
                <a:gd name="T29" fmla="*/ 18 h 50"/>
                <a:gd name="T30" fmla="*/ 141 w 59"/>
                <a:gd name="T31" fmla="*/ 40 h 50"/>
                <a:gd name="T32" fmla="*/ 108 w 59"/>
                <a:gd name="T33" fmla="*/ 77 h 50"/>
                <a:gd name="T34" fmla="*/ 147 w 59"/>
                <a:gd name="T35" fmla="*/ 121 h 50"/>
                <a:gd name="T36" fmla="*/ 176 w 59"/>
                <a:gd name="T37" fmla="*/ 135 h 50"/>
                <a:gd name="T38" fmla="*/ 176 w 59"/>
                <a:gd name="T39" fmla="*/ 143 h 50"/>
                <a:gd name="T40" fmla="*/ 161 w 59"/>
                <a:gd name="T41" fmla="*/ 143 h 50"/>
                <a:gd name="T42" fmla="*/ 109 w 59"/>
                <a:gd name="T43" fmla="*/ 129 h 50"/>
                <a:gd name="T44" fmla="*/ 72 w 59"/>
                <a:gd name="T45" fmla="*/ 82 h 50"/>
                <a:gd name="T46" fmla="*/ 53 w 59"/>
                <a:gd name="T47" fmla="*/ 82 h 50"/>
                <a:gd name="T48" fmla="*/ 53 w 59"/>
                <a:gd name="T49" fmla="*/ 115 h 50"/>
                <a:gd name="T50" fmla="*/ 53 w 59"/>
                <a:gd name="T51" fmla="*/ 75 h 50"/>
                <a:gd name="T52" fmla="*/ 62 w 59"/>
                <a:gd name="T53" fmla="*/ 75 h 50"/>
                <a:gd name="T54" fmla="*/ 108 w 59"/>
                <a:gd name="T55" fmla="*/ 43 h 50"/>
                <a:gd name="T56" fmla="*/ 66 w 59"/>
                <a:gd name="T57" fmla="*/ 13 h 50"/>
                <a:gd name="T58" fmla="*/ 53 w 59"/>
                <a:gd name="T59" fmla="*/ 13 h 50"/>
                <a:gd name="T60" fmla="*/ 53 w 59"/>
                <a:gd name="T61" fmla="*/ 75 h 5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9" h="50">
                  <a:moveTo>
                    <a:pt x="18" y="40"/>
                  </a:moveTo>
                  <a:cubicBezTo>
                    <a:pt x="18" y="44"/>
                    <a:pt x="20" y="46"/>
                    <a:pt x="24" y="46"/>
                  </a:cubicBezTo>
                  <a:cubicBezTo>
                    <a:pt x="27" y="46"/>
                    <a:pt x="27" y="46"/>
                    <a:pt x="27" y="46"/>
                  </a:cubicBezTo>
                  <a:cubicBezTo>
                    <a:pt x="27" y="49"/>
                    <a:pt x="27" y="49"/>
                    <a:pt x="27" y="49"/>
                  </a:cubicBezTo>
                  <a:cubicBezTo>
                    <a:pt x="0" y="49"/>
                    <a:pt x="0" y="49"/>
                    <a:pt x="0" y="49"/>
                  </a:cubicBezTo>
                  <a:cubicBezTo>
                    <a:pt x="0" y="46"/>
                    <a:pt x="0" y="46"/>
                    <a:pt x="0" y="46"/>
                  </a:cubicBezTo>
                  <a:cubicBezTo>
                    <a:pt x="1" y="46"/>
                    <a:pt x="1" y="46"/>
                    <a:pt x="1" y="46"/>
                  </a:cubicBezTo>
                  <a:cubicBezTo>
                    <a:pt x="6" y="46"/>
                    <a:pt x="8" y="45"/>
                    <a:pt x="8" y="40"/>
                  </a:cubicBezTo>
                  <a:cubicBezTo>
                    <a:pt x="8" y="10"/>
                    <a:pt x="8" y="10"/>
                    <a:pt x="8" y="10"/>
                  </a:cubicBezTo>
                  <a:cubicBezTo>
                    <a:pt x="8" y="7"/>
                    <a:pt x="7" y="4"/>
                    <a:pt x="2" y="4"/>
                  </a:cubicBezTo>
                  <a:cubicBezTo>
                    <a:pt x="0" y="4"/>
                    <a:pt x="0" y="4"/>
                    <a:pt x="0" y="4"/>
                  </a:cubicBezTo>
                  <a:cubicBezTo>
                    <a:pt x="0" y="1"/>
                    <a:pt x="0" y="1"/>
                    <a:pt x="0" y="1"/>
                  </a:cubicBezTo>
                  <a:cubicBezTo>
                    <a:pt x="4" y="1"/>
                    <a:pt x="7" y="1"/>
                    <a:pt x="10" y="1"/>
                  </a:cubicBezTo>
                  <a:cubicBezTo>
                    <a:pt x="14" y="1"/>
                    <a:pt x="20" y="0"/>
                    <a:pt x="22" y="0"/>
                  </a:cubicBezTo>
                  <a:cubicBezTo>
                    <a:pt x="34" y="0"/>
                    <a:pt x="40" y="2"/>
                    <a:pt x="44" y="6"/>
                  </a:cubicBezTo>
                  <a:cubicBezTo>
                    <a:pt x="46" y="8"/>
                    <a:pt x="47" y="11"/>
                    <a:pt x="47" y="14"/>
                  </a:cubicBezTo>
                  <a:cubicBezTo>
                    <a:pt x="47" y="20"/>
                    <a:pt x="43" y="25"/>
                    <a:pt x="36" y="27"/>
                  </a:cubicBezTo>
                  <a:cubicBezTo>
                    <a:pt x="41" y="31"/>
                    <a:pt x="44" y="37"/>
                    <a:pt x="49" y="42"/>
                  </a:cubicBezTo>
                  <a:cubicBezTo>
                    <a:pt x="52" y="45"/>
                    <a:pt x="54" y="46"/>
                    <a:pt x="59" y="47"/>
                  </a:cubicBezTo>
                  <a:cubicBezTo>
                    <a:pt x="59" y="50"/>
                    <a:pt x="59" y="50"/>
                    <a:pt x="59" y="50"/>
                  </a:cubicBezTo>
                  <a:cubicBezTo>
                    <a:pt x="57" y="50"/>
                    <a:pt x="57" y="50"/>
                    <a:pt x="54" y="50"/>
                  </a:cubicBezTo>
                  <a:cubicBezTo>
                    <a:pt x="45" y="50"/>
                    <a:pt x="41" y="48"/>
                    <a:pt x="37" y="45"/>
                  </a:cubicBezTo>
                  <a:cubicBezTo>
                    <a:pt x="34" y="41"/>
                    <a:pt x="29" y="33"/>
                    <a:pt x="24" y="29"/>
                  </a:cubicBezTo>
                  <a:cubicBezTo>
                    <a:pt x="18" y="29"/>
                    <a:pt x="18" y="29"/>
                    <a:pt x="18" y="29"/>
                  </a:cubicBezTo>
                  <a:lnTo>
                    <a:pt x="18" y="40"/>
                  </a:lnTo>
                  <a:close/>
                  <a:moveTo>
                    <a:pt x="18" y="26"/>
                  </a:moveTo>
                  <a:cubicBezTo>
                    <a:pt x="21" y="26"/>
                    <a:pt x="21" y="26"/>
                    <a:pt x="21" y="26"/>
                  </a:cubicBezTo>
                  <a:cubicBezTo>
                    <a:pt x="31" y="26"/>
                    <a:pt x="36" y="23"/>
                    <a:pt x="36" y="15"/>
                  </a:cubicBezTo>
                  <a:cubicBezTo>
                    <a:pt x="36" y="6"/>
                    <a:pt x="30" y="4"/>
                    <a:pt x="22" y="4"/>
                  </a:cubicBezTo>
                  <a:cubicBezTo>
                    <a:pt x="18" y="4"/>
                    <a:pt x="18" y="4"/>
                    <a:pt x="18" y="4"/>
                  </a:cubicBezTo>
                  <a:lnTo>
                    <a:pt x="18"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2"/>
            <p:cNvSpPr>
              <a:spLocks/>
            </p:cNvSpPr>
            <p:nvPr userDrawn="1"/>
          </p:nvSpPr>
          <p:spPr bwMode="white">
            <a:xfrm>
              <a:off x="2827" y="793"/>
              <a:ext cx="97" cy="69"/>
            </a:xfrm>
            <a:custGeom>
              <a:avLst/>
              <a:gdLst>
                <a:gd name="T0" fmla="*/ 39 w 68"/>
                <a:gd name="T1" fmla="*/ 29 h 48"/>
                <a:gd name="T2" fmla="*/ 34 w 68"/>
                <a:gd name="T3" fmla="*/ 29 h 48"/>
                <a:gd name="T4" fmla="*/ 33 w 68"/>
                <a:gd name="T5" fmla="*/ 109 h 48"/>
                <a:gd name="T6" fmla="*/ 49 w 68"/>
                <a:gd name="T7" fmla="*/ 134 h 48"/>
                <a:gd name="T8" fmla="*/ 49 w 68"/>
                <a:gd name="T9" fmla="*/ 142 h 48"/>
                <a:gd name="T10" fmla="*/ 0 w 68"/>
                <a:gd name="T11" fmla="*/ 142 h 48"/>
                <a:gd name="T12" fmla="*/ 0 w 68"/>
                <a:gd name="T13" fmla="*/ 134 h 48"/>
                <a:gd name="T14" fmla="*/ 20 w 68"/>
                <a:gd name="T15" fmla="*/ 109 h 48"/>
                <a:gd name="T16" fmla="*/ 23 w 68"/>
                <a:gd name="T17" fmla="*/ 27 h 48"/>
                <a:gd name="T18" fmla="*/ 9 w 68"/>
                <a:gd name="T19" fmla="*/ 9 h 48"/>
                <a:gd name="T20" fmla="*/ 9 w 68"/>
                <a:gd name="T21" fmla="*/ 0 h 48"/>
                <a:gd name="T22" fmla="*/ 56 w 68"/>
                <a:gd name="T23" fmla="*/ 0 h 48"/>
                <a:gd name="T24" fmla="*/ 100 w 68"/>
                <a:gd name="T25" fmla="*/ 95 h 48"/>
                <a:gd name="T26" fmla="*/ 138 w 68"/>
                <a:gd name="T27" fmla="*/ 0 h 48"/>
                <a:gd name="T28" fmla="*/ 190 w 68"/>
                <a:gd name="T29" fmla="*/ 0 h 48"/>
                <a:gd name="T30" fmla="*/ 190 w 68"/>
                <a:gd name="T31" fmla="*/ 9 h 48"/>
                <a:gd name="T32" fmla="*/ 171 w 68"/>
                <a:gd name="T33" fmla="*/ 27 h 48"/>
                <a:gd name="T34" fmla="*/ 177 w 68"/>
                <a:gd name="T35" fmla="*/ 109 h 48"/>
                <a:gd name="T36" fmla="*/ 197 w 68"/>
                <a:gd name="T37" fmla="*/ 134 h 48"/>
                <a:gd name="T38" fmla="*/ 197 w 68"/>
                <a:gd name="T39" fmla="*/ 142 h 48"/>
                <a:gd name="T40" fmla="*/ 128 w 68"/>
                <a:gd name="T41" fmla="*/ 142 h 48"/>
                <a:gd name="T42" fmla="*/ 128 w 68"/>
                <a:gd name="T43" fmla="*/ 134 h 48"/>
                <a:gd name="T44" fmla="*/ 130 w 68"/>
                <a:gd name="T45" fmla="*/ 134 h 48"/>
                <a:gd name="T46" fmla="*/ 148 w 68"/>
                <a:gd name="T47" fmla="*/ 119 h 48"/>
                <a:gd name="T48" fmla="*/ 148 w 68"/>
                <a:gd name="T49" fmla="*/ 108 h 48"/>
                <a:gd name="T50" fmla="*/ 143 w 68"/>
                <a:gd name="T51" fmla="*/ 27 h 48"/>
                <a:gd name="T52" fmla="*/ 143 w 68"/>
                <a:gd name="T53" fmla="*/ 27 h 48"/>
                <a:gd name="T54" fmla="*/ 94 w 68"/>
                <a:gd name="T55" fmla="*/ 142 h 48"/>
                <a:gd name="T56" fmla="*/ 87 w 68"/>
                <a:gd name="T57" fmla="*/ 142 h 48"/>
                <a:gd name="T58" fmla="*/ 39 w 68"/>
                <a:gd name="T59" fmla="*/ 29 h 4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8" h="48">
                  <a:moveTo>
                    <a:pt x="13" y="10"/>
                  </a:moveTo>
                  <a:cubicBezTo>
                    <a:pt x="12" y="10"/>
                    <a:pt x="12" y="10"/>
                    <a:pt x="12" y="10"/>
                  </a:cubicBezTo>
                  <a:cubicBezTo>
                    <a:pt x="11" y="37"/>
                    <a:pt x="11" y="37"/>
                    <a:pt x="11" y="37"/>
                  </a:cubicBezTo>
                  <a:cubicBezTo>
                    <a:pt x="10" y="42"/>
                    <a:pt x="11" y="45"/>
                    <a:pt x="17" y="45"/>
                  </a:cubicBezTo>
                  <a:cubicBezTo>
                    <a:pt x="17" y="48"/>
                    <a:pt x="17" y="48"/>
                    <a:pt x="17" y="48"/>
                  </a:cubicBezTo>
                  <a:cubicBezTo>
                    <a:pt x="0" y="48"/>
                    <a:pt x="0" y="48"/>
                    <a:pt x="0" y="48"/>
                  </a:cubicBezTo>
                  <a:cubicBezTo>
                    <a:pt x="0" y="45"/>
                    <a:pt x="0" y="45"/>
                    <a:pt x="0" y="45"/>
                  </a:cubicBezTo>
                  <a:cubicBezTo>
                    <a:pt x="6" y="45"/>
                    <a:pt x="6" y="43"/>
                    <a:pt x="7" y="37"/>
                  </a:cubicBezTo>
                  <a:cubicBezTo>
                    <a:pt x="8" y="9"/>
                    <a:pt x="8" y="9"/>
                    <a:pt x="8" y="9"/>
                  </a:cubicBezTo>
                  <a:cubicBezTo>
                    <a:pt x="9" y="5"/>
                    <a:pt x="8" y="4"/>
                    <a:pt x="3" y="3"/>
                  </a:cubicBezTo>
                  <a:cubicBezTo>
                    <a:pt x="3" y="0"/>
                    <a:pt x="3" y="0"/>
                    <a:pt x="3" y="0"/>
                  </a:cubicBezTo>
                  <a:cubicBezTo>
                    <a:pt x="19" y="0"/>
                    <a:pt x="19" y="0"/>
                    <a:pt x="19" y="0"/>
                  </a:cubicBezTo>
                  <a:cubicBezTo>
                    <a:pt x="34" y="32"/>
                    <a:pt x="34" y="32"/>
                    <a:pt x="34" y="32"/>
                  </a:cubicBezTo>
                  <a:cubicBezTo>
                    <a:pt x="48" y="0"/>
                    <a:pt x="48" y="0"/>
                    <a:pt x="48" y="0"/>
                  </a:cubicBezTo>
                  <a:cubicBezTo>
                    <a:pt x="65" y="0"/>
                    <a:pt x="65" y="0"/>
                    <a:pt x="65" y="0"/>
                  </a:cubicBezTo>
                  <a:cubicBezTo>
                    <a:pt x="65" y="3"/>
                    <a:pt x="65" y="3"/>
                    <a:pt x="65" y="3"/>
                  </a:cubicBezTo>
                  <a:cubicBezTo>
                    <a:pt x="59" y="4"/>
                    <a:pt x="59" y="4"/>
                    <a:pt x="59" y="9"/>
                  </a:cubicBezTo>
                  <a:cubicBezTo>
                    <a:pt x="61" y="37"/>
                    <a:pt x="61" y="37"/>
                    <a:pt x="61" y="37"/>
                  </a:cubicBezTo>
                  <a:cubicBezTo>
                    <a:pt x="61" y="44"/>
                    <a:pt x="62" y="44"/>
                    <a:pt x="68" y="45"/>
                  </a:cubicBezTo>
                  <a:cubicBezTo>
                    <a:pt x="68" y="48"/>
                    <a:pt x="68" y="48"/>
                    <a:pt x="68" y="48"/>
                  </a:cubicBezTo>
                  <a:cubicBezTo>
                    <a:pt x="44" y="48"/>
                    <a:pt x="44" y="48"/>
                    <a:pt x="44" y="48"/>
                  </a:cubicBezTo>
                  <a:cubicBezTo>
                    <a:pt x="44" y="45"/>
                    <a:pt x="44" y="45"/>
                    <a:pt x="44" y="45"/>
                  </a:cubicBezTo>
                  <a:cubicBezTo>
                    <a:pt x="45" y="45"/>
                    <a:pt x="45" y="45"/>
                    <a:pt x="45" y="45"/>
                  </a:cubicBezTo>
                  <a:cubicBezTo>
                    <a:pt x="48" y="45"/>
                    <a:pt x="51" y="45"/>
                    <a:pt x="51" y="40"/>
                  </a:cubicBezTo>
                  <a:cubicBezTo>
                    <a:pt x="51" y="39"/>
                    <a:pt x="51" y="37"/>
                    <a:pt x="51" y="36"/>
                  </a:cubicBezTo>
                  <a:cubicBezTo>
                    <a:pt x="49" y="9"/>
                    <a:pt x="49" y="9"/>
                    <a:pt x="49" y="9"/>
                  </a:cubicBezTo>
                  <a:cubicBezTo>
                    <a:pt x="49" y="9"/>
                    <a:pt x="49" y="9"/>
                    <a:pt x="49" y="9"/>
                  </a:cubicBezTo>
                  <a:cubicBezTo>
                    <a:pt x="32" y="48"/>
                    <a:pt x="32" y="48"/>
                    <a:pt x="32" y="48"/>
                  </a:cubicBezTo>
                  <a:cubicBezTo>
                    <a:pt x="30" y="48"/>
                    <a:pt x="30" y="48"/>
                    <a:pt x="30" y="48"/>
                  </a:cubicBezTo>
                  <a:lnTo>
                    <a:pt x="1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3"/>
            <p:cNvSpPr>
              <a:spLocks noEditPoints="1"/>
            </p:cNvSpPr>
            <p:nvPr userDrawn="1"/>
          </p:nvSpPr>
          <p:spPr bwMode="white">
            <a:xfrm>
              <a:off x="2942" y="792"/>
              <a:ext cx="79" cy="70"/>
            </a:xfrm>
            <a:custGeom>
              <a:avLst/>
              <a:gdLst>
                <a:gd name="T0" fmla="*/ 47 w 55"/>
                <a:gd name="T1" fmla="*/ 90 h 49"/>
                <a:gd name="T2" fmla="*/ 39 w 55"/>
                <a:gd name="T3" fmla="*/ 116 h 49"/>
                <a:gd name="T4" fmla="*/ 56 w 55"/>
                <a:gd name="T5" fmla="*/ 134 h 49"/>
                <a:gd name="T6" fmla="*/ 60 w 55"/>
                <a:gd name="T7" fmla="*/ 134 h 49"/>
                <a:gd name="T8" fmla="*/ 60 w 55"/>
                <a:gd name="T9" fmla="*/ 143 h 49"/>
                <a:gd name="T10" fmla="*/ 0 w 55"/>
                <a:gd name="T11" fmla="*/ 143 h 49"/>
                <a:gd name="T12" fmla="*/ 0 w 55"/>
                <a:gd name="T13" fmla="*/ 134 h 49"/>
                <a:gd name="T14" fmla="*/ 1 w 55"/>
                <a:gd name="T15" fmla="*/ 134 h 49"/>
                <a:gd name="T16" fmla="*/ 23 w 55"/>
                <a:gd name="T17" fmla="*/ 114 h 49"/>
                <a:gd name="T18" fmla="*/ 62 w 55"/>
                <a:gd name="T19" fmla="*/ 9 h 49"/>
                <a:gd name="T20" fmla="*/ 60 w 55"/>
                <a:gd name="T21" fmla="*/ 0 h 49"/>
                <a:gd name="T22" fmla="*/ 95 w 55"/>
                <a:gd name="T23" fmla="*/ 0 h 49"/>
                <a:gd name="T24" fmla="*/ 141 w 55"/>
                <a:gd name="T25" fmla="*/ 114 h 49"/>
                <a:gd name="T26" fmla="*/ 162 w 55"/>
                <a:gd name="T27" fmla="*/ 134 h 49"/>
                <a:gd name="T28" fmla="*/ 162 w 55"/>
                <a:gd name="T29" fmla="*/ 143 h 49"/>
                <a:gd name="T30" fmla="*/ 89 w 55"/>
                <a:gd name="T31" fmla="*/ 143 h 49"/>
                <a:gd name="T32" fmla="*/ 89 w 55"/>
                <a:gd name="T33" fmla="*/ 134 h 49"/>
                <a:gd name="T34" fmla="*/ 95 w 55"/>
                <a:gd name="T35" fmla="*/ 134 h 49"/>
                <a:gd name="T36" fmla="*/ 108 w 55"/>
                <a:gd name="T37" fmla="*/ 116 h 49"/>
                <a:gd name="T38" fmla="*/ 98 w 55"/>
                <a:gd name="T39" fmla="*/ 90 h 49"/>
                <a:gd name="T40" fmla="*/ 47 w 55"/>
                <a:gd name="T41" fmla="*/ 90 h 49"/>
                <a:gd name="T42" fmla="*/ 70 w 55"/>
                <a:gd name="T43" fmla="*/ 27 h 49"/>
                <a:gd name="T44" fmla="*/ 49 w 55"/>
                <a:gd name="T45" fmla="*/ 80 h 49"/>
                <a:gd name="T46" fmla="*/ 93 w 55"/>
                <a:gd name="T47" fmla="*/ 80 h 49"/>
                <a:gd name="T48" fmla="*/ 70 w 55"/>
                <a:gd name="T49" fmla="*/ 27 h 4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5" h="49">
                  <a:moveTo>
                    <a:pt x="16" y="31"/>
                  </a:moveTo>
                  <a:cubicBezTo>
                    <a:pt x="13" y="40"/>
                    <a:pt x="13" y="40"/>
                    <a:pt x="13" y="40"/>
                  </a:cubicBezTo>
                  <a:cubicBezTo>
                    <a:pt x="11" y="44"/>
                    <a:pt x="11" y="46"/>
                    <a:pt x="19" y="46"/>
                  </a:cubicBezTo>
                  <a:cubicBezTo>
                    <a:pt x="20" y="46"/>
                    <a:pt x="20" y="46"/>
                    <a:pt x="20" y="46"/>
                  </a:cubicBezTo>
                  <a:cubicBezTo>
                    <a:pt x="20" y="49"/>
                    <a:pt x="20" y="49"/>
                    <a:pt x="20" y="49"/>
                  </a:cubicBezTo>
                  <a:cubicBezTo>
                    <a:pt x="0" y="49"/>
                    <a:pt x="0" y="49"/>
                    <a:pt x="0" y="49"/>
                  </a:cubicBezTo>
                  <a:cubicBezTo>
                    <a:pt x="0" y="46"/>
                    <a:pt x="0" y="46"/>
                    <a:pt x="0" y="46"/>
                  </a:cubicBezTo>
                  <a:cubicBezTo>
                    <a:pt x="1" y="46"/>
                    <a:pt x="1" y="46"/>
                    <a:pt x="1" y="46"/>
                  </a:cubicBezTo>
                  <a:cubicBezTo>
                    <a:pt x="4" y="46"/>
                    <a:pt x="6" y="44"/>
                    <a:pt x="8" y="39"/>
                  </a:cubicBezTo>
                  <a:cubicBezTo>
                    <a:pt x="21" y="3"/>
                    <a:pt x="21" y="3"/>
                    <a:pt x="21" y="3"/>
                  </a:cubicBezTo>
                  <a:cubicBezTo>
                    <a:pt x="20" y="0"/>
                    <a:pt x="20" y="0"/>
                    <a:pt x="20" y="0"/>
                  </a:cubicBezTo>
                  <a:cubicBezTo>
                    <a:pt x="32" y="0"/>
                    <a:pt x="32" y="0"/>
                    <a:pt x="32" y="0"/>
                  </a:cubicBezTo>
                  <a:cubicBezTo>
                    <a:pt x="47" y="39"/>
                    <a:pt x="47" y="39"/>
                    <a:pt x="47" y="39"/>
                  </a:cubicBezTo>
                  <a:cubicBezTo>
                    <a:pt x="49" y="44"/>
                    <a:pt x="51" y="46"/>
                    <a:pt x="55" y="46"/>
                  </a:cubicBezTo>
                  <a:cubicBezTo>
                    <a:pt x="55" y="49"/>
                    <a:pt x="55" y="49"/>
                    <a:pt x="55" y="49"/>
                  </a:cubicBezTo>
                  <a:cubicBezTo>
                    <a:pt x="30" y="49"/>
                    <a:pt x="30" y="49"/>
                    <a:pt x="30" y="49"/>
                  </a:cubicBezTo>
                  <a:cubicBezTo>
                    <a:pt x="30" y="46"/>
                    <a:pt x="30" y="46"/>
                    <a:pt x="30" y="46"/>
                  </a:cubicBezTo>
                  <a:cubicBezTo>
                    <a:pt x="32" y="46"/>
                    <a:pt x="32" y="46"/>
                    <a:pt x="32" y="46"/>
                  </a:cubicBezTo>
                  <a:cubicBezTo>
                    <a:pt x="37" y="46"/>
                    <a:pt x="38" y="44"/>
                    <a:pt x="36" y="40"/>
                  </a:cubicBezTo>
                  <a:cubicBezTo>
                    <a:pt x="33" y="31"/>
                    <a:pt x="33" y="31"/>
                    <a:pt x="33" y="31"/>
                  </a:cubicBezTo>
                  <a:lnTo>
                    <a:pt x="16" y="31"/>
                  </a:lnTo>
                  <a:close/>
                  <a:moveTo>
                    <a:pt x="24" y="9"/>
                  </a:moveTo>
                  <a:cubicBezTo>
                    <a:pt x="17" y="27"/>
                    <a:pt x="17" y="27"/>
                    <a:pt x="17" y="27"/>
                  </a:cubicBezTo>
                  <a:cubicBezTo>
                    <a:pt x="31" y="27"/>
                    <a:pt x="31" y="27"/>
                    <a:pt x="31" y="27"/>
                  </a:cubicBezTo>
                  <a:lnTo>
                    <a:pt x="24"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4"/>
            <p:cNvSpPr>
              <a:spLocks/>
            </p:cNvSpPr>
            <p:nvPr userDrawn="1"/>
          </p:nvSpPr>
          <p:spPr bwMode="white">
            <a:xfrm>
              <a:off x="3031" y="792"/>
              <a:ext cx="75" cy="70"/>
            </a:xfrm>
            <a:custGeom>
              <a:avLst/>
              <a:gdLst>
                <a:gd name="T0" fmla="*/ 94 w 52"/>
                <a:gd name="T1" fmla="*/ 116 h 49"/>
                <a:gd name="T2" fmla="*/ 114 w 52"/>
                <a:gd name="T3" fmla="*/ 134 h 49"/>
                <a:gd name="T4" fmla="*/ 121 w 52"/>
                <a:gd name="T5" fmla="*/ 134 h 49"/>
                <a:gd name="T6" fmla="*/ 121 w 52"/>
                <a:gd name="T7" fmla="*/ 143 h 49"/>
                <a:gd name="T8" fmla="*/ 36 w 52"/>
                <a:gd name="T9" fmla="*/ 143 h 49"/>
                <a:gd name="T10" fmla="*/ 36 w 52"/>
                <a:gd name="T11" fmla="*/ 134 h 49"/>
                <a:gd name="T12" fmla="*/ 46 w 52"/>
                <a:gd name="T13" fmla="*/ 134 h 49"/>
                <a:gd name="T14" fmla="*/ 62 w 52"/>
                <a:gd name="T15" fmla="*/ 116 h 49"/>
                <a:gd name="T16" fmla="*/ 62 w 52"/>
                <a:gd name="T17" fmla="*/ 14 h 49"/>
                <a:gd name="T18" fmla="*/ 36 w 52"/>
                <a:gd name="T19" fmla="*/ 14 h 49"/>
                <a:gd name="T20" fmla="*/ 13 w 52"/>
                <a:gd name="T21" fmla="*/ 41 h 49"/>
                <a:gd name="T22" fmla="*/ 0 w 52"/>
                <a:gd name="T23" fmla="*/ 41 h 49"/>
                <a:gd name="T24" fmla="*/ 6 w 52"/>
                <a:gd name="T25" fmla="*/ 0 h 49"/>
                <a:gd name="T26" fmla="*/ 13 w 52"/>
                <a:gd name="T27" fmla="*/ 0 h 49"/>
                <a:gd name="T28" fmla="*/ 19 w 52"/>
                <a:gd name="T29" fmla="*/ 1 h 49"/>
                <a:gd name="T30" fmla="*/ 25 w 52"/>
                <a:gd name="T31" fmla="*/ 1 h 49"/>
                <a:gd name="T32" fmla="*/ 131 w 52"/>
                <a:gd name="T33" fmla="*/ 1 h 49"/>
                <a:gd name="T34" fmla="*/ 144 w 52"/>
                <a:gd name="T35" fmla="*/ 0 h 49"/>
                <a:gd name="T36" fmla="*/ 150 w 52"/>
                <a:gd name="T37" fmla="*/ 0 h 49"/>
                <a:gd name="T38" fmla="*/ 156 w 52"/>
                <a:gd name="T39" fmla="*/ 41 h 49"/>
                <a:gd name="T40" fmla="*/ 144 w 52"/>
                <a:gd name="T41" fmla="*/ 41 h 49"/>
                <a:gd name="T42" fmla="*/ 121 w 52"/>
                <a:gd name="T43" fmla="*/ 14 h 49"/>
                <a:gd name="T44" fmla="*/ 94 w 52"/>
                <a:gd name="T45" fmla="*/ 14 h 49"/>
                <a:gd name="T46" fmla="*/ 94 w 52"/>
                <a:gd name="T47" fmla="*/ 116 h 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2" h="49">
                  <a:moveTo>
                    <a:pt x="31" y="40"/>
                  </a:moveTo>
                  <a:cubicBezTo>
                    <a:pt x="31" y="44"/>
                    <a:pt x="32" y="46"/>
                    <a:pt x="38" y="46"/>
                  </a:cubicBezTo>
                  <a:cubicBezTo>
                    <a:pt x="40" y="46"/>
                    <a:pt x="40" y="46"/>
                    <a:pt x="40" y="46"/>
                  </a:cubicBezTo>
                  <a:cubicBezTo>
                    <a:pt x="40" y="49"/>
                    <a:pt x="40" y="49"/>
                    <a:pt x="40" y="49"/>
                  </a:cubicBezTo>
                  <a:cubicBezTo>
                    <a:pt x="12" y="49"/>
                    <a:pt x="12" y="49"/>
                    <a:pt x="12" y="49"/>
                  </a:cubicBezTo>
                  <a:cubicBezTo>
                    <a:pt x="12" y="46"/>
                    <a:pt x="12" y="46"/>
                    <a:pt x="12" y="46"/>
                  </a:cubicBezTo>
                  <a:cubicBezTo>
                    <a:pt x="15" y="46"/>
                    <a:pt x="15" y="46"/>
                    <a:pt x="15" y="46"/>
                  </a:cubicBezTo>
                  <a:cubicBezTo>
                    <a:pt x="19" y="46"/>
                    <a:pt x="21" y="44"/>
                    <a:pt x="21" y="40"/>
                  </a:cubicBezTo>
                  <a:cubicBezTo>
                    <a:pt x="21" y="5"/>
                    <a:pt x="21" y="5"/>
                    <a:pt x="21" y="5"/>
                  </a:cubicBezTo>
                  <a:cubicBezTo>
                    <a:pt x="12" y="5"/>
                    <a:pt x="12" y="5"/>
                    <a:pt x="12" y="5"/>
                  </a:cubicBezTo>
                  <a:cubicBezTo>
                    <a:pt x="6" y="5"/>
                    <a:pt x="5" y="6"/>
                    <a:pt x="4" y="14"/>
                  </a:cubicBezTo>
                  <a:cubicBezTo>
                    <a:pt x="0" y="14"/>
                    <a:pt x="0" y="14"/>
                    <a:pt x="0" y="14"/>
                  </a:cubicBezTo>
                  <a:cubicBezTo>
                    <a:pt x="2" y="0"/>
                    <a:pt x="2" y="0"/>
                    <a:pt x="2" y="0"/>
                  </a:cubicBezTo>
                  <a:cubicBezTo>
                    <a:pt x="4" y="0"/>
                    <a:pt x="4" y="0"/>
                    <a:pt x="4" y="0"/>
                  </a:cubicBezTo>
                  <a:cubicBezTo>
                    <a:pt x="5" y="1"/>
                    <a:pt x="5" y="1"/>
                    <a:pt x="6" y="1"/>
                  </a:cubicBezTo>
                  <a:cubicBezTo>
                    <a:pt x="6" y="1"/>
                    <a:pt x="7" y="1"/>
                    <a:pt x="8" y="1"/>
                  </a:cubicBezTo>
                  <a:cubicBezTo>
                    <a:pt x="44" y="1"/>
                    <a:pt x="44" y="1"/>
                    <a:pt x="44" y="1"/>
                  </a:cubicBezTo>
                  <a:cubicBezTo>
                    <a:pt x="46" y="1"/>
                    <a:pt x="47" y="1"/>
                    <a:pt x="48" y="0"/>
                  </a:cubicBezTo>
                  <a:cubicBezTo>
                    <a:pt x="50" y="0"/>
                    <a:pt x="50" y="0"/>
                    <a:pt x="50" y="0"/>
                  </a:cubicBezTo>
                  <a:cubicBezTo>
                    <a:pt x="52" y="14"/>
                    <a:pt x="52" y="14"/>
                    <a:pt x="52" y="14"/>
                  </a:cubicBezTo>
                  <a:cubicBezTo>
                    <a:pt x="48" y="14"/>
                    <a:pt x="48" y="14"/>
                    <a:pt x="48" y="14"/>
                  </a:cubicBezTo>
                  <a:cubicBezTo>
                    <a:pt x="47" y="6"/>
                    <a:pt x="46" y="5"/>
                    <a:pt x="40" y="5"/>
                  </a:cubicBezTo>
                  <a:cubicBezTo>
                    <a:pt x="31" y="5"/>
                    <a:pt x="31" y="5"/>
                    <a:pt x="31" y="5"/>
                  </a:cubicBezTo>
                  <a:lnTo>
                    <a:pt x="31"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5"/>
            <p:cNvSpPr>
              <a:spLocks/>
            </p:cNvSpPr>
            <p:nvPr userDrawn="1"/>
          </p:nvSpPr>
          <p:spPr bwMode="white">
            <a:xfrm>
              <a:off x="3126" y="793"/>
              <a:ext cx="34" cy="69"/>
            </a:xfrm>
            <a:custGeom>
              <a:avLst/>
              <a:gdLst>
                <a:gd name="T0" fmla="*/ 0 w 24"/>
                <a:gd name="T1" fmla="*/ 0 h 48"/>
                <a:gd name="T2" fmla="*/ 68 w 24"/>
                <a:gd name="T3" fmla="*/ 0 h 48"/>
                <a:gd name="T4" fmla="*/ 68 w 24"/>
                <a:gd name="T5" fmla="*/ 9 h 48"/>
                <a:gd name="T6" fmla="*/ 67 w 24"/>
                <a:gd name="T7" fmla="*/ 9 h 48"/>
                <a:gd name="T8" fmla="*/ 48 w 24"/>
                <a:gd name="T9" fmla="*/ 27 h 48"/>
                <a:gd name="T10" fmla="*/ 48 w 24"/>
                <a:gd name="T11" fmla="*/ 116 h 48"/>
                <a:gd name="T12" fmla="*/ 67 w 24"/>
                <a:gd name="T13" fmla="*/ 134 h 48"/>
                <a:gd name="T14" fmla="*/ 68 w 24"/>
                <a:gd name="T15" fmla="*/ 134 h 48"/>
                <a:gd name="T16" fmla="*/ 68 w 24"/>
                <a:gd name="T17" fmla="*/ 142 h 48"/>
                <a:gd name="T18" fmla="*/ 0 w 24"/>
                <a:gd name="T19" fmla="*/ 142 h 48"/>
                <a:gd name="T20" fmla="*/ 0 w 24"/>
                <a:gd name="T21" fmla="*/ 134 h 48"/>
                <a:gd name="T22" fmla="*/ 1 w 24"/>
                <a:gd name="T23" fmla="*/ 134 h 48"/>
                <a:gd name="T24" fmla="*/ 20 w 24"/>
                <a:gd name="T25" fmla="*/ 119 h 48"/>
                <a:gd name="T26" fmla="*/ 20 w 24"/>
                <a:gd name="T27" fmla="*/ 27 h 48"/>
                <a:gd name="T28" fmla="*/ 1 w 24"/>
                <a:gd name="T29" fmla="*/ 9 h 48"/>
                <a:gd name="T30" fmla="*/ 0 w 24"/>
                <a:gd name="T31" fmla="*/ 9 h 48"/>
                <a:gd name="T32" fmla="*/ 0 w 24"/>
                <a:gd name="T33" fmla="*/ 0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48">
                  <a:moveTo>
                    <a:pt x="0" y="0"/>
                  </a:moveTo>
                  <a:cubicBezTo>
                    <a:pt x="24" y="0"/>
                    <a:pt x="24" y="0"/>
                    <a:pt x="24" y="0"/>
                  </a:cubicBezTo>
                  <a:cubicBezTo>
                    <a:pt x="24" y="3"/>
                    <a:pt x="24" y="3"/>
                    <a:pt x="24" y="3"/>
                  </a:cubicBezTo>
                  <a:cubicBezTo>
                    <a:pt x="23" y="3"/>
                    <a:pt x="23" y="3"/>
                    <a:pt x="23" y="3"/>
                  </a:cubicBezTo>
                  <a:cubicBezTo>
                    <a:pt x="19" y="3"/>
                    <a:pt x="17" y="5"/>
                    <a:pt x="17" y="9"/>
                  </a:cubicBezTo>
                  <a:cubicBezTo>
                    <a:pt x="17" y="39"/>
                    <a:pt x="17" y="39"/>
                    <a:pt x="17" y="39"/>
                  </a:cubicBezTo>
                  <a:cubicBezTo>
                    <a:pt x="17" y="43"/>
                    <a:pt x="19" y="45"/>
                    <a:pt x="23" y="45"/>
                  </a:cubicBezTo>
                  <a:cubicBezTo>
                    <a:pt x="24" y="45"/>
                    <a:pt x="24" y="45"/>
                    <a:pt x="24" y="45"/>
                  </a:cubicBezTo>
                  <a:cubicBezTo>
                    <a:pt x="24" y="48"/>
                    <a:pt x="24" y="48"/>
                    <a:pt x="24" y="48"/>
                  </a:cubicBezTo>
                  <a:cubicBezTo>
                    <a:pt x="0" y="48"/>
                    <a:pt x="0" y="48"/>
                    <a:pt x="0" y="48"/>
                  </a:cubicBezTo>
                  <a:cubicBezTo>
                    <a:pt x="0" y="45"/>
                    <a:pt x="0" y="45"/>
                    <a:pt x="0" y="45"/>
                  </a:cubicBezTo>
                  <a:cubicBezTo>
                    <a:pt x="1" y="45"/>
                    <a:pt x="1" y="45"/>
                    <a:pt x="1" y="45"/>
                  </a:cubicBezTo>
                  <a:cubicBezTo>
                    <a:pt x="5" y="45"/>
                    <a:pt x="7" y="43"/>
                    <a:pt x="7" y="40"/>
                  </a:cubicBezTo>
                  <a:cubicBezTo>
                    <a:pt x="7" y="9"/>
                    <a:pt x="7" y="9"/>
                    <a:pt x="7" y="9"/>
                  </a:cubicBezTo>
                  <a:cubicBezTo>
                    <a:pt x="7" y="5"/>
                    <a:pt x="5" y="3"/>
                    <a:pt x="1" y="3"/>
                  </a:cubicBezTo>
                  <a:cubicBezTo>
                    <a:pt x="0" y="3"/>
                    <a:pt x="0" y="3"/>
                    <a:pt x="0" y="3"/>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6"/>
            <p:cNvSpPr>
              <a:spLocks noEditPoints="1"/>
            </p:cNvSpPr>
            <p:nvPr userDrawn="1"/>
          </p:nvSpPr>
          <p:spPr bwMode="white">
            <a:xfrm>
              <a:off x="3184" y="792"/>
              <a:ext cx="80" cy="71"/>
            </a:xfrm>
            <a:custGeom>
              <a:avLst/>
              <a:gdLst>
                <a:gd name="T0" fmla="*/ 84 w 56"/>
                <a:gd name="T1" fmla="*/ 0 h 50"/>
                <a:gd name="T2" fmla="*/ 163 w 56"/>
                <a:gd name="T3" fmla="*/ 68 h 50"/>
                <a:gd name="T4" fmla="*/ 81 w 56"/>
                <a:gd name="T5" fmla="*/ 143 h 50"/>
                <a:gd name="T6" fmla="*/ 0 w 56"/>
                <a:gd name="T7" fmla="*/ 75 h 50"/>
                <a:gd name="T8" fmla="*/ 84 w 56"/>
                <a:gd name="T9" fmla="*/ 0 h 50"/>
                <a:gd name="T10" fmla="*/ 84 w 56"/>
                <a:gd name="T11" fmla="*/ 135 h 50"/>
                <a:gd name="T12" fmla="*/ 130 w 56"/>
                <a:gd name="T13" fmla="*/ 77 h 50"/>
                <a:gd name="T14" fmla="*/ 80 w 56"/>
                <a:gd name="T15" fmla="*/ 9 h 50"/>
                <a:gd name="T16" fmla="*/ 33 w 56"/>
                <a:gd name="T17" fmla="*/ 62 h 50"/>
                <a:gd name="T18" fmla="*/ 84 w 56"/>
                <a:gd name="T19" fmla="*/ 135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6" h="50">
                  <a:moveTo>
                    <a:pt x="29" y="0"/>
                  </a:moveTo>
                  <a:cubicBezTo>
                    <a:pt x="45" y="0"/>
                    <a:pt x="56" y="10"/>
                    <a:pt x="56" y="24"/>
                  </a:cubicBezTo>
                  <a:cubicBezTo>
                    <a:pt x="56" y="38"/>
                    <a:pt x="46" y="50"/>
                    <a:pt x="28" y="50"/>
                  </a:cubicBezTo>
                  <a:cubicBezTo>
                    <a:pt x="10" y="50"/>
                    <a:pt x="0" y="39"/>
                    <a:pt x="0" y="26"/>
                  </a:cubicBezTo>
                  <a:cubicBezTo>
                    <a:pt x="0" y="11"/>
                    <a:pt x="12" y="0"/>
                    <a:pt x="29" y="0"/>
                  </a:cubicBezTo>
                  <a:close/>
                  <a:moveTo>
                    <a:pt x="29" y="47"/>
                  </a:moveTo>
                  <a:cubicBezTo>
                    <a:pt x="40" y="47"/>
                    <a:pt x="45" y="37"/>
                    <a:pt x="45" y="27"/>
                  </a:cubicBezTo>
                  <a:cubicBezTo>
                    <a:pt x="45" y="15"/>
                    <a:pt x="39" y="3"/>
                    <a:pt x="27" y="3"/>
                  </a:cubicBezTo>
                  <a:cubicBezTo>
                    <a:pt x="18" y="3"/>
                    <a:pt x="11" y="11"/>
                    <a:pt x="11" y="22"/>
                  </a:cubicBezTo>
                  <a:cubicBezTo>
                    <a:pt x="11" y="37"/>
                    <a:pt x="19" y="47"/>
                    <a:pt x="29" y="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17"/>
            <p:cNvSpPr>
              <a:spLocks/>
            </p:cNvSpPr>
            <p:nvPr userDrawn="1"/>
          </p:nvSpPr>
          <p:spPr bwMode="white">
            <a:xfrm>
              <a:off x="3289" y="793"/>
              <a:ext cx="83" cy="69"/>
            </a:xfrm>
            <a:custGeom>
              <a:avLst/>
              <a:gdLst>
                <a:gd name="T0" fmla="*/ 33 w 58"/>
                <a:gd name="T1" fmla="*/ 116 h 48"/>
                <a:gd name="T2" fmla="*/ 53 w 58"/>
                <a:gd name="T3" fmla="*/ 134 h 48"/>
                <a:gd name="T4" fmla="*/ 53 w 58"/>
                <a:gd name="T5" fmla="*/ 142 h 48"/>
                <a:gd name="T6" fmla="*/ 0 w 58"/>
                <a:gd name="T7" fmla="*/ 142 h 48"/>
                <a:gd name="T8" fmla="*/ 0 w 58"/>
                <a:gd name="T9" fmla="*/ 134 h 48"/>
                <a:gd name="T10" fmla="*/ 0 w 58"/>
                <a:gd name="T11" fmla="*/ 134 h 48"/>
                <a:gd name="T12" fmla="*/ 19 w 58"/>
                <a:gd name="T13" fmla="*/ 119 h 48"/>
                <a:gd name="T14" fmla="*/ 19 w 58"/>
                <a:gd name="T15" fmla="*/ 14 h 48"/>
                <a:gd name="T16" fmla="*/ 0 w 58"/>
                <a:gd name="T17" fmla="*/ 9 h 48"/>
                <a:gd name="T18" fmla="*/ 0 w 58"/>
                <a:gd name="T19" fmla="*/ 0 h 48"/>
                <a:gd name="T20" fmla="*/ 47 w 58"/>
                <a:gd name="T21" fmla="*/ 0 h 48"/>
                <a:gd name="T22" fmla="*/ 137 w 58"/>
                <a:gd name="T23" fmla="*/ 98 h 48"/>
                <a:gd name="T24" fmla="*/ 137 w 58"/>
                <a:gd name="T25" fmla="*/ 29 h 48"/>
                <a:gd name="T26" fmla="*/ 114 w 58"/>
                <a:gd name="T27" fmla="*/ 9 h 48"/>
                <a:gd name="T28" fmla="*/ 114 w 58"/>
                <a:gd name="T29" fmla="*/ 9 h 48"/>
                <a:gd name="T30" fmla="*/ 114 w 58"/>
                <a:gd name="T31" fmla="*/ 0 h 48"/>
                <a:gd name="T32" fmla="*/ 170 w 58"/>
                <a:gd name="T33" fmla="*/ 0 h 48"/>
                <a:gd name="T34" fmla="*/ 170 w 58"/>
                <a:gd name="T35" fmla="*/ 9 h 48"/>
                <a:gd name="T36" fmla="*/ 170 w 58"/>
                <a:gd name="T37" fmla="*/ 9 h 48"/>
                <a:gd name="T38" fmla="*/ 149 w 58"/>
                <a:gd name="T39" fmla="*/ 20 h 48"/>
                <a:gd name="T40" fmla="*/ 149 w 58"/>
                <a:gd name="T41" fmla="*/ 142 h 48"/>
                <a:gd name="T42" fmla="*/ 137 w 58"/>
                <a:gd name="T43" fmla="*/ 142 h 48"/>
                <a:gd name="T44" fmla="*/ 33 w 58"/>
                <a:gd name="T45" fmla="*/ 29 h 48"/>
                <a:gd name="T46" fmla="*/ 33 w 58"/>
                <a:gd name="T47" fmla="*/ 116 h 4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8" h="48">
                  <a:moveTo>
                    <a:pt x="11" y="39"/>
                  </a:moveTo>
                  <a:cubicBezTo>
                    <a:pt x="11" y="43"/>
                    <a:pt x="12" y="45"/>
                    <a:pt x="18" y="45"/>
                  </a:cubicBezTo>
                  <a:cubicBezTo>
                    <a:pt x="18" y="48"/>
                    <a:pt x="18" y="48"/>
                    <a:pt x="18" y="48"/>
                  </a:cubicBezTo>
                  <a:cubicBezTo>
                    <a:pt x="0" y="48"/>
                    <a:pt x="0" y="48"/>
                    <a:pt x="0" y="48"/>
                  </a:cubicBezTo>
                  <a:cubicBezTo>
                    <a:pt x="0" y="45"/>
                    <a:pt x="0" y="45"/>
                    <a:pt x="0" y="45"/>
                  </a:cubicBezTo>
                  <a:cubicBezTo>
                    <a:pt x="0" y="45"/>
                    <a:pt x="0" y="45"/>
                    <a:pt x="0" y="45"/>
                  </a:cubicBezTo>
                  <a:cubicBezTo>
                    <a:pt x="5" y="45"/>
                    <a:pt x="6" y="43"/>
                    <a:pt x="6" y="40"/>
                  </a:cubicBezTo>
                  <a:cubicBezTo>
                    <a:pt x="6" y="5"/>
                    <a:pt x="6" y="5"/>
                    <a:pt x="6" y="5"/>
                  </a:cubicBezTo>
                  <a:cubicBezTo>
                    <a:pt x="4" y="4"/>
                    <a:pt x="2" y="3"/>
                    <a:pt x="0" y="3"/>
                  </a:cubicBezTo>
                  <a:cubicBezTo>
                    <a:pt x="0" y="0"/>
                    <a:pt x="0" y="0"/>
                    <a:pt x="0" y="0"/>
                  </a:cubicBezTo>
                  <a:cubicBezTo>
                    <a:pt x="16" y="0"/>
                    <a:pt x="16" y="0"/>
                    <a:pt x="16" y="0"/>
                  </a:cubicBezTo>
                  <a:cubicBezTo>
                    <a:pt x="47" y="33"/>
                    <a:pt x="47" y="33"/>
                    <a:pt x="47" y="33"/>
                  </a:cubicBezTo>
                  <a:cubicBezTo>
                    <a:pt x="47" y="10"/>
                    <a:pt x="47" y="10"/>
                    <a:pt x="47" y="10"/>
                  </a:cubicBezTo>
                  <a:cubicBezTo>
                    <a:pt x="47" y="4"/>
                    <a:pt x="46" y="3"/>
                    <a:pt x="39" y="3"/>
                  </a:cubicBezTo>
                  <a:cubicBezTo>
                    <a:pt x="39" y="3"/>
                    <a:pt x="39" y="3"/>
                    <a:pt x="39" y="3"/>
                  </a:cubicBezTo>
                  <a:cubicBezTo>
                    <a:pt x="39" y="0"/>
                    <a:pt x="39" y="0"/>
                    <a:pt x="39" y="0"/>
                  </a:cubicBezTo>
                  <a:cubicBezTo>
                    <a:pt x="58" y="0"/>
                    <a:pt x="58" y="0"/>
                    <a:pt x="58" y="0"/>
                  </a:cubicBezTo>
                  <a:cubicBezTo>
                    <a:pt x="58" y="3"/>
                    <a:pt x="58" y="3"/>
                    <a:pt x="58" y="3"/>
                  </a:cubicBezTo>
                  <a:cubicBezTo>
                    <a:pt x="58" y="3"/>
                    <a:pt x="58" y="3"/>
                    <a:pt x="58" y="3"/>
                  </a:cubicBezTo>
                  <a:cubicBezTo>
                    <a:pt x="53" y="3"/>
                    <a:pt x="51" y="4"/>
                    <a:pt x="51" y="7"/>
                  </a:cubicBezTo>
                  <a:cubicBezTo>
                    <a:pt x="51" y="48"/>
                    <a:pt x="51" y="48"/>
                    <a:pt x="51" y="48"/>
                  </a:cubicBezTo>
                  <a:cubicBezTo>
                    <a:pt x="47" y="48"/>
                    <a:pt x="47" y="48"/>
                    <a:pt x="47" y="48"/>
                  </a:cubicBezTo>
                  <a:cubicBezTo>
                    <a:pt x="11" y="10"/>
                    <a:pt x="11" y="10"/>
                    <a:pt x="11" y="10"/>
                  </a:cubicBezTo>
                  <a:lnTo>
                    <a:pt x="11"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8"/>
            <p:cNvSpPr>
              <a:spLocks/>
            </p:cNvSpPr>
            <p:nvPr userDrawn="1"/>
          </p:nvSpPr>
          <p:spPr bwMode="white">
            <a:xfrm>
              <a:off x="2382" y="910"/>
              <a:ext cx="74" cy="70"/>
            </a:xfrm>
            <a:custGeom>
              <a:avLst/>
              <a:gdLst>
                <a:gd name="T0" fmla="*/ 90 w 52"/>
                <a:gd name="T1" fmla="*/ 116 h 49"/>
                <a:gd name="T2" fmla="*/ 110 w 52"/>
                <a:gd name="T3" fmla="*/ 134 h 49"/>
                <a:gd name="T4" fmla="*/ 115 w 52"/>
                <a:gd name="T5" fmla="*/ 134 h 49"/>
                <a:gd name="T6" fmla="*/ 115 w 52"/>
                <a:gd name="T7" fmla="*/ 143 h 49"/>
                <a:gd name="T8" fmla="*/ 34 w 52"/>
                <a:gd name="T9" fmla="*/ 143 h 49"/>
                <a:gd name="T10" fmla="*/ 34 w 52"/>
                <a:gd name="T11" fmla="*/ 134 h 49"/>
                <a:gd name="T12" fmla="*/ 43 w 52"/>
                <a:gd name="T13" fmla="*/ 134 h 49"/>
                <a:gd name="T14" fmla="*/ 61 w 52"/>
                <a:gd name="T15" fmla="*/ 116 h 49"/>
                <a:gd name="T16" fmla="*/ 61 w 52"/>
                <a:gd name="T17" fmla="*/ 19 h 49"/>
                <a:gd name="T18" fmla="*/ 34 w 52"/>
                <a:gd name="T19" fmla="*/ 19 h 49"/>
                <a:gd name="T20" fmla="*/ 9 w 52"/>
                <a:gd name="T21" fmla="*/ 43 h 49"/>
                <a:gd name="T22" fmla="*/ 0 w 52"/>
                <a:gd name="T23" fmla="*/ 43 h 49"/>
                <a:gd name="T24" fmla="*/ 6 w 52"/>
                <a:gd name="T25" fmla="*/ 0 h 49"/>
                <a:gd name="T26" fmla="*/ 13 w 52"/>
                <a:gd name="T27" fmla="*/ 0 h 49"/>
                <a:gd name="T28" fmla="*/ 19 w 52"/>
                <a:gd name="T29" fmla="*/ 6 h 49"/>
                <a:gd name="T30" fmla="*/ 23 w 52"/>
                <a:gd name="T31" fmla="*/ 6 h 49"/>
                <a:gd name="T32" fmla="*/ 128 w 52"/>
                <a:gd name="T33" fmla="*/ 6 h 49"/>
                <a:gd name="T34" fmla="*/ 138 w 52"/>
                <a:gd name="T35" fmla="*/ 0 h 49"/>
                <a:gd name="T36" fmla="*/ 144 w 52"/>
                <a:gd name="T37" fmla="*/ 0 h 49"/>
                <a:gd name="T38" fmla="*/ 149 w 52"/>
                <a:gd name="T39" fmla="*/ 43 h 49"/>
                <a:gd name="T40" fmla="*/ 138 w 52"/>
                <a:gd name="T41" fmla="*/ 43 h 49"/>
                <a:gd name="T42" fmla="*/ 115 w 52"/>
                <a:gd name="T43" fmla="*/ 19 h 49"/>
                <a:gd name="T44" fmla="*/ 90 w 52"/>
                <a:gd name="T45" fmla="*/ 19 h 49"/>
                <a:gd name="T46" fmla="*/ 90 w 52"/>
                <a:gd name="T47" fmla="*/ 116 h 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2" h="49">
                  <a:moveTo>
                    <a:pt x="31" y="40"/>
                  </a:moveTo>
                  <a:cubicBezTo>
                    <a:pt x="31" y="44"/>
                    <a:pt x="32" y="46"/>
                    <a:pt x="38" y="46"/>
                  </a:cubicBezTo>
                  <a:cubicBezTo>
                    <a:pt x="40" y="46"/>
                    <a:pt x="40" y="46"/>
                    <a:pt x="40" y="46"/>
                  </a:cubicBezTo>
                  <a:cubicBezTo>
                    <a:pt x="40" y="49"/>
                    <a:pt x="40" y="49"/>
                    <a:pt x="40" y="49"/>
                  </a:cubicBezTo>
                  <a:cubicBezTo>
                    <a:pt x="12" y="49"/>
                    <a:pt x="12" y="49"/>
                    <a:pt x="12" y="49"/>
                  </a:cubicBezTo>
                  <a:cubicBezTo>
                    <a:pt x="12" y="46"/>
                    <a:pt x="12" y="46"/>
                    <a:pt x="12" y="46"/>
                  </a:cubicBezTo>
                  <a:cubicBezTo>
                    <a:pt x="15" y="46"/>
                    <a:pt x="15" y="46"/>
                    <a:pt x="15" y="46"/>
                  </a:cubicBezTo>
                  <a:cubicBezTo>
                    <a:pt x="19" y="46"/>
                    <a:pt x="21" y="45"/>
                    <a:pt x="21" y="40"/>
                  </a:cubicBezTo>
                  <a:cubicBezTo>
                    <a:pt x="21" y="6"/>
                    <a:pt x="21" y="6"/>
                    <a:pt x="21" y="6"/>
                  </a:cubicBezTo>
                  <a:cubicBezTo>
                    <a:pt x="12" y="6"/>
                    <a:pt x="12" y="6"/>
                    <a:pt x="12" y="6"/>
                  </a:cubicBezTo>
                  <a:cubicBezTo>
                    <a:pt x="6" y="6"/>
                    <a:pt x="5" y="7"/>
                    <a:pt x="3" y="15"/>
                  </a:cubicBezTo>
                  <a:cubicBezTo>
                    <a:pt x="0" y="15"/>
                    <a:pt x="0" y="15"/>
                    <a:pt x="0" y="15"/>
                  </a:cubicBezTo>
                  <a:cubicBezTo>
                    <a:pt x="2" y="0"/>
                    <a:pt x="2" y="0"/>
                    <a:pt x="2" y="0"/>
                  </a:cubicBezTo>
                  <a:cubicBezTo>
                    <a:pt x="4" y="0"/>
                    <a:pt x="4" y="0"/>
                    <a:pt x="4" y="0"/>
                  </a:cubicBezTo>
                  <a:cubicBezTo>
                    <a:pt x="5" y="1"/>
                    <a:pt x="5" y="1"/>
                    <a:pt x="6" y="2"/>
                  </a:cubicBezTo>
                  <a:cubicBezTo>
                    <a:pt x="6" y="2"/>
                    <a:pt x="7" y="2"/>
                    <a:pt x="8" y="2"/>
                  </a:cubicBezTo>
                  <a:cubicBezTo>
                    <a:pt x="44" y="2"/>
                    <a:pt x="44" y="2"/>
                    <a:pt x="44" y="2"/>
                  </a:cubicBezTo>
                  <a:cubicBezTo>
                    <a:pt x="46" y="2"/>
                    <a:pt x="47" y="2"/>
                    <a:pt x="48" y="0"/>
                  </a:cubicBezTo>
                  <a:cubicBezTo>
                    <a:pt x="50" y="0"/>
                    <a:pt x="50" y="0"/>
                    <a:pt x="50" y="0"/>
                  </a:cubicBezTo>
                  <a:cubicBezTo>
                    <a:pt x="52" y="15"/>
                    <a:pt x="52" y="15"/>
                    <a:pt x="52" y="15"/>
                  </a:cubicBezTo>
                  <a:cubicBezTo>
                    <a:pt x="48" y="15"/>
                    <a:pt x="48" y="15"/>
                    <a:pt x="48" y="15"/>
                  </a:cubicBezTo>
                  <a:cubicBezTo>
                    <a:pt x="47" y="7"/>
                    <a:pt x="46" y="6"/>
                    <a:pt x="40" y="6"/>
                  </a:cubicBezTo>
                  <a:cubicBezTo>
                    <a:pt x="31" y="6"/>
                    <a:pt x="31" y="6"/>
                    <a:pt x="31" y="6"/>
                  </a:cubicBezTo>
                  <a:lnTo>
                    <a:pt x="31"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9"/>
            <p:cNvSpPr>
              <a:spLocks/>
            </p:cNvSpPr>
            <p:nvPr userDrawn="1"/>
          </p:nvSpPr>
          <p:spPr bwMode="white">
            <a:xfrm>
              <a:off x="2473" y="913"/>
              <a:ext cx="67" cy="67"/>
            </a:xfrm>
            <a:custGeom>
              <a:avLst/>
              <a:gdLst>
                <a:gd name="T0" fmla="*/ 108 w 47"/>
                <a:gd name="T1" fmla="*/ 13 h 47"/>
                <a:gd name="T2" fmla="*/ 58 w 47"/>
                <a:gd name="T3" fmla="*/ 13 h 47"/>
                <a:gd name="T4" fmla="*/ 58 w 47"/>
                <a:gd name="T5" fmla="*/ 61 h 47"/>
                <a:gd name="T6" fmla="*/ 94 w 47"/>
                <a:gd name="T7" fmla="*/ 61 h 47"/>
                <a:gd name="T8" fmla="*/ 110 w 47"/>
                <a:gd name="T9" fmla="*/ 47 h 47"/>
                <a:gd name="T10" fmla="*/ 118 w 47"/>
                <a:gd name="T11" fmla="*/ 47 h 47"/>
                <a:gd name="T12" fmla="*/ 118 w 47"/>
                <a:gd name="T13" fmla="*/ 90 h 47"/>
                <a:gd name="T14" fmla="*/ 110 w 47"/>
                <a:gd name="T15" fmla="*/ 90 h 47"/>
                <a:gd name="T16" fmla="*/ 90 w 47"/>
                <a:gd name="T17" fmla="*/ 73 h 47"/>
                <a:gd name="T18" fmla="*/ 58 w 47"/>
                <a:gd name="T19" fmla="*/ 73 h 47"/>
                <a:gd name="T20" fmla="*/ 58 w 47"/>
                <a:gd name="T21" fmla="*/ 114 h 47"/>
                <a:gd name="T22" fmla="*/ 67 w 47"/>
                <a:gd name="T23" fmla="*/ 124 h 47"/>
                <a:gd name="T24" fmla="*/ 101 w 47"/>
                <a:gd name="T25" fmla="*/ 124 h 47"/>
                <a:gd name="T26" fmla="*/ 128 w 47"/>
                <a:gd name="T27" fmla="*/ 101 h 47"/>
                <a:gd name="T28" fmla="*/ 137 w 47"/>
                <a:gd name="T29" fmla="*/ 101 h 47"/>
                <a:gd name="T30" fmla="*/ 134 w 47"/>
                <a:gd name="T31" fmla="*/ 137 h 47"/>
                <a:gd name="T32" fmla="*/ 0 w 47"/>
                <a:gd name="T33" fmla="*/ 137 h 47"/>
                <a:gd name="T34" fmla="*/ 0 w 47"/>
                <a:gd name="T35" fmla="*/ 128 h 47"/>
                <a:gd name="T36" fmla="*/ 9 w 47"/>
                <a:gd name="T37" fmla="*/ 128 h 47"/>
                <a:gd name="T38" fmla="*/ 27 w 47"/>
                <a:gd name="T39" fmla="*/ 114 h 47"/>
                <a:gd name="T40" fmla="*/ 27 w 47"/>
                <a:gd name="T41" fmla="*/ 23 h 47"/>
                <a:gd name="T42" fmla="*/ 9 w 47"/>
                <a:gd name="T43" fmla="*/ 9 h 47"/>
                <a:gd name="T44" fmla="*/ 6 w 47"/>
                <a:gd name="T45" fmla="*/ 9 h 47"/>
                <a:gd name="T46" fmla="*/ 6 w 47"/>
                <a:gd name="T47" fmla="*/ 0 h 47"/>
                <a:gd name="T48" fmla="*/ 128 w 47"/>
                <a:gd name="T49" fmla="*/ 0 h 47"/>
                <a:gd name="T50" fmla="*/ 130 w 47"/>
                <a:gd name="T51" fmla="*/ 33 h 47"/>
                <a:gd name="T52" fmla="*/ 123 w 47"/>
                <a:gd name="T53" fmla="*/ 33 h 47"/>
                <a:gd name="T54" fmla="*/ 108 w 47"/>
                <a:gd name="T55" fmla="*/ 13 h 4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7" h="47">
                  <a:moveTo>
                    <a:pt x="37" y="4"/>
                  </a:moveTo>
                  <a:cubicBezTo>
                    <a:pt x="20" y="4"/>
                    <a:pt x="20" y="4"/>
                    <a:pt x="20" y="4"/>
                  </a:cubicBezTo>
                  <a:cubicBezTo>
                    <a:pt x="20" y="21"/>
                    <a:pt x="20" y="21"/>
                    <a:pt x="20" y="21"/>
                  </a:cubicBezTo>
                  <a:cubicBezTo>
                    <a:pt x="32" y="21"/>
                    <a:pt x="32" y="21"/>
                    <a:pt x="32" y="21"/>
                  </a:cubicBezTo>
                  <a:cubicBezTo>
                    <a:pt x="36" y="21"/>
                    <a:pt x="38" y="20"/>
                    <a:pt x="38" y="16"/>
                  </a:cubicBezTo>
                  <a:cubicBezTo>
                    <a:pt x="41" y="16"/>
                    <a:pt x="41" y="16"/>
                    <a:pt x="41" y="16"/>
                  </a:cubicBezTo>
                  <a:cubicBezTo>
                    <a:pt x="41" y="31"/>
                    <a:pt x="41" y="31"/>
                    <a:pt x="41" y="31"/>
                  </a:cubicBezTo>
                  <a:cubicBezTo>
                    <a:pt x="38" y="31"/>
                    <a:pt x="38" y="31"/>
                    <a:pt x="38" y="31"/>
                  </a:cubicBezTo>
                  <a:cubicBezTo>
                    <a:pt x="38" y="27"/>
                    <a:pt x="37" y="25"/>
                    <a:pt x="31" y="25"/>
                  </a:cubicBezTo>
                  <a:cubicBezTo>
                    <a:pt x="20" y="25"/>
                    <a:pt x="20" y="25"/>
                    <a:pt x="20" y="25"/>
                  </a:cubicBezTo>
                  <a:cubicBezTo>
                    <a:pt x="20" y="39"/>
                    <a:pt x="20" y="39"/>
                    <a:pt x="20" y="39"/>
                  </a:cubicBezTo>
                  <a:cubicBezTo>
                    <a:pt x="20" y="42"/>
                    <a:pt x="20" y="43"/>
                    <a:pt x="23" y="43"/>
                  </a:cubicBezTo>
                  <a:cubicBezTo>
                    <a:pt x="35" y="43"/>
                    <a:pt x="35" y="43"/>
                    <a:pt x="35" y="43"/>
                  </a:cubicBezTo>
                  <a:cubicBezTo>
                    <a:pt x="40" y="43"/>
                    <a:pt x="43" y="42"/>
                    <a:pt x="44" y="35"/>
                  </a:cubicBezTo>
                  <a:cubicBezTo>
                    <a:pt x="47" y="35"/>
                    <a:pt x="47" y="35"/>
                    <a:pt x="47" y="35"/>
                  </a:cubicBezTo>
                  <a:cubicBezTo>
                    <a:pt x="46" y="47"/>
                    <a:pt x="46" y="47"/>
                    <a:pt x="46" y="47"/>
                  </a:cubicBezTo>
                  <a:cubicBezTo>
                    <a:pt x="0" y="47"/>
                    <a:pt x="0" y="47"/>
                    <a:pt x="0" y="47"/>
                  </a:cubicBezTo>
                  <a:cubicBezTo>
                    <a:pt x="0" y="44"/>
                    <a:pt x="0" y="44"/>
                    <a:pt x="0" y="44"/>
                  </a:cubicBezTo>
                  <a:cubicBezTo>
                    <a:pt x="3" y="44"/>
                    <a:pt x="3" y="44"/>
                    <a:pt x="3" y="44"/>
                  </a:cubicBezTo>
                  <a:cubicBezTo>
                    <a:pt x="8" y="44"/>
                    <a:pt x="9" y="42"/>
                    <a:pt x="9" y="39"/>
                  </a:cubicBezTo>
                  <a:cubicBezTo>
                    <a:pt x="9" y="8"/>
                    <a:pt x="9" y="8"/>
                    <a:pt x="9" y="8"/>
                  </a:cubicBezTo>
                  <a:cubicBezTo>
                    <a:pt x="9" y="4"/>
                    <a:pt x="8" y="3"/>
                    <a:pt x="3" y="3"/>
                  </a:cubicBezTo>
                  <a:cubicBezTo>
                    <a:pt x="2" y="3"/>
                    <a:pt x="2" y="3"/>
                    <a:pt x="2" y="3"/>
                  </a:cubicBezTo>
                  <a:cubicBezTo>
                    <a:pt x="2" y="0"/>
                    <a:pt x="2" y="0"/>
                    <a:pt x="2" y="0"/>
                  </a:cubicBezTo>
                  <a:cubicBezTo>
                    <a:pt x="44" y="0"/>
                    <a:pt x="44" y="0"/>
                    <a:pt x="44" y="0"/>
                  </a:cubicBezTo>
                  <a:cubicBezTo>
                    <a:pt x="45" y="11"/>
                    <a:pt x="45" y="11"/>
                    <a:pt x="45" y="11"/>
                  </a:cubicBezTo>
                  <a:cubicBezTo>
                    <a:pt x="42" y="11"/>
                    <a:pt x="42" y="11"/>
                    <a:pt x="42" y="11"/>
                  </a:cubicBezTo>
                  <a:cubicBezTo>
                    <a:pt x="41" y="6"/>
                    <a:pt x="40" y="4"/>
                    <a:pt x="37"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20"/>
            <p:cNvSpPr>
              <a:spLocks/>
            </p:cNvSpPr>
            <p:nvPr userDrawn="1"/>
          </p:nvSpPr>
          <p:spPr bwMode="white">
            <a:xfrm>
              <a:off x="2565" y="912"/>
              <a:ext cx="71" cy="70"/>
            </a:xfrm>
            <a:custGeom>
              <a:avLst/>
              <a:gdLst>
                <a:gd name="T0" fmla="*/ 143 w 50"/>
                <a:gd name="T1" fmla="*/ 101 h 49"/>
                <a:gd name="T2" fmla="*/ 131 w 50"/>
                <a:gd name="T3" fmla="*/ 141 h 49"/>
                <a:gd name="T4" fmla="*/ 116 w 50"/>
                <a:gd name="T5" fmla="*/ 141 h 49"/>
                <a:gd name="T6" fmla="*/ 81 w 50"/>
                <a:gd name="T7" fmla="*/ 143 h 49"/>
                <a:gd name="T8" fmla="*/ 0 w 50"/>
                <a:gd name="T9" fmla="*/ 73 h 49"/>
                <a:gd name="T10" fmla="*/ 82 w 50"/>
                <a:gd name="T11" fmla="*/ 0 h 49"/>
                <a:gd name="T12" fmla="*/ 125 w 50"/>
                <a:gd name="T13" fmla="*/ 9 h 49"/>
                <a:gd name="T14" fmla="*/ 131 w 50"/>
                <a:gd name="T15" fmla="*/ 6 h 49"/>
                <a:gd name="T16" fmla="*/ 135 w 50"/>
                <a:gd name="T17" fmla="*/ 6 h 49"/>
                <a:gd name="T18" fmla="*/ 138 w 50"/>
                <a:gd name="T19" fmla="*/ 43 h 49"/>
                <a:gd name="T20" fmla="*/ 129 w 50"/>
                <a:gd name="T21" fmla="*/ 43 h 49"/>
                <a:gd name="T22" fmla="*/ 87 w 50"/>
                <a:gd name="T23" fmla="*/ 13 h 49"/>
                <a:gd name="T24" fmla="*/ 34 w 50"/>
                <a:gd name="T25" fmla="*/ 70 h 49"/>
                <a:gd name="T26" fmla="*/ 88 w 50"/>
                <a:gd name="T27" fmla="*/ 134 h 49"/>
                <a:gd name="T28" fmla="*/ 135 w 50"/>
                <a:gd name="T29" fmla="*/ 101 h 49"/>
                <a:gd name="T30" fmla="*/ 143 w 50"/>
                <a:gd name="T31" fmla="*/ 101 h 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0" h="49">
                  <a:moveTo>
                    <a:pt x="50" y="35"/>
                  </a:moveTo>
                  <a:cubicBezTo>
                    <a:pt x="49" y="39"/>
                    <a:pt x="47" y="44"/>
                    <a:pt x="46" y="48"/>
                  </a:cubicBezTo>
                  <a:cubicBezTo>
                    <a:pt x="44" y="48"/>
                    <a:pt x="43" y="48"/>
                    <a:pt x="41" y="48"/>
                  </a:cubicBezTo>
                  <a:cubicBezTo>
                    <a:pt x="37" y="48"/>
                    <a:pt x="34" y="49"/>
                    <a:pt x="28" y="49"/>
                  </a:cubicBezTo>
                  <a:cubicBezTo>
                    <a:pt x="12" y="49"/>
                    <a:pt x="0" y="38"/>
                    <a:pt x="0" y="25"/>
                  </a:cubicBezTo>
                  <a:cubicBezTo>
                    <a:pt x="0" y="11"/>
                    <a:pt x="13" y="0"/>
                    <a:pt x="29" y="0"/>
                  </a:cubicBezTo>
                  <a:cubicBezTo>
                    <a:pt x="37" y="0"/>
                    <a:pt x="42" y="3"/>
                    <a:pt x="44" y="3"/>
                  </a:cubicBezTo>
                  <a:cubicBezTo>
                    <a:pt x="45" y="3"/>
                    <a:pt x="45" y="3"/>
                    <a:pt x="46" y="2"/>
                  </a:cubicBezTo>
                  <a:cubicBezTo>
                    <a:pt x="47" y="2"/>
                    <a:pt x="47" y="2"/>
                    <a:pt x="47" y="2"/>
                  </a:cubicBezTo>
                  <a:cubicBezTo>
                    <a:pt x="48" y="15"/>
                    <a:pt x="48" y="15"/>
                    <a:pt x="48" y="15"/>
                  </a:cubicBezTo>
                  <a:cubicBezTo>
                    <a:pt x="45" y="15"/>
                    <a:pt x="45" y="15"/>
                    <a:pt x="45" y="15"/>
                  </a:cubicBezTo>
                  <a:cubicBezTo>
                    <a:pt x="43" y="8"/>
                    <a:pt x="37" y="4"/>
                    <a:pt x="30" y="4"/>
                  </a:cubicBezTo>
                  <a:cubicBezTo>
                    <a:pt x="19" y="4"/>
                    <a:pt x="12" y="12"/>
                    <a:pt x="12" y="24"/>
                  </a:cubicBezTo>
                  <a:cubicBezTo>
                    <a:pt x="12" y="36"/>
                    <a:pt x="20" y="46"/>
                    <a:pt x="31" y="46"/>
                  </a:cubicBezTo>
                  <a:cubicBezTo>
                    <a:pt x="38" y="46"/>
                    <a:pt x="44" y="41"/>
                    <a:pt x="47" y="35"/>
                  </a:cubicBezTo>
                  <a:lnTo>
                    <a:pt x="50"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21"/>
            <p:cNvSpPr>
              <a:spLocks/>
            </p:cNvSpPr>
            <p:nvPr userDrawn="1"/>
          </p:nvSpPr>
          <p:spPr bwMode="white">
            <a:xfrm>
              <a:off x="2658" y="913"/>
              <a:ext cx="86" cy="67"/>
            </a:xfrm>
            <a:custGeom>
              <a:avLst/>
              <a:gdLst>
                <a:gd name="T0" fmla="*/ 109 w 60"/>
                <a:gd name="T1" fmla="*/ 128 h 47"/>
                <a:gd name="T2" fmla="*/ 128 w 60"/>
                <a:gd name="T3" fmla="*/ 110 h 47"/>
                <a:gd name="T4" fmla="*/ 128 w 60"/>
                <a:gd name="T5" fmla="*/ 73 h 47"/>
                <a:gd name="T6" fmla="*/ 53 w 60"/>
                <a:gd name="T7" fmla="*/ 73 h 47"/>
                <a:gd name="T8" fmla="*/ 53 w 60"/>
                <a:gd name="T9" fmla="*/ 110 h 47"/>
                <a:gd name="T10" fmla="*/ 67 w 60"/>
                <a:gd name="T11" fmla="*/ 128 h 47"/>
                <a:gd name="T12" fmla="*/ 75 w 60"/>
                <a:gd name="T13" fmla="*/ 128 h 47"/>
                <a:gd name="T14" fmla="*/ 75 w 60"/>
                <a:gd name="T15" fmla="*/ 137 h 47"/>
                <a:gd name="T16" fmla="*/ 0 w 60"/>
                <a:gd name="T17" fmla="*/ 137 h 47"/>
                <a:gd name="T18" fmla="*/ 0 w 60"/>
                <a:gd name="T19" fmla="*/ 128 h 47"/>
                <a:gd name="T20" fmla="*/ 1 w 60"/>
                <a:gd name="T21" fmla="*/ 128 h 47"/>
                <a:gd name="T22" fmla="*/ 20 w 60"/>
                <a:gd name="T23" fmla="*/ 114 h 47"/>
                <a:gd name="T24" fmla="*/ 20 w 60"/>
                <a:gd name="T25" fmla="*/ 23 h 47"/>
                <a:gd name="T26" fmla="*/ 1 w 60"/>
                <a:gd name="T27" fmla="*/ 9 h 47"/>
                <a:gd name="T28" fmla="*/ 0 w 60"/>
                <a:gd name="T29" fmla="*/ 9 h 47"/>
                <a:gd name="T30" fmla="*/ 0 w 60"/>
                <a:gd name="T31" fmla="*/ 0 h 47"/>
                <a:gd name="T32" fmla="*/ 75 w 60"/>
                <a:gd name="T33" fmla="*/ 0 h 47"/>
                <a:gd name="T34" fmla="*/ 75 w 60"/>
                <a:gd name="T35" fmla="*/ 9 h 47"/>
                <a:gd name="T36" fmla="*/ 67 w 60"/>
                <a:gd name="T37" fmla="*/ 9 h 47"/>
                <a:gd name="T38" fmla="*/ 53 w 60"/>
                <a:gd name="T39" fmla="*/ 23 h 47"/>
                <a:gd name="T40" fmla="*/ 53 w 60"/>
                <a:gd name="T41" fmla="*/ 58 h 47"/>
                <a:gd name="T42" fmla="*/ 128 w 60"/>
                <a:gd name="T43" fmla="*/ 58 h 47"/>
                <a:gd name="T44" fmla="*/ 128 w 60"/>
                <a:gd name="T45" fmla="*/ 27 h 47"/>
                <a:gd name="T46" fmla="*/ 109 w 60"/>
                <a:gd name="T47" fmla="*/ 9 h 47"/>
                <a:gd name="T48" fmla="*/ 108 w 60"/>
                <a:gd name="T49" fmla="*/ 9 h 47"/>
                <a:gd name="T50" fmla="*/ 108 w 60"/>
                <a:gd name="T51" fmla="*/ 0 h 47"/>
                <a:gd name="T52" fmla="*/ 176 w 60"/>
                <a:gd name="T53" fmla="*/ 0 h 47"/>
                <a:gd name="T54" fmla="*/ 176 w 60"/>
                <a:gd name="T55" fmla="*/ 9 h 47"/>
                <a:gd name="T56" fmla="*/ 175 w 60"/>
                <a:gd name="T57" fmla="*/ 9 h 47"/>
                <a:gd name="T58" fmla="*/ 156 w 60"/>
                <a:gd name="T59" fmla="*/ 23 h 47"/>
                <a:gd name="T60" fmla="*/ 156 w 60"/>
                <a:gd name="T61" fmla="*/ 110 h 47"/>
                <a:gd name="T62" fmla="*/ 175 w 60"/>
                <a:gd name="T63" fmla="*/ 128 h 47"/>
                <a:gd name="T64" fmla="*/ 176 w 60"/>
                <a:gd name="T65" fmla="*/ 128 h 47"/>
                <a:gd name="T66" fmla="*/ 176 w 60"/>
                <a:gd name="T67" fmla="*/ 137 h 47"/>
                <a:gd name="T68" fmla="*/ 108 w 60"/>
                <a:gd name="T69" fmla="*/ 137 h 47"/>
                <a:gd name="T70" fmla="*/ 108 w 60"/>
                <a:gd name="T71" fmla="*/ 128 h 47"/>
                <a:gd name="T72" fmla="*/ 109 w 60"/>
                <a:gd name="T73" fmla="*/ 128 h 4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0" h="47">
                  <a:moveTo>
                    <a:pt x="37" y="44"/>
                  </a:moveTo>
                  <a:cubicBezTo>
                    <a:pt x="41" y="44"/>
                    <a:pt x="43" y="42"/>
                    <a:pt x="43" y="38"/>
                  </a:cubicBezTo>
                  <a:cubicBezTo>
                    <a:pt x="43" y="25"/>
                    <a:pt x="43" y="25"/>
                    <a:pt x="43" y="25"/>
                  </a:cubicBezTo>
                  <a:cubicBezTo>
                    <a:pt x="18" y="25"/>
                    <a:pt x="18" y="25"/>
                    <a:pt x="18" y="25"/>
                  </a:cubicBezTo>
                  <a:cubicBezTo>
                    <a:pt x="18" y="38"/>
                    <a:pt x="18" y="38"/>
                    <a:pt x="18" y="38"/>
                  </a:cubicBezTo>
                  <a:cubicBezTo>
                    <a:pt x="18" y="43"/>
                    <a:pt x="19" y="44"/>
                    <a:pt x="23" y="44"/>
                  </a:cubicBezTo>
                  <a:cubicBezTo>
                    <a:pt x="25" y="44"/>
                    <a:pt x="25" y="44"/>
                    <a:pt x="25" y="44"/>
                  </a:cubicBezTo>
                  <a:cubicBezTo>
                    <a:pt x="25" y="47"/>
                    <a:pt x="25" y="47"/>
                    <a:pt x="25" y="47"/>
                  </a:cubicBezTo>
                  <a:cubicBezTo>
                    <a:pt x="0" y="47"/>
                    <a:pt x="0" y="47"/>
                    <a:pt x="0" y="47"/>
                  </a:cubicBezTo>
                  <a:cubicBezTo>
                    <a:pt x="0" y="44"/>
                    <a:pt x="0" y="44"/>
                    <a:pt x="0" y="44"/>
                  </a:cubicBezTo>
                  <a:cubicBezTo>
                    <a:pt x="1" y="44"/>
                    <a:pt x="1" y="44"/>
                    <a:pt x="1" y="44"/>
                  </a:cubicBezTo>
                  <a:cubicBezTo>
                    <a:pt x="5" y="44"/>
                    <a:pt x="7" y="42"/>
                    <a:pt x="7" y="39"/>
                  </a:cubicBezTo>
                  <a:cubicBezTo>
                    <a:pt x="7" y="8"/>
                    <a:pt x="7" y="8"/>
                    <a:pt x="7" y="8"/>
                  </a:cubicBezTo>
                  <a:cubicBezTo>
                    <a:pt x="7" y="4"/>
                    <a:pt x="5" y="3"/>
                    <a:pt x="1" y="3"/>
                  </a:cubicBezTo>
                  <a:cubicBezTo>
                    <a:pt x="0" y="3"/>
                    <a:pt x="0" y="3"/>
                    <a:pt x="0" y="3"/>
                  </a:cubicBezTo>
                  <a:cubicBezTo>
                    <a:pt x="0" y="0"/>
                    <a:pt x="0" y="0"/>
                    <a:pt x="0" y="0"/>
                  </a:cubicBezTo>
                  <a:cubicBezTo>
                    <a:pt x="25" y="0"/>
                    <a:pt x="25" y="0"/>
                    <a:pt x="25" y="0"/>
                  </a:cubicBezTo>
                  <a:cubicBezTo>
                    <a:pt x="25" y="3"/>
                    <a:pt x="25" y="3"/>
                    <a:pt x="25" y="3"/>
                  </a:cubicBezTo>
                  <a:cubicBezTo>
                    <a:pt x="23" y="3"/>
                    <a:pt x="23" y="3"/>
                    <a:pt x="23" y="3"/>
                  </a:cubicBezTo>
                  <a:cubicBezTo>
                    <a:pt x="19" y="3"/>
                    <a:pt x="18" y="4"/>
                    <a:pt x="18" y="8"/>
                  </a:cubicBezTo>
                  <a:cubicBezTo>
                    <a:pt x="18" y="20"/>
                    <a:pt x="18" y="20"/>
                    <a:pt x="18" y="20"/>
                  </a:cubicBezTo>
                  <a:cubicBezTo>
                    <a:pt x="43" y="20"/>
                    <a:pt x="43" y="20"/>
                    <a:pt x="43" y="20"/>
                  </a:cubicBezTo>
                  <a:cubicBezTo>
                    <a:pt x="43" y="9"/>
                    <a:pt x="43" y="9"/>
                    <a:pt x="43" y="9"/>
                  </a:cubicBezTo>
                  <a:cubicBezTo>
                    <a:pt x="43" y="4"/>
                    <a:pt x="41" y="3"/>
                    <a:pt x="37" y="3"/>
                  </a:cubicBezTo>
                  <a:cubicBezTo>
                    <a:pt x="36" y="3"/>
                    <a:pt x="36" y="3"/>
                    <a:pt x="36" y="3"/>
                  </a:cubicBezTo>
                  <a:cubicBezTo>
                    <a:pt x="36" y="0"/>
                    <a:pt x="36" y="0"/>
                    <a:pt x="36" y="0"/>
                  </a:cubicBezTo>
                  <a:cubicBezTo>
                    <a:pt x="60" y="0"/>
                    <a:pt x="60" y="0"/>
                    <a:pt x="60" y="0"/>
                  </a:cubicBezTo>
                  <a:cubicBezTo>
                    <a:pt x="60" y="3"/>
                    <a:pt x="60" y="3"/>
                    <a:pt x="60" y="3"/>
                  </a:cubicBezTo>
                  <a:cubicBezTo>
                    <a:pt x="59" y="3"/>
                    <a:pt x="59" y="3"/>
                    <a:pt x="59" y="3"/>
                  </a:cubicBezTo>
                  <a:cubicBezTo>
                    <a:pt x="55" y="3"/>
                    <a:pt x="53" y="4"/>
                    <a:pt x="53" y="8"/>
                  </a:cubicBezTo>
                  <a:cubicBezTo>
                    <a:pt x="53" y="38"/>
                    <a:pt x="53" y="38"/>
                    <a:pt x="53" y="38"/>
                  </a:cubicBezTo>
                  <a:cubicBezTo>
                    <a:pt x="53" y="42"/>
                    <a:pt x="55" y="44"/>
                    <a:pt x="59" y="44"/>
                  </a:cubicBezTo>
                  <a:cubicBezTo>
                    <a:pt x="60" y="44"/>
                    <a:pt x="60" y="44"/>
                    <a:pt x="60" y="44"/>
                  </a:cubicBezTo>
                  <a:cubicBezTo>
                    <a:pt x="60" y="47"/>
                    <a:pt x="60" y="47"/>
                    <a:pt x="60" y="47"/>
                  </a:cubicBezTo>
                  <a:cubicBezTo>
                    <a:pt x="36" y="47"/>
                    <a:pt x="36" y="47"/>
                    <a:pt x="36" y="47"/>
                  </a:cubicBezTo>
                  <a:cubicBezTo>
                    <a:pt x="36" y="44"/>
                    <a:pt x="36" y="44"/>
                    <a:pt x="36" y="44"/>
                  </a:cubicBezTo>
                  <a:lnTo>
                    <a:pt x="37"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22"/>
            <p:cNvSpPr>
              <a:spLocks/>
            </p:cNvSpPr>
            <p:nvPr userDrawn="1"/>
          </p:nvSpPr>
          <p:spPr bwMode="white">
            <a:xfrm>
              <a:off x="2764" y="913"/>
              <a:ext cx="84" cy="67"/>
            </a:xfrm>
            <a:custGeom>
              <a:avLst/>
              <a:gdLst>
                <a:gd name="T0" fmla="*/ 33 w 59"/>
                <a:gd name="T1" fmla="*/ 110 h 47"/>
                <a:gd name="T2" fmla="*/ 54 w 59"/>
                <a:gd name="T3" fmla="*/ 128 h 47"/>
                <a:gd name="T4" fmla="*/ 54 w 59"/>
                <a:gd name="T5" fmla="*/ 137 h 47"/>
                <a:gd name="T6" fmla="*/ 0 w 59"/>
                <a:gd name="T7" fmla="*/ 137 h 47"/>
                <a:gd name="T8" fmla="*/ 0 w 59"/>
                <a:gd name="T9" fmla="*/ 128 h 47"/>
                <a:gd name="T10" fmla="*/ 1 w 59"/>
                <a:gd name="T11" fmla="*/ 128 h 47"/>
                <a:gd name="T12" fmla="*/ 20 w 59"/>
                <a:gd name="T13" fmla="*/ 114 h 47"/>
                <a:gd name="T14" fmla="*/ 20 w 59"/>
                <a:gd name="T15" fmla="*/ 13 h 47"/>
                <a:gd name="T16" fmla="*/ 0 w 59"/>
                <a:gd name="T17" fmla="*/ 9 h 47"/>
                <a:gd name="T18" fmla="*/ 0 w 59"/>
                <a:gd name="T19" fmla="*/ 0 h 47"/>
                <a:gd name="T20" fmla="*/ 47 w 59"/>
                <a:gd name="T21" fmla="*/ 0 h 47"/>
                <a:gd name="T22" fmla="*/ 135 w 59"/>
                <a:gd name="T23" fmla="*/ 94 h 47"/>
                <a:gd name="T24" fmla="*/ 135 w 59"/>
                <a:gd name="T25" fmla="*/ 27 h 47"/>
                <a:gd name="T26" fmla="*/ 115 w 59"/>
                <a:gd name="T27" fmla="*/ 9 h 47"/>
                <a:gd name="T28" fmla="*/ 114 w 59"/>
                <a:gd name="T29" fmla="*/ 9 h 47"/>
                <a:gd name="T30" fmla="*/ 114 w 59"/>
                <a:gd name="T31" fmla="*/ 0 h 47"/>
                <a:gd name="T32" fmla="*/ 171 w 59"/>
                <a:gd name="T33" fmla="*/ 0 h 47"/>
                <a:gd name="T34" fmla="*/ 171 w 59"/>
                <a:gd name="T35" fmla="*/ 9 h 47"/>
                <a:gd name="T36" fmla="*/ 168 w 59"/>
                <a:gd name="T37" fmla="*/ 9 h 47"/>
                <a:gd name="T38" fmla="*/ 149 w 59"/>
                <a:gd name="T39" fmla="*/ 20 h 47"/>
                <a:gd name="T40" fmla="*/ 149 w 59"/>
                <a:gd name="T41" fmla="*/ 137 h 47"/>
                <a:gd name="T42" fmla="*/ 138 w 59"/>
                <a:gd name="T43" fmla="*/ 137 h 47"/>
                <a:gd name="T44" fmla="*/ 33 w 59"/>
                <a:gd name="T45" fmla="*/ 27 h 47"/>
                <a:gd name="T46" fmla="*/ 33 w 59"/>
                <a:gd name="T47" fmla="*/ 110 h 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9" h="47">
                  <a:moveTo>
                    <a:pt x="11" y="38"/>
                  </a:moveTo>
                  <a:cubicBezTo>
                    <a:pt x="11" y="43"/>
                    <a:pt x="13" y="44"/>
                    <a:pt x="19" y="44"/>
                  </a:cubicBezTo>
                  <a:cubicBezTo>
                    <a:pt x="19" y="47"/>
                    <a:pt x="19" y="47"/>
                    <a:pt x="19" y="47"/>
                  </a:cubicBezTo>
                  <a:cubicBezTo>
                    <a:pt x="0" y="47"/>
                    <a:pt x="0" y="47"/>
                    <a:pt x="0" y="47"/>
                  </a:cubicBezTo>
                  <a:cubicBezTo>
                    <a:pt x="0" y="44"/>
                    <a:pt x="0" y="44"/>
                    <a:pt x="0" y="44"/>
                  </a:cubicBezTo>
                  <a:cubicBezTo>
                    <a:pt x="1" y="44"/>
                    <a:pt x="1" y="44"/>
                    <a:pt x="1" y="44"/>
                  </a:cubicBezTo>
                  <a:cubicBezTo>
                    <a:pt x="5" y="44"/>
                    <a:pt x="7" y="43"/>
                    <a:pt x="7" y="39"/>
                  </a:cubicBezTo>
                  <a:cubicBezTo>
                    <a:pt x="7" y="4"/>
                    <a:pt x="7" y="4"/>
                    <a:pt x="7" y="4"/>
                  </a:cubicBezTo>
                  <a:cubicBezTo>
                    <a:pt x="5" y="3"/>
                    <a:pt x="3" y="3"/>
                    <a:pt x="0" y="3"/>
                  </a:cubicBezTo>
                  <a:cubicBezTo>
                    <a:pt x="0" y="0"/>
                    <a:pt x="0" y="0"/>
                    <a:pt x="0" y="0"/>
                  </a:cubicBezTo>
                  <a:cubicBezTo>
                    <a:pt x="16" y="0"/>
                    <a:pt x="16" y="0"/>
                    <a:pt x="16" y="0"/>
                  </a:cubicBezTo>
                  <a:cubicBezTo>
                    <a:pt x="47" y="32"/>
                    <a:pt x="47" y="32"/>
                    <a:pt x="47" y="32"/>
                  </a:cubicBezTo>
                  <a:cubicBezTo>
                    <a:pt x="47" y="9"/>
                    <a:pt x="47" y="9"/>
                    <a:pt x="47" y="9"/>
                  </a:cubicBezTo>
                  <a:cubicBezTo>
                    <a:pt x="47" y="4"/>
                    <a:pt x="46" y="3"/>
                    <a:pt x="40" y="3"/>
                  </a:cubicBezTo>
                  <a:cubicBezTo>
                    <a:pt x="39" y="3"/>
                    <a:pt x="39" y="3"/>
                    <a:pt x="39" y="3"/>
                  </a:cubicBezTo>
                  <a:cubicBezTo>
                    <a:pt x="39" y="0"/>
                    <a:pt x="39" y="0"/>
                    <a:pt x="39" y="0"/>
                  </a:cubicBezTo>
                  <a:cubicBezTo>
                    <a:pt x="59" y="0"/>
                    <a:pt x="59" y="0"/>
                    <a:pt x="59" y="0"/>
                  </a:cubicBezTo>
                  <a:cubicBezTo>
                    <a:pt x="59" y="3"/>
                    <a:pt x="59" y="3"/>
                    <a:pt x="59" y="3"/>
                  </a:cubicBezTo>
                  <a:cubicBezTo>
                    <a:pt x="58" y="3"/>
                    <a:pt x="58" y="3"/>
                    <a:pt x="58" y="3"/>
                  </a:cubicBezTo>
                  <a:cubicBezTo>
                    <a:pt x="53" y="3"/>
                    <a:pt x="52" y="4"/>
                    <a:pt x="52" y="7"/>
                  </a:cubicBezTo>
                  <a:cubicBezTo>
                    <a:pt x="52" y="47"/>
                    <a:pt x="52" y="47"/>
                    <a:pt x="52" y="47"/>
                  </a:cubicBezTo>
                  <a:cubicBezTo>
                    <a:pt x="48" y="47"/>
                    <a:pt x="48" y="47"/>
                    <a:pt x="48" y="47"/>
                  </a:cubicBezTo>
                  <a:cubicBezTo>
                    <a:pt x="11" y="9"/>
                    <a:pt x="11" y="9"/>
                    <a:pt x="11" y="9"/>
                  </a:cubicBezTo>
                  <a:lnTo>
                    <a:pt x="11"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23"/>
            <p:cNvSpPr>
              <a:spLocks noEditPoints="1"/>
            </p:cNvSpPr>
            <p:nvPr userDrawn="1"/>
          </p:nvSpPr>
          <p:spPr bwMode="white">
            <a:xfrm>
              <a:off x="2871" y="910"/>
              <a:ext cx="80" cy="72"/>
            </a:xfrm>
            <a:custGeom>
              <a:avLst/>
              <a:gdLst>
                <a:gd name="T0" fmla="*/ 84 w 56"/>
                <a:gd name="T1" fmla="*/ 0 h 50"/>
                <a:gd name="T2" fmla="*/ 163 w 56"/>
                <a:gd name="T3" fmla="*/ 75 h 50"/>
                <a:gd name="T4" fmla="*/ 81 w 56"/>
                <a:gd name="T5" fmla="*/ 150 h 50"/>
                <a:gd name="T6" fmla="*/ 0 w 56"/>
                <a:gd name="T7" fmla="*/ 76 h 50"/>
                <a:gd name="T8" fmla="*/ 84 w 56"/>
                <a:gd name="T9" fmla="*/ 0 h 50"/>
                <a:gd name="T10" fmla="*/ 87 w 56"/>
                <a:gd name="T11" fmla="*/ 141 h 50"/>
                <a:gd name="T12" fmla="*/ 130 w 56"/>
                <a:gd name="T13" fmla="*/ 81 h 50"/>
                <a:gd name="T14" fmla="*/ 80 w 56"/>
                <a:gd name="T15" fmla="*/ 13 h 50"/>
                <a:gd name="T16" fmla="*/ 33 w 56"/>
                <a:gd name="T17" fmla="*/ 69 h 50"/>
                <a:gd name="T18" fmla="*/ 87 w 56"/>
                <a:gd name="T19" fmla="*/ 141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6" h="50">
                  <a:moveTo>
                    <a:pt x="29" y="0"/>
                  </a:moveTo>
                  <a:cubicBezTo>
                    <a:pt x="45" y="0"/>
                    <a:pt x="56" y="10"/>
                    <a:pt x="56" y="25"/>
                  </a:cubicBezTo>
                  <a:cubicBezTo>
                    <a:pt x="56" y="38"/>
                    <a:pt x="46" y="50"/>
                    <a:pt x="28" y="50"/>
                  </a:cubicBezTo>
                  <a:cubicBezTo>
                    <a:pt x="10" y="50"/>
                    <a:pt x="0" y="39"/>
                    <a:pt x="0" y="26"/>
                  </a:cubicBezTo>
                  <a:cubicBezTo>
                    <a:pt x="0" y="11"/>
                    <a:pt x="12" y="0"/>
                    <a:pt x="29" y="0"/>
                  </a:cubicBezTo>
                  <a:close/>
                  <a:moveTo>
                    <a:pt x="30" y="47"/>
                  </a:moveTo>
                  <a:cubicBezTo>
                    <a:pt x="40" y="47"/>
                    <a:pt x="45" y="38"/>
                    <a:pt x="45" y="27"/>
                  </a:cubicBezTo>
                  <a:cubicBezTo>
                    <a:pt x="45" y="15"/>
                    <a:pt x="39" y="4"/>
                    <a:pt x="27" y="4"/>
                  </a:cubicBezTo>
                  <a:cubicBezTo>
                    <a:pt x="18" y="4"/>
                    <a:pt x="11" y="11"/>
                    <a:pt x="11" y="23"/>
                  </a:cubicBezTo>
                  <a:cubicBezTo>
                    <a:pt x="11" y="37"/>
                    <a:pt x="19" y="47"/>
                    <a:pt x="30" y="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24"/>
            <p:cNvSpPr>
              <a:spLocks/>
            </p:cNvSpPr>
            <p:nvPr userDrawn="1"/>
          </p:nvSpPr>
          <p:spPr bwMode="white">
            <a:xfrm>
              <a:off x="2974" y="913"/>
              <a:ext cx="66" cy="67"/>
            </a:xfrm>
            <a:custGeom>
              <a:avLst/>
              <a:gdLst>
                <a:gd name="T0" fmla="*/ 122 w 46"/>
                <a:gd name="T1" fmla="*/ 137 h 47"/>
                <a:gd name="T2" fmla="*/ 0 w 46"/>
                <a:gd name="T3" fmla="*/ 137 h 47"/>
                <a:gd name="T4" fmla="*/ 0 w 46"/>
                <a:gd name="T5" fmla="*/ 128 h 47"/>
                <a:gd name="T6" fmla="*/ 1 w 46"/>
                <a:gd name="T7" fmla="*/ 128 h 47"/>
                <a:gd name="T8" fmla="*/ 23 w 46"/>
                <a:gd name="T9" fmla="*/ 114 h 47"/>
                <a:gd name="T10" fmla="*/ 23 w 46"/>
                <a:gd name="T11" fmla="*/ 23 h 47"/>
                <a:gd name="T12" fmla="*/ 6 w 46"/>
                <a:gd name="T13" fmla="*/ 9 h 47"/>
                <a:gd name="T14" fmla="*/ 0 w 46"/>
                <a:gd name="T15" fmla="*/ 9 h 47"/>
                <a:gd name="T16" fmla="*/ 0 w 46"/>
                <a:gd name="T17" fmla="*/ 0 h 47"/>
                <a:gd name="T18" fmla="*/ 76 w 46"/>
                <a:gd name="T19" fmla="*/ 0 h 47"/>
                <a:gd name="T20" fmla="*/ 76 w 46"/>
                <a:gd name="T21" fmla="*/ 9 h 47"/>
                <a:gd name="T22" fmla="*/ 70 w 46"/>
                <a:gd name="T23" fmla="*/ 9 h 47"/>
                <a:gd name="T24" fmla="*/ 53 w 46"/>
                <a:gd name="T25" fmla="*/ 23 h 47"/>
                <a:gd name="T26" fmla="*/ 53 w 46"/>
                <a:gd name="T27" fmla="*/ 114 h 47"/>
                <a:gd name="T28" fmla="*/ 66 w 46"/>
                <a:gd name="T29" fmla="*/ 124 h 47"/>
                <a:gd name="T30" fmla="*/ 95 w 46"/>
                <a:gd name="T31" fmla="*/ 124 h 47"/>
                <a:gd name="T32" fmla="*/ 128 w 46"/>
                <a:gd name="T33" fmla="*/ 97 h 47"/>
                <a:gd name="T34" fmla="*/ 136 w 46"/>
                <a:gd name="T35" fmla="*/ 97 h 47"/>
                <a:gd name="T36" fmla="*/ 122 w 46"/>
                <a:gd name="T37" fmla="*/ 137 h 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6" h="47">
                  <a:moveTo>
                    <a:pt x="41" y="47"/>
                  </a:moveTo>
                  <a:cubicBezTo>
                    <a:pt x="0" y="47"/>
                    <a:pt x="0" y="47"/>
                    <a:pt x="0" y="47"/>
                  </a:cubicBezTo>
                  <a:cubicBezTo>
                    <a:pt x="0" y="44"/>
                    <a:pt x="0" y="44"/>
                    <a:pt x="0" y="44"/>
                  </a:cubicBezTo>
                  <a:cubicBezTo>
                    <a:pt x="1" y="44"/>
                    <a:pt x="1" y="44"/>
                    <a:pt x="1" y="44"/>
                  </a:cubicBezTo>
                  <a:cubicBezTo>
                    <a:pt x="6" y="44"/>
                    <a:pt x="8" y="42"/>
                    <a:pt x="8" y="39"/>
                  </a:cubicBezTo>
                  <a:cubicBezTo>
                    <a:pt x="8" y="8"/>
                    <a:pt x="8" y="8"/>
                    <a:pt x="8" y="8"/>
                  </a:cubicBezTo>
                  <a:cubicBezTo>
                    <a:pt x="8" y="4"/>
                    <a:pt x="5" y="3"/>
                    <a:pt x="2" y="3"/>
                  </a:cubicBezTo>
                  <a:cubicBezTo>
                    <a:pt x="0" y="3"/>
                    <a:pt x="0" y="3"/>
                    <a:pt x="0" y="3"/>
                  </a:cubicBezTo>
                  <a:cubicBezTo>
                    <a:pt x="0" y="0"/>
                    <a:pt x="0" y="0"/>
                    <a:pt x="0" y="0"/>
                  </a:cubicBezTo>
                  <a:cubicBezTo>
                    <a:pt x="26" y="0"/>
                    <a:pt x="26" y="0"/>
                    <a:pt x="26" y="0"/>
                  </a:cubicBezTo>
                  <a:cubicBezTo>
                    <a:pt x="26" y="3"/>
                    <a:pt x="26" y="3"/>
                    <a:pt x="26" y="3"/>
                  </a:cubicBezTo>
                  <a:cubicBezTo>
                    <a:pt x="24" y="3"/>
                    <a:pt x="24" y="3"/>
                    <a:pt x="24" y="3"/>
                  </a:cubicBezTo>
                  <a:cubicBezTo>
                    <a:pt x="20" y="3"/>
                    <a:pt x="18" y="4"/>
                    <a:pt x="18" y="8"/>
                  </a:cubicBezTo>
                  <a:cubicBezTo>
                    <a:pt x="18" y="39"/>
                    <a:pt x="18" y="39"/>
                    <a:pt x="18" y="39"/>
                  </a:cubicBezTo>
                  <a:cubicBezTo>
                    <a:pt x="18" y="42"/>
                    <a:pt x="19" y="43"/>
                    <a:pt x="22" y="43"/>
                  </a:cubicBezTo>
                  <a:cubicBezTo>
                    <a:pt x="32" y="43"/>
                    <a:pt x="32" y="43"/>
                    <a:pt x="32" y="43"/>
                  </a:cubicBezTo>
                  <a:cubicBezTo>
                    <a:pt x="37" y="43"/>
                    <a:pt x="38" y="40"/>
                    <a:pt x="43" y="34"/>
                  </a:cubicBezTo>
                  <a:cubicBezTo>
                    <a:pt x="46" y="34"/>
                    <a:pt x="46" y="34"/>
                    <a:pt x="46" y="34"/>
                  </a:cubicBezTo>
                  <a:lnTo>
                    <a:pt x="41"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25"/>
            <p:cNvSpPr>
              <a:spLocks noEditPoints="1"/>
            </p:cNvSpPr>
            <p:nvPr userDrawn="1"/>
          </p:nvSpPr>
          <p:spPr bwMode="white">
            <a:xfrm>
              <a:off x="3060" y="910"/>
              <a:ext cx="80" cy="72"/>
            </a:xfrm>
            <a:custGeom>
              <a:avLst/>
              <a:gdLst>
                <a:gd name="T0" fmla="*/ 84 w 56"/>
                <a:gd name="T1" fmla="*/ 0 h 50"/>
                <a:gd name="T2" fmla="*/ 163 w 56"/>
                <a:gd name="T3" fmla="*/ 75 h 50"/>
                <a:gd name="T4" fmla="*/ 80 w 56"/>
                <a:gd name="T5" fmla="*/ 150 h 50"/>
                <a:gd name="T6" fmla="*/ 0 w 56"/>
                <a:gd name="T7" fmla="*/ 76 h 50"/>
                <a:gd name="T8" fmla="*/ 84 w 56"/>
                <a:gd name="T9" fmla="*/ 0 h 50"/>
                <a:gd name="T10" fmla="*/ 84 w 56"/>
                <a:gd name="T11" fmla="*/ 141 h 50"/>
                <a:gd name="T12" fmla="*/ 130 w 56"/>
                <a:gd name="T13" fmla="*/ 81 h 50"/>
                <a:gd name="T14" fmla="*/ 80 w 56"/>
                <a:gd name="T15" fmla="*/ 13 h 50"/>
                <a:gd name="T16" fmla="*/ 33 w 56"/>
                <a:gd name="T17" fmla="*/ 69 h 50"/>
                <a:gd name="T18" fmla="*/ 84 w 56"/>
                <a:gd name="T19" fmla="*/ 141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6" h="50">
                  <a:moveTo>
                    <a:pt x="29" y="0"/>
                  </a:moveTo>
                  <a:cubicBezTo>
                    <a:pt x="45" y="0"/>
                    <a:pt x="56" y="10"/>
                    <a:pt x="56" y="25"/>
                  </a:cubicBezTo>
                  <a:cubicBezTo>
                    <a:pt x="56" y="38"/>
                    <a:pt x="46" y="50"/>
                    <a:pt x="27" y="50"/>
                  </a:cubicBezTo>
                  <a:cubicBezTo>
                    <a:pt x="10" y="50"/>
                    <a:pt x="0" y="39"/>
                    <a:pt x="0" y="26"/>
                  </a:cubicBezTo>
                  <a:cubicBezTo>
                    <a:pt x="0" y="11"/>
                    <a:pt x="12" y="0"/>
                    <a:pt x="29" y="0"/>
                  </a:cubicBezTo>
                  <a:close/>
                  <a:moveTo>
                    <a:pt x="29" y="47"/>
                  </a:moveTo>
                  <a:cubicBezTo>
                    <a:pt x="40" y="47"/>
                    <a:pt x="45" y="38"/>
                    <a:pt x="45" y="27"/>
                  </a:cubicBezTo>
                  <a:cubicBezTo>
                    <a:pt x="45" y="15"/>
                    <a:pt x="39" y="4"/>
                    <a:pt x="27" y="4"/>
                  </a:cubicBezTo>
                  <a:cubicBezTo>
                    <a:pt x="17" y="4"/>
                    <a:pt x="11" y="11"/>
                    <a:pt x="11" y="23"/>
                  </a:cubicBezTo>
                  <a:cubicBezTo>
                    <a:pt x="11" y="37"/>
                    <a:pt x="18" y="47"/>
                    <a:pt x="29" y="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26"/>
            <p:cNvSpPr>
              <a:spLocks/>
            </p:cNvSpPr>
            <p:nvPr userDrawn="1"/>
          </p:nvSpPr>
          <p:spPr bwMode="white">
            <a:xfrm>
              <a:off x="3167" y="912"/>
              <a:ext cx="76" cy="70"/>
            </a:xfrm>
            <a:custGeom>
              <a:avLst/>
              <a:gdLst>
                <a:gd name="T0" fmla="*/ 156 w 53"/>
                <a:gd name="T1" fmla="*/ 81 h 49"/>
                <a:gd name="T2" fmla="*/ 142 w 53"/>
                <a:gd name="T3" fmla="*/ 96 h 49"/>
                <a:gd name="T4" fmla="*/ 142 w 53"/>
                <a:gd name="T5" fmla="*/ 129 h 49"/>
                <a:gd name="T6" fmla="*/ 82 w 53"/>
                <a:gd name="T7" fmla="*/ 143 h 49"/>
                <a:gd name="T8" fmla="*/ 0 w 53"/>
                <a:gd name="T9" fmla="*/ 70 h 49"/>
                <a:gd name="T10" fmla="*/ 80 w 53"/>
                <a:gd name="T11" fmla="*/ 0 h 49"/>
                <a:gd name="T12" fmla="*/ 129 w 53"/>
                <a:gd name="T13" fmla="*/ 6 h 49"/>
                <a:gd name="T14" fmla="*/ 136 w 53"/>
                <a:gd name="T15" fmla="*/ 1 h 49"/>
                <a:gd name="T16" fmla="*/ 142 w 53"/>
                <a:gd name="T17" fmla="*/ 1 h 49"/>
                <a:gd name="T18" fmla="*/ 142 w 53"/>
                <a:gd name="T19" fmla="*/ 43 h 49"/>
                <a:gd name="T20" fmla="*/ 133 w 53"/>
                <a:gd name="T21" fmla="*/ 43 h 49"/>
                <a:gd name="T22" fmla="*/ 86 w 53"/>
                <a:gd name="T23" fmla="*/ 9 h 49"/>
                <a:gd name="T24" fmla="*/ 33 w 53"/>
                <a:gd name="T25" fmla="*/ 70 h 49"/>
                <a:gd name="T26" fmla="*/ 86 w 53"/>
                <a:gd name="T27" fmla="*/ 134 h 49"/>
                <a:gd name="T28" fmla="*/ 110 w 53"/>
                <a:gd name="T29" fmla="*/ 129 h 49"/>
                <a:gd name="T30" fmla="*/ 110 w 53"/>
                <a:gd name="T31" fmla="*/ 96 h 49"/>
                <a:gd name="T32" fmla="*/ 82 w 53"/>
                <a:gd name="T33" fmla="*/ 81 h 49"/>
                <a:gd name="T34" fmla="*/ 82 w 53"/>
                <a:gd name="T35" fmla="*/ 73 h 49"/>
                <a:gd name="T36" fmla="*/ 156 w 53"/>
                <a:gd name="T37" fmla="*/ 73 h 49"/>
                <a:gd name="T38" fmla="*/ 156 w 53"/>
                <a:gd name="T39" fmla="*/ 81 h 4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3" h="49">
                  <a:moveTo>
                    <a:pt x="53" y="28"/>
                  </a:moveTo>
                  <a:cubicBezTo>
                    <a:pt x="49" y="28"/>
                    <a:pt x="48" y="30"/>
                    <a:pt x="48" y="33"/>
                  </a:cubicBezTo>
                  <a:cubicBezTo>
                    <a:pt x="48" y="44"/>
                    <a:pt x="48" y="44"/>
                    <a:pt x="48" y="44"/>
                  </a:cubicBezTo>
                  <a:cubicBezTo>
                    <a:pt x="43" y="47"/>
                    <a:pt x="35" y="49"/>
                    <a:pt x="28" y="49"/>
                  </a:cubicBezTo>
                  <a:cubicBezTo>
                    <a:pt x="9" y="49"/>
                    <a:pt x="0" y="38"/>
                    <a:pt x="0" y="24"/>
                  </a:cubicBezTo>
                  <a:cubicBezTo>
                    <a:pt x="0" y="10"/>
                    <a:pt x="11" y="0"/>
                    <a:pt x="27" y="0"/>
                  </a:cubicBezTo>
                  <a:cubicBezTo>
                    <a:pt x="35" y="0"/>
                    <a:pt x="41" y="2"/>
                    <a:pt x="44" y="2"/>
                  </a:cubicBezTo>
                  <a:cubicBezTo>
                    <a:pt x="45" y="2"/>
                    <a:pt x="46" y="2"/>
                    <a:pt x="46" y="1"/>
                  </a:cubicBezTo>
                  <a:cubicBezTo>
                    <a:pt x="48" y="1"/>
                    <a:pt x="48" y="1"/>
                    <a:pt x="48" y="1"/>
                  </a:cubicBezTo>
                  <a:cubicBezTo>
                    <a:pt x="48" y="15"/>
                    <a:pt x="48" y="15"/>
                    <a:pt x="48" y="15"/>
                  </a:cubicBezTo>
                  <a:cubicBezTo>
                    <a:pt x="45" y="15"/>
                    <a:pt x="45" y="15"/>
                    <a:pt x="45" y="15"/>
                  </a:cubicBezTo>
                  <a:cubicBezTo>
                    <a:pt x="43" y="7"/>
                    <a:pt x="37" y="3"/>
                    <a:pt x="29" y="3"/>
                  </a:cubicBezTo>
                  <a:cubicBezTo>
                    <a:pt x="18" y="3"/>
                    <a:pt x="11" y="11"/>
                    <a:pt x="11" y="24"/>
                  </a:cubicBezTo>
                  <a:cubicBezTo>
                    <a:pt x="11" y="36"/>
                    <a:pt x="19" y="46"/>
                    <a:pt x="29" y="46"/>
                  </a:cubicBezTo>
                  <a:cubicBezTo>
                    <a:pt x="32" y="46"/>
                    <a:pt x="36" y="45"/>
                    <a:pt x="38" y="44"/>
                  </a:cubicBezTo>
                  <a:cubicBezTo>
                    <a:pt x="38" y="33"/>
                    <a:pt x="38" y="33"/>
                    <a:pt x="38" y="33"/>
                  </a:cubicBezTo>
                  <a:cubicBezTo>
                    <a:pt x="38" y="29"/>
                    <a:pt x="36" y="28"/>
                    <a:pt x="28" y="28"/>
                  </a:cubicBezTo>
                  <a:cubicBezTo>
                    <a:pt x="28" y="25"/>
                    <a:pt x="28" y="25"/>
                    <a:pt x="28" y="25"/>
                  </a:cubicBezTo>
                  <a:cubicBezTo>
                    <a:pt x="53" y="25"/>
                    <a:pt x="53" y="25"/>
                    <a:pt x="53" y="25"/>
                  </a:cubicBezTo>
                  <a:lnTo>
                    <a:pt x="53"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27"/>
            <p:cNvSpPr>
              <a:spLocks/>
            </p:cNvSpPr>
            <p:nvPr userDrawn="1"/>
          </p:nvSpPr>
          <p:spPr bwMode="white">
            <a:xfrm>
              <a:off x="3263" y="913"/>
              <a:ext cx="79" cy="67"/>
            </a:xfrm>
            <a:custGeom>
              <a:avLst/>
              <a:gdLst>
                <a:gd name="T0" fmla="*/ 101 w 55"/>
                <a:gd name="T1" fmla="*/ 114 h 47"/>
                <a:gd name="T2" fmla="*/ 122 w 55"/>
                <a:gd name="T3" fmla="*/ 128 h 47"/>
                <a:gd name="T4" fmla="*/ 124 w 55"/>
                <a:gd name="T5" fmla="*/ 128 h 47"/>
                <a:gd name="T6" fmla="*/ 124 w 55"/>
                <a:gd name="T7" fmla="*/ 137 h 47"/>
                <a:gd name="T8" fmla="*/ 47 w 55"/>
                <a:gd name="T9" fmla="*/ 137 h 47"/>
                <a:gd name="T10" fmla="*/ 47 w 55"/>
                <a:gd name="T11" fmla="*/ 128 h 47"/>
                <a:gd name="T12" fmla="*/ 53 w 55"/>
                <a:gd name="T13" fmla="*/ 128 h 47"/>
                <a:gd name="T14" fmla="*/ 68 w 55"/>
                <a:gd name="T15" fmla="*/ 114 h 47"/>
                <a:gd name="T16" fmla="*/ 68 w 55"/>
                <a:gd name="T17" fmla="*/ 81 h 47"/>
                <a:gd name="T18" fmla="*/ 20 w 55"/>
                <a:gd name="T19" fmla="*/ 19 h 47"/>
                <a:gd name="T20" fmla="*/ 0 w 55"/>
                <a:gd name="T21" fmla="*/ 9 h 47"/>
                <a:gd name="T22" fmla="*/ 0 w 55"/>
                <a:gd name="T23" fmla="*/ 9 h 47"/>
                <a:gd name="T24" fmla="*/ 0 w 55"/>
                <a:gd name="T25" fmla="*/ 0 h 47"/>
                <a:gd name="T26" fmla="*/ 70 w 55"/>
                <a:gd name="T27" fmla="*/ 0 h 47"/>
                <a:gd name="T28" fmla="*/ 70 w 55"/>
                <a:gd name="T29" fmla="*/ 9 h 47"/>
                <a:gd name="T30" fmla="*/ 68 w 55"/>
                <a:gd name="T31" fmla="*/ 9 h 47"/>
                <a:gd name="T32" fmla="*/ 60 w 55"/>
                <a:gd name="T33" fmla="*/ 20 h 47"/>
                <a:gd name="T34" fmla="*/ 95 w 55"/>
                <a:gd name="T35" fmla="*/ 67 h 47"/>
                <a:gd name="T36" fmla="*/ 122 w 55"/>
                <a:gd name="T37" fmla="*/ 27 h 47"/>
                <a:gd name="T38" fmla="*/ 113 w 55"/>
                <a:gd name="T39" fmla="*/ 9 h 47"/>
                <a:gd name="T40" fmla="*/ 109 w 55"/>
                <a:gd name="T41" fmla="*/ 9 h 47"/>
                <a:gd name="T42" fmla="*/ 109 w 55"/>
                <a:gd name="T43" fmla="*/ 0 h 47"/>
                <a:gd name="T44" fmla="*/ 162 w 55"/>
                <a:gd name="T45" fmla="*/ 0 h 47"/>
                <a:gd name="T46" fmla="*/ 162 w 55"/>
                <a:gd name="T47" fmla="*/ 9 h 47"/>
                <a:gd name="T48" fmla="*/ 141 w 55"/>
                <a:gd name="T49" fmla="*/ 23 h 47"/>
                <a:gd name="T50" fmla="*/ 101 w 55"/>
                <a:gd name="T51" fmla="*/ 81 h 47"/>
                <a:gd name="T52" fmla="*/ 101 w 55"/>
                <a:gd name="T53" fmla="*/ 114 h 4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5" h="47">
                  <a:moveTo>
                    <a:pt x="34" y="39"/>
                  </a:moveTo>
                  <a:cubicBezTo>
                    <a:pt x="34" y="42"/>
                    <a:pt x="35" y="44"/>
                    <a:pt x="41" y="44"/>
                  </a:cubicBezTo>
                  <a:cubicBezTo>
                    <a:pt x="42" y="44"/>
                    <a:pt x="42" y="44"/>
                    <a:pt x="42" y="44"/>
                  </a:cubicBezTo>
                  <a:cubicBezTo>
                    <a:pt x="42" y="47"/>
                    <a:pt x="42" y="47"/>
                    <a:pt x="42" y="47"/>
                  </a:cubicBezTo>
                  <a:cubicBezTo>
                    <a:pt x="16" y="47"/>
                    <a:pt x="16" y="47"/>
                    <a:pt x="16" y="47"/>
                  </a:cubicBezTo>
                  <a:cubicBezTo>
                    <a:pt x="16" y="44"/>
                    <a:pt x="16" y="44"/>
                    <a:pt x="16" y="44"/>
                  </a:cubicBezTo>
                  <a:cubicBezTo>
                    <a:pt x="18" y="44"/>
                    <a:pt x="18" y="44"/>
                    <a:pt x="18" y="44"/>
                  </a:cubicBezTo>
                  <a:cubicBezTo>
                    <a:pt x="22" y="44"/>
                    <a:pt x="23" y="42"/>
                    <a:pt x="23" y="39"/>
                  </a:cubicBezTo>
                  <a:cubicBezTo>
                    <a:pt x="23" y="28"/>
                    <a:pt x="23" y="28"/>
                    <a:pt x="23" y="28"/>
                  </a:cubicBezTo>
                  <a:cubicBezTo>
                    <a:pt x="7" y="6"/>
                    <a:pt x="7" y="6"/>
                    <a:pt x="7" y="6"/>
                  </a:cubicBezTo>
                  <a:cubicBezTo>
                    <a:pt x="5" y="3"/>
                    <a:pt x="4" y="3"/>
                    <a:pt x="0" y="3"/>
                  </a:cubicBezTo>
                  <a:cubicBezTo>
                    <a:pt x="0" y="3"/>
                    <a:pt x="0" y="3"/>
                    <a:pt x="0" y="3"/>
                  </a:cubicBezTo>
                  <a:cubicBezTo>
                    <a:pt x="0" y="0"/>
                    <a:pt x="0" y="0"/>
                    <a:pt x="0" y="0"/>
                  </a:cubicBezTo>
                  <a:cubicBezTo>
                    <a:pt x="24" y="0"/>
                    <a:pt x="24" y="0"/>
                    <a:pt x="24" y="0"/>
                  </a:cubicBezTo>
                  <a:cubicBezTo>
                    <a:pt x="24" y="3"/>
                    <a:pt x="24" y="3"/>
                    <a:pt x="24" y="3"/>
                  </a:cubicBezTo>
                  <a:cubicBezTo>
                    <a:pt x="23" y="3"/>
                    <a:pt x="23" y="3"/>
                    <a:pt x="23" y="3"/>
                  </a:cubicBezTo>
                  <a:cubicBezTo>
                    <a:pt x="19" y="3"/>
                    <a:pt x="18" y="5"/>
                    <a:pt x="20" y="7"/>
                  </a:cubicBezTo>
                  <a:cubicBezTo>
                    <a:pt x="32" y="23"/>
                    <a:pt x="32" y="23"/>
                    <a:pt x="32" y="23"/>
                  </a:cubicBezTo>
                  <a:cubicBezTo>
                    <a:pt x="41" y="9"/>
                    <a:pt x="41" y="9"/>
                    <a:pt x="41" y="9"/>
                  </a:cubicBezTo>
                  <a:cubicBezTo>
                    <a:pt x="43" y="6"/>
                    <a:pt x="44" y="3"/>
                    <a:pt x="38" y="3"/>
                  </a:cubicBezTo>
                  <a:cubicBezTo>
                    <a:pt x="37" y="3"/>
                    <a:pt x="37" y="3"/>
                    <a:pt x="37" y="3"/>
                  </a:cubicBezTo>
                  <a:cubicBezTo>
                    <a:pt x="37" y="0"/>
                    <a:pt x="37" y="0"/>
                    <a:pt x="37" y="0"/>
                  </a:cubicBezTo>
                  <a:cubicBezTo>
                    <a:pt x="55" y="0"/>
                    <a:pt x="55" y="0"/>
                    <a:pt x="55" y="0"/>
                  </a:cubicBezTo>
                  <a:cubicBezTo>
                    <a:pt x="55" y="3"/>
                    <a:pt x="55" y="3"/>
                    <a:pt x="55" y="3"/>
                  </a:cubicBezTo>
                  <a:cubicBezTo>
                    <a:pt x="51" y="3"/>
                    <a:pt x="50" y="4"/>
                    <a:pt x="47" y="8"/>
                  </a:cubicBezTo>
                  <a:cubicBezTo>
                    <a:pt x="34" y="28"/>
                    <a:pt x="34" y="28"/>
                    <a:pt x="34" y="28"/>
                  </a:cubicBezTo>
                  <a:lnTo>
                    <a:pt x="34"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28"/>
            <p:cNvSpPr>
              <a:spLocks/>
            </p:cNvSpPr>
            <p:nvPr userDrawn="1"/>
          </p:nvSpPr>
          <p:spPr bwMode="white">
            <a:xfrm>
              <a:off x="3416" y="912"/>
              <a:ext cx="50" cy="70"/>
            </a:xfrm>
            <a:custGeom>
              <a:avLst/>
              <a:gdLst>
                <a:gd name="T0" fmla="*/ 0 w 35"/>
                <a:gd name="T1" fmla="*/ 100 h 49"/>
                <a:gd name="T2" fmla="*/ 9 w 35"/>
                <a:gd name="T3" fmla="*/ 100 h 49"/>
                <a:gd name="T4" fmla="*/ 47 w 35"/>
                <a:gd name="T5" fmla="*/ 134 h 49"/>
                <a:gd name="T6" fmla="*/ 73 w 35"/>
                <a:gd name="T7" fmla="*/ 110 h 49"/>
                <a:gd name="T8" fmla="*/ 1 w 35"/>
                <a:gd name="T9" fmla="*/ 34 h 49"/>
                <a:gd name="T10" fmla="*/ 47 w 35"/>
                <a:gd name="T11" fmla="*/ 0 h 49"/>
                <a:gd name="T12" fmla="*/ 81 w 35"/>
                <a:gd name="T13" fmla="*/ 6 h 49"/>
                <a:gd name="T14" fmla="*/ 84 w 35"/>
                <a:gd name="T15" fmla="*/ 1 h 49"/>
                <a:gd name="T16" fmla="*/ 90 w 35"/>
                <a:gd name="T17" fmla="*/ 1 h 49"/>
                <a:gd name="T18" fmla="*/ 94 w 35"/>
                <a:gd name="T19" fmla="*/ 39 h 49"/>
                <a:gd name="T20" fmla="*/ 84 w 35"/>
                <a:gd name="T21" fmla="*/ 39 h 49"/>
                <a:gd name="T22" fmla="*/ 73 w 35"/>
                <a:gd name="T23" fmla="*/ 19 h 49"/>
                <a:gd name="T24" fmla="*/ 49 w 35"/>
                <a:gd name="T25" fmla="*/ 9 h 49"/>
                <a:gd name="T26" fmla="*/ 27 w 35"/>
                <a:gd name="T27" fmla="*/ 23 h 49"/>
                <a:gd name="T28" fmla="*/ 90 w 35"/>
                <a:gd name="T29" fmla="*/ 73 h 49"/>
                <a:gd name="T30" fmla="*/ 101 w 35"/>
                <a:gd name="T31" fmla="*/ 101 h 49"/>
                <a:gd name="T32" fmla="*/ 56 w 35"/>
                <a:gd name="T33" fmla="*/ 143 h 49"/>
                <a:gd name="T34" fmla="*/ 19 w 35"/>
                <a:gd name="T35" fmla="*/ 137 h 49"/>
                <a:gd name="T36" fmla="*/ 13 w 35"/>
                <a:gd name="T37" fmla="*/ 141 h 49"/>
                <a:gd name="T38" fmla="*/ 6 w 35"/>
                <a:gd name="T39" fmla="*/ 141 h 49"/>
                <a:gd name="T40" fmla="*/ 0 w 35"/>
                <a:gd name="T41" fmla="*/ 100 h 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5" h="49">
                  <a:moveTo>
                    <a:pt x="0" y="34"/>
                  </a:moveTo>
                  <a:cubicBezTo>
                    <a:pt x="3" y="34"/>
                    <a:pt x="3" y="34"/>
                    <a:pt x="3" y="34"/>
                  </a:cubicBezTo>
                  <a:cubicBezTo>
                    <a:pt x="6" y="42"/>
                    <a:pt x="10" y="46"/>
                    <a:pt x="16" y="46"/>
                  </a:cubicBezTo>
                  <a:cubicBezTo>
                    <a:pt x="21" y="46"/>
                    <a:pt x="25" y="42"/>
                    <a:pt x="25" y="38"/>
                  </a:cubicBezTo>
                  <a:cubicBezTo>
                    <a:pt x="25" y="27"/>
                    <a:pt x="1" y="27"/>
                    <a:pt x="1" y="12"/>
                  </a:cubicBezTo>
                  <a:cubicBezTo>
                    <a:pt x="1" y="5"/>
                    <a:pt x="7" y="0"/>
                    <a:pt x="16" y="0"/>
                  </a:cubicBezTo>
                  <a:cubicBezTo>
                    <a:pt x="22" y="0"/>
                    <a:pt x="26" y="2"/>
                    <a:pt x="28" y="2"/>
                  </a:cubicBezTo>
                  <a:cubicBezTo>
                    <a:pt x="28" y="2"/>
                    <a:pt x="29" y="1"/>
                    <a:pt x="29" y="1"/>
                  </a:cubicBezTo>
                  <a:cubicBezTo>
                    <a:pt x="31" y="1"/>
                    <a:pt x="31" y="1"/>
                    <a:pt x="31" y="1"/>
                  </a:cubicBezTo>
                  <a:cubicBezTo>
                    <a:pt x="32" y="13"/>
                    <a:pt x="32" y="13"/>
                    <a:pt x="32" y="13"/>
                  </a:cubicBezTo>
                  <a:cubicBezTo>
                    <a:pt x="29" y="13"/>
                    <a:pt x="29" y="13"/>
                    <a:pt x="29" y="13"/>
                  </a:cubicBezTo>
                  <a:cubicBezTo>
                    <a:pt x="28" y="10"/>
                    <a:pt x="27" y="7"/>
                    <a:pt x="25" y="6"/>
                  </a:cubicBezTo>
                  <a:cubicBezTo>
                    <a:pt x="23" y="4"/>
                    <a:pt x="20" y="3"/>
                    <a:pt x="17" y="3"/>
                  </a:cubicBezTo>
                  <a:cubicBezTo>
                    <a:pt x="13" y="3"/>
                    <a:pt x="9" y="5"/>
                    <a:pt x="9" y="8"/>
                  </a:cubicBezTo>
                  <a:cubicBezTo>
                    <a:pt x="9" y="15"/>
                    <a:pt x="22" y="16"/>
                    <a:pt x="31" y="25"/>
                  </a:cubicBezTo>
                  <a:cubicBezTo>
                    <a:pt x="34" y="28"/>
                    <a:pt x="35" y="31"/>
                    <a:pt x="35" y="35"/>
                  </a:cubicBezTo>
                  <a:cubicBezTo>
                    <a:pt x="35" y="43"/>
                    <a:pt x="28" y="49"/>
                    <a:pt x="19" y="49"/>
                  </a:cubicBezTo>
                  <a:cubicBezTo>
                    <a:pt x="13" y="49"/>
                    <a:pt x="7" y="47"/>
                    <a:pt x="6" y="47"/>
                  </a:cubicBezTo>
                  <a:cubicBezTo>
                    <a:pt x="5" y="47"/>
                    <a:pt x="4" y="47"/>
                    <a:pt x="4" y="48"/>
                  </a:cubicBezTo>
                  <a:cubicBezTo>
                    <a:pt x="2" y="48"/>
                    <a:pt x="2" y="48"/>
                    <a:pt x="2" y="48"/>
                  </a:cubicBezTo>
                  <a:lnTo>
                    <a:pt x="0"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29"/>
            <p:cNvSpPr>
              <a:spLocks/>
            </p:cNvSpPr>
            <p:nvPr userDrawn="1"/>
          </p:nvSpPr>
          <p:spPr bwMode="white">
            <a:xfrm>
              <a:off x="3486" y="913"/>
              <a:ext cx="67" cy="67"/>
            </a:xfrm>
            <a:custGeom>
              <a:avLst/>
              <a:gdLst>
                <a:gd name="T0" fmla="*/ 104 w 47"/>
                <a:gd name="T1" fmla="*/ 13 h 47"/>
                <a:gd name="T2" fmla="*/ 58 w 47"/>
                <a:gd name="T3" fmla="*/ 13 h 47"/>
                <a:gd name="T4" fmla="*/ 58 w 47"/>
                <a:gd name="T5" fmla="*/ 61 h 47"/>
                <a:gd name="T6" fmla="*/ 94 w 47"/>
                <a:gd name="T7" fmla="*/ 61 h 47"/>
                <a:gd name="T8" fmla="*/ 110 w 47"/>
                <a:gd name="T9" fmla="*/ 47 h 47"/>
                <a:gd name="T10" fmla="*/ 118 w 47"/>
                <a:gd name="T11" fmla="*/ 47 h 47"/>
                <a:gd name="T12" fmla="*/ 118 w 47"/>
                <a:gd name="T13" fmla="*/ 90 h 47"/>
                <a:gd name="T14" fmla="*/ 110 w 47"/>
                <a:gd name="T15" fmla="*/ 90 h 47"/>
                <a:gd name="T16" fmla="*/ 90 w 47"/>
                <a:gd name="T17" fmla="*/ 73 h 47"/>
                <a:gd name="T18" fmla="*/ 58 w 47"/>
                <a:gd name="T19" fmla="*/ 73 h 47"/>
                <a:gd name="T20" fmla="*/ 58 w 47"/>
                <a:gd name="T21" fmla="*/ 114 h 47"/>
                <a:gd name="T22" fmla="*/ 67 w 47"/>
                <a:gd name="T23" fmla="*/ 124 h 47"/>
                <a:gd name="T24" fmla="*/ 101 w 47"/>
                <a:gd name="T25" fmla="*/ 124 h 47"/>
                <a:gd name="T26" fmla="*/ 128 w 47"/>
                <a:gd name="T27" fmla="*/ 101 h 47"/>
                <a:gd name="T28" fmla="*/ 137 w 47"/>
                <a:gd name="T29" fmla="*/ 101 h 47"/>
                <a:gd name="T30" fmla="*/ 134 w 47"/>
                <a:gd name="T31" fmla="*/ 137 h 47"/>
                <a:gd name="T32" fmla="*/ 0 w 47"/>
                <a:gd name="T33" fmla="*/ 137 h 47"/>
                <a:gd name="T34" fmla="*/ 0 w 47"/>
                <a:gd name="T35" fmla="*/ 128 h 47"/>
                <a:gd name="T36" fmla="*/ 9 w 47"/>
                <a:gd name="T37" fmla="*/ 128 h 47"/>
                <a:gd name="T38" fmla="*/ 27 w 47"/>
                <a:gd name="T39" fmla="*/ 114 h 47"/>
                <a:gd name="T40" fmla="*/ 27 w 47"/>
                <a:gd name="T41" fmla="*/ 23 h 47"/>
                <a:gd name="T42" fmla="*/ 9 w 47"/>
                <a:gd name="T43" fmla="*/ 9 h 47"/>
                <a:gd name="T44" fmla="*/ 6 w 47"/>
                <a:gd name="T45" fmla="*/ 9 h 47"/>
                <a:gd name="T46" fmla="*/ 6 w 47"/>
                <a:gd name="T47" fmla="*/ 0 h 47"/>
                <a:gd name="T48" fmla="*/ 128 w 47"/>
                <a:gd name="T49" fmla="*/ 0 h 47"/>
                <a:gd name="T50" fmla="*/ 130 w 47"/>
                <a:gd name="T51" fmla="*/ 33 h 47"/>
                <a:gd name="T52" fmla="*/ 123 w 47"/>
                <a:gd name="T53" fmla="*/ 33 h 47"/>
                <a:gd name="T54" fmla="*/ 104 w 47"/>
                <a:gd name="T55" fmla="*/ 13 h 4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7" h="47">
                  <a:moveTo>
                    <a:pt x="36" y="4"/>
                  </a:moveTo>
                  <a:cubicBezTo>
                    <a:pt x="20" y="4"/>
                    <a:pt x="20" y="4"/>
                    <a:pt x="20" y="4"/>
                  </a:cubicBezTo>
                  <a:cubicBezTo>
                    <a:pt x="20" y="21"/>
                    <a:pt x="20" y="21"/>
                    <a:pt x="20" y="21"/>
                  </a:cubicBezTo>
                  <a:cubicBezTo>
                    <a:pt x="32" y="21"/>
                    <a:pt x="32" y="21"/>
                    <a:pt x="32" y="21"/>
                  </a:cubicBezTo>
                  <a:cubicBezTo>
                    <a:pt x="36" y="21"/>
                    <a:pt x="38" y="20"/>
                    <a:pt x="38" y="16"/>
                  </a:cubicBezTo>
                  <a:cubicBezTo>
                    <a:pt x="41" y="16"/>
                    <a:pt x="41" y="16"/>
                    <a:pt x="41" y="16"/>
                  </a:cubicBezTo>
                  <a:cubicBezTo>
                    <a:pt x="41" y="31"/>
                    <a:pt x="41" y="31"/>
                    <a:pt x="41" y="31"/>
                  </a:cubicBezTo>
                  <a:cubicBezTo>
                    <a:pt x="38" y="31"/>
                    <a:pt x="38" y="31"/>
                    <a:pt x="38" y="31"/>
                  </a:cubicBezTo>
                  <a:cubicBezTo>
                    <a:pt x="38" y="27"/>
                    <a:pt x="37" y="25"/>
                    <a:pt x="31" y="25"/>
                  </a:cubicBezTo>
                  <a:cubicBezTo>
                    <a:pt x="20" y="25"/>
                    <a:pt x="20" y="25"/>
                    <a:pt x="20" y="25"/>
                  </a:cubicBezTo>
                  <a:cubicBezTo>
                    <a:pt x="20" y="39"/>
                    <a:pt x="20" y="39"/>
                    <a:pt x="20" y="39"/>
                  </a:cubicBezTo>
                  <a:cubicBezTo>
                    <a:pt x="20" y="42"/>
                    <a:pt x="20" y="43"/>
                    <a:pt x="23" y="43"/>
                  </a:cubicBezTo>
                  <a:cubicBezTo>
                    <a:pt x="35" y="43"/>
                    <a:pt x="35" y="43"/>
                    <a:pt x="35" y="43"/>
                  </a:cubicBezTo>
                  <a:cubicBezTo>
                    <a:pt x="40" y="43"/>
                    <a:pt x="43" y="42"/>
                    <a:pt x="44" y="35"/>
                  </a:cubicBezTo>
                  <a:cubicBezTo>
                    <a:pt x="47" y="35"/>
                    <a:pt x="47" y="35"/>
                    <a:pt x="47" y="35"/>
                  </a:cubicBezTo>
                  <a:cubicBezTo>
                    <a:pt x="46" y="47"/>
                    <a:pt x="46" y="47"/>
                    <a:pt x="46" y="47"/>
                  </a:cubicBezTo>
                  <a:cubicBezTo>
                    <a:pt x="0" y="47"/>
                    <a:pt x="0" y="47"/>
                    <a:pt x="0" y="47"/>
                  </a:cubicBezTo>
                  <a:cubicBezTo>
                    <a:pt x="0" y="44"/>
                    <a:pt x="0" y="44"/>
                    <a:pt x="0" y="44"/>
                  </a:cubicBezTo>
                  <a:cubicBezTo>
                    <a:pt x="3" y="44"/>
                    <a:pt x="3" y="44"/>
                    <a:pt x="3" y="44"/>
                  </a:cubicBezTo>
                  <a:cubicBezTo>
                    <a:pt x="8" y="44"/>
                    <a:pt x="9" y="42"/>
                    <a:pt x="9" y="39"/>
                  </a:cubicBezTo>
                  <a:cubicBezTo>
                    <a:pt x="9" y="8"/>
                    <a:pt x="9" y="8"/>
                    <a:pt x="9" y="8"/>
                  </a:cubicBezTo>
                  <a:cubicBezTo>
                    <a:pt x="9" y="4"/>
                    <a:pt x="8" y="3"/>
                    <a:pt x="3" y="3"/>
                  </a:cubicBezTo>
                  <a:cubicBezTo>
                    <a:pt x="2" y="3"/>
                    <a:pt x="2" y="3"/>
                    <a:pt x="2" y="3"/>
                  </a:cubicBezTo>
                  <a:cubicBezTo>
                    <a:pt x="2" y="0"/>
                    <a:pt x="2" y="0"/>
                    <a:pt x="2" y="0"/>
                  </a:cubicBezTo>
                  <a:cubicBezTo>
                    <a:pt x="44" y="0"/>
                    <a:pt x="44" y="0"/>
                    <a:pt x="44" y="0"/>
                  </a:cubicBezTo>
                  <a:cubicBezTo>
                    <a:pt x="45" y="11"/>
                    <a:pt x="45" y="11"/>
                    <a:pt x="45" y="11"/>
                  </a:cubicBezTo>
                  <a:cubicBezTo>
                    <a:pt x="42" y="11"/>
                    <a:pt x="42" y="11"/>
                    <a:pt x="42" y="11"/>
                  </a:cubicBezTo>
                  <a:cubicBezTo>
                    <a:pt x="41" y="6"/>
                    <a:pt x="40" y="4"/>
                    <a:pt x="36"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30"/>
            <p:cNvSpPr>
              <a:spLocks noEditPoints="1"/>
            </p:cNvSpPr>
            <p:nvPr userDrawn="1"/>
          </p:nvSpPr>
          <p:spPr bwMode="white">
            <a:xfrm>
              <a:off x="3573" y="912"/>
              <a:ext cx="85" cy="70"/>
            </a:xfrm>
            <a:custGeom>
              <a:avLst/>
              <a:gdLst>
                <a:gd name="T0" fmla="*/ 53 w 59"/>
                <a:gd name="T1" fmla="*/ 116 h 49"/>
                <a:gd name="T2" fmla="*/ 72 w 59"/>
                <a:gd name="T3" fmla="*/ 130 h 49"/>
                <a:gd name="T4" fmla="*/ 81 w 59"/>
                <a:gd name="T5" fmla="*/ 130 h 49"/>
                <a:gd name="T6" fmla="*/ 81 w 59"/>
                <a:gd name="T7" fmla="*/ 141 h 49"/>
                <a:gd name="T8" fmla="*/ 0 w 59"/>
                <a:gd name="T9" fmla="*/ 141 h 49"/>
                <a:gd name="T10" fmla="*/ 0 w 59"/>
                <a:gd name="T11" fmla="*/ 130 h 49"/>
                <a:gd name="T12" fmla="*/ 1 w 59"/>
                <a:gd name="T13" fmla="*/ 130 h 49"/>
                <a:gd name="T14" fmla="*/ 24 w 59"/>
                <a:gd name="T15" fmla="*/ 116 h 49"/>
                <a:gd name="T16" fmla="*/ 24 w 59"/>
                <a:gd name="T17" fmla="*/ 29 h 49"/>
                <a:gd name="T18" fmla="*/ 6 w 59"/>
                <a:gd name="T19" fmla="*/ 13 h 49"/>
                <a:gd name="T20" fmla="*/ 0 w 59"/>
                <a:gd name="T21" fmla="*/ 13 h 49"/>
                <a:gd name="T22" fmla="*/ 0 w 59"/>
                <a:gd name="T23" fmla="*/ 1 h 49"/>
                <a:gd name="T24" fmla="*/ 29 w 59"/>
                <a:gd name="T25" fmla="*/ 0 h 49"/>
                <a:gd name="T26" fmla="*/ 66 w 59"/>
                <a:gd name="T27" fmla="*/ 0 h 49"/>
                <a:gd name="T28" fmla="*/ 131 w 59"/>
                <a:gd name="T29" fmla="*/ 14 h 49"/>
                <a:gd name="T30" fmla="*/ 141 w 59"/>
                <a:gd name="T31" fmla="*/ 41 h 49"/>
                <a:gd name="T32" fmla="*/ 108 w 59"/>
                <a:gd name="T33" fmla="*/ 76 h 49"/>
                <a:gd name="T34" fmla="*/ 147 w 59"/>
                <a:gd name="T35" fmla="*/ 120 h 49"/>
                <a:gd name="T36" fmla="*/ 176 w 59"/>
                <a:gd name="T37" fmla="*/ 134 h 49"/>
                <a:gd name="T38" fmla="*/ 176 w 59"/>
                <a:gd name="T39" fmla="*/ 143 h 49"/>
                <a:gd name="T40" fmla="*/ 161 w 59"/>
                <a:gd name="T41" fmla="*/ 143 h 49"/>
                <a:gd name="T42" fmla="*/ 109 w 59"/>
                <a:gd name="T43" fmla="*/ 129 h 49"/>
                <a:gd name="T44" fmla="*/ 72 w 59"/>
                <a:gd name="T45" fmla="*/ 81 h 49"/>
                <a:gd name="T46" fmla="*/ 53 w 59"/>
                <a:gd name="T47" fmla="*/ 81 h 49"/>
                <a:gd name="T48" fmla="*/ 53 w 59"/>
                <a:gd name="T49" fmla="*/ 116 h 49"/>
                <a:gd name="T50" fmla="*/ 53 w 59"/>
                <a:gd name="T51" fmla="*/ 73 h 49"/>
                <a:gd name="T52" fmla="*/ 62 w 59"/>
                <a:gd name="T53" fmla="*/ 73 h 49"/>
                <a:gd name="T54" fmla="*/ 108 w 59"/>
                <a:gd name="T55" fmla="*/ 41 h 49"/>
                <a:gd name="T56" fmla="*/ 66 w 59"/>
                <a:gd name="T57" fmla="*/ 9 h 49"/>
                <a:gd name="T58" fmla="*/ 53 w 59"/>
                <a:gd name="T59" fmla="*/ 9 h 49"/>
                <a:gd name="T60" fmla="*/ 53 w 59"/>
                <a:gd name="T61" fmla="*/ 73 h 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9" h="49">
                  <a:moveTo>
                    <a:pt x="18" y="40"/>
                  </a:moveTo>
                  <a:cubicBezTo>
                    <a:pt x="18" y="44"/>
                    <a:pt x="20" y="45"/>
                    <a:pt x="24" y="45"/>
                  </a:cubicBezTo>
                  <a:cubicBezTo>
                    <a:pt x="27" y="45"/>
                    <a:pt x="27" y="45"/>
                    <a:pt x="27" y="45"/>
                  </a:cubicBezTo>
                  <a:cubicBezTo>
                    <a:pt x="27" y="48"/>
                    <a:pt x="27" y="48"/>
                    <a:pt x="27" y="48"/>
                  </a:cubicBezTo>
                  <a:cubicBezTo>
                    <a:pt x="0" y="48"/>
                    <a:pt x="0" y="48"/>
                    <a:pt x="0" y="48"/>
                  </a:cubicBezTo>
                  <a:cubicBezTo>
                    <a:pt x="0" y="45"/>
                    <a:pt x="0" y="45"/>
                    <a:pt x="0" y="45"/>
                  </a:cubicBezTo>
                  <a:cubicBezTo>
                    <a:pt x="1" y="45"/>
                    <a:pt x="1" y="45"/>
                    <a:pt x="1" y="45"/>
                  </a:cubicBezTo>
                  <a:cubicBezTo>
                    <a:pt x="6" y="45"/>
                    <a:pt x="8" y="44"/>
                    <a:pt x="8" y="40"/>
                  </a:cubicBezTo>
                  <a:cubicBezTo>
                    <a:pt x="8" y="10"/>
                    <a:pt x="8" y="10"/>
                    <a:pt x="8" y="10"/>
                  </a:cubicBezTo>
                  <a:cubicBezTo>
                    <a:pt x="8" y="6"/>
                    <a:pt x="7" y="4"/>
                    <a:pt x="2" y="4"/>
                  </a:cubicBezTo>
                  <a:cubicBezTo>
                    <a:pt x="0" y="4"/>
                    <a:pt x="0" y="4"/>
                    <a:pt x="0" y="4"/>
                  </a:cubicBezTo>
                  <a:cubicBezTo>
                    <a:pt x="0" y="1"/>
                    <a:pt x="0" y="1"/>
                    <a:pt x="0" y="1"/>
                  </a:cubicBezTo>
                  <a:cubicBezTo>
                    <a:pt x="4" y="1"/>
                    <a:pt x="7" y="0"/>
                    <a:pt x="10" y="0"/>
                  </a:cubicBezTo>
                  <a:cubicBezTo>
                    <a:pt x="14" y="0"/>
                    <a:pt x="20" y="0"/>
                    <a:pt x="22" y="0"/>
                  </a:cubicBezTo>
                  <a:cubicBezTo>
                    <a:pt x="34" y="0"/>
                    <a:pt x="40" y="1"/>
                    <a:pt x="44" y="5"/>
                  </a:cubicBezTo>
                  <a:cubicBezTo>
                    <a:pt x="46" y="7"/>
                    <a:pt x="47" y="10"/>
                    <a:pt x="47" y="14"/>
                  </a:cubicBezTo>
                  <a:cubicBezTo>
                    <a:pt x="47" y="19"/>
                    <a:pt x="43" y="24"/>
                    <a:pt x="36" y="26"/>
                  </a:cubicBezTo>
                  <a:cubicBezTo>
                    <a:pt x="41" y="30"/>
                    <a:pt x="44" y="36"/>
                    <a:pt x="49" y="41"/>
                  </a:cubicBezTo>
                  <a:cubicBezTo>
                    <a:pt x="52" y="45"/>
                    <a:pt x="54" y="46"/>
                    <a:pt x="59" y="46"/>
                  </a:cubicBezTo>
                  <a:cubicBezTo>
                    <a:pt x="59" y="49"/>
                    <a:pt x="59" y="49"/>
                    <a:pt x="59" y="49"/>
                  </a:cubicBezTo>
                  <a:cubicBezTo>
                    <a:pt x="57" y="49"/>
                    <a:pt x="57" y="49"/>
                    <a:pt x="54" y="49"/>
                  </a:cubicBezTo>
                  <a:cubicBezTo>
                    <a:pt x="45" y="49"/>
                    <a:pt x="41" y="48"/>
                    <a:pt x="37" y="44"/>
                  </a:cubicBezTo>
                  <a:cubicBezTo>
                    <a:pt x="34" y="40"/>
                    <a:pt x="29" y="32"/>
                    <a:pt x="24" y="28"/>
                  </a:cubicBezTo>
                  <a:cubicBezTo>
                    <a:pt x="18" y="28"/>
                    <a:pt x="18" y="28"/>
                    <a:pt x="18" y="28"/>
                  </a:cubicBezTo>
                  <a:lnTo>
                    <a:pt x="18" y="40"/>
                  </a:lnTo>
                  <a:close/>
                  <a:moveTo>
                    <a:pt x="18" y="25"/>
                  </a:moveTo>
                  <a:cubicBezTo>
                    <a:pt x="21" y="25"/>
                    <a:pt x="21" y="25"/>
                    <a:pt x="21" y="25"/>
                  </a:cubicBezTo>
                  <a:cubicBezTo>
                    <a:pt x="31" y="25"/>
                    <a:pt x="36" y="22"/>
                    <a:pt x="36" y="14"/>
                  </a:cubicBezTo>
                  <a:cubicBezTo>
                    <a:pt x="36" y="6"/>
                    <a:pt x="30" y="3"/>
                    <a:pt x="22" y="3"/>
                  </a:cubicBezTo>
                  <a:cubicBezTo>
                    <a:pt x="18" y="3"/>
                    <a:pt x="18" y="3"/>
                    <a:pt x="18" y="3"/>
                  </a:cubicBezTo>
                  <a:lnTo>
                    <a:pt x="18"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31"/>
            <p:cNvSpPr>
              <a:spLocks/>
            </p:cNvSpPr>
            <p:nvPr userDrawn="1"/>
          </p:nvSpPr>
          <p:spPr bwMode="white">
            <a:xfrm>
              <a:off x="3659" y="913"/>
              <a:ext cx="82" cy="69"/>
            </a:xfrm>
            <a:custGeom>
              <a:avLst/>
              <a:gdLst>
                <a:gd name="T0" fmla="*/ 27 w 57"/>
                <a:gd name="T1" fmla="*/ 27 h 48"/>
                <a:gd name="T2" fmla="*/ 1 w 57"/>
                <a:gd name="T3" fmla="*/ 9 h 48"/>
                <a:gd name="T4" fmla="*/ 0 w 57"/>
                <a:gd name="T5" fmla="*/ 9 h 48"/>
                <a:gd name="T6" fmla="*/ 0 w 57"/>
                <a:gd name="T7" fmla="*/ 0 h 48"/>
                <a:gd name="T8" fmla="*/ 81 w 57"/>
                <a:gd name="T9" fmla="*/ 0 h 48"/>
                <a:gd name="T10" fmla="*/ 81 w 57"/>
                <a:gd name="T11" fmla="*/ 9 h 48"/>
                <a:gd name="T12" fmla="*/ 75 w 57"/>
                <a:gd name="T13" fmla="*/ 9 h 48"/>
                <a:gd name="T14" fmla="*/ 60 w 57"/>
                <a:gd name="T15" fmla="*/ 27 h 48"/>
                <a:gd name="T16" fmla="*/ 95 w 57"/>
                <a:gd name="T17" fmla="*/ 104 h 48"/>
                <a:gd name="T18" fmla="*/ 131 w 57"/>
                <a:gd name="T19" fmla="*/ 20 h 48"/>
                <a:gd name="T20" fmla="*/ 117 w 57"/>
                <a:gd name="T21" fmla="*/ 9 h 48"/>
                <a:gd name="T22" fmla="*/ 109 w 57"/>
                <a:gd name="T23" fmla="*/ 9 h 48"/>
                <a:gd name="T24" fmla="*/ 109 w 57"/>
                <a:gd name="T25" fmla="*/ 0 h 48"/>
                <a:gd name="T26" fmla="*/ 170 w 57"/>
                <a:gd name="T27" fmla="*/ 0 h 48"/>
                <a:gd name="T28" fmla="*/ 170 w 57"/>
                <a:gd name="T29" fmla="*/ 9 h 48"/>
                <a:gd name="T30" fmla="*/ 168 w 57"/>
                <a:gd name="T31" fmla="*/ 9 h 48"/>
                <a:gd name="T32" fmla="*/ 141 w 57"/>
                <a:gd name="T33" fmla="*/ 33 h 48"/>
                <a:gd name="T34" fmla="*/ 94 w 57"/>
                <a:gd name="T35" fmla="*/ 142 h 48"/>
                <a:gd name="T36" fmla="*/ 81 w 57"/>
                <a:gd name="T37" fmla="*/ 142 h 48"/>
                <a:gd name="T38" fmla="*/ 27 w 57"/>
                <a:gd name="T39" fmla="*/ 27 h 4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7" h="48">
                  <a:moveTo>
                    <a:pt x="9" y="9"/>
                  </a:moveTo>
                  <a:cubicBezTo>
                    <a:pt x="6" y="4"/>
                    <a:pt x="5" y="3"/>
                    <a:pt x="1" y="3"/>
                  </a:cubicBezTo>
                  <a:cubicBezTo>
                    <a:pt x="0" y="3"/>
                    <a:pt x="0" y="3"/>
                    <a:pt x="0" y="3"/>
                  </a:cubicBezTo>
                  <a:cubicBezTo>
                    <a:pt x="0" y="0"/>
                    <a:pt x="0" y="0"/>
                    <a:pt x="0" y="0"/>
                  </a:cubicBezTo>
                  <a:cubicBezTo>
                    <a:pt x="27" y="0"/>
                    <a:pt x="27" y="0"/>
                    <a:pt x="27" y="0"/>
                  </a:cubicBezTo>
                  <a:cubicBezTo>
                    <a:pt x="27" y="3"/>
                    <a:pt x="27" y="3"/>
                    <a:pt x="27" y="3"/>
                  </a:cubicBezTo>
                  <a:cubicBezTo>
                    <a:pt x="25" y="3"/>
                    <a:pt x="25" y="3"/>
                    <a:pt x="25" y="3"/>
                  </a:cubicBezTo>
                  <a:cubicBezTo>
                    <a:pt x="19" y="3"/>
                    <a:pt x="18" y="5"/>
                    <a:pt x="20" y="9"/>
                  </a:cubicBezTo>
                  <a:cubicBezTo>
                    <a:pt x="32" y="35"/>
                    <a:pt x="32" y="35"/>
                    <a:pt x="32" y="35"/>
                  </a:cubicBezTo>
                  <a:cubicBezTo>
                    <a:pt x="44" y="7"/>
                    <a:pt x="44" y="7"/>
                    <a:pt x="44" y="7"/>
                  </a:cubicBezTo>
                  <a:cubicBezTo>
                    <a:pt x="45" y="4"/>
                    <a:pt x="43" y="3"/>
                    <a:pt x="39" y="3"/>
                  </a:cubicBezTo>
                  <a:cubicBezTo>
                    <a:pt x="37" y="3"/>
                    <a:pt x="37" y="3"/>
                    <a:pt x="37" y="3"/>
                  </a:cubicBezTo>
                  <a:cubicBezTo>
                    <a:pt x="37" y="0"/>
                    <a:pt x="37" y="0"/>
                    <a:pt x="37" y="0"/>
                  </a:cubicBezTo>
                  <a:cubicBezTo>
                    <a:pt x="57" y="0"/>
                    <a:pt x="57" y="0"/>
                    <a:pt x="57" y="0"/>
                  </a:cubicBezTo>
                  <a:cubicBezTo>
                    <a:pt x="57" y="3"/>
                    <a:pt x="57" y="3"/>
                    <a:pt x="57" y="3"/>
                  </a:cubicBezTo>
                  <a:cubicBezTo>
                    <a:pt x="56" y="3"/>
                    <a:pt x="56" y="3"/>
                    <a:pt x="56" y="3"/>
                  </a:cubicBezTo>
                  <a:cubicBezTo>
                    <a:pt x="52" y="3"/>
                    <a:pt x="50" y="5"/>
                    <a:pt x="47" y="11"/>
                  </a:cubicBezTo>
                  <a:cubicBezTo>
                    <a:pt x="31" y="48"/>
                    <a:pt x="31" y="48"/>
                    <a:pt x="31" y="48"/>
                  </a:cubicBezTo>
                  <a:cubicBezTo>
                    <a:pt x="27" y="48"/>
                    <a:pt x="27" y="48"/>
                    <a:pt x="27" y="48"/>
                  </a:cubicBezTo>
                  <a:lnTo>
                    <a:pt x="9"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32"/>
            <p:cNvSpPr>
              <a:spLocks/>
            </p:cNvSpPr>
            <p:nvPr userDrawn="1"/>
          </p:nvSpPr>
          <p:spPr bwMode="white">
            <a:xfrm>
              <a:off x="3758" y="913"/>
              <a:ext cx="36" cy="67"/>
            </a:xfrm>
            <a:custGeom>
              <a:avLst/>
              <a:gdLst>
                <a:gd name="T0" fmla="*/ 0 w 25"/>
                <a:gd name="T1" fmla="*/ 0 h 47"/>
                <a:gd name="T2" fmla="*/ 75 w 25"/>
                <a:gd name="T3" fmla="*/ 0 h 47"/>
                <a:gd name="T4" fmla="*/ 75 w 25"/>
                <a:gd name="T5" fmla="*/ 9 h 47"/>
                <a:gd name="T6" fmla="*/ 69 w 25"/>
                <a:gd name="T7" fmla="*/ 9 h 47"/>
                <a:gd name="T8" fmla="*/ 53 w 25"/>
                <a:gd name="T9" fmla="*/ 23 h 47"/>
                <a:gd name="T10" fmla="*/ 53 w 25"/>
                <a:gd name="T11" fmla="*/ 114 h 47"/>
                <a:gd name="T12" fmla="*/ 72 w 25"/>
                <a:gd name="T13" fmla="*/ 128 h 47"/>
                <a:gd name="T14" fmla="*/ 75 w 25"/>
                <a:gd name="T15" fmla="*/ 128 h 47"/>
                <a:gd name="T16" fmla="*/ 75 w 25"/>
                <a:gd name="T17" fmla="*/ 137 h 47"/>
                <a:gd name="T18" fmla="*/ 0 w 25"/>
                <a:gd name="T19" fmla="*/ 137 h 47"/>
                <a:gd name="T20" fmla="*/ 0 w 25"/>
                <a:gd name="T21" fmla="*/ 128 h 47"/>
                <a:gd name="T22" fmla="*/ 6 w 25"/>
                <a:gd name="T23" fmla="*/ 128 h 47"/>
                <a:gd name="T24" fmla="*/ 20 w 25"/>
                <a:gd name="T25" fmla="*/ 114 h 47"/>
                <a:gd name="T26" fmla="*/ 20 w 25"/>
                <a:gd name="T27" fmla="*/ 23 h 47"/>
                <a:gd name="T28" fmla="*/ 1 w 25"/>
                <a:gd name="T29" fmla="*/ 9 h 47"/>
                <a:gd name="T30" fmla="*/ 0 w 25"/>
                <a:gd name="T31" fmla="*/ 9 h 47"/>
                <a:gd name="T32" fmla="*/ 0 w 25"/>
                <a:gd name="T33" fmla="*/ 0 h 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 h="47">
                  <a:moveTo>
                    <a:pt x="0" y="0"/>
                  </a:moveTo>
                  <a:cubicBezTo>
                    <a:pt x="25" y="0"/>
                    <a:pt x="25" y="0"/>
                    <a:pt x="25" y="0"/>
                  </a:cubicBezTo>
                  <a:cubicBezTo>
                    <a:pt x="25" y="3"/>
                    <a:pt x="25" y="3"/>
                    <a:pt x="25" y="3"/>
                  </a:cubicBezTo>
                  <a:cubicBezTo>
                    <a:pt x="23" y="3"/>
                    <a:pt x="23" y="3"/>
                    <a:pt x="23" y="3"/>
                  </a:cubicBezTo>
                  <a:cubicBezTo>
                    <a:pt x="19" y="3"/>
                    <a:pt x="18" y="4"/>
                    <a:pt x="18" y="8"/>
                  </a:cubicBezTo>
                  <a:cubicBezTo>
                    <a:pt x="18" y="39"/>
                    <a:pt x="18" y="39"/>
                    <a:pt x="18" y="39"/>
                  </a:cubicBezTo>
                  <a:cubicBezTo>
                    <a:pt x="18" y="42"/>
                    <a:pt x="19" y="44"/>
                    <a:pt x="24" y="44"/>
                  </a:cubicBezTo>
                  <a:cubicBezTo>
                    <a:pt x="25" y="44"/>
                    <a:pt x="25" y="44"/>
                    <a:pt x="25" y="44"/>
                  </a:cubicBezTo>
                  <a:cubicBezTo>
                    <a:pt x="25" y="47"/>
                    <a:pt x="25" y="47"/>
                    <a:pt x="25" y="47"/>
                  </a:cubicBezTo>
                  <a:cubicBezTo>
                    <a:pt x="0" y="47"/>
                    <a:pt x="0" y="47"/>
                    <a:pt x="0" y="47"/>
                  </a:cubicBezTo>
                  <a:cubicBezTo>
                    <a:pt x="0" y="44"/>
                    <a:pt x="0" y="44"/>
                    <a:pt x="0" y="44"/>
                  </a:cubicBezTo>
                  <a:cubicBezTo>
                    <a:pt x="2" y="44"/>
                    <a:pt x="2" y="44"/>
                    <a:pt x="2" y="44"/>
                  </a:cubicBezTo>
                  <a:cubicBezTo>
                    <a:pt x="6" y="44"/>
                    <a:pt x="7" y="42"/>
                    <a:pt x="7" y="39"/>
                  </a:cubicBezTo>
                  <a:cubicBezTo>
                    <a:pt x="7" y="8"/>
                    <a:pt x="7" y="8"/>
                    <a:pt x="7" y="8"/>
                  </a:cubicBezTo>
                  <a:cubicBezTo>
                    <a:pt x="7" y="4"/>
                    <a:pt x="6" y="3"/>
                    <a:pt x="1" y="3"/>
                  </a:cubicBezTo>
                  <a:cubicBezTo>
                    <a:pt x="0" y="3"/>
                    <a:pt x="0" y="3"/>
                    <a:pt x="0" y="3"/>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33"/>
            <p:cNvSpPr>
              <a:spLocks/>
            </p:cNvSpPr>
            <p:nvPr userDrawn="1"/>
          </p:nvSpPr>
          <p:spPr bwMode="white">
            <a:xfrm>
              <a:off x="3817" y="912"/>
              <a:ext cx="71" cy="70"/>
            </a:xfrm>
            <a:custGeom>
              <a:avLst/>
              <a:gdLst>
                <a:gd name="T0" fmla="*/ 143 w 50"/>
                <a:gd name="T1" fmla="*/ 101 h 49"/>
                <a:gd name="T2" fmla="*/ 129 w 50"/>
                <a:gd name="T3" fmla="*/ 141 h 49"/>
                <a:gd name="T4" fmla="*/ 116 w 50"/>
                <a:gd name="T5" fmla="*/ 141 h 49"/>
                <a:gd name="T6" fmla="*/ 81 w 50"/>
                <a:gd name="T7" fmla="*/ 143 h 49"/>
                <a:gd name="T8" fmla="*/ 0 w 50"/>
                <a:gd name="T9" fmla="*/ 73 h 49"/>
                <a:gd name="T10" fmla="*/ 82 w 50"/>
                <a:gd name="T11" fmla="*/ 0 h 49"/>
                <a:gd name="T12" fmla="*/ 125 w 50"/>
                <a:gd name="T13" fmla="*/ 9 h 49"/>
                <a:gd name="T14" fmla="*/ 129 w 50"/>
                <a:gd name="T15" fmla="*/ 6 h 49"/>
                <a:gd name="T16" fmla="*/ 135 w 50"/>
                <a:gd name="T17" fmla="*/ 6 h 49"/>
                <a:gd name="T18" fmla="*/ 138 w 50"/>
                <a:gd name="T19" fmla="*/ 43 h 49"/>
                <a:gd name="T20" fmla="*/ 129 w 50"/>
                <a:gd name="T21" fmla="*/ 43 h 49"/>
                <a:gd name="T22" fmla="*/ 87 w 50"/>
                <a:gd name="T23" fmla="*/ 13 h 49"/>
                <a:gd name="T24" fmla="*/ 33 w 50"/>
                <a:gd name="T25" fmla="*/ 70 h 49"/>
                <a:gd name="T26" fmla="*/ 88 w 50"/>
                <a:gd name="T27" fmla="*/ 134 h 49"/>
                <a:gd name="T28" fmla="*/ 135 w 50"/>
                <a:gd name="T29" fmla="*/ 101 h 49"/>
                <a:gd name="T30" fmla="*/ 143 w 50"/>
                <a:gd name="T31" fmla="*/ 101 h 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0" h="49">
                  <a:moveTo>
                    <a:pt x="50" y="35"/>
                  </a:moveTo>
                  <a:cubicBezTo>
                    <a:pt x="49" y="39"/>
                    <a:pt x="47" y="44"/>
                    <a:pt x="45" y="48"/>
                  </a:cubicBezTo>
                  <a:cubicBezTo>
                    <a:pt x="44" y="48"/>
                    <a:pt x="43" y="48"/>
                    <a:pt x="41" y="48"/>
                  </a:cubicBezTo>
                  <a:cubicBezTo>
                    <a:pt x="37" y="48"/>
                    <a:pt x="33" y="49"/>
                    <a:pt x="28" y="49"/>
                  </a:cubicBezTo>
                  <a:cubicBezTo>
                    <a:pt x="12" y="49"/>
                    <a:pt x="0" y="38"/>
                    <a:pt x="0" y="25"/>
                  </a:cubicBezTo>
                  <a:cubicBezTo>
                    <a:pt x="0" y="11"/>
                    <a:pt x="13" y="0"/>
                    <a:pt x="29" y="0"/>
                  </a:cubicBezTo>
                  <a:cubicBezTo>
                    <a:pt x="37" y="0"/>
                    <a:pt x="42" y="3"/>
                    <a:pt x="44" y="3"/>
                  </a:cubicBezTo>
                  <a:cubicBezTo>
                    <a:pt x="44" y="3"/>
                    <a:pt x="45" y="3"/>
                    <a:pt x="45" y="2"/>
                  </a:cubicBezTo>
                  <a:cubicBezTo>
                    <a:pt x="47" y="2"/>
                    <a:pt x="47" y="2"/>
                    <a:pt x="47" y="2"/>
                  </a:cubicBezTo>
                  <a:cubicBezTo>
                    <a:pt x="48" y="15"/>
                    <a:pt x="48" y="15"/>
                    <a:pt x="48" y="15"/>
                  </a:cubicBezTo>
                  <a:cubicBezTo>
                    <a:pt x="45" y="15"/>
                    <a:pt x="45" y="15"/>
                    <a:pt x="45" y="15"/>
                  </a:cubicBezTo>
                  <a:cubicBezTo>
                    <a:pt x="43" y="8"/>
                    <a:pt x="37" y="4"/>
                    <a:pt x="30" y="4"/>
                  </a:cubicBezTo>
                  <a:cubicBezTo>
                    <a:pt x="19" y="4"/>
                    <a:pt x="11" y="12"/>
                    <a:pt x="11" y="24"/>
                  </a:cubicBezTo>
                  <a:cubicBezTo>
                    <a:pt x="11" y="36"/>
                    <a:pt x="20" y="46"/>
                    <a:pt x="31" y="46"/>
                  </a:cubicBezTo>
                  <a:cubicBezTo>
                    <a:pt x="38" y="46"/>
                    <a:pt x="43" y="41"/>
                    <a:pt x="47" y="35"/>
                  </a:cubicBezTo>
                  <a:lnTo>
                    <a:pt x="50"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34"/>
            <p:cNvSpPr>
              <a:spLocks/>
            </p:cNvSpPr>
            <p:nvPr userDrawn="1"/>
          </p:nvSpPr>
          <p:spPr bwMode="white">
            <a:xfrm>
              <a:off x="3907" y="913"/>
              <a:ext cx="67" cy="67"/>
            </a:xfrm>
            <a:custGeom>
              <a:avLst/>
              <a:gdLst>
                <a:gd name="T0" fmla="*/ 104 w 47"/>
                <a:gd name="T1" fmla="*/ 13 h 47"/>
                <a:gd name="T2" fmla="*/ 58 w 47"/>
                <a:gd name="T3" fmla="*/ 13 h 47"/>
                <a:gd name="T4" fmla="*/ 58 w 47"/>
                <a:gd name="T5" fmla="*/ 61 h 47"/>
                <a:gd name="T6" fmla="*/ 94 w 47"/>
                <a:gd name="T7" fmla="*/ 61 h 47"/>
                <a:gd name="T8" fmla="*/ 110 w 47"/>
                <a:gd name="T9" fmla="*/ 47 h 47"/>
                <a:gd name="T10" fmla="*/ 118 w 47"/>
                <a:gd name="T11" fmla="*/ 47 h 47"/>
                <a:gd name="T12" fmla="*/ 118 w 47"/>
                <a:gd name="T13" fmla="*/ 90 h 47"/>
                <a:gd name="T14" fmla="*/ 110 w 47"/>
                <a:gd name="T15" fmla="*/ 90 h 47"/>
                <a:gd name="T16" fmla="*/ 90 w 47"/>
                <a:gd name="T17" fmla="*/ 73 h 47"/>
                <a:gd name="T18" fmla="*/ 58 w 47"/>
                <a:gd name="T19" fmla="*/ 73 h 47"/>
                <a:gd name="T20" fmla="*/ 58 w 47"/>
                <a:gd name="T21" fmla="*/ 114 h 47"/>
                <a:gd name="T22" fmla="*/ 63 w 47"/>
                <a:gd name="T23" fmla="*/ 124 h 47"/>
                <a:gd name="T24" fmla="*/ 101 w 47"/>
                <a:gd name="T25" fmla="*/ 124 h 47"/>
                <a:gd name="T26" fmla="*/ 128 w 47"/>
                <a:gd name="T27" fmla="*/ 101 h 47"/>
                <a:gd name="T28" fmla="*/ 137 w 47"/>
                <a:gd name="T29" fmla="*/ 101 h 47"/>
                <a:gd name="T30" fmla="*/ 134 w 47"/>
                <a:gd name="T31" fmla="*/ 137 h 47"/>
                <a:gd name="T32" fmla="*/ 0 w 47"/>
                <a:gd name="T33" fmla="*/ 137 h 47"/>
                <a:gd name="T34" fmla="*/ 0 w 47"/>
                <a:gd name="T35" fmla="*/ 128 h 47"/>
                <a:gd name="T36" fmla="*/ 9 w 47"/>
                <a:gd name="T37" fmla="*/ 128 h 47"/>
                <a:gd name="T38" fmla="*/ 27 w 47"/>
                <a:gd name="T39" fmla="*/ 114 h 47"/>
                <a:gd name="T40" fmla="*/ 27 w 47"/>
                <a:gd name="T41" fmla="*/ 23 h 47"/>
                <a:gd name="T42" fmla="*/ 6 w 47"/>
                <a:gd name="T43" fmla="*/ 9 h 47"/>
                <a:gd name="T44" fmla="*/ 6 w 47"/>
                <a:gd name="T45" fmla="*/ 9 h 47"/>
                <a:gd name="T46" fmla="*/ 6 w 47"/>
                <a:gd name="T47" fmla="*/ 0 h 47"/>
                <a:gd name="T48" fmla="*/ 128 w 47"/>
                <a:gd name="T49" fmla="*/ 0 h 47"/>
                <a:gd name="T50" fmla="*/ 128 w 47"/>
                <a:gd name="T51" fmla="*/ 33 h 47"/>
                <a:gd name="T52" fmla="*/ 123 w 47"/>
                <a:gd name="T53" fmla="*/ 33 h 47"/>
                <a:gd name="T54" fmla="*/ 104 w 47"/>
                <a:gd name="T55" fmla="*/ 13 h 4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7" h="47">
                  <a:moveTo>
                    <a:pt x="36" y="4"/>
                  </a:moveTo>
                  <a:cubicBezTo>
                    <a:pt x="20" y="4"/>
                    <a:pt x="20" y="4"/>
                    <a:pt x="20" y="4"/>
                  </a:cubicBezTo>
                  <a:cubicBezTo>
                    <a:pt x="20" y="21"/>
                    <a:pt x="20" y="21"/>
                    <a:pt x="20" y="21"/>
                  </a:cubicBezTo>
                  <a:cubicBezTo>
                    <a:pt x="32" y="21"/>
                    <a:pt x="32" y="21"/>
                    <a:pt x="32" y="21"/>
                  </a:cubicBezTo>
                  <a:cubicBezTo>
                    <a:pt x="36" y="21"/>
                    <a:pt x="38" y="20"/>
                    <a:pt x="38" y="16"/>
                  </a:cubicBezTo>
                  <a:cubicBezTo>
                    <a:pt x="41" y="16"/>
                    <a:pt x="41" y="16"/>
                    <a:pt x="41" y="16"/>
                  </a:cubicBezTo>
                  <a:cubicBezTo>
                    <a:pt x="41" y="31"/>
                    <a:pt x="41" y="31"/>
                    <a:pt x="41" y="31"/>
                  </a:cubicBezTo>
                  <a:cubicBezTo>
                    <a:pt x="38" y="31"/>
                    <a:pt x="38" y="31"/>
                    <a:pt x="38" y="31"/>
                  </a:cubicBezTo>
                  <a:cubicBezTo>
                    <a:pt x="38" y="27"/>
                    <a:pt x="37" y="25"/>
                    <a:pt x="31" y="25"/>
                  </a:cubicBezTo>
                  <a:cubicBezTo>
                    <a:pt x="20" y="25"/>
                    <a:pt x="20" y="25"/>
                    <a:pt x="20" y="25"/>
                  </a:cubicBezTo>
                  <a:cubicBezTo>
                    <a:pt x="20" y="39"/>
                    <a:pt x="20" y="39"/>
                    <a:pt x="20" y="39"/>
                  </a:cubicBezTo>
                  <a:cubicBezTo>
                    <a:pt x="20" y="42"/>
                    <a:pt x="20" y="43"/>
                    <a:pt x="22" y="43"/>
                  </a:cubicBezTo>
                  <a:cubicBezTo>
                    <a:pt x="35" y="43"/>
                    <a:pt x="35" y="43"/>
                    <a:pt x="35" y="43"/>
                  </a:cubicBezTo>
                  <a:cubicBezTo>
                    <a:pt x="40" y="43"/>
                    <a:pt x="42" y="42"/>
                    <a:pt x="44" y="35"/>
                  </a:cubicBezTo>
                  <a:cubicBezTo>
                    <a:pt x="47" y="35"/>
                    <a:pt x="47" y="35"/>
                    <a:pt x="47" y="35"/>
                  </a:cubicBezTo>
                  <a:cubicBezTo>
                    <a:pt x="46" y="47"/>
                    <a:pt x="46" y="47"/>
                    <a:pt x="46" y="47"/>
                  </a:cubicBezTo>
                  <a:cubicBezTo>
                    <a:pt x="0" y="47"/>
                    <a:pt x="0" y="47"/>
                    <a:pt x="0" y="47"/>
                  </a:cubicBezTo>
                  <a:cubicBezTo>
                    <a:pt x="0" y="44"/>
                    <a:pt x="0" y="44"/>
                    <a:pt x="0" y="44"/>
                  </a:cubicBezTo>
                  <a:cubicBezTo>
                    <a:pt x="3" y="44"/>
                    <a:pt x="3" y="44"/>
                    <a:pt x="3" y="44"/>
                  </a:cubicBezTo>
                  <a:cubicBezTo>
                    <a:pt x="8" y="44"/>
                    <a:pt x="9" y="42"/>
                    <a:pt x="9" y="39"/>
                  </a:cubicBezTo>
                  <a:cubicBezTo>
                    <a:pt x="9" y="8"/>
                    <a:pt x="9" y="8"/>
                    <a:pt x="9" y="8"/>
                  </a:cubicBezTo>
                  <a:cubicBezTo>
                    <a:pt x="9" y="4"/>
                    <a:pt x="8" y="3"/>
                    <a:pt x="2" y="3"/>
                  </a:cubicBezTo>
                  <a:cubicBezTo>
                    <a:pt x="2" y="3"/>
                    <a:pt x="2" y="3"/>
                    <a:pt x="2" y="3"/>
                  </a:cubicBezTo>
                  <a:cubicBezTo>
                    <a:pt x="2" y="0"/>
                    <a:pt x="2" y="0"/>
                    <a:pt x="2" y="0"/>
                  </a:cubicBezTo>
                  <a:cubicBezTo>
                    <a:pt x="44" y="0"/>
                    <a:pt x="44" y="0"/>
                    <a:pt x="44" y="0"/>
                  </a:cubicBezTo>
                  <a:cubicBezTo>
                    <a:pt x="44" y="11"/>
                    <a:pt x="44" y="11"/>
                    <a:pt x="44" y="11"/>
                  </a:cubicBezTo>
                  <a:cubicBezTo>
                    <a:pt x="42" y="11"/>
                    <a:pt x="42" y="11"/>
                    <a:pt x="42" y="11"/>
                  </a:cubicBezTo>
                  <a:cubicBezTo>
                    <a:pt x="41" y="6"/>
                    <a:pt x="40" y="4"/>
                    <a:pt x="36"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35"/>
            <p:cNvSpPr>
              <a:spLocks/>
            </p:cNvSpPr>
            <p:nvPr userDrawn="1"/>
          </p:nvSpPr>
          <p:spPr bwMode="white">
            <a:xfrm>
              <a:off x="4000" y="912"/>
              <a:ext cx="48" cy="70"/>
            </a:xfrm>
            <a:custGeom>
              <a:avLst/>
              <a:gdLst>
                <a:gd name="T0" fmla="*/ 0 w 34"/>
                <a:gd name="T1" fmla="*/ 100 h 49"/>
                <a:gd name="T2" fmla="*/ 6 w 34"/>
                <a:gd name="T3" fmla="*/ 100 h 49"/>
                <a:gd name="T4" fmla="*/ 45 w 34"/>
                <a:gd name="T5" fmla="*/ 134 h 49"/>
                <a:gd name="T6" fmla="*/ 68 w 34"/>
                <a:gd name="T7" fmla="*/ 110 h 49"/>
                <a:gd name="T8" fmla="*/ 0 w 34"/>
                <a:gd name="T9" fmla="*/ 34 h 49"/>
                <a:gd name="T10" fmla="*/ 42 w 34"/>
                <a:gd name="T11" fmla="*/ 0 h 49"/>
                <a:gd name="T12" fmla="*/ 76 w 34"/>
                <a:gd name="T13" fmla="*/ 6 h 49"/>
                <a:gd name="T14" fmla="*/ 82 w 34"/>
                <a:gd name="T15" fmla="*/ 1 h 49"/>
                <a:gd name="T16" fmla="*/ 83 w 34"/>
                <a:gd name="T17" fmla="*/ 1 h 49"/>
                <a:gd name="T18" fmla="*/ 90 w 34"/>
                <a:gd name="T19" fmla="*/ 39 h 49"/>
                <a:gd name="T20" fmla="*/ 82 w 34"/>
                <a:gd name="T21" fmla="*/ 39 h 49"/>
                <a:gd name="T22" fmla="*/ 68 w 34"/>
                <a:gd name="T23" fmla="*/ 19 h 49"/>
                <a:gd name="T24" fmla="*/ 45 w 34"/>
                <a:gd name="T25" fmla="*/ 9 h 49"/>
                <a:gd name="T26" fmla="*/ 25 w 34"/>
                <a:gd name="T27" fmla="*/ 23 h 49"/>
                <a:gd name="T28" fmla="*/ 83 w 34"/>
                <a:gd name="T29" fmla="*/ 73 h 49"/>
                <a:gd name="T30" fmla="*/ 96 w 34"/>
                <a:gd name="T31" fmla="*/ 101 h 49"/>
                <a:gd name="T32" fmla="*/ 49 w 34"/>
                <a:gd name="T33" fmla="*/ 143 h 49"/>
                <a:gd name="T34" fmla="*/ 14 w 34"/>
                <a:gd name="T35" fmla="*/ 137 h 49"/>
                <a:gd name="T36" fmla="*/ 8 w 34"/>
                <a:gd name="T37" fmla="*/ 141 h 49"/>
                <a:gd name="T38" fmla="*/ 1 w 34"/>
                <a:gd name="T39" fmla="*/ 141 h 49"/>
                <a:gd name="T40" fmla="*/ 0 w 34"/>
                <a:gd name="T41" fmla="*/ 100 h 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4" h="49">
                  <a:moveTo>
                    <a:pt x="0" y="34"/>
                  </a:moveTo>
                  <a:cubicBezTo>
                    <a:pt x="2" y="34"/>
                    <a:pt x="2" y="34"/>
                    <a:pt x="2" y="34"/>
                  </a:cubicBezTo>
                  <a:cubicBezTo>
                    <a:pt x="5" y="42"/>
                    <a:pt x="9" y="46"/>
                    <a:pt x="16" y="46"/>
                  </a:cubicBezTo>
                  <a:cubicBezTo>
                    <a:pt x="21" y="46"/>
                    <a:pt x="24" y="42"/>
                    <a:pt x="24" y="38"/>
                  </a:cubicBezTo>
                  <a:cubicBezTo>
                    <a:pt x="24" y="27"/>
                    <a:pt x="0" y="27"/>
                    <a:pt x="0" y="12"/>
                  </a:cubicBezTo>
                  <a:cubicBezTo>
                    <a:pt x="0" y="5"/>
                    <a:pt x="6" y="0"/>
                    <a:pt x="15" y="0"/>
                  </a:cubicBezTo>
                  <a:cubicBezTo>
                    <a:pt x="21" y="0"/>
                    <a:pt x="26" y="2"/>
                    <a:pt x="27" y="2"/>
                  </a:cubicBezTo>
                  <a:cubicBezTo>
                    <a:pt x="27" y="2"/>
                    <a:pt x="28" y="1"/>
                    <a:pt x="29" y="1"/>
                  </a:cubicBezTo>
                  <a:cubicBezTo>
                    <a:pt x="30" y="1"/>
                    <a:pt x="30" y="1"/>
                    <a:pt x="30" y="1"/>
                  </a:cubicBezTo>
                  <a:cubicBezTo>
                    <a:pt x="32" y="13"/>
                    <a:pt x="32" y="13"/>
                    <a:pt x="32" y="13"/>
                  </a:cubicBezTo>
                  <a:cubicBezTo>
                    <a:pt x="29" y="13"/>
                    <a:pt x="29" y="13"/>
                    <a:pt x="29" y="13"/>
                  </a:cubicBezTo>
                  <a:cubicBezTo>
                    <a:pt x="28" y="10"/>
                    <a:pt x="26" y="7"/>
                    <a:pt x="24" y="6"/>
                  </a:cubicBezTo>
                  <a:cubicBezTo>
                    <a:pt x="22" y="4"/>
                    <a:pt x="19" y="3"/>
                    <a:pt x="16" y="3"/>
                  </a:cubicBezTo>
                  <a:cubicBezTo>
                    <a:pt x="12" y="3"/>
                    <a:pt x="9" y="5"/>
                    <a:pt x="9" y="8"/>
                  </a:cubicBezTo>
                  <a:cubicBezTo>
                    <a:pt x="9" y="15"/>
                    <a:pt x="21" y="16"/>
                    <a:pt x="30" y="25"/>
                  </a:cubicBezTo>
                  <a:cubicBezTo>
                    <a:pt x="33" y="28"/>
                    <a:pt x="34" y="31"/>
                    <a:pt x="34" y="35"/>
                  </a:cubicBezTo>
                  <a:cubicBezTo>
                    <a:pt x="34" y="43"/>
                    <a:pt x="27" y="49"/>
                    <a:pt x="18" y="49"/>
                  </a:cubicBezTo>
                  <a:cubicBezTo>
                    <a:pt x="12" y="49"/>
                    <a:pt x="6" y="47"/>
                    <a:pt x="5" y="47"/>
                  </a:cubicBezTo>
                  <a:cubicBezTo>
                    <a:pt x="4" y="47"/>
                    <a:pt x="4" y="47"/>
                    <a:pt x="3" y="48"/>
                  </a:cubicBezTo>
                  <a:cubicBezTo>
                    <a:pt x="1" y="48"/>
                    <a:pt x="1" y="48"/>
                    <a:pt x="1" y="48"/>
                  </a:cubicBezTo>
                  <a:lnTo>
                    <a:pt x="0"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36"/>
            <p:cNvSpPr>
              <a:spLocks/>
            </p:cNvSpPr>
            <p:nvPr userDrawn="1"/>
          </p:nvSpPr>
          <p:spPr bwMode="white">
            <a:xfrm>
              <a:off x="2203" y="414"/>
              <a:ext cx="0" cy="604"/>
            </a:xfrm>
            <a:custGeom>
              <a:avLst/>
              <a:gdLst>
                <a:gd name="T0" fmla="*/ 604 h 604"/>
                <a:gd name="T1" fmla="*/ 0 h 604"/>
                <a:gd name="T2" fmla="*/ 604 h 604"/>
                <a:gd name="T3" fmla="*/ 0 60000 65536"/>
                <a:gd name="T4" fmla="*/ 0 60000 65536"/>
                <a:gd name="T5" fmla="*/ 0 60000 65536"/>
              </a:gdLst>
              <a:ahLst/>
              <a:cxnLst>
                <a:cxn ang="T3">
                  <a:pos x="0" y="T0"/>
                </a:cxn>
                <a:cxn ang="T4">
                  <a:pos x="0" y="T1"/>
                </a:cxn>
                <a:cxn ang="T5">
                  <a:pos x="0" y="T2"/>
                </a:cxn>
              </a:cxnLst>
              <a:rect l="0" t="0" r="r" b="b"/>
              <a:pathLst>
                <a:path h="604">
                  <a:moveTo>
                    <a:pt x="0" y="604"/>
                  </a:moveTo>
                  <a:lnTo>
                    <a:pt x="0" y="0"/>
                  </a:lnTo>
                  <a:lnTo>
                    <a:pt x="0" y="6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Rectangle 37"/>
            <p:cNvSpPr>
              <a:spLocks noChangeArrowheads="1"/>
            </p:cNvSpPr>
            <p:nvPr userDrawn="1"/>
          </p:nvSpPr>
          <p:spPr bwMode="white">
            <a:xfrm>
              <a:off x="2197" y="414"/>
              <a:ext cx="11" cy="6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38" name="Freeform 38"/>
            <p:cNvSpPr>
              <a:spLocks/>
            </p:cNvSpPr>
            <p:nvPr userDrawn="1"/>
          </p:nvSpPr>
          <p:spPr bwMode="white">
            <a:xfrm>
              <a:off x="1743" y="530"/>
              <a:ext cx="285" cy="47"/>
            </a:xfrm>
            <a:custGeom>
              <a:avLst/>
              <a:gdLst>
                <a:gd name="T0" fmla="*/ 314 w 199"/>
                <a:gd name="T1" fmla="*/ 33 h 33"/>
                <a:gd name="T2" fmla="*/ 318 w 199"/>
                <a:gd name="T3" fmla="*/ 34 h 33"/>
                <a:gd name="T4" fmla="*/ 517 w 199"/>
                <a:gd name="T5" fmla="*/ 95 h 33"/>
                <a:gd name="T6" fmla="*/ 566 w 199"/>
                <a:gd name="T7" fmla="*/ 94 h 33"/>
                <a:gd name="T8" fmla="*/ 584 w 199"/>
                <a:gd name="T9" fmla="*/ 61 h 33"/>
                <a:gd name="T10" fmla="*/ 583 w 199"/>
                <a:gd name="T11" fmla="*/ 53 h 33"/>
                <a:gd name="T12" fmla="*/ 291 w 199"/>
                <a:gd name="T13" fmla="*/ 0 h 33"/>
                <a:gd name="T14" fmla="*/ 6 w 199"/>
                <a:gd name="T15" fmla="*/ 48 h 33"/>
                <a:gd name="T16" fmla="*/ 0 w 199"/>
                <a:gd name="T17" fmla="*/ 54 h 33"/>
                <a:gd name="T18" fmla="*/ 1 w 199"/>
                <a:gd name="T19" fmla="*/ 63 h 33"/>
                <a:gd name="T20" fmla="*/ 6 w 199"/>
                <a:gd name="T21" fmla="*/ 73 h 33"/>
                <a:gd name="T22" fmla="*/ 14 w 199"/>
                <a:gd name="T23" fmla="*/ 75 h 33"/>
                <a:gd name="T24" fmla="*/ 19 w 199"/>
                <a:gd name="T25" fmla="*/ 73 h 33"/>
                <a:gd name="T26" fmla="*/ 14 w 199"/>
                <a:gd name="T27" fmla="*/ 67 h 33"/>
                <a:gd name="T28" fmla="*/ 19 w 199"/>
                <a:gd name="T29" fmla="*/ 57 h 33"/>
                <a:gd name="T30" fmla="*/ 27 w 199"/>
                <a:gd name="T31" fmla="*/ 54 h 33"/>
                <a:gd name="T32" fmla="*/ 33 w 199"/>
                <a:gd name="T33" fmla="*/ 57 h 33"/>
                <a:gd name="T34" fmla="*/ 34 w 199"/>
                <a:gd name="T35" fmla="*/ 63 h 33"/>
                <a:gd name="T36" fmla="*/ 67 w 199"/>
                <a:gd name="T37" fmla="*/ 57 h 33"/>
                <a:gd name="T38" fmla="*/ 74 w 199"/>
                <a:gd name="T39" fmla="*/ 54 h 33"/>
                <a:gd name="T40" fmla="*/ 74 w 199"/>
                <a:gd name="T41" fmla="*/ 47 h 33"/>
                <a:gd name="T42" fmla="*/ 80 w 199"/>
                <a:gd name="T43" fmla="*/ 38 h 33"/>
                <a:gd name="T44" fmla="*/ 90 w 199"/>
                <a:gd name="T45" fmla="*/ 34 h 33"/>
                <a:gd name="T46" fmla="*/ 100 w 199"/>
                <a:gd name="T47" fmla="*/ 40 h 33"/>
                <a:gd name="T48" fmla="*/ 103 w 199"/>
                <a:gd name="T49" fmla="*/ 48 h 33"/>
                <a:gd name="T50" fmla="*/ 150 w 199"/>
                <a:gd name="T51" fmla="*/ 43 h 33"/>
                <a:gd name="T52" fmla="*/ 156 w 199"/>
                <a:gd name="T53" fmla="*/ 40 h 33"/>
                <a:gd name="T54" fmla="*/ 156 w 199"/>
                <a:gd name="T55" fmla="*/ 34 h 33"/>
                <a:gd name="T56" fmla="*/ 165 w 199"/>
                <a:gd name="T57" fmla="*/ 23 h 33"/>
                <a:gd name="T58" fmla="*/ 182 w 199"/>
                <a:gd name="T59" fmla="*/ 23 h 33"/>
                <a:gd name="T60" fmla="*/ 195 w 199"/>
                <a:gd name="T61" fmla="*/ 28 h 33"/>
                <a:gd name="T62" fmla="*/ 196 w 199"/>
                <a:gd name="T63" fmla="*/ 34 h 33"/>
                <a:gd name="T64" fmla="*/ 203 w 199"/>
                <a:gd name="T65" fmla="*/ 38 h 33"/>
                <a:gd name="T66" fmla="*/ 265 w 199"/>
                <a:gd name="T67" fmla="*/ 34 h 33"/>
                <a:gd name="T68" fmla="*/ 266 w 199"/>
                <a:gd name="T69" fmla="*/ 33 h 33"/>
                <a:gd name="T70" fmla="*/ 266 w 199"/>
                <a:gd name="T71" fmla="*/ 28 h 33"/>
                <a:gd name="T72" fmla="*/ 271 w 199"/>
                <a:gd name="T73" fmla="*/ 20 h 33"/>
                <a:gd name="T74" fmla="*/ 279 w 199"/>
                <a:gd name="T75" fmla="*/ 20 h 33"/>
                <a:gd name="T76" fmla="*/ 299 w 199"/>
                <a:gd name="T77" fmla="*/ 20 h 33"/>
                <a:gd name="T78" fmla="*/ 312 w 199"/>
                <a:gd name="T79" fmla="*/ 20 h 33"/>
                <a:gd name="T80" fmla="*/ 312 w 199"/>
                <a:gd name="T81" fmla="*/ 28 h 33"/>
                <a:gd name="T82" fmla="*/ 314 w 199"/>
                <a:gd name="T83" fmla="*/ 33 h 3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9" h="33">
                  <a:moveTo>
                    <a:pt x="107" y="11"/>
                  </a:moveTo>
                  <a:cubicBezTo>
                    <a:pt x="107" y="12"/>
                    <a:pt x="108" y="12"/>
                    <a:pt x="108" y="12"/>
                  </a:cubicBezTo>
                  <a:cubicBezTo>
                    <a:pt x="150" y="10"/>
                    <a:pt x="174" y="26"/>
                    <a:pt x="176" y="33"/>
                  </a:cubicBezTo>
                  <a:cubicBezTo>
                    <a:pt x="193" y="32"/>
                    <a:pt x="193" y="32"/>
                    <a:pt x="193" y="32"/>
                  </a:cubicBezTo>
                  <a:cubicBezTo>
                    <a:pt x="199" y="21"/>
                    <a:pt x="199" y="21"/>
                    <a:pt x="199" y="21"/>
                  </a:cubicBezTo>
                  <a:cubicBezTo>
                    <a:pt x="199" y="20"/>
                    <a:pt x="199" y="19"/>
                    <a:pt x="198" y="18"/>
                  </a:cubicBezTo>
                  <a:cubicBezTo>
                    <a:pt x="193" y="13"/>
                    <a:pt x="151" y="0"/>
                    <a:pt x="99" y="0"/>
                  </a:cubicBezTo>
                  <a:cubicBezTo>
                    <a:pt x="44" y="0"/>
                    <a:pt x="9" y="11"/>
                    <a:pt x="2" y="17"/>
                  </a:cubicBezTo>
                  <a:cubicBezTo>
                    <a:pt x="2" y="17"/>
                    <a:pt x="0" y="18"/>
                    <a:pt x="0" y="19"/>
                  </a:cubicBezTo>
                  <a:cubicBezTo>
                    <a:pt x="0" y="20"/>
                    <a:pt x="1" y="22"/>
                    <a:pt x="1" y="22"/>
                  </a:cubicBezTo>
                  <a:cubicBezTo>
                    <a:pt x="2" y="25"/>
                    <a:pt x="2" y="25"/>
                    <a:pt x="2" y="25"/>
                  </a:cubicBezTo>
                  <a:cubicBezTo>
                    <a:pt x="3" y="26"/>
                    <a:pt x="4" y="26"/>
                    <a:pt x="5" y="26"/>
                  </a:cubicBezTo>
                  <a:cubicBezTo>
                    <a:pt x="5" y="26"/>
                    <a:pt x="6" y="25"/>
                    <a:pt x="6" y="25"/>
                  </a:cubicBezTo>
                  <a:cubicBezTo>
                    <a:pt x="6" y="24"/>
                    <a:pt x="5" y="23"/>
                    <a:pt x="5" y="23"/>
                  </a:cubicBezTo>
                  <a:cubicBezTo>
                    <a:pt x="4" y="21"/>
                    <a:pt x="6" y="20"/>
                    <a:pt x="6" y="20"/>
                  </a:cubicBezTo>
                  <a:cubicBezTo>
                    <a:pt x="9" y="19"/>
                    <a:pt x="9" y="19"/>
                    <a:pt x="9" y="19"/>
                  </a:cubicBezTo>
                  <a:cubicBezTo>
                    <a:pt x="11" y="18"/>
                    <a:pt x="11" y="19"/>
                    <a:pt x="11" y="20"/>
                  </a:cubicBezTo>
                  <a:cubicBezTo>
                    <a:pt x="11" y="20"/>
                    <a:pt x="12" y="22"/>
                    <a:pt x="12" y="22"/>
                  </a:cubicBezTo>
                  <a:cubicBezTo>
                    <a:pt x="13" y="23"/>
                    <a:pt x="16" y="21"/>
                    <a:pt x="23" y="20"/>
                  </a:cubicBezTo>
                  <a:cubicBezTo>
                    <a:pt x="24" y="20"/>
                    <a:pt x="24" y="19"/>
                    <a:pt x="25" y="19"/>
                  </a:cubicBezTo>
                  <a:cubicBezTo>
                    <a:pt x="26" y="19"/>
                    <a:pt x="25" y="16"/>
                    <a:pt x="25" y="16"/>
                  </a:cubicBezTo>
                  <a:cubicBezTo>
                    <a:pt x="25" y="15"/>
                    <a:pt x="24" y="14"/>
                    <a:pt x="27" y="13"/>
                  </a:cubicBezTo>
                  <a:cubicBezTo>
                    <a:pt x="31" y="12"/>
                    <a:pt x="31" y="12"/>
                    <a:pt x="31" y="12"/>
                  </a:cubicBezTo>
                  <a:cubicBezTo>
                    <a:pt x="34" y="12"/>
                    <a:pt x="34" y="13"/>
                    <a:pt x="34" y="14"/>
                  </a:cubicBezTo>
                  <a:cubicBezTo>
                    <a:pt x="34" y="14"/>
                    <a:pt x="34" y="16"/>
                    <a:pt x="35" y="17"/>
                  </a:cubicBezTo>
                  <a:cubicBezTo>
                    <a:pt x="35" y="18"/>
                    <a:pt x="36" y="16"/>
                    <a:pt x="51" y="15"/>
                  </a:cubicBezTo>
                  <a:cubicBezTo>
                    <a:pt x="51" y="15"/>
                    <a:pt x="53" y="15"/>
                    <a:pt x="53" y="14"/>
                  </a:cubicBezTo>
                  <a:cubicBezTo>
                    <a:pt x="54" y="13"/>
                    <a:pt x="53" y="12"/>
                    <a:pt x="53" y="12"/>
                  </a:cubicBezTo>
                  <a:cubicBezTo>
                    <a:pt x="53" y="10"/>
                    <a:pt x="53" y="9"/>
                    <a:pt x="56" y="8"/>
                  </a:cubicBezTo>
                  <a:cubicBezTo>
                    <a:pt x="62" y="8"/>
                    <a:pt x="62" y="8"/>
                    <a:pt x="62" y="8"/>
                  </a:cubicBezTo>
                  <a:cubicBezTo>
                    <a:pt x="67" y="7"/>
                    <a:pt x="66" y="9"/>
                    <a:pt x="66" y="10"/>
                  </a:cubicBezTo>
                  <a:cubicBezTo>
                    <a:pt x="66" y="10"/>
                    <a:pt x="66" y="12"/>
                    <a:pt x="67" y="12"/>
                  </a:cubicBezTo>
                  <a:cubicBezTo>
                    <a:pt x="67" y="13"/>
                    <a:pt x="69" y="13"/>
                    <a:pt x="69" y="13"/>
                  </a:cubicBezTo>
                  <a:cubicBezTo>
                    <a:pt x="77" y="12"/>
                    <a:pt x="81" y="12"/>
                    <a:pt x="90" y="12"/>
                  </a:cubicBezTo>
                  <a:cubicBezTo>
                    <a:pt x="90" y="12"/>
                    <a:pt x="91" y="12"/>
                    <a:pt x="91" y="11"/>
                  </a:cubicBezTo>
                  <a:cubicBezTo>
                    <a:pt x="92" y="11"/>
                    <a:pt x="91" y="10"/>
                    <a:pt x="91" y="10"/>
                  </a:cubicBezTo>
                  <a:cubicBezTo>
                    <a:pt x="91" y="9"/>
                    <a:pt x="91" y="8"/>
                    <a:pt x="92" y="7"/>
                  </a:cubicBezTo>
                  <a:cubicBezTo>
                    <a:pt x="93" y="6"/>
                    <a:pt x="94" y="7"/>
                    <a:pt x="95" y="7"/>
                  </a:cubicBezTo>
                  <a:cubicBezTo>
                    <a:pt x="102" y="7"/>
                    <a:pt x="102" y="7"/>
                    <a:pt x="102" y="7"/>
                  </a:cubicBezTo>
                  <a:cubicBezTo>
                    <a:pt x="103" y="7"/>
                    <a:pt x="105" y="6"/>
                    <a:pt x="106" y="7"/>
                  </a:cubicBezTo>
                  <a:cubicBezTo>
                    <a:pt x="106" y="7"/>
                    <a:pt x="106" y="10"/>
                    <a:pt x="106" y="10"/>
                  </a:cubicBezTo>
                  <a:cubicBezTo>
                    <a:pt x="106" y="10"/>
                    <a:pt x="106" y="11"/>
                    <a:pt x="107"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39"/>
            <p:cNvSpPr>
              <a:spLocks/>
            </p:cNvSpPr>
            <p:nvPr userDrawn="1"/>
          </p:nvSpPr>
          <p:spPr bwMode="white">
            <a:xfrm>
              <a:off x="1723" y="447"/>
              <a:ext cx="327" cy="110"/>
            </a:xfrm>
            <a:custGeom>
              <a:avLst/>
              <a:gdLst>
                <a:gd name="T0" fmla="*/ 333 w 228"/>
                <a:gd name="T1" fmla="*/ 0 h 77"/>
                <a:gd name="T2" fmla="*/ 89 w 228"/>
                <a:gd name="T3" fmla="*/ 87 h 77"/>
                <a:gd name="T4" fmla="*/ 89 w 228"/>
                <a:gd name="T5" fmla="*/ 87 h 77"/>
                <a:gd name="T6" fmla="*/ 90 w 228"/>
                <a:gd name="T7" fmla="*/ 94 h 77"/>
                <a:gd name="T8" fmla="*/ 347 w 228"/>
                <a:gd name="T9" fmla="*/ 116 h 77"/>
                <a:gd name="T10" fmla="*/ 346 w 228"/>
                <a:gd name="T11" fmla="*/ 120 h 77"/>
                <a:gd name="T12" fmla="*/ 209 w 228"/>
                <a:gd name="T13" fmla="*/ 129 h 77"/>
                <a:gd name="T14" fmla="*/ 113 w 228"/>
                <a:gd name="T15" fmla="*/ 144 h 77"/>
                <a:gd name="T16" fmla="*/ 14 w 228"/>
                <a:gd name="T17" fmla="*/ 184 h 77"/>
                <a:gd name="T18" fmla="*/ 6 w 228"/>
                <a:gd name="T19" fmla="*/ 191 h 77"/>
                <a:gd name="T20" fmla="*/ 1 w 228"/>
                <a:gd name="T21" fmla="*/ 201 h 77"/>
                <a:gd name="T22" fmla="*/ 0 w 228"/>
                <a:gd name="T23" fmla="*/ 216 h 77"/>
                <a:gd name="T24" fmla="*/ 9 w 228"/>
                <a:gd name="T25" fmla="*/ 219 h 77"/>
                <a:gd name="T26" fmla="*/ 49 w 228"/>
                <a:gd name="T27" fmla="*/ 190 h 77"/>
                <a:gd name="T28" fmla="*/ 151 w 228"/>
                <a:gd name="T29" fmla="*/ 161 h 77"/>
                <a:gd name="T30" fmla="*/ 331 w 228"/>
                <a:gd name="T31" fmla="*/ 143 h 77"/>
                <a:gd name="T32" fmla="*/ 515 w 228"/>
                <a:gd name="T33" fmla="*/ 161 h 77"/>
                <a:gd name="T34" fmla="*/ 638 w 228"/>
                <a:gd name="T35" fmla="*/ 199 h 77"/>
                <a:gd name="T36" fmla="*/ 664 w 228"/>
                <a:gd name="T37" fmla="*/ 216 h 77"/>
                <a:gd name="T38" fmla="*/ 673 w 228"/>
                <a:gd name="T39" fmla="*/ 216 h 77"/>
                <a:gd name="T40" fmla="*/ 658 w 228"/>
                <a:gd name="T41" fmla="*/ 186 h 77"/>
                <a:gd name="T42" fmla="*/ 333 w 228"/>
                <a:gd name="T43" fmla="*/ 0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28" h="77">
                  <a:moveTo>
                    <a:pt x="113" y="0"/>
                  </a:moveTo>
                  <a:cubicBezTo>
                    <a:pt x="72" y="0"/>
                    <a:pt x="46" y="14"/>
                    <a:pt x="30" y="30"/>
                  </a:cubicBezTo>
                  <a:cubicBezTo>
                    <a:pt x="30" y="30"/>
                    <a:pt x="30" y="30"/>
                    <a:pt x="30" y="30"/>
                  </a:cubicBezTo>
                  <a:cubicBezTo>
                    <a:pt x="29" y="31"/>
                    <a:pt x="29" y="32"/>
                    <a:pt x="31" y="32"/>
                  </a:cubicBezTo>
                  <a:cubicBezTo>
                    <a:pt x="66" y="17"/>
                    <a:pt x="105" y="26"/>
                    <a:pt x="118" y="40"/>
                  </a:cubicBezTo>
                  <a:cubicBezTo>
                    <a:pt x="118" y="41"/>
                    <a:pt x="118" y="41"/>
                    <a:pt x="117" y="41"/>
                  </a:cubicBezTo>
                  <a:cubicBezTo>
                    <a:pt x="105" y="41"/>
                    <a:pt x="94" y="40"/>
                    <a:pt x="71" y="44"/>
                  </a:cubicBezTo>
                  <a:cubicBezTo>
                    <a:pt x="59" y="45"/>
                    <a:pt x="47" y="47"/>
                    <a:pt x="38" y="50"/>
                  </a:cubicBezTo>
                  <a:cubicBezTo>
                    <a:pt x="23" y="54"/>
                    <a:pt x="12" y="59"/>
                    <a:pt x="5" y="63"/>
                  </a:cubicBezTo>
                  <a:cubicBezTo>
                    <a:pt x="3" y="64"/>
                    <a:pt x="3" y="65"/>
                    <a:pt x="2" y="66"/>
                  </a:cubicBezTo>
                  <a:cubicBezTo>
                    <a:pt x="2" y="68"/>
                    <a:pt x="2" y="68"/>
                    <a:pt x="1" y="69"/>
                  </a:cubicBezTo>
                  <a:cubicBezTo>
                    <a:pt x="1" y="72"/>
                    <a:pt x="0" y="74"/>
                    <a:pt x="0" y="74"/>
                  </a:cubicBezTo>
                  <a:cubicBezTo>
                    <a:pt x="0" y="76"/>
                    <a:pt x="2" y="75"/>
                    <a:pt x="3" y="75"/>
                  </a:cubicBezTo>
                  <a:cubicBezTo>
                    <a:pt x="4" y="73"/>
                    <a:pt x="9" y="68"/>
                    <a:pt x="17" y="65"/>
                  </a:cubicBezTo>
                  <a:cubicBezTo>
                    <a:pt x="25" y="61"/>
                    <a:pt x="37" y="57"/>
                    <a:pt x="51" y="55"/>
                  </a:cubicBezTo>
                  <a:cubicBezTo>
                    <a:pt x="69" y="51"/>
                    <a:pt x="91" y="49"/>
                    <a:pt x="112" y="49"/>
                  </a:cubicBezTo>
                  <a:cubicBezTo>
                    <a:pt x="135" y="49"/>
                    <a:pt x="157" y="51"/>
                    <a:pt x="174" y="55"/>
                  </a:cubicBezTo>
                  <a:cubicBezTo>
                    <a:pt x="192" y="58"/>
                    <a:pt x="206" y="63"/>
                    <a:pt x="216" y="68"/>
                  </a:cubicBezTo>
                  <a:cubicBezTo>
                    <a:pt x="220" y="70"/>
                    <a:pt x="222" y="72"/>
                    <a:pt x="225" y="74"/>
                  </a:cubicBezTo>
                  <a:cubicBezTo>
                    <a:pt x="228" y="77"/>
                    <a:pt x="228" y="75"/>
                    <a:pt x="228" y="74"/>
                  </a:cubicBezTo>
                  <a:cubicBezTo>
                    <a:pt x="228" y="74"/>
                    <a:pt x="227" y="71"/>
                    <a:pt x="223" y="64"/>
                  </a:cubicBezTo>
                  <a:cubicBezTo>
                    <a:pt x="212" y="42"/>
                    <a:pt x="180" y="0"/>
                    <a:pt x="11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40"/>
            <p:cNvSpPr>
              <a:spLocks/>
            </p:cNvSpPr>
            <p:nvPr userDrawn="1"/>
          </p:nvSpPr>
          <p:spPr bwMode="white">
            <a:xfrm>
              <a:off x="1713" y="806"/>
              <a:ext cx="352" cy="80"/>
            </a:xfrm>
            <a:custGeom>
              <a:avLst/>
              <a:gdLst>
                <a:gd name="T0" fmla="*/ 0 w 246"/>
                <a:gd name="T1" fmla="*/ 80 h 56"/>
                <a:gd name="T2" fmla="*/ 361 w 246"/>
                <a:gd name="T3" fmla="*/ 163 h 56"/>
                <a:gd name="T4" fmla="*/ 721 w 246"/>
                <a:gd name="T5" fmla="*/ 80 h 56"/>
                <a:gd name="T6" fmla="*/ 718 w 246"/>
                <a:gd name="T7" fmla="*/ 34 h 56"/>
                <a:gd name="T8" fmla="*/ 718 w 246"/>
                <a:gd name="T9" fmla="*/ 34 h 56"/>
                <a:gd name="T10" fmla="*/ 667 w 246"/>
                <a:gd name="T11" fmla="*/ 23 h 56"/>
                <a:gd name="T12" fmla="*/ 665 w 246"/>
                <a:gd name="T13" fmla="*/ 0 h 56"/>
                <a:gd name="T14" fmla="*/ 652 w 246"/>
                <a:gd name="T15" fmla="*/ 13 h 56"/>
                <a:gd name="T16" fmla="*/ 355 w 246"/>
                <a:gd name="T17" fmla="*/ 56 h 56"/>
                <a:gd name="T18" fmla="*/ 43 w 246"/>
                <a:gd name="T19" fmla="*/ 0 h 56"/>
                <a:gd name="T20" fmla="*/ 43 w 246"/>
                <a:gd name="T21" fmla="*/ 39 h 56"/>
                <a:gd name="T22" fmla="*/ 451 w 246"/>
                <a:gd name="T23" fmla="*/ 94 h 56"/>
                <a:gd name="T24" fmla="*/ 462 w 246"/>
                <a:gd name="T25" fmla="*/ 96 h 56"/>
                <a:gd name="T26" fmla="*/ 461 w 246"/>
                <a:gd name="T27" fmla="*/ 101 h 56"/>
                <a:gd name="T28" fmla="*/ 0 w 246"/>
                <a:gd name="T29" fmla="*/ 49 h 56"/>
                <a:gd name="T30" fmla="*/ 0 w 246"/>
                <a:gd name="T31" fmla="*/ 80 h 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46" h="56">
                  <a:moveTo>
                    <a:pt x="0" y="27"/>
                  </a:moveTo>
                  <a:cubicBezTo>
                    <a:pt x="0" y="37"/>
                    <a:pt x="40" y="56"/>
                    <a:pt x="123" y="56"/>
                  </a:cubicBezTo>
                  <a:cubicBezTo>
                    <a:pt x="203" y="56"/>
                    <a:pt x="246" y="37"/>
                    <a:pt x="246" y="27"/>
                  </a:cubicBezTo>
                  <a:cubicBezTo>
                    <a:pt x="245" y="12"/>
                    <a:pt x="245" y="12"/>
                    <a:pt x="245" y="12"/>
                  </a:cubicBezTo>
                  <a:cubicBezTo>
                    <a:pt x="245" y="12"/>
                    <a:pt x="245" y="11"/>
                    <a:pt x="245" y="12"/>
                  </a:cubicBezTo>
                  <a:cubicBezTo>
                    <a:pt x="245" y="9"/>
                    <a:pt x="241" y="8"/>
                    <a:pt x="228" y="8"/>
                  </a:cubicBezTo>
                  <a:cubicBezTo>
                    <a:pt x="227" y="0"/>
                    <a:pt x="227" y="0"/>
                    <a:pt x="227" y="0"/>
                  </a:cubicBezTo>
                  <a:cubicBezTo>
                    <a:pt x="227" y="1"/>
                    <a:pt x="225" y="3"/>
                    <a:pt x="223" y="4"/>
                  </a:cubicBezTo>
                  <a:cubicBezTo>
                    <a:pt x="212" y="10"/>
                    <a:pt x="172" y="19"/>
                    <a:pt x="121" y="19"/>
                  </a:cubicBezTo>
                  <a:cubicBezTo>
                    <a:pt x="63" y="19"/>
                    <a:pt x="22" y="7"/>
                    <a:pt x="15" y="0"/>
                  </a:cubicBezTo>
                  <a:cubicBezTo>
                    <a:pt x="15" y="13"/>
                    <a:pt x="15" y="13"/>
                    <a:pt x="15" y="13"/>
                  </a:cubicBezTo>
                  <a:cubicBezTo>
                    <a:pt x="34" y="26"/>
                    <a:pt x="94" y="39"/>
                    <a:pt x="154" y="32"/>
                  </a:cubicBezTo>
                  <a:cubicBezTo>
                    <a:pt x="156" y="32"/>
                    <a:pt x="156" y="32"/>
                    <a:pt x="158" y="33"/>
                  </a:cubicBezTo>
                  <a:cubicBezTo>
                    <a:pt x="158" y="33"/>
                    <a:pt x="160" y="34"/>
                    <a:pt x="157" y="35"/>
                  </a:cubicBezTo>
                  <a:cubicBezTo>
                    <a:pt x="122" y="47"/>
                    <a:pt x="36" y="44"/>
                    <a:pt x="0" y="17"/>
                  </a:cubicBezTo>
                  <a:cubicBezTo>
                    <a:pt x="0" y="27"/>
                    <a:pt x="0" y="27"/>
                    <a:pt x="0" y="2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41"/>
            <p:cNvSpPr>
              <a:spLocks/>
            </p:cNvSpPr>
            <p:nvPr userDrawn="1"/>
          </p:nvSpPr>
          <p:spPr bwMode="white">
            <a:xfrm>
              <a:off x="1958" y="571"/>
              <a:ext cx="2" cy="0"/>
            </a:xfrm>
            <a:custGeom>
              <a:avLst/>
              <a:gdLst>
                <a:gd name="T0" fmla="*/ 0 w 1"/>
                <a:gd name="T1" fmla="*/ 8 w 1"/>
                <a:gd name="T2" fmla="*/ 8 w 1"/>
                <a:gd name="T3" fmla="*/ 0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0" y="0"/>
                  </a:moveTo>
                  <a:cubicBezTo>
                    <a:pt x="1" y="0"/>
                    <a:pt x="1" y="0"/>
                    <a:pt x="1" y="0"/>
                  </a:cubicBezTo>
                  <a:cubicBezTo>
                    <a:pt x="1" y="0"/>
                    <a:pt x="1" y="0"/>
                    <a:pt x="1" y="0"/>
                  </a:cubicBezTo>
                  <a:cubicBezTo>
                    <a:pt x="1"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42"/>
            <p:cNvSpPr>
              <a:spLocks/>
            </p:cNvSpPr>
            <p:nvPr userDrawn="1"/>
          </p:nvSpPr>
          <p:spPr bwMode="white">
            <a:xfrm>
              <a:off x="1957" y="573"/>
              <a:ext cx="0" cy="3"/>
            </a:xfrm>
            <a:custGeom>
              <a:avLst/>
              <a:gdLst>
                <a:gd name="T0" fmla="*/ 8 h 2"/>
                <a:gd name="T1" fmla="*/ 8 h 2"/>
                <a:gd name="T2" fmla="*/ 0 h 2"/>
                <a:gd name="T3" fmla="*/ 0 h 2"/>
                <a:gd name="T4" fmla="*/ 0 h 2"/>
                <a:gd name="T5" fmla="*/ 0 h 2"/>
                <a:gd name="T6" fmla="*/ 8 h 2"/>
                <a:gd name="T7" fmla="*/ 0 60000 65536"/>
                <a:gd name="T8" fmla="*/ 0 60000 65536"/>
                <a:gd name="T9" fmla="*/ 0 60000 65536"/>
                <a:gd name="T10" fmla="*/ 0 60000 65536"/>
                <a:gd name="T11" fmla="*/ 0 60000 65536"/>
                <a:gd name="T12" fmla="*/ 0 60000 65536"/>
                <a:gd name="T13" fmla="*/ 0 60000 65536"/>
              </a:gdLst>
              <a:ahLst/>
              <a:cxnLst>
                <a:cxn ang="T7">
                  <a:pos x="0" y="T0"/>
                </a:cxn>
                <a:cxn ang="T8">
                  <a:pos x="0" y="T1"/>
                </a:cxn>
                <a:cxn ang="T9">
                  <a:pos x="0" y="T2"/>
                </a:cxn>
                <a:cxn ang="T10">
                  <a:pos x="0" y="T3"/>
                </a:cxn>
                <a:cxn ang="T11">
                  <a:pos x="0" y="T4"/>
                </a:cxn>
                <a:cxn ang="T12">
                  <a:pos x="0" y="T5"/>
                </a:cxn>
                <a:cxn ang="T13">
                  <a:pos x="0" y="T6"/>
                </a:cxn>
              </a:cxnLst>
              <a:rect l="0" t="0" r="r" b="b"/>
              <a:pathLst>
                <a:path h="2">
                  <a:moveTo>
                    <a:pt x="0" y="2"/>
                  </a:moveTo>
                  <a:cubicBezTo>
                    <a:pt x="0" y="2"/>
                    <a:pt x="0" y="2"/>
                    <a:pt x="0" y="2"/>
                  </a:cubicBezTo>
                  <a:cubicBezTo>
                    <a:pt x="0" y="0"/>
                    <a:pt x="0" y="0"/>
                    <a:pt x="0" y="0"/>
                  </a:cubicBezTo>
                  <a:cubicBezTo>
                    <a:pt x="0" y="0"/>
                    <a:pt x="0" y="0"/>
                    <a:pt x="0" y="0"/>
                  </a:cubicBezTo>
                  <a:cubicBezTo>
                    <a:pt x="0" y="0"/>
                    <a:pt x="0" y="0"/>
                    <a:pt x="0" y="0"/>
                  </a:cubicBezTo>
                  <a:cubicBezTo>
                    <a:pt x="0" y="0"/>
                    <a:pt x="0" y="0"/>
                    <a:pt x="0" y="0"/>
                  </a:cubicBez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Rectangle 43"/>
            <p:cNvSpPr>
              <a:spLocks noChangeArrowheads="1"/>
            </p:cNvSpPr>
            <p:nvPr userDrawn="1"/>
          </p:nvSpPr>
          <p:spPr bwMode="white">
            <a:xfrm>
              <a:off x="1957" y="573"/>
              <a:ext cx="1" cy="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44" name="Freeform 44"/>
            <p:cNvSpPr>
              <a:spLocks/>
            </p:cNvSpPr>
            <p:nvPr userDrawn="1"/>
          </p:nvSpPr>
          <p:spPr bwMode="white">
            <a:xfrm>
              <a:off x="1925" y="570"/>
              <a:ext cx="2" cy="0"/>
            </a:xfrm>
            <a:custGeom>
              <a:avLst/>
              <a:gdLst>
                <a:gd name="T0" fmla="*/ 0 w 1"/>
                <a:gd name="T1" fmla="*/ 8 w 1"/>
                <a:gd name="T2" fmla="*/ 0 w 1"/>
                <a:gd name="T3" fmla="*/ 0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0" y="0"/>
                  </a:moveTo>
                  <a:cubicBezTo>
                    <a:pt x="0" y="0"/>
                    <a:pt x="1" y="0"/>
                    <a:pt x="1"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Rectangle 45"/>
            <p:cNvSpPr>
              <a:spLocks noChangeArrowheads="1"/>
            </p:cNvSpPr>
            <p:nvPr userDrawn="1"/>
          </p:nvSpPr>
          <p:spPr bwMode="white">
            <a:xfrm>
              <a:off x="1957" y="576"/>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46" name="Freeform 46"/>
            <p:cNvSpPr>
              <a:spLocks/>
            </p:cNvSpPr>
            <p:nvPr userDrawn="1"/>
          </p:nvSpPr>
          <p:spPr bwMode="white">
            <a:xfrm>
              <a:off x="1925" y="563"/>
              <a:ext cx="36" cy="254"/>
            </a:xfrm>
            <a:custGeom>
              <a:avLst/>
              <a:gdLst>
                <a:gd name="T0" fmla="*/ 72 w 25"/>
                <a:gd name="T1" fmla="*/ 0 h 178"/>
                <a:gd name="T2" fmla="*/ 1 w 25"/>
                <a:gd name="T3" fmla="*/ 0 h 178"/>
                <a:gd name="T4" fmla="*/ 0 w 25"/>
                <a:gd name="T5" fmla="*/ 6 h 178"/>
                <a:gd name="T6" fmla="*/ 0 w 25"/>
                <a:gd name="T7" fmla="*/ 13 h 178"/>
                <a:gd name="T8" fmla="*/ 1 w 25"/>
                <a:gd name="T9" fmla="*/ 19 h 178"/>
                <a:gd name="T10" fmla="*/ 24 w 25"/>
                <a:gd name="T11" fmla="*/ 19 h 178"/>
                <a:gd name="T12" fmla="*/ 27 w 25"/>
                <a:gd name="T13" fmla="*/ 19 h 178"/>
                <a:gd name="T14" fmla="*/ 24 w 25"/>
                <a:gd name="T15" fmla="*/ 23 h 178"/>
                <a:gd name="T16" fmla="*/ 13 w 25"/>
                <a:gd name="T17" fmla="*/ 29 h 178"/>
                <a:gd name="T18" fmla="*/ 9 w 25"/>
                <a:gd name="T19" fmla="*/ 34 h 178"/>
                <a:gd name="T20" fmla="*/ 9 w 25"/>
                <a:gd name="T21" fmla="*/ 509 h 178"/>
                <a:gd name="T22" fmla="*/ 39 w 25"/>
                <a:gd name="T23" fmla="*/ 517 h 178"/>
                <a:gd name="T24" fmla="*/ 69 w 25"/>
                <a:gd name="T25" fmla="*/ 509 h 178"/>
                <a:gd name="T26" fmla="*/ 69 w 25"/>
                <a:gd name="T27" fmla="*/ 20 h 178"/>
                <a:gd name="T28" fmla="*/ 69 w 25"/>
                <a:gd name="T29" fmla="*/ 19 h 178"/>
                <a:gd name="T30" fmla="*/ 72 w 25"/>
                <a:gd name="T31" fmla="*/ 19 h 178"/>
                <a:gd name="T32" fmla="*/ 75 w 25"/>
                <a:gd name="T33" fmla="*/ 13 h 178"/>
                <a:gd name="T34" fmla="*/ 75 w 25"/>
                <a:gd name="T35" fmla="*/ 6 h 178"/>
                <a:gd name="T36" fmla="*/ 72 w 25"/>
                <a:gd name="T37" fmla="*/ 0 h 17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5" h="178">
                  <a:moveTo>
                    <a:pt x="24" y="0"/>
                  </a:moveTo>
                  <a:cubicBezTo>
                    <a:pt x="1" y="0"/>
                    <a:pt x="1" y="0"/>
                    <a:pt x="1" y="0"/>
                  </a:cubicBezTo>
                  <a:cubicBezTo>
                    <a:pt x="0" y="0"/>
                    <a:pt x="0" y="0"/>
                    <a:pt x="0" y="2"/>
                  </a:cubicBezTo>
                  <a:cubicBezTo>
                    <a:pt x="0" y="4"/>
                    <a:pt x="0" y="4"/>
                    <a:pt x="0" y="4"/>
                  </a:cubicBezTo>
                  <a:cubicBezTo>
                    <a:pt x="0" y="5"/>
                    <a:pt x="0" y="6"/>
                    <a:pt x="1" y="6"/>
                  </a:cubicBezTo>
                  <a:cubicBezTo>
                    <a:pt x="8" y="6"/>
                    <a:pt x="8" y="6"/>
                    <a:pt x="8" y="6"/>
                  </a:cubicBezTo>
                  <a:cubicBezTo>
                    <a:pt x="9" y="6"/>
                    <a:pt x="9" y="6"/>
                    <a:pt x="9" y="6"/>
                  </a:cubicBezTo>
                  <a:cubicBezTo>
                    <a:pt x="9" y="7"/>
                    <a:pt x="8" y="8"/>
                    <a:pt x="8" y="8"/>
                  </a:cubicBezTo>
                  <a:cubicBezTo>
                    <a:pt x="4" y="10"/>
                    <a:pt x="4" y="10"/>
                    <a:pt x="4" y="10"/>
                  </a:cubicBezTo>
                  <a:cubicBezTo>
                    <a:pt x="4" y="10"/>
                    <a:pt x="3" y="11"/>
                    <a:pt x="3" y="12"/>
                  </a:cubicBezTo>
                  <a:cubicBezTo>
                    <a:pt x="3" y="175"/>
                    <a:pt x="3" y="175"/>
                    <a:pt x="3" y="175"/>
                  </a:cubicBezTo>
                  <a:cubicBezTo>
                    <a:pt x="4" y="178"/>
                    <a:pt x="8" y="178"/>
                    <a:pt x="13" y="178"/>
                  </a:cubicBezTo>
                  <a:cubicBezTo>
                    <a:pt x="17" y="178"/>
                    <a:pt x="22" y="178"/>
                    <a:pt x="23" y="175"/>
                  </a:cubicBezTo>
                  <a:cubicBezTo>
                    <a:pt x="23" y="175"/>
                    <a:pt x="22" y="20"/>
                    <a:pt x="23" y="7"/>
                  </a:cubicBezTo>
                  <a:cubicBezTo>
                    <a:pt x="23" y="6"/>
                    <a:pt x="23" y="6"/>
                    <a:pt x="23" y="6"/>
                  </a:cubicBezTo>
                  <a:cubicBezTo>
                    <a:pt x="23" y="6"/>
                    <a:pt x="24" y="6"/>
                    <a:pt x="24" y="6"/>
                  </a:cubicBezTo>
                  <a:cubicBezTo>
                    <a:pt x="25" y="6"/>
                    <a:pt x="25" y="5"/>
                    <a:pt x="25" y="4"/>
                  </a:cubicBezTo>
                  <a:cubicBezTo>
                    <a:pt x="25" y="2"/>
                    <a:pt x="25" y="2"/>
                    <a:pt x="25" y="2"/>
                  </a:cubicBezTo>
                  <a:cubicBezTo>
                    <a:pt x="25" y="1"/>
                    <a:pt x="25" y="0"/>
                    <a:pt x="2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 name="Freeform 47"/>
            <p:cNvSpPr>
              <a:spLocks/>
            </p:cNvSpPr>
            <p:nvPr userDrawn="1"/>
          </p:nvSpPr>
          <p:spPr bwMode="white">
            <a:xfrm>
              <a:off x="1864" y="722"/>
              <a:ext cx="45" cy="81"/>
            </a:xfrm>
            <a:custGeom>
              <a:avLst/>
              <a:gdLst>
                <a:gd name="T0" fmla="*/ 83 w 32"/>
                <a:gd name="T1" fmla="*/ 6 h 57"/>
                <a:gd name="T2" fmla="*/ 83 w 32"/>
                <a:gd name="T3" fmla="*/ 1 h 57"/>
                <a:gd name="T4" fmla="*/ 89 w 32"/>
                <a:gd name="T5" fmla="*/ 1 h 57"/>
                <a:gd name="T6" fmla="*/ 89 w 32"/>
                <a:gd name="T7" fmla="*/ 0 h 57"/>
                <a:gd name="T8" fmla="*/ 0 w 32"/>
                <a:gd name="T9" fmla="*/ 0 h 57"/>
                <a:gd name="T10" fmla="*/ 0 w 32"/>
                <a:gd name="T11" fmla="*/ 1 h 57"/>
                <a:gd name="T12" fmla="*/ 6 w 32"/>
                <a:gd name="T13" fmla="*/ 1 h 57"/>
                <a:gd name="T14" fmla="*/ 6 w 32"/>
                <a:gd name="T15" fmla="*/ 6 h 57"/>
                <a:gd name="T16" fmla="*/ 11 w 32"/>
                <a:gd name="T17" fmla="*/ 18 h 57"/>
                <a:gd name="T18" fmla="*/ 14 w 32"/>
                <a:gd name="T19" fmla="*/ 18 h 57"/>
                <a:gd name="T20" fmla="*/ 20 w 32"/>
                <a:gd name="T21" fmla="*/ 20 h 57"/>
                <a:gd name="T22" fmla="*/ 39 w 32"/>
                <a:gd name="T23" fmla="*/ 20 h 57"/>
                <a:gd name="T24" fmla="*/ 45 w 32"/>
                <a:gd name="T25" fmla="*/ 20 h 57"/>
                <a:gd name="T26" fmla="*/ 42 w 32"/>
                <a:gd name="T27" fmla="*/ 26 h 57"/>
                <a:gd name="T28" fmla="*/ 15 w 32"/>
                <a:gd name="T29" fmla="*/ 43 h 57"/>
                <a:gd name="T30" fmla="*/ 14 w 32"/>
                <a:gd name="T31" fmla="*/ 48 h 57"/>
                <a:gd name="T32" fmla="*/ 14 w 32"/>
                <a:gd name="T33" fmla="*/ 53 h 57"/>
                <a:gd name="T34" fmla="*/ 14 w 32"/>
                <a:gd name="T35" fmla="*/ 138 h 57"/>
                <a:gd name="T36" fmla="*/ 6 w 32"/>
                <a:gd name="T37" fmla="*/ 141 h 57"/>
                <a:gd name="T38" fmla="*/ 6 w 32"/>
                <a:gd name="T39" fmla="*/ 162 h 57"/>
                <a:gd name="T40" fmla="*/ 83 w 32"/>
                <a:gd name="T41" fmla="*/ 162 h 57"/>
                <a:gd name="T42" fmla="*/ 83 w 32"/>
                <a:gd name="T43" fmla="*/ 141 h 57"/>
                <a:gd name="T44" fmla="*/ 75 w 32"/>
                <a:gd name="T45" fmla="*/ 138 h 57"/>
                <a:gd name="T46" fmla="*/ 75 w 32"/>
                <a:gd name="T47" fmla="*/ 20 h 57"/>
                <a:gd name="T48" fmla="*/ 83 w 32"/>
                <a:gd name="T49" fmla="*/ 6 h 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2" h="57">
                  <a:moveTo>
                    <a:pt x="30" y="2"/>
                  </a:moveTo>
                  <a:cubicBezTo>
                    <a:pt x="30" y="1"/>
                    <a:pt x="30" y="1"/>
                    <a:pt x="30" y="1"/>
                  </a:cubicBezTo>
                  <a:cubicBezTo>
                    <a:pt x="32" y="1"/>
                    <a:pt x="32" y="1"/>
                    <a:pt x="32" y="1"/>
                  </a:cubicBezTo>
                  <a:cubicBezTo>
                    <a:pt x="32" y="0"/>
                    <a:pt x="32" y="0"/>
                    <a:pt x="32" y="0"/>
                  </a:cubicBezTo>
                  <a:cubicBezTo>
                    <a:pt x="0" y="0"/>
                    <a:pt x="0" y="0"/>
                    <a:pt x="0" y="0"/>
                  </a:cubicBezTo>
                  <a:cubicBezTo>
                    <a:pt x="0" y="1"/>
                    <a:pt x="0" y="1"/>
                    <a:pt x="0" y="1"/>
                  </a:cubicBezTo>
                  <a:cubicBezTo>
                    <a:pt x="2" y="1"/>
                    <a:pt x="2" y="1"/>
                    <a:pt x="2" y="1"/>
                  </a:cubicBezTo>
                  <a:cubicBezTo>
                    <a:pt x="2" y="2"/>
                    <a:pt x="2" y="2"/>
                    <a:pt x="2" y="2"/>
                  </a:cubicBezTo>
                  <a:cubicBezTo>
                    <a:pt x="4" y="6"/>
                    <a:pt x="4" y="6"/>
                    <a:pt x="4" y="6"/>
                  </a:cubicBezTo>
                  <a:cubicBezTo>
                    <a:pt x="4" y="6"/>
                    <a:pt x="5" y="6"/>
                    <a:pt x="5" y="6"/>
                  </a:cubicBezTo>
                  <a:cubicBezTo>
                    <a:pt x="5" y="7"/>
                    <a:pt x="6" y="7"/>
                    <a:pt x="7" y="7"/>
                  </a:cubicBezTo>
                  <a:cubicBezTo>
                    <a:pt x="15" y="7"/>
                    <a:pt x="13" y="7"/>
                    <a:pt x="14" y="7"/>
                  </a:cubicBezTo>
                  <a:cubicBezTo>
                    <a:pt x="15" y="7"/>
                    <a:pt x="16" y="7"/>
                    <a:pt x="16" y="7"/>
                  </a:cubicBezTo>
                  <a:cubicBezTo>
                    <a:pt x="16" y="8"/>
                    <a:pt x="17" y="8"/>
                    <a:pt x="15" y="9"/>
                  </a:cubicBezTo>
                  <a:cubicBezTo>
                    <a:pt x="13" y="11"/>
                    <a:pt x="8" y="14"/>
                    <a:pt x="6" y="15"/>
                  </a:cubicBezTo>
                  <a:cubicBezTo>
                    <a:pt x="6" y="16"/>
                    <a:pt x="5" y="16"/>
                    <a:pt x="5" y="17"/>
                  </a:cubicBezTo>
                  <a:cubicBezTo>
                    <a:pt x="5" y="17"/>
                    <a:pt x="5" y="18"/>
                    <a:pt x="5" y="18"/>
                  </a:cubicBezTo>
                  <a:cubicBezTo>
                    <a:pt x="5" y="48"/>
                    <a:pt x="5" y="48"/>
                    <a:pt x="5" y="48"/>
                  </a:cubicBezTo>
                  <a:cubicBezTo>
                    <a:pt x="2" y="49"/>
                    <a:pt x="2" y="49"/>
                    <a:pt x="2" y="49"/>
                  </a:cubicBezTo>
                  <a:cubicBezTo>
                    <a:pt x="2" y="49"/>
                    <a:pt x="1" y="55"/>
                    <a:pt x="2" y="56"/>
                  </a:cubicBezTo>
                  <a:cubicBezTo>
                    <a:pt x="3" y="57"/>
                    <a:pt x="29" y="57"/>
                    <a:pt x="30" y="56"/>
                  </a:cubicBezTo>
                  <a:cubicBezTo>
                    <a:pt x="31" y="55"/>
                    <a:pt x="30" y="49"/>
                    <a:pt x="30" y="49"/>
                  </a:cubicBezTo>
                  <a:cubicBezTo>
                    <a:pt x="27" y="48"/>
                    <a:pt x="27" y="48"/>
                    <a:pt x="27" y="48"/>
                  </a:cubicBezTo>
                  <a:cubicBezTo>
                    <a:pt x="27" y="7"/>
                    <a:pt x="27" y="7"/>
                    <a:pt x="27" y="7"/>
                  </a:cubicBezTo>
                  <a:lnTo>
                    <a:pt x="3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Freeform 48"/>
            <p:cNvSpPr>
              <a:spLocks/>
            </p:cNvSpPr>
            <p:nvPr userDrawn="1"/>
          </p:nvSpPr>
          <p:spPr bwMode="white">
            <a:xfrm>
              <a:off x="1988" y="576"/>
              <a:ext cx="36" cy="231"/>
            </a:xfrm>
            <a:custGeom>
              <a:avLst/>
              <a:gdLst>
                <a:gd name="T0" fmla="*/ 72 w 25"/>
                <a:gd name="T1" fmla="*/ 0 h 162"/>
                <a:gd name="T2" fmla="*/ 1 w 25"/>
                <a:gd name="T3" fmla="*/ 0 h 162"/>
                <a:gd name="T4" fmla="*/ 0 w 25"/>
                <a:gd name="T5" fmla="*/ 1 h 162"/>
                <a:gd name="T6" fmla="*/ 0 w 25"/>
                <a:gd name="T7" fmla="*/ 13 h 162"/>
                <a:gd name="T8" fmla="*/ 1 w 25"/>
                <a:gd name="T9" fmla="*/ 19 h 162"/>
                <a:gd name="T10" fmla="*/ 24 w 25"/>
                <a:gd name="T11" fmla="*/ 19 h 162"/>
                <a:gd name="T12" fmla="*/ 27 w 25"/>
                <a:gd name="T13" fmla="*/ 19 h 162"/>
                <a:gd name="T14" fmla="*/ 24 w 25"/>
                <a:gd name="T15" fmla="*/ 23 h 162"/>
                <a:gd name="T16" fmla="*/ 13 w 25"/>
                <a:gd name="T17" fmla="*/ 29 h 162"/>
                <a:gd name="T18" fmla="*/ 9 w 25"/>
                <a:gd name="T19" fmla="*/ 34 h 162"/>
                <a:gd name="T20" fmla="*/ 9 w 25"/>
                <a:gd name="T21" fmla="*/ 462 h 162"/>
                <a:gd name="T22" fmla="*/ 39 w 25"/>
                <a:gd name="T23" fmla="*/ 469 h 162"/>
                <a:gd name="T24" fmla="*/ 69 w 25"/>
                <a:gd name="T25" fmla="*/ 462 h 162"/>
                <a:gd name="T26" fmla="*/ 69 w 25"/>
                <a:gd name="T27" fmla="*/ 20 h 162"/>
                <a:gd name="T28" fmla="*/ 69 w 25"/>
                <a:gd name="T29" fmla="*/ 19 h 162"/>
                <a:gd name="T30" fmla="*/ 72 w 25"/>
                <a:gd name="T31" fmla="*/ 19 h 162"/>
                <a:gd name="T32" fmla="*/ 75 w 25"/>
                <a:gd name="T33" fmla="*/ 13 h 162"/>
                <a:gd name="T34" fmla="*/ 75 w 25"/>
                <a:gd name="T35" fmla="*/ 1 h 162"/>
                <a:gd name="T36" fmla="*/ 72 w 25"/>
                <a:gd name="T37" fmla="*/ 0 h 1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5" h="162">
                  <a:moveTo>
                    <a:pt x="24" y="0"/>
                  </a:moveTo>
                  <a:cubicBezTo>
                    <a:pt x="1" y="0"/>
                    <a:pt x="1" y="0"/>
                    <a:pt x="1" y="0"/>
                  </a:cubicBezTo>
                  <a:cubicBezTo>
                    <a:pt x="0" y="0"/>
                    <a:pt x="0" y="0"/>
                    <a:pt x="0" y="1"/>
                  </a:cubicBezTo>
                  <a:cubicBezTo>
                    <a:pt x="0" y="4"/>
                    <a:pt x="0" y="4"/>
                    <a:pt x="0" y="4"/>
                  </a:cubicBezTo>
                  <a:cubicBezTo>
                    <a:pt x="0" y="5"/>
                    <a:pt x="0" y="6"/>
                    <a:pt x="1" y="6"/>
                  </a:cubicBezTo>
                  <a:cubicBezTo>
                    <a:pt x="8" y="6"/>
                    <a:pt x="8" y="6"/>
                    <a:pt x="8" y="6"/>
                  </a:cubicBezTo>
                  <a:cubicBezTo>
                    <a:pt x="9" y="6"/>
                    <a:pt x="9" y="6"/>
                    <a:pt x="9" y="6"/>
                  </a:cubicBezTo>
                  <a:cubicBezTo>
                    <a:pt x="9" y="7"/>
                    <a:pt x="8" y="7"/>
                    <a:pt x="8" y="8"/>
                  </a:cubicBezTo>
                  <a:cubicBezTo>
                    <a:pt x="4" y="10"/>
                    <a:pt x="4" y="10"/>
                    <a:pt x="4" y="10"/>
                  </a:cubicBezTo>
                  <a:cubicBezTo>
                    <a:pt x="4" y="10"/>
                    <a:pt x="3" y="11"/>
                    <a:pt x="3" y="12"/>
                  </a:cubicBezTo>
                  <a:cubicBezTo>
                    <a:pt x="3" y="159"/>
                    <a:pt x="3" y="159"/>
                    <a:pt x="3" y="159"/>
                  </a:cubicBezTo>
                  <a:cubicBezTo>
                    <a:pt x="3" y="161"/>
                    <a:pt x="8" y="162"/>
                    <a:pt x="13" y="162"/>
                  </a:cubicBezTo>
                  <a:cubicBezTo>
                    <a:pt x="17" y="162"/>
                    <a:pt x="22" y="161"/>
                    <a:pt x="23" y="159"/>
                  </a:cubicBezTo>
                  <a:cubicBezTo>
                    <a:pt x="23" y="159"/>
                    <a:pt x="22" y="20"/>
                    <a:pt x="23" y="7"/>
                  </a:cubicBezTo>
                  <a:cubicBezTo>
                    <a:pt x="23" y="6"/>
                    <a:pt x="23" y="6"/>
                    <a:pt x="23" y="6"/>
                  </a:cubicBezTo>
                  <a:cubicBezTo>
                    <a:pt x="23" y="6"/>
                    <a:pt x="24" y="6"/>
                    <a:pt x="24" y="6"/>
                  </a:cubicBezTo>
                  <a:cubicBezTo>
                    <a:pt x="25" y="6"/>
                    <a:pt x="25" y="5"/>
                    <a:pt x="25" y="4"/>
                  </a:cubicBezTo>
                  <a:cubicBezTo>
                    <a:pt x="25" y="1"/>
                    <a:pt x="25" y="1"/>
                    <a:pt x="25" y="1"/>
                  </a:cubicBezTo>
                  <a:cubicBezTo>
                    <a:pt x="25" y="0"/>
                    <a:pt x="25" y="0"/>
                    <a:pt x="2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 name="Freeform 49"/>
            <p:cNvSpPr>
              <a:spLocks/>
            </p:cNvSpPr>
            <p:nvPr userDrawn="1"/>
          </p:nvSpPr>
          <p:spPr bwMode="white">
            <a:xfrm>
              <a:off x="1811" y="563"/>
              <a:ext cx="35" cy="254"/>
            </a:xfrm>
            <a:custGeom>
              <a:avLst/>
              <a:gdLst>
                <a:gd name="T0" fmla="*/ 67 w 25"/>
                <a:gd name="T1" fmla="*/ 0 h 178"/>
                <a:gd name="T2" fmla="*/ 1 w 25"/>
                <a:gd name="T3" fmla="*/ 0 h 178"/>
                <a:gd name="T4" fmla="*/ 0 w 25"/>
                <a:gd name="T5" fmla="*/ 6 h 178"/>
                <a:gd name="T6" fmla="*/ 0 w 25"/>
                <a:gd name="T7" fmla="*/ 13 h 178"/>
                <a:gd name="T8" fmla="*/ 1 w 25"/>
                <a:gd name="T9" fmla="*/ 19 h 178"/>
                <a:gd name="T10" fmla="*/ 21 w 25"/>
                <a:gd name="T11" fmla="*/ 19 h 178"/>
                <a:gd name="T12" fmla="*/ 25 w 25"/>
                <a:gd name="T13" fmla="*/ 19 h 178"/>
                <a:gd name="T14" fmla="*/ 21 w 25"/>
                <a:gd name="T15" fmla="*/ 23 h 178"/>
                <a:gd name="T16" fmla="*/ 11 w 25"/>
                <a:gd name="T17" fmla="*/ 29 h 178"/>
                <a:gd name="T18" fmla="*/ 8 w 25"/>
                <a:gd name="T19" fmla="*/ 34 h 178"/>
                <a:gd name="T20" fmla="*/ 8 w 25"/>
                <a:gd name="T21" fmla="*/ 509 h 178"/>
                <a:gd name="T22" fmla="*/ 35 w 25"/>
                <a:gd name="T23" fmla="*/ 517 h 178"/>
                <a:gd name="T24" fmla="*/ 63 w 25"/>
                <a:gd name="T25" fmla="*/ 509 h 178"/>
                <a:gd name="T26" fmla="*/ 63 w 25"/>
                <a:gd name="T27" fmla="*/ 20 h 178"/>
                <a:gd name="T28" fmla="*/ 63 w 25"/>
                <a:gd name="T29" fmla="*/ 19 h 178"/>
                <a:gd name="T30" fmla="*/ 67 w 25"/>
                <a:gd name="T31" fmla="*/ 19 h 178"/>
                <a:gd name="T32" fmla="*/ 69 w 25"/>
                <a:gd name="T33" fmla="*/ 13 h 178"/>
                <a:gd name="T34" fmla="*/ 69 w 25"/>
                <a:gd name="T35" fmla="*/ 6 h 178"/>
                <a:gd name="T36" fmla="*/ 67 w 25"/>
                <a:gd name="T37" fmla="*/ 0 h 17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5" h="178">
                  <a:moveTo>
                    <a:pt x="24" y="0"/>
                  </a:moveTo>
                  <a:cubicBezTo>
                    <a:pt x="1" y="0"/>
                    <a:pt x="1" y="0"/>
                    <a:pt x="1" y="0"/>
                  </a:cubicBezTo>
                  <a:cubicBezTo>
                    <a:pt x="0" y="0"/>
                    <a:pt x="0" y="0"/>
                    <a:pt x="0" y="2"/>
                  </a:cubicBezTo>
                  <a:cubicBezTo>
                    <a:pt x="0" y="4"/>
                    <a:pt x="0" y="4"/>
                    <a:pt x="0" y="4"/>
                  </a:cubicBezTo>
                  <a:cubicBezTo>
                    <a:pt x="0" y="5"/>
                    <a:pt x="0" y="6"/>
                    <a:pt x="1" y="6"/>
                  </a:cubicBezTo>
                  <a:cubicBezTo>
                    <a:pt x="8" y="6"/>
                    <a:pt x="8" y="6"/>
                    <a:pt x="8" y="6"/>
                  </a:cubicBezTo>
                  <a:cubicBezTo>
                    <a:pt x="9" y="6"/>
                    <a:pt x="9" y="6"/>
                    <a:pt x="9" y="6"/>
                  </a:cubicBezTo>
                  <a:cubicBezTo>
                    <a:pt x="9" y="7"/>
                    <a:pt x="8" y="8"/>
                    <a:pt x="8" y="8"/>
                  </a:cubicBezTo>
                  <a:cubicBezTo>
                    <a:pt x="4" y="10"/>
                    <a:pt x="4" y="10"/>
                    <a:pt x="4" y="10"/>
                  </a:cubicBezTo>
                  <a:cubicBezTo>
                    <a:pt x="4" y="10"/>
                    <a:pt x="3" y="11"/>
                    <a:pt x="3" y="12"/>
                  </a:cubicBezTo>
                  <a:cubicBezTo>
                    <a:pt x="3" y="175"/>
                    <a:pt x="3" y="175"/>
                    <a:pt x="3" y="175"/>
                  </a:cubicBezTo>
                  <a:cubicBezTo>
                    <a:pt x="4" y="178"/>
                    <a:pt x="8" y="178"/>
                    <a:pt x="13" y="178"/>
                  </a:cubicBezTo>
                  <a:cubicBezTo>
                    <a:pt x="17" y="178"/>
                    <a:pt x="22" y="178"/>
                    <a:pt x="23" y="175"/>
                  </a:cubicBezTo>
                  <a:cubicBezTo>
                    <a:pt x="23" y="175"/>
                    <a:pt x="22" y="20"/>
                    <a:pt x="23" y="7"/>
                  </a:cubicBezTo>
                  <a:cubicBezTo>
                    <a:pt x="23" y="6"/>
                    <a:pt x="23" y="6"/>
                    <a:pt x="23" y="6"/>
                  </a:cubicBezTo>
                  <a:cubicBezTo>
                    <a:pt x="23" y="6"/>
                    <a:pt x="24" y="6"/>
                    <a:pt x="24" y="6"/>
                  </a:cubicBezTo>
                  <a:cubicBezTo>
                    <a:pt x="25" y="6"/>
                    <a:pt x="25" y="5"/>
                    <a:pt x="25" y="4"/>
                  </a:cubicBezTo>
                  <a:cubicBezTo>
                    <a:pt x="25" y="2"/>
                    <a:pt x="25" y="2"/>
                    <a:pt x="25" y="2"/>
                  </a:cubicBezTo>
                  <a:cubicBezTo>
                    <a:pt x="25" y="1"/>
                    <a:pt x="25" y="0"/>
                    <a:pt x="2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Freeform 50"/>
            <p:cNvSpPr>
              <a:spLocks/>
            </p:cNvSpPr>
            <p:nvPr userDrawn="1"/>
          </p:nvSpPr>
          <p:spPr bwMode="white">
            <a:xfrm>
              <a:off x="1746" y="576"/>
              <a:ext cx="38" cy="231"/>
            </a:xfrm>
            <a:custGeom>
              <a:avLst/>
              <a:gdLst>
                <a:gd name="T0" fmla="*/ 79 w 26"/>
                <a:gd name="T1" fmla="*/ 0 h 162"/>
                <a:gd name="T2" fmla="*/ 6 w 26"/>
                <a:gd name="T3" fmla="*/ 0 h 162"/>
                <a:gd name="T4" fmla="*/ 0 w 26"/>
                <a:gd name="T5" fmla="*/ 6 h 162"/>
                <a:gd name="T6" fmla="*/ 0 w 26"/>
                <a:gd name="T7" fmla="*/ 13 h 162"/>
                <a:gd name="T8" fmla="*/ 6 w 26"/>
                <a:gd name="T9" fmla="*/ 19 h 162"/>
                <a:gd name="T10" fmla="*/ 28 w 26"/>
                <a:gd name="T11" fmla="*/ 19 h 162"/>
                <a:gd name="T12" fmla="*/ 32 w 26"/>
                <a:gd name="T13" fmla="*/ 19 h 162"/>
                <a:gd name="T14" fmla="*/ 28 w 26"/>
                <a:gd name="T15" fmla="*/ 23 h 162"/>
                <a:gd name="T16" fmla="*/ 15 w 26"/>
                <a:gd name="T17" fmla="*/ 29 h 162"/>
                <a:gd name="T18" fmla="*/ 13 w 26"/>
                <a:gd name="T19" fmla="*/ 39 h 162"/>
                <a:gd name="T20" fmla="*/ 13 w 26"/>
                <a:gd name="T21" fmla="*/ 462 h 162"/>
                <a:gd name="T22" fmla="*/ 42 w 26"/>
                <a:gd name="T23" fmla="*/ 469 h 162"/>
                <a:gd name="T24" fmla="*/ 73 w 26"/>
                <a:gd name="T25" fmla="*/ 462 h 162"/>
                <a:gd name="T26" fmla="*/ 73 w 26"/>
                <a:gd name="T27" fmla="*/ 20 h 162"/>
                <a:gd name="T28" fmla="*/ 75 w 26"/>
                <a:gd name="T29" fmla="*/ 19 h 162"/>
                <a:gd name="T30" fmla="*/ 79 w 26"/>
                <a:gd name="T31" fmla="*/ 19 h 162"/>
                <a:gd name="T32" fmla="*/ 82 w 26"/>
                <a:gd name="T33" fmla="*/ 14 h 162"/>
                <a:gd name="T34" fmla="*/ 82 w 26"/>
                <a:gd name="T35" fmla="*/ 6 h 162"/>
                <a:gd name="T36" fmla="*/ 79 w 26"/>
                <a:gd name="T37" fmla="*/ 0 h 1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6" h="162">
                  <a:moveTo>
                    <a:pt x="25" y="0"/>
                  </a:moveTo>
                  <a:cubicBezTo>
                    <a:pt x="2" y="0"/>
                    <a:pt x="2" y="0"/>
                    <a:pt x="2" y="0"/>
                  </a:cubicBezTo>
                  <a:cubicBezTo>
                    <a:pt x="1" y="0"/>
                    <a:pt x="0" y="1"/>
                    <a:pt x="0" y="2"/>
                  </a:cubicBezTo>
                  <a:cubicBezTo>
                    <a:pt x="0" y="4"/>
                    <a:pt x="0" y="4"/>
                    <a:pt x="0" y="4"/>
                  </a:cubicBezTo>
                  <a:cubicBezTo>
                    <a:pt x="0" y="6"/>
                    <a:pt x="1" y="6"/>
                    <a:pt x="2" y="6"/>
                  </a:cubicBezTo>
                  <a:cubicBezTo>
                    <a:pt x="9" y="6"/>
                    <a:pt x="9" y="6"/>
                    <a:pt x="9" y="6"/>
                  </a:cubicBezTo>
                  <a:cubicBezTo>
                    <a:pt x="10" y="6"/>
                    <a:pt x="10" y="6"/>
                    <a:pt x="10" y="6"/>
                  </a:cubicBezTo>
                  <a:cubicBezTo>
                    <a:pt x="10" y="7"/>
                    <a:pt x="9" y="8"/>
                    <a:pt x="9" y="8"/>
                  </a:cubicBezTo>
                  <a:cubicBezTo>
                    <a:pt x="5" y="10"/>
                    <a:pt x="5" y="10"/>
                    <a:pt x="5" y="10"/>
                  </a:cubicBezTo>
                  <a:cubicBezTo>
                    <a:pt x="5" y="11"/>
                    <a:pt x="4" y="11"/>
                    <a:pt x="4" y="13"/>
                  </a:cubicBezTo>
                  <a:cubicBezTo>
                    <a:pt x="4" y="159"/>
                    <a:pt x="4" y="159"/>
                    <a:pt x="4" y="159"/>
                  </a:cubicBezTo>
                  <a:cubicBezTo>
                    <a:pt x="4" y="162"/>
                    <a:pt x="9" y="162"/>
                    <a:pt x="14" y="162"/>
                  </a:cubicBezTo>
                  <a:cubicBezTo>
                    <a:pt x="18" y="162"/>
                    <a:pt x="23" y="162"/>
                    <a:pt x="23" y="159"/>
                  </a:cubicBezTo>
                  <a:cubicBezTo>
                    <a:pt x="23" y="159"/>
                    <a:pt x="23" y="20"/>
                    <a:pt x="23" y="7"/>
                  </a:cubicBezTo>
                  <a:cubicBezTo>
                    <a:pt x="23" y="6"/>
                    <a:pt x="24" y="6"/>
                    <a:pt x="24" y="6"/>
                  </a:cubicBezTo>
                  <a:cubicBezTo>
                    <a:pt x="24" y="6"/>
                    <a:pt x="25" y="6"/>
                    <a:pt x="25" y="6"/>
                  </a:cubicBezTo>
                  <a:cubicBezTo>
                    <a:pt x="26" y="6"/>
                    <a:pt x="26" y="6"/>
                    <a:pt x="26" y="5"/>
                  </a:cubicBezTo>
                  <a:cubicBezTo>
                    <a:pt x="26" y="2"/>
                    <a:pt x="26" y="2"/>
                    <a:pt x="26" y="2"/>
                  </a:cubicBezTo>
                  <a:cubicBezTo>
                    <a:pt x="26" y="1"/>
                    <a:pt x="26" y="0"/>
                    <a:pt x="2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 name="Freeform 51"/>
            <p:cNvSpPr>
              <a:spLocks/>
            </p:cNvSpPr>
            <p:nvPr userDrawn="1"/>
          </p:nvSpPr>
          <p:spPr bwMode="white">
            <a:xfrm>
              <a:off x="2347" y="461"/>
              <a:ext cx="318" cy="266"/>
            </a:xfrm>
            <a:custGeom>
              <a:avLst/>
              <a:gdLst>
                <a:gd name="T0" fmla="*/ 653 w 222"/>
                <a:gd name="T1" fmla="*/ 0 h 186"/>
                <a:gd name="T2" fmla="*/ 653 w 222"/>
                <a:gd name="T3" fmla="*/ 14 h 186"/>
                <a:gd name="T4" fmla="*/ 577 w 222"/>
                <a:gd name="T5" fmla="*/ 94 h 186"/>
                <a:gd name="T6" fmla="*/ 577 w 222"/>
                <a:gd name="T7" fmla="*/ 325 h 186"/>
                <a:gd name="T8" fmla="*/ 319 w 222"/>
                <a:gd name="T9" fmla="*/ 543 h 186"/>
                <a:gd name="T10" fmla="*/ 74 w 222"/>
                <a:gd name="T11" fmla="*/ 332 h 186"/>
                <a:gd name="T12" fmla="*/ 74 w 222"/>
                <a:gd name="T13" fmla="*/ 80 h 186"/>
                <a:gd name="T14" fmla="*/ 0 w 222"/>
                <a:gd name="T15" fmla="*/ 14 h 186"/>
                <a:gd name="T16" fmla="*/ 0 w 222"/>
                <a:gd name="T17" fmla="*/ 0 h 186"/>
                <a:gd name="T18" fmla="*/ 219 w 222"/>
                <a:gd name="T19" fmla="*/ 0 h 186"/>
                <a:gd name="T20" fmla="*/ 219 w 222"/>
                <a:gd name="T21" fmla="*/ 14 h 186"/>
                <a:gd name="T22" fmla="*/ 212 w 222"/>
                <a:gd name="T23" fmla="*/ 14 h 186"/>
                <a:gd name="T24" fmla="*/ 143 w 222"/>
                <a:gd name="T25" fmla="*/ 80 h 186"/>
                <a:gd name="T26" fmla="*/ 143 w 222"/>
                <a:gd name="T27" fmla="*/ 315 h 186"/>
                <a:gd name="T28" fmla="*/ 341 w 222"/>
                <a:gd name="T29" fmla="*/ 501 h 186"/>
                <a:gd name="T30" fmla="*/ 536 w 222"/>
                <a:gd name="T31" fmla="*/ 315 h 186"/>
                <a:gd name="T32" fmla="*/ 536 w 222"/>
                <a:gd name="T33" fmla="*/ 117 h 186"/>
                <a:gd name="T34" fmla="*/ 454 w 222"/>
                <a:gd name="T35" fmla="*/ 14 h 186"/>
                <a:gd name="T36" fmla="*/ 454 w 222"/>
                <a:gd name="T37" fmla="*/ 0 h 186"/>
                <a:gd name="T38" fmla="*/ 653 w 222"/>
                <a:gd name="T39" fmla="*/ 0 h 18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22" h="186">
                  <a:moveTo>
                    <a:pt x="222" y="0"/>
                  </a:moveTo>
                  <a:cubicBezTo>
                    <a:pt x="222" y="5"/>
                    <a:pt x="222" y="5"/>
                    <a:pt x="222" y="5"/>
                  </a:cubicBezTo>
                  <a:cubicBezTo>
                    <a:pt x="203" y="6"/>
                    <a:pt x="196" y="14"/>
                    <a:pt x="196" y="32"/>
                  </a:cubicBezTo>
                  <a:cubicBezTo>
                    <a:pt x="196" y="111"/>
                    <a:pt x="196" y="111"/>
                    <a:pt x="196" y="111"/>
                  </a:cubicBezTo>
                  <a:cubicBezTo>
                    <a:pt x="196" y="147"/>
                    <a:pt x="173" y="186"/>
                    <a:pt x="109" y="186"/>
                  </a:cubicBezTo>
                  <a:cubicBezTo>
                    <a:pt x="54" y="186"/>
                    <a:pt x="25" y="154"/>
                    <a:pt x="25" y="113"/>
                  </a:cubicBezTo>
                  <a:cubicBezTo>
                    <a:pt x="25" y="27"/>
                    <a:pt x="25" y="27"/>
                    <a:pt x="25" y="27"/>
                  </a:cubicBezTo>
                  <a:cubicBezTo>
                    <a:pt x="25" y="9"/>
                    <a:pt x="20" y="6"/>
                    <a:pt x="0" y="5"/>
                  </a:cubicBezTo>
                  <a:cubicBezTo>
                    <a:pt x="0" y="0"/>
                    <a:pt x="0" y="0"/>
                    <a:pt x="0" y="0"/>
                  </a:cubicBezTo>
                  <a:cubicBezTo>
                    <a:pt x="75" y="0"/>
                    <a:pt x="75" y="0"/>
                    <a:pt x="75" y="0"/>
                  </a:cubicBezTo>
                  <a:cubicBezTo>
                    <a:pt x="75" y="5"/>
                    <a:pt x="75" y="5"/>
                    <a:pt x="75" y="5"/>
                  </a:cubicBezTo>
                  <a:cubicBezTo>
                    <a:pt x="72" y="5"/>
                    <a:pt x="72" y="5"/>
                    <a:pt x="72" y="5"/>
                  </a:cubicBezTo>
                  <a:cubicBezTo>
                    <a:pt x="56" y="5"/>
                    <a:pt x="49" y="10"/>
                    <a:pt x="49" y="27"/>
                  </a:cubicBezTo>
                  <a:cubicBezTo>
                    <a:pt x="49" y="108"/>
                    <a:pt x="49" y="108"/>
                    <a:pt x="49" y="108"/>
                  </a:cubicBezTo>
                  <a:cubicBezTo>
                    <a:pt x="49" y="147"/>
                    <a:pt x="72" y="171"/>
                    <a:pt x="116" y="171"/>
                  </a:cubicBezTo>
                  <a:cubicBezTo>
                    <a:pt x="149" y="171"/>
                    <a:pt x="182" y="157"/>
                    <a:pt x="182" y="108"/>
                  </a:cubicBezTo>
                  <a:cubicBezTo>
                    <a:pt x="182" y="40"/>
                    <a:pt x="182" y="40"/>
                    <a:pt x="182" y="40"/>
                  </a:cubicBezTo>
                  <a:cubicBezTo>
                    <a:pt x="182" y="12"/>
                    <a:pt x="178" y="7"/>
                    <a:pt x="154" y="5"/>
                  </a:cubicBezTo>
                  <a:cubicBezTo>
                    <a:pt x="154" y="0"/>
                    <a:pt x="154" y="0"/>
                    <a:pt x="154" y="0"/>
                  </a:cubicBezTo>
                  <a:lnTo>
                    <a:pt x="22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52"/>
            <p:cNvSpPr>
              <a:spLocks/>
            </p:cNvSpPr>
            <p:nvPr userDrawn="1"/>
          </p:nvSpPr>
          <p:spPr bwMode="white">
            <a:xfrm>
              <a:off x="2658" y="461"/>
              <a:ext cx="320" cy="263"/>
            </a:xfrm>
            <a:custGeom>
              <a:avLst/>
              <a:gdLst>
                <a:gd name="T0" fmla="*/ 553 w 224"/>
                <a:gd name="T1" fmla="*/ 537 h 184"/>
                <a:gd name="T2" fmla="*/ 110 w 224"/>
                <a:gd name="T3" fmla="*/ 73 h 184"/>
                <a:gd name="T4" fmla="*/ 110 w 224"/>
                <a:gd name="T5" fmla="*/ 442 h 184"/>
                <a:gd name="T6" fmla="*/ 199 w 224"/>
                <a:gd name="T7" fmla="*/ 515 h 184"/>
                <a:gd name="T8" fmla="*/ 199 w 224"/>
                <a:gd name="T9" fmla="*/ 532 h 184"/>
                <a:gd name="T10" fmla="*/ 0 w 224"/>
                <a:gd name="T11" fmla="*/ 532 h 184"/>
                <a:gd name="T12" fmla="*/ 0 w 224"/>
                <a:gd name="T13" fmla="*/ 515 h 184"/>
                <a:gd name="T14" fmla="*/ 1 w 224"/>
                <a:gd name="T15" fmla="*/ 515 h 184"/>
                <a:gd name="T16" fmla="*/ 73 w 224"/>
                <a:gd name="T17" fmla="*/ 456 h 184"/>
                <a:gd name="T18" fmla="*/ 73 w 224"/>
                <a:gd name="T19" fmla="*/ 39 h 184"/>
                <a:gd name="T20" fmla="*/ 1 w 224"/>
                <a:gd name="T21" fmla="*/ 14 h 184"/>
                <a:gd name="T22" fmla="*/ 1 w 224"/>
                <a:gd name="T23" fmla="*/ 0 h 184"/>
                <a:gd name="T24" fmla="*/ 137 w 224"/>
                <a:gd name="T25" fmla="*/ 0 h 184"/>
                <a:gd name="T26" fmla="*/ 537 w 224"/>
                <a:gd name="T27" fmla="*/ 417 h 184"/>
                <a:gd name="T28" fmla="*/ 537 w 224"/>
                <a:gd name="T29" fmla="*/ 80 h 184"/>
                <a:gd name="T30" fmla="*/ 451 w 224"/>
                <a:gd name="T31" fmla="*/ 14 h 184"/>
                <a:gd name="T32" fmla="*/ 451 w 224"/>
                <a:gd name="T33" fmla="*/ 0 h 184"/>
                <a:gd name="T34" fmla="*/ 653 w 224"/>
                <a:gd name="T35" fmla="*/ 0 h 184"/>
                <a:gd name="T36" fmla="*/ 653 w 224"/>
                <a:gd name="T37" fmla="*/ 14 h 184"/>
                <a:gd name="T38" fmla="*/ 573 w 224"/>
                <a:gd name="T39" fmla="*/ 61 h 184"/>
                <a:gd name="T40" fmla="*/ 573 w 224"/>
                <a:gd name="T41" fmla="*/ 537 h 184"/>
                <a:gd name="T42" fmla="*/ 553 w 224"/>
                <a:gd name="T43" fmla="*/ 537 h 18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24" h="184">
                  <a:moveTo>
                    <a:pt x="190" y="184"/>
                  </a:moveTo>
                  <a:cubicBezTo>
                    <a:pt x="38" y="25"/>
                    <a:pt x="38" y="25"/>
                    <a:pt x="38" y="25"/>
                  </a:cubicBezTo>
                  <a:cubicBezTo>
                    <a:pt x="38" y="151"/>
                    <a:pt x="38" y="151"/>
                    <a:pt x="38" y="151"/>
                  </a:cubicBezTo>
                  <a:cubicBezTo>
                    <a:pt x="38" y="172"/>
                    <a:pt x="43" y="176"/>
                    <a:pt x="68" y="176"/>
                  </a:cubicBezTo>
                  <a:cubicBezTo>
                    <a:pt x="68" y="182"/>
                    <a:pt x="68" y="182"/>
                    <a:pt x="68" y="182"/>
                  </a:cubicBezTo>
                  <a:cubicBezTo>
                    <a:pt x="0" y="182"/>
                    <a:pt x="0" y="182"/>
                    <a:pt x="0" y="182"/>
                  </a:cubicBezTo>
                  <a:cubicBezTo>
                    <a:pt x="0" y="176"/>
                    <a:pt x="0" y="176"/>
                    <a:pt x="0" y="176"/>
                  </a:cubicBezTo>
                  <a:cubicBezTo>
                    <a:pt x="1" y="176"/>
                    <a:pt x="1" y="176"/>
                    <a:pt x="1" y="176"/>
                  </a:cubicBezTo>
                  <a:cubicBezTo>
                    <a:pt x="19" y="176"/>
                    <a:pt x="25" y="170"/>
                    <a:pt x="25" y="156"/>
                  </a:cubicBezTo>
                  <a:cubicBezTo>
                    <a:pt x="25" y="13"/>
                    <a:pt x="25" y="13"/>
                    <a:pt x="25" y="13"/>
                  </a:cubicBezTo>
                  <a:cubicBezTo>
                    <a:pt x="19" y="8"/>
                    <a:pt x="11" y="6"/>
                    <a:pt x="1" y="5"/>
                  </a:cubicBezTo>
                  <a:cubicBezTo>
                    <a:pt x="1" y="0"/>
                    <a:pt x="1" y="0"/>
                    <a:pt x="1" y="0"/>
                  </a:cubicBezTo>
                  <a:cubicBezTo>
                    <a:pt x="47" y="0"/>
                    <a:pt x="47" y="0"/>
                    <a:pt x="47" y="0"/>
                  </a:cubicBezTo>
                  <a:cubicBezTo>
                    <a:pt x="184" y="143"/>
                    <a:pt x="184" y="143"/>
                    <a:pt x="184" y="143"/>
                  </a:cubicBezTo>
                  <a:cubicBezTo>
                    <a:pt x="184" y="27"/>
                    <a:pt x="184" y="27"/>
                    <a:pt x="184" y="27"/>
                  </a:cubicBezTo>
                  <a:cubicBezTo>
                    <a:pt x="184" y="9"/>
                    <a:pt x="179" y="6"/>
                    <a:pt x="155" y="5"/>
                  </a:cubicBezTo>
                  <a:cubicBezTo>
                    <a:pt x="155" y="0"/>
                    <a:pt x="155" y="0"/>
                    <a:pt x="155" y="0"/>
                  </a:cubicBezTo>
                  <a:cubicBezTo>
                    <a:pt x="224" y="0"/>
                    <a:pt x="224" y="0"/>
                    <a:pt x="224" y="0"/>
                  </a:cubicBezTo>
                  <a:cubicBezTo>
                    <a:pt x="224" y="5"/>
                    <a:pt x="224" y="5"/>
                    <a:pt x="224" y="5"/>
                  </a:cubicBezTo>
                  <a:cubicBezTo>
                    <a:pt x="202" y="5"/>
                    <a:pt x="197" y="9"/>
                    <a:pt x="197" y="21"/>
                  </a:cubicBezTo>
                  <a:cubicBezTo>
                    <a:pt x="197" y="184"/>
                    <a:pt x="197" y="184"/>
                    <a:pt x="197" y="184"/>
                  </a:cubicBezTo>
                  <a:lnTo>
                    <a:pt x="190" y="1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Freeform 53"/>
            <p:cNvSpPr>
              <a:spLocks/>
            </p:cNvSpPr>
            <p:nvPr userDrawn="1"/>
          </p:nvSpPr>
          <p:spPr bwMode="white">
            <a:xfrm>
              <a:off x="2980" y="455"/>
              <a:ext cx="266" cy="272"/>
            </a:xfrm>
            <a:custGeom>
              <a:avLst/>
              <a:gdLst>
                <a:gd name="T0" fmla="*/ 505 w 186"/>
                <a:gd name="T1" fmla="*/ 152 h 190"/>
                <a:gd name="T2" fmla="*/ 310 w 186"/>
                <a:gd name="T3" fmla="*/ 20 h 190"/>
                <a:gd name="T4" fmla="*/ 80 w 186"/>
                <a:gd name="T5" fmla="*/ 266 h 190"/>
                <a:gd name="T6" fmla="*/ 322 w 186"/>
                <a:gd name="T7" fmla="*/ 537 h 190"/>
                <a:gd name="T8" fmla="*/ 529 w 186"/>
                <a:gd name="T9" fmla="*/ 409 h 190"/>
                <a:gd name="T10" fmla="*/ 543 w 186"/>
                <a:gd name="T11" fmla="*/ 409 h 190"/>
                <a:gd name="T12" fmla="*/ 491 w 186"/>
                <a:gd name="T13" fmla="*/ 535 h 190"/>
                <a:gd name="T14" fmla="*/ 299 w 186"/>
                <a:gd name="T15" fmla="*/ 557 h 190"/>
                <a:gd name="T16" fmla="*/ 0 w 186"/>
                <a:gd name="T17" fmla="*/ 285 h 190"/>
                <a:gd name="T18" fmla="*/ 307 w 186"/>
                <a:gd name="T19" fmla="*/ 0 h 190"/>
                <a:gd name="T20" fmla="*/ 485 w 186"/>
                <a:gd name="T21" fmla="*/ 33 h 190"/>
                <a:gd name="T22" fmla="*/ 503 w 186"/>
                <a:gd name="T23" fmla="*/ 27 h 190"/>
                <a:gd name="T24" fmla="*/ 515 w 186"/>
                <a:gd name="T25" fmla="*/ 27 h 190"/>
                <a:gd name="T26" fmla="*/ 523 w 186"/>
                <a:gd name="T27" fmla="*/ 152 h 190"/>
                <a:gd name="T28" fmla="*/ 505 w 186"/>
                <a:gd name="T29" fmla="*/ 152 h 1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86" h="190">
                  <a:moveTo>
                    <a:pt x="173" y="52"/>
                  </a:moveTo>
                  <a:cubicBezTo>
                    <a:pt x="163" y="25"/>
                    <a:pt x="138" y="7"/>
                    <a:pt x="106" y="7"/>
                  </a:cubicBezTo>
                  <a:cubicBezTo>
                    <a:pt x="58" y="7"/>
                    <a:pt x="27" y="42"/>
                    <a:pt x="27" y="91"/>
                  </a:cubicBezTo>
                  <a:cubicBezTo>
                    <a:pt x="27" y="144"/>
                    <a:pt x="65" y="183"/>
                    <a:pt x="110" y="183"/>
                  </a:cubicBezTo>
                  <a:cubicBezTo>
                    <a:pt x="133" y="183"/>
                    <a:pt x="161" y="175"/>
                    <a:pt x="181" y="140"/>
                  </a:cubicBezTo>
                  <a:cubicBezTo>
                    <a:pt x="186" y="140"/>
                    <a:pt x="186" y="140"/>
                    <a:pt x="186" y="140"/>
                  </a:cubicBezTo>
                  <a:cubicBezTo>
                    <a:pt x="183" y="153"/>
                    <a:pt x="175" y="171"/>
                    <a:pt x="168" y="182"/>
                  </a:cubicBezTo>
                  <a:cubicBezTo>
                    <a:pt x="149" y="180"/>
                    <a:pt x="136" y="190"/>
                    <a:pt x="102" y="190"/>
                  </a:cubicBezTo>
                  <a:cubicBezTo>
                    <a:pt x="43" y="190"/>
                    <a:pt x="0" y="151"/>
                    <a:pt x="0" y="97"/>
                  </a:cubicBezTo>
                  <a:cubicBezTo>
                    <a:pt x="0" y="40"/>
                    <a:pt x="44" y="0"/>
                    <a:pt x="105" y="0"/>
                  </a:cubicBezTo>
                  <a:cubicBezTo>
                    <a:pt x="142" y="0"/>
                    <a:pt x="157" y="11"/>
                    <a:pt x="166" y="11"/>
                  </a:cubicBezTo>
                  <a:cubicBezTo>
                    <a:pt x="170" y="11"/>
                    <a:pt x="171" y="10"/>
                    <a:pt x="172" y="9"/>
                  </a:cubicBezTo>
                  <a:cubicBezTo>
                    <a:pt x="176" y="9"/>
                    <a:pt x="176" y="9"/>
                    <a:pt x="176" y="9"/>
                  </a:cubicBezTo>
                  <a:cubicBezTo>
                    <a:pt x="179" y="52"/>
                    <a:pt x="179" y="52"/>
                    <a:pt x="179" y="52"/>
                  </a:cubicBezTo>
                  <a:lnTo>
                    <a:pt x="173"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66564" name="Rectangle 4"/>
          <p:cNvSpPr>
            <a:spLocks noGrp="1" noChangeArrowheads="1"/>
          </p:cNvSpPr>
          <p:nvPr>
            <p:ph type="ctrTitle"/>
          </p:nvPr>
        </p:nvSpPr>
        <p:spPr bwMode="auto">
          <a:xfrm>
            <a:off x="0" y="3178175"/>
            <a:ext cx="9144000" cy="1470025"/>
          </a:xfrm>
          <a:effectLst/>
        </p:spPr>
        <p:txBody>
          <a:bodyPr/>
          <a:lstStyle>
            <a:lvl1pPr algn="ctr">
              <a:defRPr sz="4800">
                <a:solidFill>
                  <a:srgbClr val="336699"/>
                </a:solidFill>
              </a:defRPr>
            </a:lvl1pPr>
          </a:lstStyle>
          <a:p>
            <a:r>
              <a:rPr lang="en-US"/>
              <a:t>Click to edit Master title style</a:t>
            </a:r>
          </a:p>
        </p:txBody>
      </p:sp>
      <p:sp>
        <p:nvSpPr>
          <p:cNvPr id="66565" name="Rectangle 5"/>
          <p:cNvSpPr>
            <a:spLocks noGrp="1" noChangeArrowheads="1"/>
          </p:cNvSpPr>
          <p:nvPr>
            <p:ph type="subTitle" idx="1"/>
          </p:nvPr>
        </p:nvSpPr>
        <p:spPr bwMode="gray">
          <a:xfrm>
            <a:off x="0" y="4957763"/>
            <a:ext cx="9144000" cy="1814512"/>
          </a:xfrm>
        </p:spPr>
        <p:txBody>
          <a:bodyPr/>
          <a:lstStyle>
            <a:lvl1pPr marL="0" indent="0" algn="ctr">
              <a:lnSpc>
                <a:spcPct val="85000"/>
              </a:lnSpc>
              <a:spcBef>
                <a:spcPct val="0"/>
              </a:spcBef>
              <a:spcAft>
                <a:spcPct val="0"/>
              </a:spcAft>
              <a:buFont typeface="Wingdings" pitchFamily="2" charset="2"/>
              <a:buNone/>
              <a:defRPr sz="2800">
                <a:solidFill>
                  <a:srgbClr val="5F5F5F"/>
                </a:solidFill>
              </a:defRPr>
            </a:lvl1pPr>
          </a:lstStyle>
          <a:p>
            <a:r>
              <a:rPr lang="en-US"/>
              <a:t>Click to edit Master subtitle style</a:t>
            </a:r>
          </a:p>
        </p:txBody>
      </p:sp>
    </p:spTree>
    <p:extLst>
      <p:ext uri="{BB962C8B-B14F-4D97-AF65-F5344CB8AC3E}">
        <p14:creationId xmlns:p14="http://schemas.microsoft.com/office/powerpoint/2010/main" val="1753207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87449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5125" y="47625"/>
            <a:ext cx="2085975" cy="60785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7625"/>
            <a:ext cx="6105525" cy="6078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322150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49488" y="47625"/>
            <a:ext cx="6551612"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16751141"/>
      </p:ext>
    </p:extLst>
  </p:cSld>
  <p:clrMapOvr>
    <a:masterClrMapping/>
  </p:clrMapOvr>
  <p:transition>
    <p:strips dir="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249488" y="47625"/>
            <a:ext cx="6551612"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11383092"/>
      </p:ext>
    </p:extLst>
  </p:cSld>
  <p:clrMapOvr>
    <a:masterClrMapping/>
  </p:clrMapOvr>
  <p:transition>
    <p:strips dir="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2249488" y="47625"/>
            <a:ext cx="6551612"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63254065"/>
      </p:ext>
    </p:extLst>
  </p:cSld>
  <p:clrMapOvr>
    <a:masterClrMapping/>
  </p:clrMapOvr>
  <p:transition>
    <p:strips dir="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0628406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166525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8798952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530525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33311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175771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490809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39339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946234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209595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440612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66838"/>
            <a:ext cx="2057400" cy="4759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366838"/>
            <a:ext cx="6019800" cy="47593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618720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2" name="Picture 1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676400"/>
            <a:ext cx="6324600" cy="173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47731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5967413"/>
            <a:ext cx="2316163"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Placeholder 1"/>
          <p:cNvSpPr>
            <a:spLocks noGrp="1"/>
          </p:cNvSpPr>
          <p:nvPr>
            <p:ph type="title"/>
          </p:nvPr>
        </p:nvSpPr>
        <p:spPr>
          <a:xfrm>
            <a:off x="1035088" y="274638"/>
            <a:ext cx="7651711" cy="1143000"/>
          </a:xfrm>
          <a:prstGeom prst="rect">
            <a:avLst/>
          </a:prstGeom>
        </p:spPr>
        <p:txBody>
          <a:bodyPr rtlCol="0">
            <a:normAutofit/>
          </a:bodyPr>
          <a:lstStyle/>
          <a:p>
            <a:r>
              <a:rPr lang="en-US" smtClean="0"/>
              <a:t>Click to edit Master title style</a:t>
            </a:r>
            <a:endParaRPr lang="en-US" dirty="0"/>
          </a:p>
        </p:txBody>
      </p:sp>
    </p:spTree>
    <p:extLst>
      <p:ext uri="{BB962C8B-B14F-4D97-AF65-F5344CB8AC3E}">
        <p14:creationId xmlns:p14="http://schemas.microsoft.com/office/powerpoint/2010/main" val="16463949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639022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1262" y="274638"/>
            <a:ext cx="8235538" cy="1143000"/>
          </a:xfrm>
          <a:prstGeom prst="rect">
            <a:avLst/>
          </a:prstGeom>
        </p:spPr>
        <p:txBody>
          <a:bodyPr>
            <a:normAutofit/>
          </a:bodyPr>
          <a:lstStyle>
            <a:lvl1pPr algn="ctr">
              <a:defRPr sz="36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4082066"/>
          </a:xfrm>
          <a:prstGeom prst="rect">
            <a:avLst/>
          </a:prstGeo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19446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734265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416675"/>
            <a:ext cx="2133600" cy="365125"/>
          </a:xfrm>
          <a:prstGeom prst="rect">
            <a:avLst/>
          </a:prstGeom>
        </p:spPr>
        <p:txBody>
          <a:bodyPr/>
          <a:lstStyle>
            <a:lvl1pPr>
              <a:defRPr/>
            </a:lvl1pPr>
          </a:lstStyle>
          <a:p>
            <a:pPr>
              <a:defRPr/>
            </a:pPr>
            <a:fld id="{D6A6D2CB-6A74-478D-A10A-868785451C6C}" type="datetimeFigureOut">
              <a:rPr lang="en-US"/>
              <a:pPr>
                <a:defRPr/>
              </a:pPr>
              <a:t>6/15/2015</a:t>
            </a:fld>
            <a:endParaRPr lang="en-US"/>
          </a:p>
        </p:txBody>
      </p:sp>
      <p:sp>
        <p:nvSpPr>
          <p:cNvPr id="3" name="Footer Placeholder 2"/>
          <p:cNvSpPr>
            <a:spLocks noGrp="1"/>
          </p:cNvSpPr>
          <p:nvPr>
            <p:ph type="ftr" sz="quarter" idx="11"/>
          </p:nvPr>
        </p:nvSpPr>
        <p:spPr>
          <a:xfrm>
            <a:off x="3124200" y="6416675"/>
            <a:ext cx="2895600" cy="365125"/>
          </a:xfrm>
          <a:prstGeom prst="rect">
            <a:avLst/>
          </a:prstGeom>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7924800" y="6416675"/>
            <a:ext cx="762000" cy="365125"/>
          </a:xfrm>
          <a:prstGeom prst="rect">
            <a:avLst/>
          </a:prstGeom>
        </p:spPr>
        <p:txBody>
          <a:bodyPr/>
          <a:lstStyle>
            <a:lvl1pPr>
              <a:defRPr/>
            </a:lvl1pPr>
          </a:lstStyle>
          <a:p>
            <a:pPr>
              <a:defRPr/>
            </a:pPr>
            <a:fld id="{586D27C7-2C1B-4730-B32A-21136A5BE113}" type="slidenum">
              <a:rPr lang="en-US"/>
              <a:pPr>
                <a:defRPr/>
              </a:pPr>
              <a:t>‹#›</a:t>
            </a:fld>
            <a:endParaRPr lang="en-US"/>
          </a:p>
        </p:txBody>
      </p:sp>
    </p:spTree>
    <p:extLst>
      <p:ext uri="{BB962C8B-B14F-4D97-AF65-F5344CB8AC3E}">
        <p14:creationId xmlns:p14="http://schemas.microsoft.com/office/powerpoint/2010/main" val="18090563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3600"/>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533400" y="1676400"/>
            <a:ext cx="81534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33066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a:prstGeom prst="rect">
            <a:avLst/>
          </a:prstGeom>
        </p:spPr>
        <p:txBody>
          <a:bodyPr lIns="45720" tIns="0" rIns="45720" bIns="0" anchor="b">
            <a:normAutofit/>
            <a:scene3d>
              <a:camera prst="orthographicFront"/>
              <a:lightRig rig="soft" dir="t">
                <a:rot lat="0" lon="0" rev="17220000"/>
              </a:lightRig>
            </a:scene3d>
            <a:sp3d prstMaterial="softEdge">
              <a:bevelT w="38100" h="38100"/>
            </a:sp3d>
          </a:bodyPr>
          <a:lstStyle>
            <a:lvl1pPr algn="ctr">
              <a:defRPr sz="4400" b="1" i="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dirty="0" smtClean="0"/>
              <a:t>Click to edit Master title style</a:t>
            </a:r>
            <a:endParaRPr lang="en-US" dirty="0"/>
          </a:p>
        </p:txBody>
      </p:sp>
      <p:sp>
        <p:nvSpPr>
          <p:cNvPr id="9" name="Subtitle 8"/>
          <p:cNvSpPr>
            <a:spLocks noGrp="1"/>
          </p:cNvSpPr>
          <p:nvPr>
            <p:ph type="subTitle" idx="1"/>
          </p:nvPr>
        </p:nvSpPr>
        <p:spPr>
          <a:xfrm>
            <a:off x="1371600" y="3331698"/>
            <a:ext cx="6400800" cy="1752600"/>
          </a:xfrm>
          <a:prstGeom prst="rect">
            <a:avLst/>
          </a:prstGeo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4" name="Date Placeholder 27"/>
          <p:cNvSpPr>
            <a:spLocks noGrp="1"/>
          </p:cNvSpPr>
          <p:nvPr>
            <p:ph type="dt" sz="half" idx="10"/>
          </p:nvPr>
        </p:nvSpPr>
        <p:spPr>
          <a:xfrm>
            <a:off x="457200" y="6416675"/>
            <a:ext cx="2133600" cy="365125"/>
          </a:xfrm>
          <a:prstGeom prst="rect">
            <a:avLst/>
          </a:prstGeom>
        </p:spPr>
        <p:txBody>
          <a:bodyPr/>
          <a:lstStyle>
            <a:lvl1pPr>
              <a:defRPr/>
            </a:lvl1pPr>
          </a:lstStyle>
          <a:p>
            <a:pPr>
              <a:defRPr/>
            </a:pPr>
            <a:fld id="{B880D1D0-9B3E-4C89-99DE-22DD7E596881}" type="datetimeFigureOut">
              <a:rPr lang="en-US"/>
              <a:pPr>
                <a:defRPr/>
              </a:pPr>
              <a:t>6/15/2015</a:t>
            </a:fld>
            <a:endParaRPr lang="en-US"/>
          </a:p>
        </p:txBody>
      </p:sp>
      <p:sp>
        <p:nvSpPr>
          <p:cNvPr id="5" name="Footer Placeholder 16"/>
          <p:cNvSpPr>
            <a:spLocks noGrp="1"/>
          </p:cNvSpPr>
          <p:nvPr>
            <p:ph type="ftr" sz="quarter" idx="11"/>
          </p:nvPr>
        </p:nvSpPr>
        <p:spPr>
          <a:xfrm>
            <a:off x="3124200" y="6416675"/>
            <a:ext cx="2895600" cy="365125"/>
          </a:xfrm>
          <a:prstGeom prst="rect">
            <a:avLst/>
          </a:prstGeom>
        </p:spPr>
        <p:txBody>
          <a:bodyPr/>
          <a:lstStyle>
            <a:lvl1pPr>
              <a:defRPr/>
            </a:lvl1pPr>
          </a:lstStyle>
          <a:p>
            <a:pPr>
              <a:defRPr/>
            </a:pPr>
            <a:endParaRPr lang="en-US"/>
          </a:p>
        </p:txBody>
      </p:sp>
      <p:sp>
        <p:nvSpPr>
          <p:cNvPr id="6" name="Slide Number Placeholder 28"/>
          <p:cNvSpPr>
            <a:spLocks noGrp="1"/>
          </p:cNvSpPr>
          <p:nvPr>
            <p:ph type="sldNum" sz="quarter" idx="12"/>
          </p:nvPr>
        </p:nvSpPr>
        <p:spPr>
          <a:xfrm>
            <a:off x="7924800" y="6416675"/>
            <a:ext cx="762000" cy="365125"/>
          </a:xfrm>
          <a:prstGeom prst="rect">
            <a:avLst/>
          </a:prstGeom>
        </p:spPr>
        <p:txBody>
          <a:bodyPr/>
          <a:lstStyle>
            <a:lvl1pPr>
              <a:defRPr/>
            </a:lvl1pPr>
          </a:lstStyle>
          <a:p>
            <a:pPr>
              <a:defRPr/>
            </a:pPr>
            <a:fld id="{CBEC4D4C-65B5-4A03-9284-0A831F53967E}" type="slidenum">
              <a:rPr lang="en-US"/>
              <a:pPr>
                <a:defRPr/>
              </a:pPr>
              <a:t>‹#›</a:t>
            </a:fld>
            <a:endParaRPr lang="en-US"/>
          </a:p>
        </p:txBody>
      </p:sp>
    </p:spTree>
    <p:extLst>
      <p:ext uri="{BB962C8B-B14F-4D97-AF65-F5344CB8AC3E}">
        <p14:creationId xmlns:p14="http://schemas.microsoft.com/office/powerpoint/2010/main" val="30050296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3188" y="47625"/>
            <a:ext cx="6551612" cy="1143000"/>
          </a:xfrm>
          <a:prstGeom prst="rect">
            <a:avLst/>
          </a:prstGeom>
        </p:spPr>
        <p:txBody>
          <a:bodyPr>
            <a:normAutofit/>
          </a:bodyPr>
          <a:lstStyle>
            <a:lvl1pPr algn="ctr">
              <a:defRPr sz="3600"/>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67944349"/>
      </p:ext>
    </p:extLst>
  </p:cSld>
  <p:clrMapOvr>
    <a:masterClrMapping/>
  </p:clrMapOvr>
  <p:transition>
    <p:strips dir="rd"/>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249488" y="47625"/>
            <a:ext cx="6551612"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66011279"/>
      </p:ext>
    </p:extLst>
  </p:cSld>
  <p:clrMapOvr>
    <a:masterClrMapping/>
  </p:clrMapOvr>
  <p:transition>
    <p:strips dir="rd"/>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2249488" y="47625"/>
            <a:ext cx="6551612"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21097345"/>
      </p:ext>
    </p:extLst>
  </p:cSld>
  <p:clrMapOvr>
    <a:masterClrMapping/>
  </p:clrMapOvr>
  <p:transition>
    <p:strips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48694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39133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21986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9781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76002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51476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3.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image" Target="../media/image6.png"/><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theme" Target="../theme/theme3.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FEFE7"/>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gray">
          <a:xfrm>
            <a:off x="0" y="6483350"/>
            <a:ext cx="9144000" cy="0"/>
          </a:xfrm>
          <a:prstGeom prst="line">
            <a:avLst/>
          </a:prstGeom>
          <a:noFill/>
          <a:ln w="12700">
            <a:solidFill>
              <a:srgbClr val="969696"/>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027" name="Picture 3" descr="its_bkgd_bw"/>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9144000"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its_bkgd_khaki"/>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hidden">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5"/>
          <p:cNvSpPr>
            <a:spLocks noGrp="1" noChangeArrowheads="1"/>
          </p:cNvSpPr>
          <p:nvPr>
            <p:ph type="title"/>
          </p:nvPr>
        </p:nvSpPr>
        <p:spPr bwMode="white">
          <a:xfrm>
            <a:off x="2249488" y="47625"/>
            <a:ext cx="6551612" cy="1143000"/>
          </a:xfrm>
          <a:prstGeom prst="rect">
            <a:avLst/>
          </a:prstGeom>
          <a:noFill/>
          <a:ln>
            <a:noFill/>
          </a:ln>
          <a:effectLst>
            <a:outerShdw dist="35921" dir="2700000" algn="ctr" rotWithShape="0">
              <a:srgbClr val="336699"/>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30" name="Rectangle 6"/>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1" name="Text Box 7"/>
          <p:cNvSpPr txBox="1">
            <a:spLocks noChangeArrowheads="1"/>
          </p:cNvSpPr>
          <p:nvPr/>
        </p:nvSpPr>
        <p:spPr bwMode="auto">
          <a:xfrm>
            <a:off x="36513" y="6564313"/>
            <a:ext cx="9699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1000" b="1" dirty="0" smtClean="0">
                <a:solidFill>
                  <a:srgbClr val="666666"/>
                </a:solidFill>
                <a:latin typeface="Verdana" pitchFamily="34" charset="0"/>
              </a:rPr>
              <a:t>its.unc.edu</a:t>
            </a:r>
          </a:p>
        </p:txBody>
      </p:sp>
      <p:sp>
        <p:nvSpPr>
          <p:cNvPr id="1032" name="Text Box 8"/>
          <p:cNvSpPr txBox="1">
            <a:spLocks noChangeArrowheads="1"/>
          </p:cNvSpPr>
          <p:nvPr/>
        </p:nvSpPr>
        <p:spPr bwMode="auto">
          <a:xfrm>
            <a:off x="8667750" y="6567488"/>
            <a:ext cx="463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fld id="{46BBF11E-187C-4753-9BF4-7F83D61BE104}" type="slidenum">
              <a:rPr lang="en-US" altLang="en-US" sz="1000" b="1" smtClean="0">
                <a:solidFill>
                  <a:srgbClr val="666666"/>
                </a:solidFill>
                <a:latin typeface="Verdana" pitchFamily="34" charset="0"/>
              </a:rPr>
              <a:pPr eaLnBrk="1" hangingPunct="1">
                <a:defRPr/>
              </a:pPr>
              <a:t>‹#›</a:t>
            </a:fld>
            <a:endParaRPr lang="en-US" altLang="en-US" sz="1000" b="1" dirty="0" smtClean="0">
              <a:solidFill>
                <a:srgbClr val="666666"/>
              </a:solidFill>
              <a:latin typeface="Verdana" pitchFamily="34" charset="0"/>
            </a:endParaRPr>
          </a:p>
        </p:txBody>
      </p:sp>
      <p:grpSp>
        <p:nvGrpSpPr>
          <p:cNvPr id="1033" name="Group 9"/>
          <p:cNvGrpSpPr>
            <a:grpSpLocks/>
          </p:cNvGrpSpPr>
          <p:nvPr/>
        </p:nvGrpSpPr>
        <p:grpSpPr bwMode="auto">
          <a:xfrm>
            <a:off x="249238" y="244475"/>
            <a:ext cx="2122487" cy="547688"/>
            <a:chOff x="157" y="154"/>
            <a:chExt cx="1337" cy="345"/>
          </a:xfrm>
        </p:grpSpPr>
        <p:sp>
          <p:nvSpPr>
            <p:cNvPr id="1034" name="Freeform 10"/>
            <p:cNvSpPr>
              <a:spLocks/>
            </p:cNvSpPr>
            <p:nvPr userDrawn="1"/>
          </p:nvSpPr>
          <p:spPr bwMode="white">
            <a:xfrm>
              <a:off x="539" y="371"/>
              <a:ext cx="20" cy="39"/>
            </a:xfrm>
            <a:custGeom>
              <a:avLst/>
              <a:gdLst>
                <a:gd name="T0" fmla="*/ 0 w 24"/>
                <a:gd name="T1" fmla="*/ 0 h 48"/>
                <a:gd name="T2" fmla="*/ 14 w 24"/>
                <a:gd name="T3" fmla="*/ 0 h 48"/>
                <a:gd name="T4" fmla="*/ 14 w 24"/>
                <a:gd name="T5" fmla="*/ 2 h 48"/>
                <a:gd name="T6" fmla="*/ 13 w 24"/>
                <a:gd name="T7" fmla="*/ 2 h 48"/>
                <a:gd name="T8" fmla="*/ 10 w 24"/>
                <a:gd name="T9" fmla="*/ 5 h 48"/>
                <a:gd name="T10" fmla="*/ 10 w 24"/>
                <a:gd name="T11" fmla="*/ 21 h 48"/>
                <a:gd name="T12" fmla="*/ 13 w 24"/>
                <a:gd name="T13" fmla="*/ 24 h 48"/>
                <a:gd name="T14" fmla="*/ 14 w 24"/>
                <a:gd name="T15" fmla="*/ 24 h 48"/>
                <a:gd name="T16" fmla="*/ 14 w 24"/>
                <a:gd name="T17" fmla="*/ 26 h 48"/>
                <a:gd name="T18" fmla="*/ 0 w 24"/>
                <a:gd name="T19" fmla="*/ 26 h 48"/>
                <a:gd name="T20" fmla="*/ 0 w 24"/>
                <a:gd name="T21" fmla="*/ 24 h 48"/>
                <a:gd name="T22" fmla="*/ 1 w 24"/>
                <a:gd name="T23" fmla="*/ 24 h 48"/>
                <a:gd name="T24" fmla="*/ 4 w 24"/>
                <a:gd name="T25" fmla="*/ 22 h 48"/>
                <a:gd name="T26" fmla="*/ 4 w 24"/>
                <a:gd name="T27" fmla="*/ 5 h 48"/>
                <a:gd name="T28" fmla="*/ 1 w 24"/>
                <a:gd name="T29" fmla="*/ 2 h 48"/>
                <a:gd name="T30" fmla="*/ 0 w 24"/>
                <a:gd name="T31" fmla="*/ 2 h 48"/>
                <a:gd name="T32" fmla="*/ 0 w 24"/>
                <a:gd name="T33" fmla="*/ 0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48">
                  <a:moveTo>
                    <a:pt x="0" y="0"/>
                  </a:moveTo>
                  <a:cubicBezTo>
                    <a:pt x="24" y="0"/>
                    <a:pt x="24" y="0"/>
                    <a:pt x="24" y="0"/>
                  </a:cubicBezTo>
                  <a:cubicBezTo>
                    <a:pt x="24" y="3"/>
                    <a:pt x="24" y="3"/>
                    <a:pt x="24" y="3"/>
                  </a:cubicBezTo>
                  <a:cubicBezTo>
                    <a:pt x="23" y="3"/>
                    <a:pt x="23" y="3"/>
                    <a:pt x="23" y="3"/>
                  </a:cubicBezTo>
                  <a:cubicBezTo>
                    <a:pt x="19" y="3"/>
                    <a:pt x="17" y="5"/>
                    <a:pt x="17" y="9"/>
                  </a:cubicBezTo>
                  <a:cubicBezTo>
                    <a:pt x="17" y="39"/>
                    <a:pt x="17" y="39"/>
                    <a:pt x="17" y="39"/>
                  </a:cubicBezTo>
                  <a:cubicBezTo>
                    <a:pt x="17" y="43"/>
                    <a:pt x="18" y="45"/>
                    <a:pt x="23" y="45"/>
                  </a:cubicBezTo>
                  <a:cubicBezTo>
                    <a:pt x="24" y="45"/>
                    <a:pt x="24" y="45"/>
                    <a:pt x="24" y="45"/>
                  </a:cubicBezTo>
                  <a:cubicBezTo>
                    <a:pt x="24" y="48"/>
                    <a:pt x="24" y="48"/>
                    <a:pt x="24" y="48"/>
                  </a:cubicBezTo>
                  <a:cubicBezTo>
                    <a:pt x="0" y="48"/>
                    <a:pt x="0" y="48"/>
                    <a:pt x="0" y="48"/>
                  </a:cubicBezTo>
                  <a:cubicBezTo>
                    <a:pt x="0" y="45"/>
                    <a:pt x="0" y="45"/>
                    <a:pt x="0" y="45"/>
                  </a:cubicBezTo>
                  <a:cubicBezTo>
                    <a:pt x="1" y="45"/>
                    <a:pt x="1" y="45"/>
                    <a:pt x="1" y="45"/>
                  </a:cubicBezTo>
                  <a:cubicBezTo>
                    <a:pt x="5" y="45"/>
                    <a:pt x="7" y="43"/>
                    <a:pt x="7" y="40"/>
                  </a:cubicBezTo>
                  <a:cubicBezTo>
                    <a:pt x="7" y="9"/>
                    <a:pt x="7" y="9"/>
                    <a:pt x="7" y="9"/>
                  </a:cubicBezTo>
                  <a:cubicBezTo>
                    <a:pt x="7" y="5"/>
                    <a:pt x="5" y="3"/>
                    <a:pt x="1" y="3"/>
                  </a:cubicBezTo>
                  <a:cubicBezTo>
                    <a:pt x="0" y="3"/>
                    <a:pt x="0" y="3"/>
                    <a:pt x="0" y="3"/>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5" name="Freeform 11"/>
            <p:cNvSpPr>
              <a:spLocks/>
            </p:cNvSpPr>
            <p:nvPr userDrawn="1"/>
          </p:nvSpPr>
          <p:spPr bwMode="white">
            <a:xfrm>
              <a:off x="571" y="371"/>
              <a:ext cx="48" cy="39"/>
            </a:xfrm>
            <a:custGeom>
              <a:avLst/>
              <a:gdLst>
                <a:gd name="T0" fmla="*/ 6 w 58"/>
                <a:gd name="T1" fmla="*/ 21 h 48"/>
                <a:gd name="T2" fmla="*/ 10 w 58"/>
                <a:gd name="T3" fmla="*/ 24 h 48"/>
                <a:gd name="T4" fmla="*/ 10 w 58"/>
                <a:gd name="T5" fmla="*/ 26 h 48"/>
                <a:gd name="T6" fmla="*/ 0 w 58"/>
                <a:gd name="T7" fmla="*/ 26 h 48"/>
                <a:gd name="T8" fmla="*/ 0 w 58"/>
                <a:gd name="T9" fmla="*/ 24 h 48"/>
                <a:gd name="T10" fmla="*/ 0 w 58"/>
                <a:gd name="T11" fmla="*/ 24 h 48"/>
                <a:gd name="T12" fmla="*/ 3 w 58"/>
                <a:gd name="T13" fmla="*/ 22 h 48"/>
                <a:gd name="T14" fmla="*/ 3 w 58"/>
                <a:gd name="T15" fmla="*/ 2 h 48"/>
                <a:gd name="T16" fmla="*/ 0 w 58"/>
                <a:gd name="T17" fmla="*/ 2 h 48"/>
                <a:gd name="T18" fmla="*/ 0 w 58"/>
                <a:gd name="T19" fmla="*/ 0 h 48"/>
                <a:gd name="T20" fmla="*/ 8 w 58"/>
                <a:gd name="T21" fmla="*/ 0 h 48"/>
                <a:gd name="T22" fmla="*/ 26 w 58"/>
                <a:gd name="T23" fmla="*/ 18 h 48"/>
                <a:gd name="T24" fmla="*/ 26 w 58"/>
                <a:gd name="T25" fmla="*/ 6 h 48"/>
                <a:gd name="T26" fmla="*/ 22 w 58"/>
                <a:gd name="T27" fmla="*/ 2 h 48"/>
                <a:gd name="T28" fmla="*/ 22 w 58"/>
                <a:gd name="T29" fmla="*/ 2 h 48"/>
                <a:gd name="T30" fmla="*/ 22 w 58"/>
                <a:gd name="T31" fmla="*/ 0 h 48"/>
                <a:gd name="T32" fmla="*/ 33 w 58"/>
                <a:gd name="T33" fmla="*/ 0 h 48"/>
                <a:gd name="T34" fmla="*/ 33 w 58"/>
                <a:gd name="T35" fmla="*/ 2 h 48"/>
                <a:gd name="T36" fmla="*/ 32 w 58"/>
                <a:gd name="T37" fmla="*/ 2 h 48"/>
                <a:gd name="T38" fmla="*/ 29 w 58"/>
                <a:gd name="T39" fmla="*/ 4 h 48"/>
                <a:gd name="T40" fmla="*/ 29 w 58"/>
                <a:gd name="T41" fmla="*/ 26 h 48"/>
                <a:gd name="T42" fmla="*/ 26 w 58"/>
                <a:gd name="T43" fmla="*/ 26 h 48"/>
                <a:gd name="T44" fmla="*/ 6 w 58"/>
                <a:gd name="T45" fmla="*/ 6 h 48"/>
                <a:gd name="T46" fmla="*/ 6 w 58"/>
                <a:gd name="T47" fmla="*/ 21 h 4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8" h="48">
                  <a:moveTo>
                    <a:pt x="10" y="39"/>
                  </a:moveTo>
                  <a:cubicBezTo>
                    <a:pt x="10" y="43"/>
                    <a:pt x="12" y="45"/>
                    <a:pt x="18" y="45"/>
                  </a:cubicBezTo>
                  <a:cubicBezTo>
                    <a:pt x="18" y="48"/>
                    <a:pt x="18" y="48"/>
                    <a:pt x="18" y="48"/>
                  </a:cubicBezTo>
                  <a:cubicBezTo>
                    <a:pt x="0" y="48"/>
                    <a:pt x="0" y="48"/>
                    <a:pt x="0" y="48"/>
                  </a:cubicBezTo>
                  <a:cubicBezTo>
                    <a:pt x="0" y="45"/>
                    <a:pt x="0" y="45"/>
                    <a:pt x="0" y="45"/>
                  </a:cubicBezTo>
                  <a:cubicBezTo>
                    <a:pt x="0" y="45"/>
                    <a:pt x="0" y="45"/>
                    <a:pt x="0" y="45"/>
                  </a:cubicBezTo>
                  <a:cubicBezTo>
                    <a:pt x="5" y="45"/>
                    <a:pt x="6" y="43"/>
                    <a:pt x="6" y="40"/>
                  </a:cubicBezTo>
                  <a:cubicBezTo>
                    <a:pt x="6" y="5"/>
                    <a:pt x="6" y="5"/>
                    <a:pt x="6" y="5"/>
                  </a:cubicBezTo>
                  <a:cubicBezTo>
                    <a:pt x="4" y="4"/>
                    <a:pt x="2" y="3"/>
                    <a:pt x="0" y="3"/>
                  </a:cubicBezTo>
                  <a:cubicBezTo>
                    <a:pt x="0" y="0"/>
                    <a:pt x="0" y="0"/>
                    <a:pt x="0" y="0"/>
                  </a:cubicBezTo>
                  <a:cubicBezTo>
                    <a:pt x="15" y="0"/>
                    <a:pt x="15" y="0"/>
                    <a:pt x="15" y="0"/>
                  </a:cubicBezTo>
                  <a:cubicBezTo>
                    <a:pt x="46" y="33"/>
                    <a:pt x="46" y="33"/>
                    <a:pt x="46" y="33"/>
                  </a:cubicBezTo>
                  <a:cubicBezTo>
                    <a:pt x="46" y="10"/>
                    <a:pt x="46" y="10"/>
                    <a:pt x="46" y="10"/>
                  </a:cubicBezTo>
                  <a:cubicBezTo>
                    <a:pt x="46" y="4"/>
                    <a:pt x="45" y="3"/>
                    <a:pt x="39" y="3"/>
                  </a:cubicBezTo>
                  <a:cubicBezTo>
                    <a:pt x="38" y="3"/>
                    <a:pt x="38" y="3"/>
                    <a:pt x="38" y="3"/>
                  </a:cubicBezTo>
                  <a:cubicBezTo>
                    <a:pt x="38" y="0"/>
                    <a:pt x="38" y="0"/>
                    <a:pt x="38" y="0"/>
                  </a:cubicBezTo>
                  <a:cubicBezTo>
                    <a:pt x="58" y="0"/>
                    <a:pt x="58" y="0"/>
                    <a:pt x="58" y="0"/>
                  </a:cubicBezTo>
                  <a:cubicBezTo>
                    <a:pt x="58" y="3"/>
                    <a:pt x="58" y="3"/>
                    <a:pt x="58" y="3"/>
                  </a:cubicBezTo>
                  <a:cubicBezTo>
                    <a:pt x="57" y="3"/>
                    <a:pt x="57" y="3"/>
                    <a:pt x="57" y="3"/>
                  </a:cubicBezTo>
                  <a:cubicBezTo>
                    <a:pt x="53" y="3"/>
                    <a:pt x="51" y="4"/>
                    <a:pt x="51" y="7"/>
                  </a:cubicBezTo>
                  <a:cubicBezTo>
                    <a:pt x="51" y="48"/>
                    <a:pt x="51" y="48"/>
                    <a:pt x="51" y="48"/>
                  </a:cubicBezTo>
                  <a:cubicBezTo>
                    <a:pt x="47" y="48"/>
                    <a:pt x="47" y="48"/>
                    <a:pt x="47" y="48"/>
                  </a:cubicBezTo>
                  <a:cubicBezTo>
                    <a:pt x="10" y="10"/>
                    <a:pt x="10" y="10"/>
                    <a:pt x="10" y="10"/>
                  </a:cubicBezTo>
                  <a:lnTo>
                    <a:pt x="10"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6" name="Freeform 12"/>
            <p:cNvSpPr>
              <a:spLocks/>
            </p:cNvSpPr>
            <p:nvPr userDrawn="1"/>
          </p:nvSpPr>
          <p:spPr bwMode="white">
            <a:xfrm>
              <a:off x="631" y="371"/>
              <a:ext cx="32" cy="39"/>
            </a:xfrm>
            <a:custGeom>
              <a:avLst/>
              <a:gdLst>
                <a:gd name="T0" fmla="*/ 9 w 39"/>
                <a:gd name="T1" fmla="*/ 12 h 48"/>
                <a:gd name="T2" fmla="*/ 15 w 39"/>
                <a:gd name="T3" fmla="*/ 12 h 48"/>
                <a:gd name="T4" fmla="*/ 19 w 39"/>
                <a:gd name="T5" fmla="*/ 9 h 48"/>
                <a:gd name="T6" fmla="*/ 21 w 39"/>
                <a:gd name="T7" fmla="*/ 9 h 48"/>
                <a:gd name="T8" fmla="*/ 21 w 39"/>
                <a:gd name="T9" fmla="*/ 16 h 48"/>
                <a:gd name="T10" fmla="*/ 19 w 39"/>
                <a:gd name="T11" fmla="*/ 16 h 48"/>
                <a:gd name="T12" fmla="*/ 16 w 39"/>
                <a:gd name="T13" fmla="*/ 14 h 48"/>
                <a:gd name="T14" fmla="*/ 9 w 39"/>
                <a:gd name="T15" fmla="*/ 14 h 48"/>
                <a:gd name="T16" fmla="*/ 9 w 39"/>
                <a:gd name="T17" fmla="*/ 20 h 48"/>
                <a:gd name="T18" fmla="*/ 12 w 39"/>
                <a:gd name="T19" fmla="*/ 24 h 48"/>
                <a:gd name="T20" fmla="*/ 13 w 39"/>
                <a:gd name="T21" fmla="*/ 24 h 48"/>
                <a:gd name="T22" fmla="*/ 13 w 39"/>
                <a:gd name="T23" fmla="*/ 26 h 48"/>
                <a:gd name="T24" fmla="*/ 0 w 39"/>
                <a:gd name="T25" fmla="*/ 26 h 48"/>
                <a:gd name="T26" fmla="*/ 0 w 39"/>
                <a:gd name="T27" fmla="*/ 24 h 48"/>
                <a:gd name="T28" fmla="*/ 1 w 39"/>
                <a:gd name="T29" fmla="*/ 24 h 48"/>
                <a:gd name="T30" fmla="*/ 3 w 39"/>
                <a:gd name="T31" fmla="*/ 22 h 48"/>
                <a:gd name="T32" fmla="*/ 3 w 39"/>
                <a:gd name="T33" fmla="*/ 6 h 48"/>
                <a:gd name="T34" fmla="*/ 1 w 39"/>
                <a:gd name="T35" fmla="*/ 2 h 48"/>
                <a:gd name="T36" fmla="*/ 0 w 39"/>
                <a:gd name="T37" fmla="*/ 2 h 48"/>
                <a:gd name="T38" fmla="*/ 0 w 39"/>
                <a:gd name="T39" fmla="*/ 0 h 48"/>
                <a:gd name="T40" fmla="*/ 21 w 39"/>
                <a:gd name="T41" fmla="*/ 0 h 48"/>
                <a:gd name="T42" fmla="*/ 21 w 39"/>
                <a:gd name="T43" fmla="*/ 6 h 48"/>
                <a:gd name="T44" fmla="*/ 21 w 39"/>
                <a:gd name="T45" fmla="*/ 6 h 48"/>
                <a:gd name="T46" fmla="*/ 17 w 39"/>
                <a:gd name="T47" fmla="*/ 2 h 48"/>
                <a:gd name="T48" fmla="*/ 9 w 39"/>
                <a:gd name="T49" fmla="*/ 2 h 48"/>
                <a:gd name="T50" fmla="*/ 9 w 39"/>
                <a:gd name="T51" fmla="*/ 12 h 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9" h="48">
                  <a:moveTo>
                    <a:pt x="16" y="22"/>
                  </a:moveTo>
                  <a:cubicBezTo>
                    <a:pt x="27" y="22"/>
                    <a:pt x="27" y="22"/>
                    <a:pt x="27" y="22"/>
                  </a:cubicBezTo>
                  <a:cubicBezTo>
                    <a:pt x="32" y="22"/>
                    <a:pt x="34" y="21"/>
                    <a:pt x="34" y="16"/>
                  </a:cubicBezTo>
                  <a:cubicBezTo>
                    <a:pt x="37" y="16"/>
                    <a:pt x="37" y="16"/>
                    <a:pt x="37" y="16"/>
                  </a:cubicBezTo>
                  <a:cubicBezTo>
                    <a:pt x="37" y="31"/>
                    <a:pt x="37" y="31"/>
                    <a:pt x="37" y="31"/>
                  </a:cubicBezTo>
                  <a:cubicBezTo>
                    <a:pt x="34" y="31"/>
                    <a:pt x="34" y="31"/>
                    <a:pt x="34" y="31"/>
                  </a:cubicBezTo>
                  <a:cubicBezTo>
                    <a:pt x="34" y="28"/>
                    <a:pt x="32" y="26"/>
                    <a:pt x="28" y="26"/>
                  </a:cubicBezTo>
                  <a:cubicBezTo>
                    <a:pt x="16" y="26"/>
                    <a:pt x="16" y="26"/>
                    <a:pt x="16" y="26"/>
                  </a:cubicBezTo>
                  <a:cubicBezTo>
                    <a:pt x="16" y="38"/>
                    <a:pt x="16" y="38"/>
                    <a:pt x="16" y="38"/>
                  </a:cubicBezTo>
                  <a:cubicBezTo>
                    <a:pt x="16" y="44"/>
                    <a:pt x="17" y="45"/>
                    <a:pt x="22" y="45"/>
                  </a:cubicBezTo>
                  <a:cubicBezTo>
                    <a:pt x="23" y="45"/>
                    <a:pt x="23" y="45"/>
                    <a:pt x="23" y="45"/>
                  </a:cubicBezTo>
                  <a:cubicBezTo>
                    <a:pt x="23" y="48"/>
                    <a:pt x="23" y="48"/>
                    <a:pt x="23" y="48"/>
                  </a:cubicBezTo>
                  <a:cubicBezTo>
                    <a:pt x="0" y="48"/>
                    <a:pt x="0" y="48"/>
                    <a:pt x="0" y="48"/>
                  </a:cubicBezTo>
                  <a:cubicBezTo>
                    <a:pt x="0" y="45"/>
                    <a:pt x="0" y="45"/>
                    <a:pt x="0" y="45"/>
                  </a:cubicBezTo>
                  <a:cubicBezTo>
                    <a:pt x="1" y="45"/>
                    <a:pt x="1" y="45"/>
                    <a:pt x="1" y="45"/>
                  </a:cubicBezTo>
                  <a:cubicBezTo>
                    <a:pt x="5" y="45"/>
                    <a:pt x="6" y="44"/>
                    <a:pt x="6" y="41"/>
                  </a:cubicBezTo>
                  <a:cubicBezTo>
                    <a:pt x="6" y="10"/>
                    <a:pt x="6" y="10"/>
                    <a:pt x="6" y="10"/>
                  </a:cubicBezTo>
                  <a:cubicBezTo>
                    <a:pt x="6" y="5"/>
                    <a:pt x="5" y="3"/>
                    <a:pt x="1" y="3"/>
                  </a:cubicBezTo>
                  <a:cubicBezTo>
                    <a:pt x="0" y="3"/>
                    <a:pt x="0" y="3"/>
                    <a:pt x="0" y="3"/>
                  </a:cubicBezTo>
                  <a:cubicBezTo>
                    <a:pt x="0" y="0"/>
                    <a:pt x="0" y="0"/>
                    <a:pt x="0" y="0"/>
                  </a:cubicBezTo>
                  <a:cubicBezTo>
                    <a:pt x="39" y="0"/>
                    <a:pt x="39" y="0"/>
                    <a:pt x="39" y="0"/>
                  </a:cubicBezTo>
                  <a:cubicBezTo>
                    <a:pt x="39" y="11"/>
                    <a:pt x="39" y="11"/>
                    <a:pt x="39" y="11"/>
                  </a:cubicBezTo>
                  <a:cubicBezTo>
                    <a:pt x="36" y="11"/>
                    <a:pt x="36" y="11"/>
                    <a:pt x="36" y="11"/>
                  </a:cubicBezTo>
                  <a:cubicBezTo>
                    <a:pt x="36" y="6"/>
                    <a:pt x="35" y="5"/>
                    <a:pt x="31" y="5"/>
                  </a:cubicBezTo>
                  <a:cubicBezTo>
                    <a:pt x="16" y="5"/>
                    <a:pt x="16" y="5"/>
                    <a:pt x="16" y="5"/>
                  </a:cubicBezTo>
                  <a:lnTo>
                    <a:pt x="16"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7" name="Freeform 13"/>
            <p:cNvSpPr>
              <a:spLocks noEditPoints="1"/>
            </p:cNvSpPr>
            <p:nvPr userDrawn="1"/>
          </p:nvSpPr>
          <p:spPr bwMode="white">
            <a:xfrm>
              <a:off x="678" y="370"/>
              <a:ext cx="47" cy="41"/>
            </a:xfrm>
            <a:custGeom>
              <a:avLst/>
              <a:gdLst>
                <a:gd name="T0" fmla="*/ 16 w 57"/>
                <a:gd name="T1" fmla="*/ 0 h 50"/>
                <a:gd name="T2" fmla="*/ 32 w 57"/>
                <a:gd name="T3" fmla="*/ 13 h 50"/>
                <a:gd name="T4" fmla="*/ 16 w 57"/>
                <a:gd name="T5" fmla="*/ 28 h 50"/>
                <a:gd name="T6" fmla="*/ 0 w 57"/>
                <a:gd name="T7" fmla="*/ 14 h 50"/>
                <a:gd name="T8" fmla="*/ 16 w 57"/>
                <a:gd name="T9" fmla="*/ 0 h 50"/>
                <a:gd name="T10" fmla="*/ 17 w 57"/>
                <a:gd name="T11" fmla="*/ 26 h 50"/>
                <a:gd name="T12" fmla="*/ 26 w 57"/>
                <a:gd name="T13" fmla="*/ 15 h 50"/>
                <a:gd name="T14" fmla="*/ 16 w 57"/>
                <a:gd name="T15" fmla="*/ 2 h 50"/>
                <a:gd name="T16" fmla="*/ 7 w 57"/>
                <a:gd name="T17" fmla="*/ 12 h 50"/>
                <a:gd name="T18" fmla="*/ 17 w 57"/>
                <a:gd name="T19" fmla="*/ 26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 h="50">
                  <a:moveTo>
                    <a:pt x="29" y="0"/>
                  </a:moveTo>
                  <a:cubicBezTo>
                    <a:pt x="45" y="0"/>
                    <a:pt x="57" y="10"/>
                    <a:pt x="57" y="24"/>
                  </a:cubicBezTo>
                  <a:cubicBezTo>
                    <a:pt x="57" y="38"/>
                    <a:pt x="46" y="50"/>
                    <a:pt x="28" y="50"/>
                  </a:cubicBezTo>
                  <a:cubicBezTo>
                    <a:pt x="10" y="50"/>
                    <a:pt x="0" y="39"/>
                    <a:pt x="0" y="26"/>
                  </a:cubicBezTo>
                  <a:cubicBezTo>
                    <a:pt x="0" y="11"/>
                    <a:pt x="12" y="0"/>
                    <a:pt x="29" y="0"/>
                  </a:cubicBezTo>
                  <a:close/>
                  <a:moveTo>
                    <a:pt x="30" y="47"/>
                  </a:moveTo>
                  <a:cubicBezTo>
                    <a:pt x="40" y="47"/>
                    <a:pt x="45" y="37"/>
                    <a:pt x="45" y="27"/>
                  </a:cubicBezTo>
                  <a:cubicBezTo>
                    <a:pt x="45" y="15"/>
                    <a:pt x="39" y="3"/>
                    <a:pt x="28" y="3"/>
                  </a:cubicBezTo>
                  <a:cubicBezTo>
                    <a:pt x="18" y="3"/>
                    <a:pt x="12" y="11"/>
                    <a:pt x="12" y="22"/>
                  </a:cubicBezTo>
                  <a:cubicBezTo>
                    <a:pt x="12" y="37"/>
                    <a:pt x="19" y="47"/>
                    <a:pt x="30" y="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8" name="Freeform 14"/>
            <p:cNvSpPr>
              <a:spLocks noEditPoints="1"/>
            </p:cNvSpPr>
            <p:nvPr userDrawn="1"/>
          </p:nvSpPr>
          <p:spPr bwMode="white">
            <a:xfrm>
              <a:off x="737" y="370"/>
              <a:ext cx="48" cy="41"/>
            </a:xfrm>
            <a:custGeom>
              <a:avLst/>
              <a:gdLst>
                <a:gd name="T0" fmla="*/ 10 w 59"/>
                <a:gd name="T1" fmla="*/ 22 h 50"/>
                <a:gd name="T2" fmla="*/ 13 w 59"/>
                <a:gd name="T3" fmla="*/ 25 h 50"/>
                <a:gd name="T4" fmla="*/ 15 w 59"/>
                <a:gd name="T5" fmla="*/ 25 h 50"/>
                <a:gd name="T6" fmla="*/ 15 w 59"/>
                <a:gd name="T7" fmla="*/ 27 h 50"/>
                <a:gd name="T8" fmla="*/ 0 w 59"/>
                <a:gd name="T9" fmla="*/ 27 h 50"/>
                <a:gd name="T10" fmla="*/ 0 w 59"/>
                <a:gd name="T11" fmla="*/ 25 h 50"/>
                <a:gd name="T12" fmla="*/ 1 w 59"/>
                <a:gd name="T13" fmla="*/ 25 h 50"/>
                <a:gd name="T14" fmla="*/ 5 w 59"/>
                <a:gd name="T15" fmla="*/ 22 h 50"/>
                <a:gd name="T16" fmla="*/ 5 w 59"/>
                <a:gd name="T17" fmla="*/ 6 h 50"/>
                <a:gd name="T18" fmla="*/ 2 w 59"/>
                <a:gd name="T19" fmla="*/ 2 h 50"/>
                <a:gd name="T20" fmla="*/ 0 w 59"/>
                <a:gd name="T21" fmla="*/ 2 h 50"/>
                <a:gd name="T22" fmla="*/ 0 w 59"/>
                <a:gd name="T23" fmla="*/ 1 h 50"/>
                <a:gd name="T24" fmla="*/ 6 w 59"/>
                <a:gd name="T25" fmla="*/ 1 h 50"/>
                <a:gd name="T26" fmla="*/ 12 w 59"/>
                <a:gd name="T27" fmla="*/ 0 h 50"/>
                <a:gd name="T28" fmla="*/ 24 w 59"/>
                <a:gd name="T29" fmla="*/ 3 h 50"/>
                <a:gd name="T30" fmla="*/ 25 w 59"/>
                <a:gd name="T31" fmla="*/ 7 h 50"/>
                <a:gd name="T32" fmla="*/ 20 w 59"/>
                <a:gd name="T33" fmla="*/ 15 h 50"/>
                <a:gd name="T34" fmla="*/ 27 w 59"/>
                <a:gd name="T35" fmla="*/ 23 h 50"/>
                <a:gd name="T36" fmla="*/ 32 w 59"/>
                <a:gd name="T37" fmla="*/ 26 h 50"/>
                <a:gd name="T38" fmla="*/ 32 w 59"/>
                <a:gd name="T39" fmla="*/ 28 h 50"/>
                <a:gd name="T40" fmla="*/ 29 w 59"/>
                <a:gd name="T41" fmla="*/ 28 h 50"/>
                <a:gd name="T42" fmla="*/ 20 w 59"/>
                <a:gd name="T43" fmla="*/ 25 h 50"/>
                <a:gd name="T44" fmla="*/ 13 w 59"/>
                <a:gd name="T45" fmla="*/ 16 h 50"/>
                <a:gd name="T46" fmla="*/ 10 w 59"/>
                <a:gd name="T47" fmla="*/ 16 h 50"/>
                <a:gd name="T48" fmla="*/ 10 w 59"/>
                <a:gd name="T49" fmla="*/ 22 h 50"/>
                <a:gd name="T50" fmla="*/ 10 w 59"/>
                <a:gd name="T51" fmla="*/ 14 h 50"/>
                <a:gd name="T52" fmla="*/ 11 w 59"/>
                <a:gd name="T53" fmla="*/ 14 h 50"/>
                <a:gd name="T54" fmla="*/ 20 w 59"/>
                <a:gd name="T55" fmla="*/ 8 h 50"/>
                <a:gd name="T56" fmla="*/ 12 w 59"/>
                <a:gd name="T57" fmla="*/ 2 h 50"/>
                <a:gd name="T58" fmla="*/ 10 w 59"/>
                <a:gd name="T59" fmla="*/ 2 h 50"/>
                <a:gd name="T60" fmla="*/ 10 w 59"/>
                <a:gd name="T61" fmla="*/ 14 h 5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9" h="50">
                  <a:moveTo>
                    <a:pt x="18" y="40"/>
                  </a:moveTo>
                  <a:cubicBezTo>
                    <a:pt x="18" y="44"/>
                    <a:pt x="20" y="46"/>
                    <a:pt x="24" y="46"/>
                  </a:cubicBezTo>
                  <a:cubicBezTo>
                    <a:pt x="27" y="46"/>
                    <a:pt x="27" y="46"/>
                    <a:pt x="27" y="46"/>
                  </a:cubicBezTo>
                  <a:cubicBezTo>
                    <a:pt x="27" y="49"/>
                    <a:pt x="27" y="49"/>
                    <a:pt x="27" y="49"/>
                  </a:cubicBezTo>
                  <a:cubicBezTo>
                    <a:pt x="0" y="49"/>
                    <a:pt x="0" y="49"/>
                    <a:pt x="0" y="49"/>
                  </a:cubicBezTo>
                  <a:cubicBezTo>
                    <a:pt x="0" y="46"/>
                    <a:pt x="0" y="46"/>
                    <a:pt x="0" y="46"/>
                  </a:cubicBezTo>
                  <a:cubicBezTo>
                    <a:pt x="1" y="46"/>
                    <a:pt x="1" y="46"/>
                    <a:pt x="1" y="46"/>
                  </a:cubicBezTo>
                  <a:cubicBezTo>
                    <a:pt x="6" y="46"/>
                    <a:pt x="8" y="45"/>
                    <a:pt x="8" y="40"/>
                  </a:cubicBezTo>
                  <a:cubicBezTo>
                    <a:pt x="8" y="10"/>
                    <a:pt x="8" y="10"/>
                    <a:pt x="8" y="10"/>
                  </a:cubicBezTo>
                  <a:cubicBezTo>
                    <a:pt x="8" y="7"/>
                    <a:pt x="7" y="4"/>
                    <a:pt x="2" y="4"/>
                  </a:cubicBezTo>
                  <a:cubicBezTo>
                    <a:pt x="0" y="4"/>
                    <a:pt x="0" y="4"/>
                    <a:pt x="0" y="4"/>
                  </a:cubicBezTo>
                  <a:cubicBezTo>
                    <a:pt x="0" y="1"/>
                    <a:pt x="0" y="1"/>
                    <a:pt x="0" y="1"/>
                  </a:cubicBezTo>
                  <a:cubicBezTo>
                    <a:pt x="4" y="1"/>
                    <a:pt x="7" y="1"/>
                    <a:pt x="10" y="1"/>
                  </a:cubicBezTo>
                  <a:cubicBezTo>
                    <a:pt x="14" y="1"/>
                    <a:pt x="20" y="0"/>
                    <a:pt x="22" y="0"/>
                  </a:cubicBezTo>
                  <a:cubicBezTo>
                    <a:pt x="34" y="0"/>
                    <a:pt x="40" y="2"/>
                    <a:pt x="44" y="6"/>
                  </a:cubicBezTo>
                  <a:cubicBezTo>
                    <a:pt x="46" y="8"/>
                    <a:pt x="47" y="11"/>
                    <a:pt x="47" y="14"/>
                  </a:cubicBezTo>
                  <a:cubicBezTo>
                    <a:pt x="47" y="20"/>
                    <a:pt x="43" y="25"/>
                    <a:pt x="36" y="27"/>
                  </a:cubicBezTo>
                  <a:cubicBezTo>
                    <a:pt x="41" y="31"/>
                    <a:pt x="44" y="37"/>
                    <a:pt x="49" y="42"/>
                  </a:cubicBezTo>
                  <a:cubicBezTo>
                    <a:pt x="52" y="45"/>
                    <a:pt x="54" y="46"/>
                    <a:pt x="59" y="47"/>
                  </a:cubicBezTo>
                  <a:cubicBezTo>
                    <a:pt x="59" y="50"/>
                    <a:pt x="59" y="50"/>
                    <a:pt x="59" y="50"/>
                  </a:cubicBezTo>
                  <a:cubicBezTo>
                    <a:pt x="57" y="50"/>
                    <a:pt x="57" y="50"/>
                    <a:pt x="54" y="50"/>
                  </a:cubicBezTo>
                  <a:cubicBezTo>
                    <a:pt x="45" y="50"/>
                    <a:pt x="41" y="48"/>
                    <a:pt x="37" y="45"/>
                  </a:cubicBezTo>
                  <a:cubicBezTo>
                    <a:pt x="34" y="41"/>
                    <a:pt x="29" y="33"/>
                    <a:pt x="24" y="29"/>
                  </a:cubicBezTo>
                  <a:cubicBezTo>
                    <a:pt x="18" y="29"/>
                    <a:pt x="18" y="29"/>
                    <a:pt x="18" y="29"/>
                  </a:cubicBezTo>
                  <a:lnTo>
                    <a:pt x="18" y="40"/>
                  </a:lnTo>
                  <a:close/>
                  <a:moveTo>
                    <a:pt x="18" y="26"/>
                  </a:moveTo>
                  <a:cubicBezTo>
                    <a:pt x="21" y="26"/>
                    <a:pt x="21" y="26"/>
                    <a:pt x="21" y="26"/>
                  </a:cubicBezTo>
                  <a:cubicBezTo>
                    <a:pt x="31" y="26"/>
                    <a:pt x="36" y="23"/>
                    <a:pt x="36" y="15"/>
                  </a:cubicBezTo>
                  <a:cubicBezTo>
                    <a:pt x="36" y="6"/>
                    <a:pt x="30" y="4"/>
                    <a:pt x="22" y="4"/>
                  </a:cubicBezTo>
                  <a:cubicBezTo>
                    <a:pt x="18" y="4"/>
                    <a:pt x="18" y="4"/>
                    <a:pt x="18" y="4"/>
                  </a:cubicBezTo>
                  <a:lnTo>
                    <a:pt x="18"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9" name="Freeform 15"/>
            <p:cNvSpPr>
              <a:spLocks/>
            </p:cNvSpPr>
            <p:nvPr userDrawn="1"/>
          </p:nvSpPr>
          <p:spPr bwMode="white">
            <a:xfrm>
              <a:off x="794" y="371"/>
              <a:ext cx="56" cy="39"/>
            </a:xfrm>
            <a:custGeom>
              <a:avLst/>
              <a:gdLst>
                <a:gd name="T0" fmla="*/ 7 w 68"/>
                <a:gd name="T1" fmla="*/ 6 h 48"/>
                <a:gd name="T2" fmla="*/ 7 w 68"/>
                <a:gd name="T3" fmla="*/ 6 h 48"/>
                <a:gd name="T4" fmla="*/ 6 w 68"/>
                <a:gd name="T5" fmla="*/ 20 h 48"/>
                <a:gd name="T6" fmla="*/ 10 w 68"/>
                <a:gd name="T7" fmla="*/ 24 h 48"/>
                <a:gd name="T8" fmla="*/ 10 w 68"/>
                <a:gd name="T9" fmla="*/ 26 h 48"/>
                <a:gd name="T10" fmla="*/ 0 w 68"/>
                <a:gd name="T11" fmla="*/ 26 h 48"/>
                <a:gd name="T12" fmla="*/ 0 w 68"/>
                <a:gd name="T13" fmla="*/ 24 h 48"/>
                <a:gd name="T14" fmla="*/ 4 w 68"/>
                <a:gd name="T15" fmla="*/ 20 h 48"/>
                <a:gd name="T16" fmla="*/ 5 w 68"/>
                <a:gd name="T17" fmla="*/ 5 h 48"/>
                <a:gd name="T18" fmla="*/ 2 w 68"/>
                <a:gd name="T19" fmla="*/ 2 h 48"/>
                <a:gd name="T20" fmla="*/ 2 w 68"/>
                <a:gd name="T21" fmla="*/ 0 h 48"/>
                <a:gd name="T22" fmla="*/ 11 w 68"/>
                <a:gd name="T23" fmla="*/ 0 h 48"/>
                <a:gd name="T24" fmla="*/ 19 w 68"/>
                <a:gd name="T25" fmla="*/ 17 h 48"/>
                <a:gd name="T26" fmla="*/ 27 w 68"/>
                <a:gd name="T27" fmla="*/ 0 h 48"/>
                <a:gd name="T28" fmla="*/ 36 w 68"/>
                <a:gd name="T29" fmla="*/ 0 h 48"/>
                <a:gd name="T30" fmla="*/ 36 w 68"/>
                <a:gd name="T31" fmla="*/ 2 h 48"/>
                <a:gd name="T32" fmla="*/ 33 w 68"/>
                <a:gd name="T33" fmla="*/ 5 h 48"/>
                <a:gd name="T34" fmla="*/ 34 w 68"/>
                <a:gd name="T35" fmla="*/ 20 h 48"/>
                <a:gd name="T36" fmla="*/ 38 w 68"/>
                <a:gd name="T37" fmla="*/ 24 h 48"/>
                <a:gd name="T38" fmla="*/ 38 w 68"/>
                <a:gd name="T39" fmla="*/ 26 h 48"/>
                <a:gd name="T40" fmla="*/ 25 w 68"/>
                <a:gd name="T41" fmla="*/ 26 h 48"/>
                <a:gd name="T42" fmla="*/ 25 w 68"/>
                <a:gd name="T43" fmla="*/ 24 h 48"/>
                <a:gd name="T44" fmla="*/ 25 w 68"/>
                <a:gd name="T45" fmla="*/ 24 h 48"/>
                <a:gd name="T46" fmla="*/ 29 w 68"/>
                <a:gd name="T47" fmla="*/ 22 h 48"/>
                <a:gd name="T48" fmla="*/ 29 w 68"/>
                <a:gd name="T49" fmla="*/ 20 h 48"/>
                <a:gd name="T50" fmla="*/ 27 w 68"/>
                <a:gd name="T51" fmla="*/ 5 h 48"/>
                <a:gd name="T52" fmla="*/ 27 w 68"/>
                <a:gd name="T53" fmla="*/ 5 h 48"/>
                <a:gd name="T54" fmla="*/ 17 w 68"/>
                <a:gd name="T55" fmla="*/ 26 h 48"/>
                <a:gd name="T56" fmla="*/ 17 w 68"/>
                <a:gd name="T57" fmla="*/ 26 h 48"/>
                <a:gd name="T58" fmla="*/ 7 w 68"/>
                <a:gd name="T59" fmla="*/ 6 h 4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8" h="48">
                  <a:moveTo>
                    <a:pt x="13" y="10"/>
                  </a:moveTo>
                  <a:cubicBezTo>
                    <a:pt x="12" y="10"/>
                    <a:pt x="12" y="10"/>
                    <a:pt x="12" y="10"/>
                  </a:cubicBezTo>
                  <a:cubicBezTo>
                    <a:pt x="11" y="37"/>
                    <a:pt x="11" y="37"/>
                    <a:pt x="11" y="37"/>
                  </a:cubicBezTo>
                  <a:cubicBezTo>
                    <a:pt x="10" y="42"/>
                    <a:pt x="11" y="45"/>
                    <a:pt x="17" y="45"/>
                  </a:cubicBezTo>
                  <a:cubicBezTo>
                    <a:pt x="17" y="48"/>
                    <a:pt x="17" y="48"/>
                    <a:pt x="17" y="48"/>
                  </a:cubicBezTo>
                  <a:cubicBezTo>
                    <a:pt x="0" y="48"/>
                    <a:pt x="0" y="48"/>
                    <a:pt x="0" y="48"/>
                  </a:cubicBezTo>
                  <a:cubicBezTo>
                    <a:pt x="0" y="45"/>
                    <a:pt x="0" y="45"/>
                    <a:pt x="0" y="45"/>
                  </a:cubicBezTo>
                  <a:cubicBezTo>
                    <a:pt x="6" y="45"/>
                    <a:pt x="6" y="43"/>
                    <a:pt x="7" y="37"/>
                  </a:cubicBezTo>
                  <a:cubicBezTo>
                    <a:pt x="8" y="9"/>
                    <a:pt x="8" y="9"/>
                    <a:pt x="8" y="9"/>
                  </a:cubicBezTo>
                  <a:cubicBezTo>
                    <a:pt x="9" y="5"/>
                    <a:pt x="8" y="4"/>
                    <a:pt x="3" y="3"/>
                  </a:cubicBezTo>
                  <a:cubicBezTo>
                    <a:pt x="3" y="0"/>
                    <a:pt x="3" y="0"/>
                    <a:pt x="3" y="0"/>
                  </a:cubicBezTo>
                  <a:cubicBezTo>
                    <a:pt x="19" y="0"/>
                    <a:pt x="19" y="0"/>
                    <a:pt x="19" y="0"/>
                  </a:cubicBezTo>
                  <a:cubicBezTo>
                    <a:pt x="34" y="32"/>
                    <a:pt x="34" y="32"/>
                    <a:pt x="34" y="32"/>
                  </a:cubicBezTo>
                  <a:cubicBezTo>
                    <a:pt x="48" y="0"/>
                    <a:pt x="48" y="0"/>
                    <a:pt x="48" y="0"/>
                  </a:cubicBezTo>
                  <a:cubicBezTo>
                    <a:pt x="65" y="0"/>
                    <a:pt x="65" y="0"/>
                    <a:pt x="65" y="0"/>
                  </a:cubicBezTo>
                  <a:cubicBezTo>
                    <a:pt x="65" y="3"/>
                    <a:pt x="65" y="3"/>
                    <a:pt x="65" y="3"/>
                  </a:cubicBezTo>
                  <a:cubicBezTo>
                    <a:pt x="59" y="4"/>
                    <a:pt x="59" y="4"/>
                    <a:pt x="59" y="9"/>
                  </a:cubicBezTo>
                  <a:cubicBezTo>
                    <a:pt x="61" y="37"/>
                    <a:pt x="61" y="37"/>
                    <a:pt x="61" y="37"/>
                  </a:cubicBezTo>
                  <a:cubicBezTo>
                    <a:pt x="61" y="44"/>
                    <a:pt x="62" y="44"/>
                    <a:pt x="68" y="45"/>
                  </a:cubicBezTo>
                  <a:cubicBezTo>
                    <a:pt x="68" y="48"/>
                    <a:pt x="68" y="48"/>
                    <a:pt x="68" y="48"/>
                  </a:cubicBezTo>
                  <a:cubicBezTo>
                    <a:pt x="44" y="48"/>
                    <a:pt x="44" y="48"/>
                    <a:pt x="44" y="48"/>
                  </a:cubicBezTo>
                  <a:cubicBezTo>
                    <a:pt x="44" y="45"/>
                    <a:pt x="44" y="45"/>
                    <a:pt x="44" y="45"/>
                  </a:cubicBezTo>
                  <a:cubicBezTo>
                    <a:pt x="45" y="45"/>
                    <a:pt x="45" y="45"/>
                    <a:pt x="45" y="45"/>
                  </a:cubicBezTo>
                  <a:cubicBezTo>
                    <a:pt x="48" y="45"/>
                    <a:pt x="51" y="45"/>
                    <a:pt x="51" y="40"/>
                  </a:cubicBezTo>
                  <a:cubicBezTo>
                    <a:pt x="51" y="39"/>
                    <a:pt x="51" y="37"/>
                    <a:pt x="51" y="36"/>
                  </a:cubicBezTo>
                  <a:cubicBezTo>
                    <a:pt x="49" y="9"/>
                    <a:pt x="49" y="9"/>
                    <a:pt x="49" y="9"/>
                  </a:cubicBezTo>
                  <a:cubicBezTo>
                    <a:pt x="49" y="9"/>
                    <a:pt x="49" y="9"/>
                    <a:pt x="49" y="9"/>
                  </a:cubicBezTo>
                  <a:cubicBezTo>
                    <a:pt x="32" y="48"/>
                    <a:pt x="32" y="48"/>
                    <a:pt x="32" y="48"/>
                  </a:cubicBezTo>
                  <a:cubicBezTo>
                    <a:pt x="30" y="48"/>
                    <a:pt x="30" y="48"/>
                    <a:pt x="30" y="48"/>
                  </a:cubicBezTo>
                  <a:lnTo>
                    <a:pt x="1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0" name="Freeform 16"/>
            <p:cNvSpPr>
              <a:spLocks noEditPoints="1"/>
            </p:cNvSpPr>
            <p:nvPr userDrawn="1"/>
          </p:nvSpPr>
          <p:spPr bwMode="white">
            <a:xfrm>
              <a:off x="861" y="370"/>
              <a:ext cx="45" cy="40"/>
            </a:xfrm>
            <a:custGeom>
              <a:avLst/>
              <a:gdLst>
                <a:gd name="T0" fmla="*/ 9 w 55"/>
                <a:gd name="T1" fmla="*/ 16 h 49"/>
                <a:gd name="T2" fmla="*/ 7 w 55"/>
                <a:gd name="T3" fmla="*/ 22 h 49"/>
                <a:gd name="T4" fmla="*/ 11 w 55"/>
                <a:gd name="T5" fmla="*/ 25 h 49"/>
                <a:gd name="T6" fmla="*/ 11 w 55"/>
                <a:gd name="T7" fmla="*/ 25 h 49"/>
                <a:gd name="T8" fmla="*/ 11 w 55"/>
                <a:gd name="T9" fmla="*/ 27 h 49"/>
                <a:gd name="T10" fmla="*/ 0 w 55"/>
                <a:gd name="T11" fmla="*/ 27 h 49"/>
                <a:gd name="T12" fmla="*/ 0 w 55"/>
                <a:gd name="T13" fmla="*/ 25 h 49"/>
                <a:gd name="T14" fmla="*/ 1 w 55"/>
                <a:gd name="T15" fmla="*/ 25 h 49"/>
                <a:gd name="T16" fmla="*/ 5 w 55"/>
                <a:gd name="T17" fmla="*/ 21 h 49"/>
                <a:gd name="T18" fmla="*/ 11 w 55"/>
                <a:gd name="T19" fmla="*/ 2 h 49"/>
                <a:gd name="T20" fmla="*/ 11 w 55"/>
                <a:gd name="T21" fmla="*/ 0 h 49"/>
                <a:gd name="T22" fmla="*/ 17 w 55"/>
                <a:gd name="T23" fmla="*/ 0 h 49"/>
                <a:gd name="T24" fmla="*/ 25 w 55"/>
                <a:gd name="T25" fmla="*/ 21 h 49"/>
                <a:gd name="T26" fmla="*/ 30 w 55"/>
                <a:gd name="T27" fmla="*/ 25 h 49"/>
                <a:gd name="T28" fmla="*/ 30 w 55"/>
                <a:gd name="T29" fmla="*/ 27 h 49"/>
                <a:gd name="T30" fmla="*/ 16 w 55"/>
                <a:gd name="T31" fmla="*/ 27 h 49"/>
                <a:gd name="T32" fmla="*/ 16 w 55"/>
                <a:gd name="T33" fmla="*/ 25 h 49"/>
                <a:gd name="T34" fmla="*/ 17 w 55"/>
                <a:gd name="T35" fmla="*/ 25 h 49"/>
                <a:gd name="T36" fmla="*/ 20 w 55"/>
                <a:gd name="T37" fmla="*/ 22 h 49"/>
                <a:gd name="T38" fmla="*/ 18 w 55"/>
                <a:gd name="T39" fmla="*/ 16 h 49"/>
                <a:gd name="T40" fmla="*/ 9 w 55"/>
                <a:gd name="T41" fmla="*/ 16 h 49"/>
                <a:gd name="T42" fmla="*/ 13 w 55"/>
                <a:gd name="T43" fmla="*/ 5 h 49"/>
                <a:gd name="T44" fmla="*/ 9 w 55"/>
                <a:gd name="T45" fmla="*/ 15 h 49"/>
                <a:gd name="T46" fmla="*/ 16 w 55"/>
                <a:gd name="T47" fmla="*/ 15 h 49"/>
                <a:gd name="T48" fmla="*/ 13 w 55"/>
                <a:gd name="T49" fmla="*/ 5 h 4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5" h="49">
                  <a:moveTo>
                    <a:pt x="16" y="31"/>
                  </a:moveTo>
                  <a:cubicBezTo>
                    <a:pt x="13" y="40"/>
                    <a:pt x="13" y="40"/>
                    <a:pt x="13" y="40"/>
                  </a:cubicBezTo>
                  <a:cubicBezTo>
                    <a:pt x="11" y="44"/>
                    <a:pt x="11" y="46"/>
                    <a:pt x="19" y="46"/>
                  </a:cubicBezTo>
                  <a:cubicBezTo>
                    <a:pt x="20" y="46"/>
                    <a:pt x="20" y="46"/>
                    <a:pt x="20" y="46"/>
                  </a:cubicBezTo>
                  <a:cubicBezTo>
                    <a:pt x="20" y="49"/>
                    <a:pt x="20" y="49"/>
                    <a:pt x="20" y="49"/>
                  </a:cubicBezTo>
                  <a:cubicBezTo>
                    <a:pt x="0" y="49"/>
                    <a:pt x="0" y="49"/>
                    <a:pt x="0" y="49"/>
                  </a:cubicBezTo>
                  <a:cubicBezTo>
                    <a:pt x="0" y="46"/>
                    <a:pt x="0" y="46"/>
                    <a:pt x="0" y="46"/>
                  </a:cubicBezTo>
                  <a:cubicBezTo>
                    <a:pt x="1" y="46"/>
                    <a:pt x="1" y="46"/>
                    <a:pt x="1" y="46"/>
                  </a:cubicBezTo>
                  <a:cubicBezTo>
                    <a:pt x="4" y="46"/>
                    <a:pt x="6" y="44"/>
                    <a:pt x="8" y="39"/>
                  </a:cubicBezTo>
                  <a:cubicBezTo>
                    <a:pt x="21" y="3"/>
                    <a:pt x="21" y="3"/>
                    <a:pt x="21" y="3"/>
                  </a:cubicBezTo>
                  <a:cubicBezTo>
                    <a:pt x="20" y="0"/>
                    <a:pt x="20" y="0"/>
                    <a:pt x="20" y="0"/>
                  </a:cubicBezTo>
                  <a:cubicBezTo>
                    <a:pt x="32" y="0"/>
                    <a:pt x="32" y="0"/>
                    <a:pt x="32" y="0"/>
                  </a:cubicBezTo>
                  <a:cubicBezTo>
                    <a:pt x="47" y="39"/>
                    <a:pt x="47" y="39"/>
                    <a:pt x="47" y="39"/>
                  </a:cubicBezTo>
                  <a:cubicBezTo>
                    <a:pt x="49" y="44"/>
                    <a:pt x="51" y="46"/>
                    <a:pt x="55" y="46"/>
                  </a:cubicBezTo>
                  <a:cubicBezTo>
                    <a:pt x="55" y="49"/>
                    <a:pt x="55" y="49"/>
                    <a:pt x="55" y="49"/>
                  </a:cubicBezTo>
                  <a:cubicBezTo>
                    <a:pt x="30" y="49"/>
                    <a:pt x="30" y="49"/>
                    <a:pt x="30" y="49"/>
                  </a:cubicBezTo>
                  <a:cubicBezTo>
                    <a:pt x="30" y="46"/>
                    <a:pt x="30" y="46"/>
                    <a:pt x="30" y="46"/>
                  </a:cubicBezTo>
                  <a:cubicBezTo>
                    <a:pt x="32" y="46"/>
                    <a:pt x="32" y="46"/>
                    <a:pt x="32" y="46"/>
                  </a:cubicBezTo>
                  <a:cubicBezTo>
                    <a:pt x="37" y="46"/>
                    <a:pt x="38" y="44"/>
                    <a:pt x="36" y="40"/>
                  </a:cubicBezTo>
                  <a:cubicBezTo>
                    <a:pt x="33" y="31"/>
                    <a:pt x="33" y="31"/>
                    <a:pt x="33" y="31"/>
                  </a:cubicBezTo>
                  <a:lnTo>
                    <a:pt x="16" y="31"/>
                  </a:lnTo>
                  <a:close/>
                  <a:moveTo>
                    <a:pt x="24" y="9"/>
                  </a:moveTo>
                  <a:cubicBezTo>
                    <a:pt x="17" y="27"/>
                    <a:pt x="17" y="27"/>
                    <a:pt x="17" y="27"/>
                  </a:cubicBezTo>
                  <a:cubicBezTo>
                    <a:pt x="31" y="27"/>
                    <a:pt x="31" y="27"/>
                    <a:pt x="31" y="27"/>
                  </a:cubicBezTo>
                  <a:lnTo>
                    <a:pt x="24"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1" name="Freeform 17"/>
            <p:cNvSpPr>
              <a:spLocks/>
            </p:cNvSpPr>
            <p:nvPr userDrawn="1"/>
          </p:nvSpPr>
          <p:spPr bwMode="white">
            <a:xfrm>
              <a:off x="911" y="370"/>
              <a:ext cx="43" cy="40"/>
            </a:xfrm>
            <a:custGeom>
              <a:avLst/>
              <a:gdLst>
                <a:gd name="T0" fmla="*/ 18 w 52"/>
                <a:gd name="T1" fmla="*/ 22 h 49"/>
                <a:gd name="T2" fmla="*/ 22 w 52"/>
                <a:gd name="T3" fmla="*/ 25 h 49"/>
                <a:gd name="T4" fmla="*/ 22 w 52"/>
                <a:gd name="T5" fmla="*/ 25 h 49"/>
                <a:gd name="T6" fmla="*/ 22 w 52"/>
                <a:gd name="T7" fmla="*/ 27 h 49"/>
                <a:gd name="T8" fmla="*/ 7 w 52"/>
                <a:gd name="T9" fmla="*/ 27 h 49"/>
                <a:gd name="T10" fmla="*/ 7 w 52"/>
                <a:gd name="T11" fmla="*/ 25 h 49"/>
                <a:gd name="T12" fmla="*/ 8 w 52"/>
                <a:gd name="T13" fmla="*/ 25 h 49"/>
                <a:gd name="T14" fmla="*/ 12 w 52"/>
                <a:gd name="T15" fmla="*/ 22 h 49"/>
                <a:gd name="T16" fmla="*/ 12 w 52"/>
                <a:gd name="T17" fmla="*/ 2 h 49"/>
                <a:gd name="T18" fmla="*/ 7 w 52"/>
                <a:gd name="T19" fmla="*/ 2 h 49"/>
                <a:gd name="T20" fmla="*/ 2 w 52"/>
                <a:gd name="T21" fmla="*/ 7 h 49"/>
                <a:gd name="T22" fmla="*/ 0 w 52"/>
                <a:gd name="T23" fmla="*/ 7 h 49"/>
                <a:gd name="T24" fmla="*/ 2 w 52"/>
                <a:gd name="T25" fmla="*/ 0 h 49"/>
                <a:gd name="T26" fmla="*/ 2 w 52"/>
                <a:gd name="T27" fmla="*/ 0 h 49"/>
                <a:gd name="T28" fmla="*/ 3 w 52"/>
                <a:gd name="T29" fmla="*/ 1 h 49"/>
                <a:gd name="T30" fmla="*/ 5 w 52"/>
                <a:gd name="T31" fmla="*/ 1 h 49"/>
                <a:gd name="T32" fmla="*/ 25 w 52"/>
                <a:gd name="T33" fmla="*/ 1 h 49"/>
                <a:gd name="T34" fmla="*/ 27 w 52"/>
                <a:gd name="T35" fmla="*/ 0 h 49"/>
                <a:gd name="T36" fmla="*/ 28 w 52"/>
                <a:gd name="T37" fmla="*/ 0 h 49"/>
                <a:gd name="T38" fmla="*/ 30 w 52"/>
                <a:gd name="T39" fmla="*/ 7 h 49"/>
                <a:gd name="T40" fmla="*/ 27 w 52"/>
                <a:gd name="T41" fmla="*/ 7 h 49"/>
                <a:gd name="T42" fmla="*/ 22 w 52"/>
                <a:gd name="T43" fmla="*/ 2 h 49"/>
                <a:gd name="T44" fmla="*/ 18 w 52"/>
                <a:gd name="T45" fmla="*/ 2 h 49"/>
                <a:gd name="T46" fmla="*/ 18 w 52"/>
                <a:gd name="T47" fmla="*/ 22 h 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2" h="49">
                  <a:moveTo>
                    <a:pt x="31" y="40"/>
                  </a:moveTo>
                  <a:cubicBezTo>
                    <a:pt x="31" y="44"/>
                    <a:pt x="32" y="46"/>
                    <a:pt x="38" y="46"/>
                  </a:cubicBezTo>
                  <a:cubicBezTo>
                    <a:pt x="40" y="46"/>
                    <a:pt x="40" y="46"/>
                    <a:pt x="40" y="46"/>
                  </a:cubicBezTo>
                  <a:cubicBezTo>
                    <a:pt x="40" y="49"/>
                    <a:pt x="40" y="49"/>
                    <a:pt x="40" y="49"/>
                  </a:cubicBezTo>
                  <a:cubicBezTo>
                    <a:pt x="12" y="49"/>
                    <a:pt x="12" y="49"/>
                    <a:pt x="12" y="49"/>
                  </a:cubicBezTo>
                  <a:cubicBezTo>
                    <a:pt x="12" y="46"/>
                    <a:pt x="12" y="46"/>
                    <a:pt x="12" y="46"/>
                  </a:cubicBezTo>
                  <a:cubicBezTo>
                    <a:pt x="15" y="46"/>
                    <a:pt x="15" y="46"/>
                    <a:pt x="15" y="46"/>
                  </a:cubicBezTo>
                  <a:cubicBezTo>
                    <a:pt x="19" y="46"/>
                    <a:pt x="21" y="44"/>
                    <a:pt x="21" y="40"/>
                  </a:cubicBezTo>
                  <a:cubicBezTo>
                    <a:pt x="21" y="5"/>
                    <a:pt x="21" y="5"/>
                    <a:pt x="21" y="5"/>
                  </a:cubicBezTo>
                  <a:cubicBezTo>
                    <a:pt x="12" y="5"/>
                    <a:pt x="12" y="5"/>
                    <a:pt x="12" y="5"/>
                  </a:cubicBezTo>
                  <a:cubicBezTo>
                    <a:pt x="6" y="5"/>
                    <a:pt x="5" y="6"/>
                    <a:pt x="4" y="14"/>
                  </a:cubicBezTo>
                  <a:cubicBezTo>
                    <a:pt x="0" y="14"/>
                    <a:pt x="0" y="14"/>
                    <a:pt x="0" y="14"/>
                  </a:cubicBezTo>
                  <a:cubicBezTo>
                    <a:pt x="2" y="0"/>
                    <a:pt x="2" y="0"/>
                    <a:pt x="2" y="0"/>
                  </a:cubicBezTo>
                  <a:cubicBezTo>
                    <a:pt x="4" y="0"/>
                    <a:pt x="4" y="0"/>
                    <a:pt x="4" y="0"/>
                  </a:cubicBezTo>
                  <a:cubicBezTo>
                    <a:pt x="5" y="1"/>
                    <a:pt x="5" y="1"/>
                    <a:pt x="6" y="1"/>
                  </a:cubicBezTo>
                  <a:cubicBezTo>
                    <a:pt x="6" y="1"/>
                    <a:pt x="7" y="1"/>
                    <a:pt x="8" y="1"/>
                  </a:cubicBezTo>
                  <a:cubicBezTo>
                    <a:pt x="44" y="1"/>
                    <a:pt x="44" y="1"/>
                    <a:pt x="44" y="1"/>
                  </a:cubicBezTo>
                  <a:cubicBezTo>
                    <a:pt x="46" y="1"/>
                    <a:pt x="47" y="1"/>
                    <a:pt x="48" y="0"/>
                  </a:cubicBezTo>
                  <a:cubicBezTo>
                    <a:pt x="50" y="0"/>
                    <a:pt x="50" y="0"/>
                    <a:pt x="50" y="0"/>
                  </a:cubicBezTo>
                  <a:cubicBezTo>
                    <a:pt x="52" y="14"/>
                    <a:pt x="52" y="14"/>
                    <a:pt x="52" y="14"/>
                  </a:cubicBezTo>
                  <a:cubicBezTo>
                    <a:pt x="48" y="14"/>
                    <a:pt x="48" y="14"/>
                    <a:pt x="48" y="14"/>
                  </a:cubicBezTo>
                  <a:cubicBezTo>
                    <a:pt x="47" y="6"/>
                    <a:pt x="46" y="5"/>
                    <a:pt x="40" y="5"/>
                  </a:cubicBezTo>
                  <a:cubicBezTo>
                    <a:pt x="31" y="5"/>
                    <a:pt x="31" y="5"/>
                    <a:pt x="31" y="5"/>
                  </a:cubicBezTo>
                  <a:lnTo>
                    <a:pt x="31"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2" name="Freeform 18"/>
            <p:cNvSpPr>
              <a:spLocks/>
            </p:cNvSpPr>
            <p:nvPr userDrawn="1"/>
          </p:nvSpPr>
          <p:spPr bwMode="white">
            <a:xfrm>
              <a:off x="965" y="371"/>
              <a:ext cx="20" cy="39"/>
            </a:xfrm>
            <a:custGeom>
              <a:avLst/>
              <a:gdLst>
                <a:gd name="T0" fmla="*/ 0 w 24"/>
                <a:gd name="T1" fmla="*/ 0 h 48"/>
                <a:gd name="T2" fmla="*/ 14 w 24"/>
                <a:gd name="T3" fmla="*/ 0 h 48"/>
                <a:gd name="T4" fmla="*/ 14 w 24"/>
                <a:gd name="T5" fmla="*/ 2 h 48"/>
                <a:gd name="T6" fmla="*/ 13 w 24"/>
                <a:gd name="T7" fmla="*/ 2 h 48"/>
                <a:gd name="T8" fmla="*/ 10 w 24"/>
                <a:gd name="T9" fmla="*/ 5 h 48"/>
                <a:gd name="T10" fmla="*/ 10 w 24"/>
                <a:gd name="T11" fmla="*/ 21 h 48"/>
                <a:gd name="T12" fmla="*/ 13 w 24"/>
                <a:gd name="T13" fmla="*/ 24 h 48"/>
                <a:gd name="T14" fmla="*/ 14 w 24"/>
                <a:gd name="T15" fmla="*/ 24 h 48"/>
                <a:gd name="T16" fmla="*/ 14 w 24"/>
                <a:gd name="T17" fmla="*/ 26 h 48"/>
                <a:gd name="T18" fmla="*/ 0 w 24"/>
                <a:gd name="T19" fmla="*/ 26 h 48"/>
                <a:gd name="T20" fmla="*/ 0 w 24"/>
                <a:gd name="T21" fmla="*/ 24 h 48"/>
                <a:gd name="T22" fmla="*/ 1 w 24"/>
                <a:gd name="T23" fmla="*/ 24 h 48"/>
                <a:gd name="T24" fmla="*/ 4 w 24"/>
                <a:gd name="T25" fmla="*/ 22 h 48"/>
                <a:gd name="T26" fmla="*/ 4 w 24"/>
                <a:gd name="T27" fmla="*/ 5 h 48"/>
                <a:gd name="T28" fmla="*/ 1 w 24"/>
                <a:gd name="T29" fmla="*/ 2 h 48"/>
                <a:gd name="T30" fmla="*/ 0 w 24"/>
                <a:gd name="T31" fmla="*/ 2 h 48"/>
                <a:gd name="T32" fmla="*/ 0 w 24"/>
                <a:gd name="T33" fmla="*/ 0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48">
                  <a:moveTo>
                    <a:pt x="0" y="0"/>
                  </a:moveTo>
                  <a:cubicBezTo>
                    <a:pt x="24" y="0"/>
                    <a:pt x="24" y="0"/>
                    <a:pt x="24" y="0"/>
                  </a:cubicBezTo>
                  <a:cubicBezTo>
                    <a:pt x="24" y="3"/>
                    <a:pt x="24" y="3"/>
                    <a:pt x="24" y="3"/>
                  </a:cubicBezTo>
                  <a:cubicBezTo>
                    <a:pt x="23" y="3"/>
                    <a:pt x="23" y="3"/>
                    <a:pt x="23" y="3"/>
                  </a:cubicBezTo>
                  <a:cubicBezTo>
                    <a:pt x="19" y="3"/>
                    <a:pt x="17" y="5"/>
                    <a:pt x="17" y="9"/>
                  </a:cubicBezTo>
                  <a:cubicBezTo>
                    <a:pt x="17" y="39"/>
                    <a:pt x="17" y="39"/>
                    <a:pt x="17" y="39"/>
                  </a:cubicBezTo>
                  <a:cubicBezTo>
                    <a:pt x="17" y="43"/>
                    <a:pt x="19" y="45"/>
                    <a:pt x="23" y="45"/>
                  </a:cubicBezTo>
                  <a:cubicBezTo>
                    <a:pt x="24" y="45"/>
                    <a:pt x="24" y="45"/>
                    <a:pt x="24" y="45"/>
                  </a:cubicBezTo>
                  <a:cubicBezTo>
                    <a:pt x="24" y="48"/>
                    <a:pt x="24" y="48"/>
                    <a:pt x="24" y="48"/>
                  </a:cubicBezTo>
                  <a:cubicBezTo>
                    <a:pt x="0" y="48"/>
                    <a:pt x="0" y="48"/>
                    <a:pt x="0" y="48"/>
                  </a:cubicBezTo>
                  <a:cubicBezTo>
                    <a:pt x="0" y="45"/>
                    <a:pt x="0" y="45"/>
                    <a:pt x="0" y="45"/>
                  </a:cubicBezTo>
                  <a:cubicBezTo>
                    <a:pt x="1" y="45"/>
                    <a:pt x="1" y="45"/>
                    <a:pt x="1" y="45"/>
                  </a:cubicBezTo>
                  <a:cubicBezTo>
                    <a:pt x="5" y="45"/>
                    <a:pt x="7" y="43"/>
                    <a:pt x="7" y="40"/>
                  </a:cubicBezTo>
                  <a:cubicBezTo>
                    <a:pt x="7" y="9"/>
                    <a:pt x="7" y="9"/>
                    <a:pt x="7" y="9"/>
                  </a:cubicBezTo>
                  <a:cubicBezTo>
                    <a:pt x="7" y="5"/>
                    <a:pt x="5" y="3"/>
                    <a:pt x="1" y="3"/>
                  </a:cubicBezTo>
                  <a:cubicBezTo>
                    <a:pt x="0" y="3"/>
                    <a:pt x="0" y="3"/>
                    <a:pt x="0" y="3"/>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3" name="Freeform 19"/>
            <p:cNvSpPr>
              <a:spLocks noEditPoints="1"/>
            </p:cNvSpPr>
            <p:nvPr userDrawn="1"/>
          </p:nvSpPr>
          <p:spPr bwMode="white">
            <a:xfrm>
              <a:off x="999" y="370"/>
              <a:ext cx="46" cy="41"/>
            </a:xfrm>
            <a:custGeom>
              <a:avLst/>
              <a:gdLst>
                <a:gd name="T0" fmla="*/ 16 w 56"/>
                <a:gd name="T1" fmla="*/ 0 h 50"/>
                <a:gd name="T2" fmla="*/ 31 w 56"/>
                <a:gd name="T3" fmla="*/ 13 h 50"/>
                <a:gd name="T4" fmla="*/ 16 w 56"/>
                <a:gd name="T5" fmla="*/ 28 h 50"/>
                <a:gd name="T6" fmla="*/ 0 w 56"/>
                <a:gd name="T7" fmla="*/ 14 h 50"/>
                <a:gd name="T8" fmla="*/ 16 w 56"/>
                <a:gd name="T9" fmla="*/ 0 h 50"/>
                <a:gd name="T10" fmla="*/ 16 w 56"/>
                <a:gd name="T11" fmla="*/ 26 h 50"/>
                <a:gd name="T12" fmla="*/ 25 w 56"/>
                <a:gd name="T13" fmla="*/ 15 h 50"/>
                <a:gd name="T14" fmla="*/ 15 w 56"/>
                <a:gd name="T15" fmla="*/ 2 h 50"/>
                <a:gd name="T16" fmla="*/ 6 w 56"/>
                <a:gd name="T17" fmla="*/ 12 h 50"/>
                <a:gd name="T18" fmla="*/ 16 w 56"/>
                <a:gd name="T19" fmla="*/ 26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6" h="50">
                  <a:moveTo>
                    <a:pt x="29" y="0"/>
                  </a:moveTo>
                  <a:cubicBezTo>
                    <a:pt x="45" y="0"/>
                    <a:pt x="56" y="10"/>
                    <a:pt x="56" y="24"/>
                  </a:cubicBezTo>
                  <a:cubicBezTo>
                    <a:pt x="56" y="38"/>
                    <a:pt x="46" y="50"/>
                    <a:pt x="28" y="50"/>
                  </a:cubicBezTo>
                  <a:cubicBezTo>
                    <a:pt x="10" y="50"/>
                    <a:pt x="0" y="39"/>
                    <a:pt x="0" y="26"/>
                  </a:cubicBezTo>
                  <a:cubicBezTo>
                    <a:pt x="0" y="11"/>
                    <a:pt x="12" y="0"/>
                    <a:pt x="29" y="0"/>
                  </a:cubicBezTo>
                  <a:close/>
                  <a:moveTo>
                    <a:pt x="29" y="47"/>
                  </a:moveTo>
                  <a:cubicBezTo>
                    <a:pt x="40" y="47"/>
                    <a:pt x="45" y="37"/>
                    <a:pt x="45" y="27"/>
                  </a:cubicBezTo>
                  <a:cubicBezTo>
                    <a:pt x="45" y="15"/>
                    <a:pt x="39" y="3"/>
                    <a:pt x="27" y="3"/>
                  </a:cubicBezTo>
                  <a:cubicBezTo>
                    <a:pt x="18" y="3"/>
                    <a:pt x="11" y="11"/>
                    <a:pt x="11" y="22"/>
                  </a:cubicBezTo>
                  <a:cubicBezTo>
                    <a:pt x="11" y="37"/>
                    <a:pt x="19" y="47"/>
                    <a:pt x="29" y="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 name="Freeform 20"/>
            <p:cNvSpPr>
              <a:spLocks/>
            </p:cNvSpPr>
            <p:nvPr userDrawn="1"/>
          </p:nvSpPr>
          <p:spPr bwMode="white">
            <a:xfrm>
              <a:off x="1059" y="371"/>
              <a:ext cx="47" cy="39"/>
            </a:xfrm>
            <a:custGeom>
              <a:avLst/>
              <a:gdLst>
                <a:gd name="T0" fmla="*/ 6 w 58"/>
                <a:gd name="T1" fmla="*/ 21 h 48"/>
                <a:gd name="T2" fmla="*/ 10 w 58"/>
                <a:gd name="T3" fmla="*/ 24 h 48"/>
                <a:gd name="T4" fmla="*/ 10 w 58"/>
                <a:gd name="T5" fmla="*/ 26 h 48"/>
                <a:gd name="T6" fmla="*/ 0 w 58"/>
                <a:gd name="T7" fmla="*/ 26 h 48"/>
                <a:gd name="T8" fmla="*/ 0 w 58"/>
                <a:gd name="T9" fmla="*/ 24 h 48"/>
                <a:gd name="T10" fmla="*/ 0 w 58"/>
                <a:gd name="T11" fmla="*/ 24 h 48"/>
                <a:gd name="T12" fmla="*/ 3 w 58"/>
                <a:gd name="T13" fmla="*/ 22 h 48"/>
                <a:gd name="T14" fmla="*/ 3 w 58"/>
                <a:gd name="T15" fmla="*/ 2 h 48"/>
                <a:gd name="T16" fmla="*/ 0 w 58"/>
                <a:gd name="T17" fmla="*/ 2 h 48"/>
                <a:gd name="T18" fmla="*/ 0 w 58"/>
                <a:gd name="T19" fmla="*/ 0 h 48"/>
                <a:gd name="T20" fmla="*/ 9 w 58"/>
                <a:gd name="T21" fmla="*/ 0 h 48"/>
                <a:gd name="T22" fmla="*/ 25 w 58"/>
                <a:gd name="T23" fmla="*/ 18 h 48"/>
                <a:gd name="T24" fmla="*/ 25 w 58"/>
                <a:gd name="T25" fmla="*/ 6 h 48"/>
                <a:gd name="T26" fmla="*/ 21 w 58"/>
                <a:gd name="T27" fmla="*/ 2 h 48"/>
                <a:gd name="T28" fmla="*/ 21 w 58"/>
                <a:gd name="T29" fmla="*/ 2 h 48"/>
                <a:gd name="T30" fmla="*/ 21 w 58"/>
                <a:gd name="T31" fmla="*/ 0 h 48"/>
                <a:gd name="T32" fmla="*/ 31 w 58"/>
                <a:gd name="T33" fmla="*/ 0 h 48"/>
                <a:gd name="T34" fmla="*/ 31 w 58"/>
                <a:gd name="T35" fmla="*/ 2 h 48"/>
                <a:gd name="T36" fmla="*/ 31 w 58"/>
                <a:gd name="T37" fmla="*/ 2 h 48"/>
                <a:gd name="T38" fmla="*/ 27 w 58"/>
                <a:gd name="T39" fmla="*/ 4 h 48"/>
                <a:gd name="T40" fmla="*/ 27 w 58"/>
                <a:gd name="T41" fmla="*/ 26 h 48"/>
                <a:gd name="T42" fmla="*/ 25 w 58"/>
                <a:gd name="T43" fmla="*/ 26 h 48"/>
                <a:gd name="T44" fmla="*/ 6 w 58"/>
                <a:gd name="T45" fmla="*/ 6 h 48"/>
                <a:gd name="T46" fmla="*/ 6 w 58"/>
                <a:gd name="T47" fmla="*/ 21 h 4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8" h="48">
                  <a:moveTo>
                    <a:pt x="11" y="39"/>
                  </a:moveTo>
                  <a:cubicBezTo>
                    <a:pt x="11" y="43"/>
                    <a:pt x="12" y="45"/>
                    <a:pt x="18" y="45"/>
                  </a:cubicBezTo>
                  <a:cubicBezTo>
                    <a:pt x="18" y="48"/>
                    <a:pt x="18" y="48"/>
                    <a:pt x="18" y="48"/>
                  </a:cubicBezTo>
                  <a:cubicBezTo>
                    <a:pt x="0" y="48"/>
                    <a:pt x="0" y="48"/>
                    <a:pt x="0" y="48"/>
                  </a:cubicBezTo>
                  <a:cubicBezTo>
                    <a:pt x="0" y="45"/>
                    <a:pt x="0" y="45"/>
                    <a:pt x="0" y="45"/>
                  </a:cubicBezTo>
                  <a:cubicBezTo>
                    <a:pt x="0" y="45"/>
                    <a:pt x="0" y="45"/>
                    <a:pt x="0" y="45"/>
                  </a:cubicBezTo>
                  <a:cubicBezTo>
                    <a:pt x="5" y="45"/>
                    <a:pt x="6" y="43"/>
                    <a:pt x="6" y="40"/>
                  </a:cubicBezTo>
                  <a:cubicBezTo>
                    <a:pt x="6" y="5"/>
                    <a:pt x="6" y="5"/>
                    <a:pt x="6" y="5"/>
                  </a:cubicBezTo>
                  <a:cubicBezTo>
                    <a:pt x="4" y="4"/>
                    <a:pt x="2" y="3"/>
                    <a:pt x="0" y="3"/>
                  </a:cubicBezTo>
                  <a:cubicBezTo>
                    <a:pt x="0" y="0"/>
                    <a:pt x="0" y="0"/>
                    <a:pt x="0" y="0"/>
                  </a:cubicBezTo>
                  <a:cubicBezTo>
                    <a:pt x="16" y="0"/>
                    <a:pt x="16" y="0"/>
                    <a:pt x="16" y="0"/>
                  </a:cubicBezTo>
                  <a:cubicBezTo>
                    <a:pt x="47" y="33"/>
                    <a:pt x="47" y="33"/>
                    <a:pt x="47" y="33"/>
                  </a:cubicBezTo>
                  <a:cubicBezTo>
                    <a:pt x="47" y="10"/>
                    <a:pt x="47" y="10"/>
                    <a:pt x="47" y="10"/>
                  </a:cubicBezTo>
                  <a:cubicBezTo>
                    <a:pt x="47" y="4"/>
                    <a:pt x="46" y="3"/>
                    <a:pt x="39" y="3"/>
                  </a:cubicBezTo>
                  <a:cubicBezTo>
                    <a:pt x="39" y="3"/>
                    <a:pt x="39" y="3"/>
                    <a:pt x="39" y="3"/>
                  </a:cubicBezTo>
                  <a:cubicBezTo>
                    <a:pt x="39" y="0"/>
                    <a:pt x="39" y="0"/>
                    <a:pt x="39" y="0"/>
                  </a:cubicBezTo>
                  <a:cubicBezTo>
                    <a:pt x="58" y="0"/>
                    <a:pt x="58" y="0"/>
                    <a:pt x="58" y="0"/>
                  </a:cubicBezTo>
                  <a:cubicBezTo>
                    <a:pt x="58" y="3"/>
                    <a:pt x="58" y="3"/>
                    <a:pt x="58" y="3"/>
                  </a:cubicBezTo>
                  <a:cubicBezTo>
                    <a:pt x="58" y="3"/>
                    <a:pt x="58" y="3"/>
                    <a:pt x="58" y="3"/>
                  </a:cubicBezTo>
                  <a:cubicBezTo>
                    <a:pt x="53" y="3"/>
                    <a:pt x="51" y="4"/>
                    <a:pt x="51" y="7"/>
                  </a:cubicBezTo>
                  <a:cubicBezTo>
                    <a:pt x="51" y="48"/>
                    <a:pt x="51" y="48"/>
                    <a:pt x="51" y="48"/>
                  </a:cubicBezTo>
                  <a:cubicBezTo>
                    <a:pt x="47" y="48"/>
                    <a:pt x="47" y="48"/>
                    <a:pt x="47" y="48"/>
                  </a:cubicBezTo>
                  <a:cubicBezTo>
                    <a:pt x="11" y="10"/>
                    <a:pt x="11" y="10"/>
                    <a:pt x="11" y="10"/>
                  </a:cubicBezTo>
                  <a:lnTo>
                    <a:pt x="11"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5" name="Freeform 21"/>
            <p:cNvSpPr>
              <a:spLocks/>
            </p:cNvSpPr>
            <p:nvPr userDrawn="1"/>
          </p:nvSpPr>
          <p:spPr bwMode="white">
            <a:xfrm>
              <a:off x="539" y="438"/>
              <a:ext cx="43" cy="40"/>
            </a:xfrm>
            <a:custGeom>
              <a:avLst/>
              <a:gdLst>
                <a:gd name="T0" fmla="*/ 18 w 52"/>
                <a:gd name="T1" fmla="*/ 22 h 49"/>
                <a:gd name="T2" fmla="*/ 22 w 52"/>
                <a:gd name="T3" fmla="*/ 25 h 49"/>
                <a:gd name="T4" fmla="*/ 22 w 52"/>
                <a:gd name="T5" fmla="*/ 25 h 49"/>
                <a:gd name="T6" fmla="*/ 22 w 52"/>
                <a:gd name="T7" fmla="*/ 27 h 49"/>
                <a:gd name="T8" fmla="*/ 7 w 52"/>
                <a:gd name="T9" fmla="*/ 27 h 49"/>
                <a:gd name="T10" fmla="*/ 7 w 52"/>
                <a:gd name="T11" fmla="*/ 25 h 49"/>
                <a:gd name="T12" fmla="*/ 8 w 52"/>
                <a:gd name="T13" fmla="*/ 25 h 49"/>
                <a:gd name="T14" fmla="*/ 12 w 52"/>
                <a:gd name="T15" fmla="*/ 22 h 49"/>
                <a:gd name="T16" fmla="*/ 12 w 52"/>
                <a:gd name="T17" fmla="*/ 3 h 49"/>
                <a:gd name="T18" fmla="*/ 7 w 52"/>
                <a:gd name="T19" fmla="*/ 3 h 49"/>
                <a:gd name="T20" fmla="*/ 2 w 52"/>
                <a:gd name="T21" fmla="*/ 8 h 49"/>
                <a:gd name="T22" fmla="*/ 0 w 52"/>
                <a:gd name="T23" fmla="*/ 8 h 49"/>
                <a:gd name="T24" fmla="*/ 2 w 52"/>
                <a:gd name="T25" fmla="*/ 0 h 49"/>
                <a:gd name="T26" fmla="*/ 2 w 52"/>
                <a:gd name="T27" fmla="*/ 0 h 49"/>
                <a:gd name="T28" fmla="*/ 3 w 52"/>
                <a:gd name="T29" fmla="*/ 2 h 49"/>
                <a:gd name="T30" fmla="*/ 5 w 52"/>
                <a:gd name="T31" fmla="*/ 2 h 49"/>
                <a:gd name="T32" fmla="*/ 25 w 52"/>
                <a:gd name="T33" fmla="*/ 2 h 49"/>
                <a:gd name="T34" fmla="*/ 27 w 52"/>
                <a:gd name="T35" fmla="*/ 0 h 49"/>
                <a:gd name="T36" fmla="*/ 28 w 52"/>
                <a:gd name="T37" fmla="*/ 0 h 49"/>
                <a:gd name="T38" fmla="*/ 30 w 52"/>
                <a:gd name="T39" fmla="*/ 8 h 49"/>
                <a:gd name="T40" fmla="*/ 27 w 52"/>
                <a:gd name="T41" fmla="*/ 8 h 49"/>
                <a:gd name="T42" fmla="*/ 22 w 52"/>
                <a:gd name="T43" fmla="*/ 3 h 49"/>
                <a:gd name="T44" fmla="*/ 18 w 52"/>
                <a:gd name="T45" fmla="*/ 3 h 49"/>
                <a:gd name="T46" fmla="*/ 18 w 52"/>
                <a:gd name="T47" fmla="*/ 22 h 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2" h="49">
                  <a:moveTo>
                    <a:pt x="31" y="40"/>
                  </a:moveTo>
                  <a:cubicBezTo>
                    <a:pt x="31" y="44"/>
                    <a:pt x="32" y="46"/>
                    <a:pt x="38" y="46"/>
                  </a:cubicBezTo>
                  <a:cubicBezTo>
                    <a:pt x="40" y="46"/>
                    <a:pt x="40" y="46"/>
                    <a:pt x="40" y="46"/>
                  </a:cubicBezTo>
                  <a:cubicBezTo>
                    <a:pt x="40" y="49"/>
                    <a:pt x="40" y="49"/>
                    <a:pt x="40" y="49"/>
                  </a:cubicBezTo>
                  <a:cubicBezTo>
                    <a:pt x="12" y="49"/>
                    <a:pt x="12" y="49"/>
                    <a:pt x="12" y="49"/>
                  </a:cubicBezTo>
                  <a:cubicBezTo>
                    <a:pt x="12" y="46"/>
                    <a:pt x="12" y="46"/>
                    <a:pt x="12" y="46"/>
                  </a:cubicBezTo>
                  <a:cubicBezTo>
                    <a:pt x="15" y="46"/>
                    <a:pt x="15" y="46"/>
                    <a:pt x="15" y="46"/>
                  </a:cubicBezTo>
                  <a:cubicBezTo>
                    <a:pt x="19" y="46"/>
                    <a:pt x="21" y="45"/>
                    <a:pt x="21" y="40"/>
                  </a:cubicBezTo>
                  <a:cubicBezTo>
                    <a:pt x="21" y="6"/>
                    <a:pt x="21" y="6"/>
                    <a:pt x="21" y="6"/>
                  </a:cubicBezTo>
                  <a:cubicBezTo>
                    <a:pt x="12" y="6"/>
                    <a:pt x="12" y="6"/>
                    <a:pt x="12" y="6"/>
                  </a:cubicBezTo>
                  <a:cubicBezTo>
                    <a:pt x="6" y="6"/>
                    <a:pt x="5" y="7"/>
                    <a:pt x="3" y="15"/>
                  </a:cubicBezTo>
                  <a:cubicBezTo>
                    <a:pt x="0" y="15"/>
                    <a:pt x="0" y="15"/>
                    <a:pt x="0" y="15"/>
                  </a:cubicBezTo>
                  <a:cubicBezTo>
                    <a:pt x="2" y="0"/>
                    <a:pt x="2" y="0"/>
                    <a:pt x="2" y="0"/>
                  </a:cubicBezTo>
                  <a:cubicBezTo>
                    <a:pt x="4" y="0"/>
                    <a:pt x="4" y="0"/>
                    <a:pt x="4" y="0"/>
                  </a:cubicBezTo>
                  <a:cubicBezTo>
                    <a:pt x="5" y="1"/>
                    <a:pt x="5" y="1"/>
                    <a:pt x="6" y="2"/>
                  </a:cubicBezTo>
                  <a:cubicBezTo>
                    <a:pt x="6" y="2"/>
                    <a:pt x="7" y="2"/>
                    <a:pt x="8" y="2"/>
                  </a:cubicBezTo>
                  <a:cubicBezTo>
                    <a:pt x="44" y="2"/>
                    <a:pt x="44" y="2"/>
                    <a:pt x="44" y="2"/>
                  </a:cubicBezTo>
                  <a:cubicBezTo>
                    <a:pt x="46" y="2"/>
                    <a:pt x="47" y="2"/>
                    <a:pt x="48" y="0"/>
                  </a:cubicBezTo>
                  <a:cubicBezTo>
                    <a:pt x="50" y="0"/>
                    <a:pt x="50" y="0"/>
                    <a:pt x="50" y="0"/>
                  </a:cubicBezTo>
                  <a:cubicBezTo>
                    <a:pt x="52" y="15"/>
                    <a:pt x="52" y="15"/>
                    <a:pt x="52" y="15"/>
                  </a:cubicBezTo>
                  <a:cubicBezTo>
                    <a:pt x="48" y="15"/>
                    <a:pt x="48" y="15"/>
                    <a:pt x="48" y="15"/>
                  </a:cubicBezTo>
                  <a:cubicBezTo>
                    <a:pt x="47" y="7"/>
                    <a:pt x="46" y="6"/>
                    <a:pt x="40" y="6"/>
                  </a:cubicBezTo>
                  <a:cubicBezTo>
                    <a:pt x="31" y="6"/>
                    <a:pt x="31" y="6"/>
                    <a:pt x="31" y="6"/>
                  </a:cubicBezTo>
                  <a:lnTo>
                    <a:pt x="31"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6" name="Freeform 22"/>
            <p:cNvSpPr>
              <a:spLocks/>
            </p:cNvSpPr>
            <p:nvPr userDrawn="1"/>
          </p:nvSpPr>
          <p:spPr bwMode="white">
            <a:xfrm>
              <a:off x="592" y="440"/>
              <a:ext cx="38" cy="38"/>
            </a:xfrm>
            <a:custGeom>
              <a:avLst/>
              <a:gdLst>
                <a:gd name="T0" fmla="*/ 19 w 47"/>
                <a:gd name="T1" fmla="*/ 2 h 47"/>
                <a:gd name="T2" fmla="*/ 11 w 47"/>
                <a:gd name="T3" fmla="*/ 2 h 47"/>
                <a:gd name="T4" fmla="*/ 11 w 47"/>
                <a:gd name="T5" fmla="*/ 11 h 47"/>
                <a:gd name="T6" fmla="*/ 17 w 47"/>
                <a:gd name="T7" fmla="*/ 11 h 47"/>
                <a:gd name="T8" fmla="*/ 20 w 47"/>
                <a:gd name="T9" fmla="*/ 9 h 47"/>
                <a:gd name="T10" fmla="*/ 22 w 47"/>
                <a:gd name="T11" fmla="*/ 9 h 47"/>
                <a:gd name="T12" fmla="*/ 22 w 47"/>
                <a:gd name="T13" fmla="*/ 16 h 47"/>
                <a:gd name="T14" fmla="*/ 20 w 47"/>
                <a:gd name="T15" fmla="*/ 16 h 47"/>
                <a:gd name="T16" fmla="*/ 16 w 47"/>
                <a:gd name="T17" fmla="*/ 13 h 47"/>
                <a:gd name="T18" fmla="*/ 11 w 47"/>
                <a:gd name="T19" fmla="*/ 13 h 47"/>
                <a:gd name="T20" fmla="*/ 11 w 47"/>
                <a:gd name="T21" fmla="*/ 21 h 47"/>
                <a:gd name="T22" fmla="*/ 12 w 47"/>
                <a:gd name="T23" fmla="*/ 23 h 47"/>
                <a:gd name="T24" fmla="*/ 19 w 47"/>
                <a:gd name="T25" fmla="*/ 23 h 47"/>
                <a:gd name="T26" fmla="*/ 23 w 47"/>
                <a:gd name="T27" fmla="*/ 19 h 47"/>
                <a:gd name="T28" fmla="*/ 25 w 47"/>
                <a:gd name="T29" fmla="*/ 19 h 47"/>
                <a:gd name="T30" fmla="*/ 24 w 47"/>
                <a:gd name="T31" fmla="*/ 25 h 47"/>
                <a:gd name="T32" fmla="*/ 0 w 47"/>
                <a:gd name="T33" fmla="*/ 25 h 47"/>
                <a:gd name="T34" fmla="*/ 0 w 47"/>
                <a:gd name="T35" fmla="*/ 23 h 47"/>
                <a:gd name="T36" fmla="*/ 2 w 47"/>
                <a:gd name="T37" fmla="*/ 23 h 47"/>
                <a:gd name="T38" fmla="*/ 5 w 47"/>
                <a:gd name="T39" fmla="*/ 21 h 47"/>
                <a:gd name="T40" fmla="*/ 5 w 47"/>
                <a:gd name="T41" fmla="*/ 4 h 47"/>
                <a:gd name="T42" fmla="*/ 2 w 47"/>
                <a:gd name="T43" fmla="*/ 2 h 47"/>
                <a:gd name="T44" fmla="*/ 2 w 47"/>
                <a:gd name="T45" fmla="*/ 2 h 47"/>
                <a:gd name="T46" fmla="*/ 2 w 47"/>
                <a:gd name="T47" fmla="*/ 0 h 47"/>
                <a:gd name="T48" fmla="*/ 23 w 47"/>
                <a:gd name="T49" fmla="*/ 0 h 47"/>
                <a:gd name="T50" fmla="*/ 23 w 47"/>
                <a:gd name="T51" fmla="*/ 6 h 47"/>
                <a:gd name="T52" fmla="*/ 22 w 47"/>
                <a:gd name="T53" fmla="*/ 6 h 47"/>
                <a:gd name="T54" fmla="*/ 19 w 47"/>
                <a:gd name="T55" fmla="*/ 2 h 4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7" h="47">
                  <a:moveTo>
                    <a:pt x="37" y="4"/>
                  </a:moveTo>
                  <a:cubicBezTo>
                    <a:pt x="20" y="4"/>
                    <a:pt x="20" y="4"/>
                    <a:pt x="20" y="4"/>
                  </a:cubicBezTo>
                  <a:cubicBezTo>
                    <a:pt x="20" y="21"/>
                    <a:pt x="20" y="21"/>
                    <a:pt x="20" y="21"/>
                  </a:cubicBezTo>
                  <a:cubicBezTo>
                    <a:pt x="32" y="21"/>
                    <a:pt x="32" y="21"/>
                    <a:pt x="32" y="21"/>
                  </a:cubicBezTo>
                  <a:cubicBezTo>
                    <a:pt x="36" y="21"/>
                    <a:pt x="38" y="20"/>
                    <a:pt x="38" y="16"/>
                  </a:cubicBezTo>
                  <a:cubicBezTo>
                    <a:pt x="41" y="16"/>
                    <a:pt x="41" y="16"/>
                    <a:pt x="41" y="16"/>
                  </a:cubicBezTo>
                  <a:cubicBezTo>
                    <a:pt x="41" y="31"/>
                    <a:pt x="41" y="31"/>
                    <a:pt x="41" y="31"/>
                  </a:cubicBezTo>
                  <a:cubicBezTo>
                    <a:pt x="38" y="31"/>
                    <a:pt x="38" y="31"/>
                    <a:pt x="38" y="31"/>
                  </a:cubicBezTo>
                  <a:cubicBezTo>
                    <a:pt x="38" y="27"/>
                    <a:pt x="37" y="25"/>
                    <a:pt x="31" y="25"/>
                  </a:cubicBezTo>
                  <a:cubicBezTo>
                    <a:pt x="20" y="25"/>
                    <a:pt x="20" y="25"/>
                    <a:pt x="20" y="25"/>
                  </a:cubicBezTo>
                  <a:cubicBezTo>
                    <a:pt x="20" y="39"/>
                    <a:pt x="20" y="39"/>
                    <a:pt x="20" y="39"/>
                  </a:cubicBezTo>
                  <a:cubicBezTo>
                    <a:pt x="20" y="42"/>
                    <a:pt x="20" y="43"/>
                    <a:pt x="23" y="43"/>
                  </a:cubicBezTo>
                  <a:cubicBezTo>
                    <a:pt x="35" y="43"/>
                    <a:pt x="35" y="43"/>
                    <a:pt x="35" y="43"/>
                  </a:cubicBezTo>
                  <a:cubicBezTo>
                    <a:pt x="40" y="43"/>
                    <a:pt x="43" y="42"/>
                    <a:pt x="44" y="35"/>
                  </a:cubicBezTo>
                  <a:cubicBezTo>
                    <a:pt x="47" y="35"/>
                    <a:pt x="47" y="35"/>
                    <a:pt x="47" y="35"/>
                  </a:cubicBezTo>
                  <a:cubicBezTo>
                    <a:pt x="46" y="47"/>
                    <a:pt x="46" y="47"/>
                    <a:pt x="46" y="47"/>
                  </a:cubicBezTo>
                  <a:cubicBezTo>
                    <a:pt x="0" y="47"/>
                    <a:pt x="0" y="47"/>
                    <a:pt x="0" y="47"/>
                  </a:cubicBezTo>
                  <a:cubicBezTo>
                    <a:pt x="0" y="44"/>
                    <a:pt x="0" y="44"/>
                    <a:pt x="0" y="44"/>
                  </a:cubicBezTo>
                  <a:cubicBezTo>
                    <a:pt x="3" y="44"/>
                    <a:pt x="3" y="44"/>
                    <a:pt x="3" y="44"/>
                  </a:cubicBezTo>
                  <a:cubicBezTo>
                    <a:pt x="8" y="44"/>
                    <a:pt x="9" y="42"/>
                    <a:pt x="9" y="39"/>
                  </a:cubicBezTo>
                  <a:cubicBezTo>
                    <a:pt x="9" y="8"/>
                    <a:pt x="9" y="8"/>
                    <a:pt x="9" y="8"/>
                  </a:cubicBezTo>
                  <a:cubicBezTo>
                    <a:pt x="9" y="4"/>
                    <a:pt x="8" y="3"/>
                    <a:pt x="3" y="3"/>
                  </a:cubicBezTo>
                  <a:cubicBezTo>
                    <a:pt x="2" y="3"/>
                    <a:pt x="2" y="3"/>
                    <a:pt x="2" y="3"/>
                  </a:cubicBezTo>
                  <a:cubicBezTo>
                    <a:pt x="2" y="0"/>
                    <a:pt x="2" y="0"/>
                    <a:pt x="2" y="0"/>
                  </a:cubicBezTo>
                  <a:cubicBezTo>
                    <a:pt x="44" y="0"/>
                    <a:pt x="44" y="0"/>
                    <a:pt x="44" y="0"/>
                  </a:cubicBezTo>
                  <a:cubicBezTo>
                    <a:pt x="45" y="11"/>
                    <a:pt x="45" y="11"/>
                    <a:pt x="45" y="11"/>
                  </a:cubicBezTo>
                  <a:cubicBezTo>
                    <a:pt x="42" y="11"/>
                    <a:pt x="42" y="11"/>
                    <a:pt x="42" y="11"/>
                  </a:cubicBezTo>
                  <a:cubicBezTo>
                    <a:pt x="41" y="6"/>
                    <a:pt x="40" y="4"/>
                    <a:pt x="37"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7" name="Freeform 23"/>
            <p:cNvSpPr>
              <a:spLocks/>
            </p:cNvSpPr>
            <p:nvPr userDrawn="1"/>
          </p:nvSpPr>
          <p:spPr bwMode="white">
            <a:xfrm>
              <a:off x="644" y="439"/>
              <a:ext cx="41" cy="40"/>
            </a:xfrm>
            <a:custGeom>
              <a:avLst/>
              <a:gdLst>
                <a:gd name="T0" fmla="*/ 28 w 50"/>
                <a:gd name="T1" fmla="*/ 20 h 49"/>
                <a:gd name="T2" fmla="*/ 25 w 50"/>
                <a:gd name="T3" fmla="*/ 26 h 49"/>
                <a:gd name="T4" fmla="*/ 23 w 50"/>
                <a:gd name="T5" fmla="*/ 26 h 49"/>
                <a:gd name="T6" fmla="*/ 16 w 50"/>
                <a:gd name="T7" fmla="*/ 27 h 49"/>
                <a:gd name="T8" fmla="*/ 0 w 50"/>
                <a:gd name="T9" fmla="*/ 13 h 49"/>
                <a:gd name="T10" fmla="*/ 16 w 50"/>
                <a:gd name="T11" fmla="*/ 0 h 49"/>
                <a:gd name="T12" fmla="*/ 25 w 50"/>
                <a:gd name="T13" fmla="*/ 2 h 49"/>
                <a:gd name="T14" fmla="*/ 25 w 50"/>
                <a:gd name="T15" fmla="*/ 2 h 49"/>
                <a:gd name="T16" fmla="*/ 26 w 50"/>
                <a:gd name="T17" fmla="*/ 2 h 49"/>
                <a:gd name="T18" fmla="*/ 26 w 50"/>
                <a:gd name="T19" fmla="*/ 8 h 49"/>
                <a:gd name="T20" fmla="*/ 25 w 50"/>
                <a:gd name="T21" fmla="*/ 8 h 49"/>
                <a:gd name="T22" fmla="*/ 17 w 50"/>
                <a:gd name="T23" fmla="*/ 2 h 49"/>
                <a:gd name="T24" fmla="*/ 7 w 50"/>
                <a:gd name="T25" fmla="*/ 13 h 49"/>
                <a:gd name="T26" fmla="*/ 17 w 50"/>
                <a:gd name="T27" fmla="*/ 25 h 49"/>
                <a:gd name="T28" fmla="*/ 26 w 50"/>
                <a:gd name="T29" fmla="*/ 20 h 49"/>
                <a:gd name="T30" fmla="*/ 28 w 50"/>
                <a:gd name="T31" fmla="*/ 20 h 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0" h="49">
                  <a:moveTo>
                    <a:pt x="50" y="35"/>
                  </a:moveTo>
                  <a:cubicBezTo>
                    <a:pt x="49" y="39"/>
                    <a:pt x="47" y="44"/>
                    <a:pt x="46" y="48"/>
                  </a:cubicBezTo>
                  <a:cubicBezTo>
                    <a:pt x="44" y="48"/>
                    <a:pt x="43" y="48"/>
                    <a:pt x="41" y="48"/>
                  </a:cubicBezTo>
                  <a:cubicBezTo>
                    <a:pt x="37" y="48"/>
                    <a:pt x="34" y="49"/>
                    <a:pt x="28" y="49"/>
                  </a:cubicBezTo>
                  <a:cubicBezTo>
                    <a:pt x="12" y="49"/>
                    <a:pt x="0" y="38"/>
                    <a:pt x="0" y="25"/>
                  </a:cubicBezTo>
                  <a:cubicBezTo>
                    <a:pt x="0" y="11"/>
                    <a:pt x="13" y="0"/>
                    <a:pt x="29" y="0"/>
                  </a:cubicBezTo>
                  <a:cubicBezTo>
                    <a:pt x="37" y="0"/>
                    <a:pt x="42" y="3"/>
                    <a:pt x="44" y="3"/>
                  </a:cubicBezTo>
                  <a:cubicBezTo>
                    <a:pt x="45" y="3"/>
                    <a:pt x="45" y="3"/>
                    <a:pt x="46" y="2"/>
                  </a:cubicBezTo>
                  <a:cubicBezTo>
                    <a:pt x="47" y="2"/>
                    <a:pt x="47" y="2"/>
                    <a:pt x="47" y="2"/>
                  </a:cubicBezTo>
                  <a:cubicBezTo>
                    <a:pt x="48" y="15"/>
                    <a:pt x="48" y="15"/>
                    <a:pt x="48" y="15"/>
                  </a:cubicBezTo>
                  <a:cubicBezTo>
                    <a:pt x="45" y="15"/>
                    <a:pt x="45" y="15"/>
                    <a:pt x="45" y="15"/>
                  </a:cubicBezTo>
                  <a:cubicBezTo>
                    <a:pt x="43" y="8"/>
                    <a:pt x="37" y="4"/>
                    <a:pt x="30" y="4"/>
                  </a:cubicBezTo>
                  <a:cubicBezTo>
                    <a:pt x="19" y="4"/>
                    <a:pt x="12" y="12"/>
                    <a:pt x="12" y="24"/>
                  </a:cubicBezTo>
                  <a:cubicBezTo>
                    <a:pt x="12" y="36"/>
                    <a:pt x="20" y="46"/>
                    <a:pt x="31" y="46"/>
                  </a:cubicBezTo>
                  <a:cubicBezTo>
                    <a:pt x="38" y="46"/>
                    <a:pt x="44" y="41"/>
                    <a:pt x="47" y="35"/>
                  </a:cubicBezTo>
                  <a:lnTo>
                    <a:pt x="50"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8" name="Freeform 24"/>
            <p:cNvSpPr>
              <a:spLocks/>
            </p:cNvSpPr>
            <p:nvPr userDrawn="1"/>
          </p:nvSpPr>
          <p:spPr bwMode="white">
            <a:xfrm>
              <a:off x="697" y="440"/>
              <a:ext cx="50" cy="38"/>
            </a:xfrm>
            <a:custGeom>
              <a:avLst/>
              <a:gdLst>
                <a:gd name="T0" fmla="*/ 22 w 60"/>
                <a:gd name="T1" fmla="*/ 23 h 47"/>
                <a:gd name="T2" fmla="*/ 25 w 60"/>
                <a:gd name="T3" fmla="*/ 20 h 47"/>
                <a:gd name="T4" fmla="*/ 25 w 60"/>
                <a:gd name="T5" fmla="*/ 13 h 47"/>
                <a:gd name="T6" fmla="*/ 11 w 60"/>
                <a:gd name="T7" fmla="*/ 13 h 47"/>
                <a:gd name="T8" fmla="*/ 11 w 60"/>
                <a:gd name="T9" fmla="*/ 20 h 47"/>
                <a:gd name="T10" fmla="*/ 13 w 60"/>
                <a:gd name="T11" fmla="*/ 23 h 47"/>
                <a:gd name="T12" fmla="*/ 15 w 60"/>
                <a:gd name="T13" fmla="*/ 23 h 47"/>
                <a:gd name="T14" fmla="*/ 15 w 60"/>
                <a:gd name="T15" fmla="*/ 25 h 47"/>
                <a:gd name="T16" fmla="*/ 0 w 60"/>
                <a:gd name="T17" fmla="*/ 25 h 47"/>
                <a:gd name="T18" fmla="*/ 0 w 60"/>
                <a:gd name="T19" fmla="*/ 23 h 47"/>
                <a:gd name="T20" fmla="*/ 1 w 60"/>
                <a:gd name="T21" fmla="*/ 23 h 47"/>
                <a:gd name="T22" fmla="*/ 4 w 60"/>
                <a:gd name="T23" fmla="*/ 21 h 47"/>
                <a:gd name="T24" fmla="*/ 4 w 60"/>
                <a:gd name="T25" fmla="*/ 4 h 47"/>
                <a:gd name="T26" fmla="*/ 1 w 60"/>
                <a:gd name="T27" fmla="*/ 2 h 47"/>
                <a:gd name="T28" fmla="*/ 0 w 60"/>
                <a:gd name="T29" fmla="*/ 2 h 47"/>
                <a:gd name="T30" fmla="*/ 0 w 60"/>
                <a:gd name="T31" fmla="*/ 0 h 47"/>
                <a:gd name="T32" fmla="*/ 15 w 60"/>
                <a:gd name="T33" fmla="*/ 0 h 47"/>
                <a:gd name="T34" fmla="*/ 15 w 60"/>
                <a:gd name="T35" fmla="*/ 2 h 47"/>
                <a:gd name="T36" fmla="*/ 13 w 60"/>
                <a:gd name="T37" fmla="*/ 2 h 47"/>
                <a:gd name="T38" fmla="*/ 11 w 60"/>
                <a:gd name="T39" fmla="*/ 4 h 47"/>
                <a:gd name="T40" fmla="*/ 11 w 60"/>
                <a:gd name="T41" fmla="*/ 11 h 47"/>
                <a:gd name="T42" fmla="*/ 25 w 60"/>
                <a:gd name="T43" fmla="*/ 11 h 47"/>
                <a:gd name="T44" fmla="*/ 25 w 60"/>
                <a:gd name="T45" fmla="*/ 5 h 47"/>
                <a:gd name="T46" fmla="*/ 22 w 60"/>
                <a:gd name="T47" fmla="*/ 2 h 47"/>
                <a:gd name="T48" fmla="*/ 21 w 60"/>
                <a:gd name="T49" fmla="*/ 2 h 47"/>
                <a:gd name="T50" fmla="*/ 21 w 60"/>
                <a:gd name="T51" fmla="*/ 0 h 47"/>
                <a:gd name="T52" fmla="*/ 35 w 60"/>
                <a:gd name="T53" fmla="*/ 0 h 47"/>
                <a:gd name="T54" fmla="*/ 35 w 60"/>
                <a:gd name="T55" fmla="*/ 2 h 47"/>
                <a:gd name="T56" fmla="*/ 34 w 60"/>
                <a:gd name="T57" fmla="*/ 2 h 47"/>
                <a:gd name="T58" fmla="*/ 31 w 60"/>
                <a:gd name="T59" fmla="*/ 4 h 47"/>
                <a:gd name="T60" fmla="*/ 31 w 60"/>
                <a:gd name="T61" fmla="*/ 20 h 47"/>
                <a:gd name="T62" fmla="*/ 34 w 60"/>
                <a:gd name="T63" fmla="*/ 23 h 47"/>
                <a:gd name="T64" fmla="*/ 35 w 60"/>
                <a:gd name="T65" fmla="*/ 23 h 47"/>
                <a:gd name="T66" fmla="*/ 35 w 60"/>
                <a:gd name="T67" fmla="*/ 25 h 47"/>
                <a:gd name="T68" fmla="*/ 21 w 60"/>
                <a:gd name="T69" fmla="*/ 25 h 47"/>
                <a:gd name="T70" fmla="*/ 21 w 60"/>
                <a:gd name="T71" fmla="*/ 23 h 47"/>
                <a:gd name="T72" fmla="*/ 22 w 60"/>
                <a:gd name="T73" fmla="*/ 23 h 4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0" h="47">
                  <a:moveTo>
                    <a:pt x="37" y="44"/>
                  </a:moveTo>
                  <a:cubicBezTo>
                    <a:pt x="41" y="44"/>
                    <a:pt x="43" y="42"/>
                    <a:pt x="43" y="38"/>
                  </a:cubicBezTo>
                  <a:cubicBezTo>
                    <a:pt x="43" y="25"/>
                    <a:pt x="43" y="25"/>
                    <a:pt x="43" y="25"/>
                  </a:cubicBezTo>
                  <a:cubicBezTo>
                    <a:pt x="18" y="25"/>
                    <a:pt x="18" y="25"/>
                    <a:pt x="18" y="25"/>
                  </a:cubicBezTo>
                  <a:cubicBezTo>
                    <a:pt x="18" y="38"/>
                    <a:pt x="18" y="38"/>
                    <a:pt x="18" y="38"/>
                  </a:cubicBezTo>
                  <a:cubicBezTo>
                    <a:pt x="18" y="43"/>
                    <a:pt x="19" y="44"/>
                    <a:pt x="23" y="44"/>
                  </a:cubicBezTo>
                  <a:cubicBezTo>
                    <a:pt x="25" y="44"/>
                    <a:pt x="25" y="44"/>
                    <a:pt x="25" y="44"/>
                  </a:cubicBezTo>
                  <a:cubicBezTo>
                    <a:pt x="25" y="47"/>
                    <a:pt x="25" y="47"/>
                    <a:pt x="25" y="47"/>
                  </a:cubicBezTo>
                  <a:cubicBezTo>
                    <a:pt x="0" y="47"/>
                    <a:pt x="0" y="47"/>
                    <a:pt x="0" y="47"/>
                  </a:cubicBezTo>
                  <a:cubicBezTo>
                    <a:pt x="0" y="44"/>
                    <a:pt x="0" y="44"/>
                    <a:pt x="0" y="44"/>
                  </a:cubicBezTo>
                  <a:cubicBezTo>
                    <a:pt x="1" y="44"/>
                    <a:pt x="1" y="44"/>
                    <a:pt x="1" y="44"/>
                  </a:cubicBezTo>
                  <a:cubicBezTo>
                    <a:pt x="5" y="44"/>
                    <a:pt x="7" y="42"/>
                    <a:pt x="7" y="39"/>
                  </a:cubicBezTo>
                  <a:cubicBezTo>
                    <a:pt x="7" y="8"/>
                    <a:pt x="7" y="8"/>
                    <a:pt x="7" y="8"/>
                  </a:cubicBezTo>
                  <a:cubicBezTo>
                    <a:pt x="7" y="4"/>
                    <a:pt x="5" y="3"/>
                    <a:pt x="1" y="3"/>
                  </a:cubicBezTo>
                  <a:cubicBezTo>
                    <a:pt x="0" y="3"/>
                    <a:pt x="0" y="3"/>
                    <a:pt x="0" y="3"/>
                  </a:cubicBezTo>
                  <a:cubicBezTo>
                    <a:pt x="0" y="0"/>
                    <a:pt x="0" y="0"/>
                    <a:pt x="0" y="0"/>
                  </a:cubicBezTo>
                  <a:cubicBezTo>
                    <a:pt x="25" y="0"/>
                    <a:pt x="25" y="0"/>
                    <a:pt x="25" y="0"/>
                  </a:cubicBezTo>
                  <a:cubicBezTo>
                    <a:pt x="25" y="3"/>
                    <a:pt x="25" y="3"/>
                    <a:pt x="25" y="3"/>
                  </a:cubicBezTo>
                  <a:cubicBezTo>
                    <a:pt x="23" y="3"/>
                    <a:pt x="23" y="3"/>
                    <a:pt x="23" y="3"/>
                  </a:cubicBezTo>
                  <a:cubicBezTo>
                    <a:pt x="19" y="3"/>
                    <a:pt x="18" y="4"/>
                    <a:pt x="18" y="8"/>
                  </a:cubicBezTo>
                  <a:cubicBezTo>
                    <a:pt x="18" y="20"/>
                    <a:pt x="18" y="20"/>
                    <a:pt x="18" y="20"/>
                  </a:cubicBezTo>
                  <a:cubicBezTo>
                    <a:pt x="43" y="20"/>
                    <a:pt x="43" y="20"/>
                    <a:pt x="43" y="20"/>
                  </a:cubicBezTo>
                  <a:cubicBezTo>
                    <a:pt x="43" y="9"/>
                    <a:pt x="43" y="9"/>
                    <a:pt x="43" y="9"/>
                  </a:cubicBezTo>
                  <a:cubicBezTo>
                    <a:pt x="43" y="4"/>
                    <a:pt x="41" y="3"/>
                    <a:pt x="37" y="3"/>
                  </a:cubicBezTo>
                  <a:cubicBezTo>
                    <a:pt x="36" y="3"/>
                    <a:pt x="36" y="3"/>
                    <a:pt x="36" y="3"/>
                  </a:cubicBezTo>
                  <a:cubicBezTo>
                    <a:pt x="36" y="0"/>
                    <a:pt x="36" y="0"/>
                    <a:pt x="36" y="0"/>
                  </a:cubicBezTo>
                  <a:cubicBezTo>
                    <a:pt x="60" y="0"/>
                    <a:pt x="60" y="0"/>
                    <a:pt x="60" y="0"/>
                  </a:cubicBezTo>
                  <a:cubicBezTo>
                    <a:pt x="60" y="3"/>
                    <a:pt x="60" y="3"/>
                    <a:pt x="60" y="3"/>
                  </a:cubicBezTo>
                  <a:cubicBezTo>
                    <a:pt x="59" y="3"/>
                    <a:pt x="59" y="3"/>
                    <a:pt x="59" y="3"/>
                  </a:cubicBezTo>
                  <a:cubicBezTo>
                    <a:pt x="55" y="3"/>
                    <a:pt x="53" y="4"/>
                    <a:pt x="53" y="8"/>
                  </a:cubicBezTo>
                  <a:cubicBezTo>
                    <a:pt x="53" y="38"/>
                    <a:pt x="53" y="38"/>
                    <a:pt x="53" y="38"/>
                  </a:cubicBezTo>
                  <a:cubicBezTo>
                    <a:pt x="53" y="42"/>
                    <a:pt x="55" y="44"/>
                    <a:pt x="59" y="44"/>
                  </a:cubicBezTo>
                  <a:cubicBezTo>
                    <a:pt x="60" y="44"/>
                    <a:pt x="60" y="44"/>
                    <a:pt x="60" y="44"/>
                  </a:cubicBezTo>
                  <a:cubicBezTo>
                    <a:pt x="60" y="47"/>
                    <a:pt x="60" y="47"/>
                    <a:pt x="60" y="47"/>
                  </a:cubicBezTo>
                  <a:cubicBezTo>
                    <a:pt x="36" y="47"/>
                    <a:pt x="36" y="47"/>
                    <a:pt x="36" y="47"/>
                  </a:cubicBezTo>
                  <a:cubicBezTo>
                    <a:pt x="36" y="44"/>
                    <a:pt x="36" y="44"/>
                    <a:pt x="36" y="44"/>
                  </a:cubicBezTo>
                  <a:lnTo>
                    <a:pt x="37"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9" name="Freeform 25"/>
            <p:cNvSpPr>
              <a:spLocks/>
            </p:cNvSpPr>
            <p:nvPr userDrawn="1"/>
          </p:nvSpPr>
          <p:spPr bwMode="white">
            <a:xfrm>
              <a:off x="758" y="440"/>
              <a:ext cx="48" cy="38"/>
            </a:xfrm>
            <a:custGeom>
              <a:avLst/>
              <a:gdLst>
                <a:gd name="T0" fmla="*/ 6 w 59"/>
                <a:gd name="T1" fmla="*/ 20 h 47"/>
                <a:gd name="T2" fmla="*/ 10 w 59"/>
                <a:gd name="T3" fmla="*/ 23 h 47"/>
                <a:gd name="T4" fmla="*/ 10 w 59"/>
                <a:gd name="T5" fmla="*/ 25 h 47"/>
                <a:gd name="T6" fmla="*/ 0 w 59"/>
                <a:gd name="T7" fmla="*/ 25 h 47"/>
                <a:gd name="T8" fmla="*/ 0 w 59"/>
                <a:gd name="T9" fmla="*/ 23 h 47"/>
                <a:gd name="T10" fmla="*/ 1 w 59"/>
                <a:gd name="T11" fmla="*/ 23 h 47"/>
                <a:gd name="T12" fmla="*/ 4 w 59"/>
                <a:gd name="T13" fmla="*/ 21 h 47"/>
                <a:gd name="T14" fmla="*/ 4 w 59"/>
                <a:gd name="T15" fmla="*/ 2 h 47"/>
                <a:gd name="T16" fmla="*/ 0 w 59"/>
                <a:gd name="T17" fmla="*/ 2 h 47"/>
                <a:gd name="T18" fmla="*/ 0 w 59"/>
                <a:gd name="T19" fmla="*/ 0 h 47"/>
                <a:gd name="T20" fmla="*/ 9 w 59"/>
                <a:gd name="T21" fmla="*/ 0 h 47"/>
                <a:gd name="T22" fmla="*/ 25 w 59"/>
                <a:gd name="T23" fmla="*/ 17 h 47"/>
                <a:gd name="T24" fmla="*/ 25 w 59"/>
                <a:gd name="T25" fmla="*/ 5 h 47"/>
                <a:gd name="T26" fmla="*/ 22 w 59"/>
                <a:gd name="T27" fmla="*/ 2 h 47"/>
                <a:gd name="T28" fmla="*/ 21 w 59"/>
                <a:gd name="T29" fmla="*/ 2 h 47"/>
                <a:gd name="T30" fmla="*/ 21 w 59"/>
                <a:gd name="T31" fmla="*/ 0 h 47"/>
                <a:gd name="T32" fmla="*/ 32 w 59"/>
                <a:gd name="T33" fmla="*/ 0 h 47"/>
                <a:gd name="T34" fmla="*/ 32 w 59"/>
                <a:gd name="T35" fmla="*/ 2 h 47"/>
                <a:gd name="T36" fmla="*/ 31 w 59"/>
                <a:gd name="T37" fmla="*/ 2 h 47"/>
                <a:gd name="T38" fmla="*/ 28 w 59"/>
                <a:gd name="T39" fmla="*/ 4 h 47"/>
                <a:gd name="T40" fmla="*/ 28 w 59"/>
                <a:gd name="T41" fmla="*/ 25 h 47"/>
                <a:gd name="T42" fmla="*/ 26 w 59"/>
                <a:gd name="T43" fmla="*/ 25 h 47"/>
                <a:gd name="T44" fmla="*/ 6 w 59"/>
                <a:gd name="T45" fmla="*/ 5 h 47"/>
                <a:gd name="T46" fmla="*/ 6 w 59"/>
                <a:gd name="T47" fmla="*/ 20 h 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9" h="47">
                  <a:moveTo>
                    <a:pt x="11" y="38"/>
                  </a:moveTo>
                  <a:cubicBezTo>
                    <a:pt x="11" y="43"/>
                    <a:pt x="13" y="44"/>
                    <a:pt x="19" y="44"/>
                  </a:cubicBezTo>
                  <a:cubicBezTo>
                    <a:pt x="19" y="47"/>
                    <a:pt x="19" y="47"/>
                    <a:pt x="19" y="47"/>
                  </a:cubicBezTo>
                  <a:cubicBezTo>
                    <a:pt x="0" y="47"/>
                    <a:pt x="0" y="47"/>
                    <a:pt x="0" y="47"/>
                  </a:cubicBezTo>
                  <a:cubicBezTo>
                    <a:pt x="0" y="44"/>
                    <a:pt x="0" y="44"/>
                    <a:pt x="0" y="44"/>
                  </a:cubicBezTo>
                  <a:cubicBezTo>
                    <a:pt x="1" y="44"/>
                    <a:pt x="1" y="44"/>
                    <a:pt x="1" y="44"/>
                  </a:cubicBezTo>
                  <a:cubicBezTo>
                    <a:pt x="5" y="44"/>
                    <a:pt x="7" y="43"/>
                    <a:pt x="7" y="39"/>
                  </a:cubicBezTo>
                  <a:cubicBezTo>
                    <a:pt x="7" y="4"/>
                    <a:pt x="7" y="4"/>
                    <a:pt x="7" y="4"/>
                  </a:cubicBezTo>
                  <a:cubicBezTo>
                    <a:pt x="5" y="3"/>
                    <a:pt x="3" y="3"/>
                    <a:pt x="0" y="3"/>
                  </a:cubicBezTo>
                  <a:cubicBezTo>
                    <a:pt x="0" y="0"/>
                    <a:pt x="0" y="0"/>
                    <a:pt x="0" y="0"/>
                  </a:cubicBezTo>
                  <a:cubicBezTo>
                    <a:pt x="16" y="0"/>
                    <a:pt x="16" y="0"/>
                    <a:pt x="16" y="0"/>
                  </a:cubicBezTo>
                  <a:cubicBezTo>
                    <a:pt x="47" y="32"/>
                    <a:pt x="47" y="32"/>
                    <a:pt x="47" y="32"/>
                  </a:cubicBezTo>
                  <a:cubicBezTo>
                    <a:pt x="47" y="9"/>
                    <a:pt x="47" y="9"/>
                    <a:pt x="47" y="9"/>
                  </a:cubicBezTo>
                  <a:cubicBezTo>
                    <a:pt x="47" y="4"/>
                    <a:pt x="46" y="3"/>
                    <a:pt x="40" y="3"/>
                  </a:cubicBezTo>
                  <a:cubicBezTo>
                    <a:pt x="39" y="3"/>
                    <a:pt x="39" y="3"/>
                    <a:pt x="39" y="3"/>
                  </a:cubicBezTo>
                  <a:cubicBezTo>
                    <a:pt x="39" y="0"/>
                    <a:pt x="39" y="0"/>
                    <a:pt x="39" y="0"/>
                  </a:cubicBezTo>
                  <a:cubicBezTo>
                    <a:pt x="59" y="0"/>
                    <a:pt x="59" y="0"/>
                    <a:pt x="59" y="0"/>
                  </a:cubicBezTo>
                  <a:cubicBezTo>
                    <a:pt x="59" y="3"/>
                    <a:pt x="59" y="3"/>
                    <a:pt x="59" y="3"/>
                  </a:cubicBezTo>
                  <a:cubicBezTo>
                    <a:pt x="58" y="3"/>
                    <a:pt x="58" y="3"/>
                    <a:pt x="58" y="3"/>
                  </a:cubicBezTo>
                  <a:cubicBezTo>
                    <a:pt x="53" y="3"/>
                    <a:pt x="52" y="4"/>
                    <a:pt x="52" y="7"/>
                  </a:cubicBezTo>
                  <a:cubicBezTo>
                    <a:pt x="52" y="47"/>
                    <a:pt x="52" y="47"/>
                    <a:pt x="52" y="47"/>
                  </a:cubicBezTo>
                  <a:cubicBezTo>
                    <a:pt x="48" y="47"/>
                    <a:pt x="48" y="47"/>
                    <a:pt x="48" y="47"/>
                  </a:cubicBezTo>
                  <a:cubicBezTo>
                    <a:pt x="11" y="9"/>
                    <a:pt x="11" y="9"/>
                    <a:pt x="11" y="9"/>
                  </a:cubicBezTo>
                  <a:lnTo>
                    <a:pt x="11"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0" name="Freeform 26"/>
            <p:cNvSpPr>
              <a:spLocks noEditPoints="1"/>
            </p:cNvSpPr>
            <p:nvPr userDrawn="1"/>
          </p:nvSpPr>
          <p:spPr bwMode="white">
            <a:xfrm>
              <a:off x="820" y="438"/>
              <a:ext cx="45" cy="41"/>
            </a:xfrm>
            <a:custGeom>
              <a:avLst/>
              <a:gdLst>
                <a:gd name="T0" fmla="*/ 14 w 56"/>
                <a:gd name="T1" fmla="*/ 0 h 50"/>
                <a:gd name="T2" fmla="*/ 29 w 56"/>
                <a:gd name="T3" fmla="*/ 14 h 50"/>
                <a:gd name="T4" fmla="*/ 14 w 56"/>
                <a:gd name="T5" fmla="*/ 28 h 50"/>
                <a:gd name="T6" fmla="*/ 0 w 56"/>
                <a:gd name="T7" fmla="*/ 14 h 50"/>
                <a:gd name="T8" fmla="*/ 14 w 56"/>
                <a:gd name="T9" fmla="*/ 0 h 50"/>
                <a:gd name="T10" fmla="*/ 15 w 56"/>
                <a:gd name="T11" fmla="*/ 26 h 50"/>
                <a:gd name="T12" fmla="*/ 23 w 56"/>
                <a:gd name="T13" fmla="*/ 15 h 50"/>
                <a:gd name="T14" fmla="*/ 14 w 56"/>
                <a:gd name="T15" fmla="*/ 2 h 50"/>
                <a:gd name="T16" fmla="*/ 6 w 56"/>
                <a:gd name="T17" fmla="*/ 13 h 50"/>
                <a:gd name="T18" fmla="*/ 15 w 56"/>
                <a:gd name="T19" fmla="*/ 26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6" h="50">
                  <a:moveTo>
                    <a:pt x="29" y="0"/>
                  </a:moveTo>
                  <a:cubicBezTo>
                    <a:pt x="45" y="0"/>
                    <a:pt x="56" y="10"/>
                    <a:pt x="56" y="25"/>
                  </a:cubicBezTo>
                  <a:cubicBezTo>
                    <a:pt x="56" y="38"/>
                    <a:pt x="46" y="50"/>
                    <a:pt x="28" y="50"/>
                  </a:cubicBezTo>
                  <a:cubicBezTo>
                    <a:pt x="10" y="50"/>
                    <a:pt x="0" y="39"/>
                    <a:pt x="0" y="26"/>
                  </a:cubicBezTo>
                  <a:cubicBezTo>
                    <a:pt x="0" y="11"/>
                    <a:pt x="12" y="0"/>
                    <a:pt x="29" y="0"/>
                  </a:cubicBezTo>
                  <a:close/>
                  <a:moveTo>
                    <a:pt x="30" y="47"/>
                  </a:moveTo>
                  <a:cubicBezTo>
                    <a:pt x="40" y="47"/>
                    <a:pt x="45" y="38"/>
                    <a:pt x="45" y="27"/>
                  </a:cubicBezTo>
                  <a:cubicBezTo>
                    <a:pt x="45" y="15"/>
                    <a:pt x="39" y="4"/>
                    <a:pt x="27" y="4"/>
                  </a:cubicBezTo>
                  <a:cubicBezTo>
                    <a:pt x="18" y="4"/>
                    <a:pt x="11" y="11"/>
                    <a:pt x="11" y="23"/>
                  </a:cubicBezTo>
                  <a:cubicBezTo>
                    <a:pt x="11" y="37"/>
                    <a:pt x="19" y="47"/>
                    <a:pt x="30" y="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1" name="Freeform 27"/>
            <p:cNvSpPr>
              <a:spLocks/>
            </p:cNvSpPr>
            <p:nvPr userDrawn="1"/>
          </p:nvSpPr>
          <p:spPr bwMode="white">
            <a:xfrm>
              <a:off x="879" y="440"/>
              <a:ext cx="37" cy="38"/>
            </a:xfrm>
            <a:custGeom>
              <a:avLst/>
              <a:gdLst>
                <a:gd name="T0" fmla="*/ 22 w 46"/>
                <a:gd name="T1" fmla="*/ 25 h 47"/>
                <a:gd name="T2" fmla="*/ 0 w 46"/>
                <a:gd name="T3" fmla="*/ 25 h 47"/>
                <a:gd name="T4" fmla="*/ 0 w 46"/>
                <a:gd name="T5" fmla="*/ 23 h 47"/>
                <a:gd name="T6" fmla="*/ 1 w 46"/>
                <a:gd name="T7" fmla="*/ 23 h 47"/>
                <a:gd name="T8" fmla="*/ 4 w 46"/>
                <a:gd name="T9" fmla="*/ 21 h 47"/>
                <a:gd name="T10" fmla="*/ 4 w 46"/>
                <a:gd name="T11" fmla="*/ 4 h 47"/>
                <a:gd name="T12" fmla="*/ 2 w 46"/>
                <a:gd name="T13" fmla="*/ 2 h 47"/>
                <a:gd name="T14" fmla="*/ 0 w 46"/>
                <a:gd name="T15" fmla="*/ 2 h 47"/>
                <a:gd name="T16" fmla="*/ 0 w 46"/>
                <a:gd name="T17" fmla="*/ 0 h 47"/>
                <a:gd name="T18" fmla="*/ 14 w 46"/>
                <a:gd name="T19" fmla="*/ 0 h 47"/>
                <a:gd name="T20" fmla="*/ 14 w 46"/>
                <a:gd name="T21" fmla="*/ 2 h 47"/>
                <a:gd name="T22" fmla="*/ 12 w 46"/>
                <a:gd name="T23" fmla="*/ 2 h 47"/>
                <a:gd name="T24" fmla="*/ 9 w 46"/>
                <a:gd name="T25" fmla="*/ 4 h 47"/>
                <a:gd name="T26" fmla="*/ 9 w 46"/>
                <a:gd name="T27" fmla="*/ 21 h 47"/>
                <a:gd name="T28" fmla="*/ 11 w 46"/>
                <a:gd name="T29" fmla="*/ 23 h 47"/>
                <a:gd name="T30" fmla="*/ 17 w 46"/>
                <a:gd name="T31" fmla="*/ 23 h 47"/>
                <a:gd name="T32" fmla="*/ 23 w 46"/>
                <a:gd name="T33" fmla="*/ 18 h 47"/>
                <a:gd name="T34" fmla="*/ 24 w 46"/>
                <a:gd name="T35" fmla="*/ 18 h 47"/>
                <a:gd name="T36" fmla="*/ 22 w 46"/>
                <a:gd name="T37" fmla="*/ 25 h 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6" h="47">
                  <a:moveTo>
                    <a:pt x="41" y="47"/>
                  </a:moveTo>
                  <a:cubicBezTo>
                    <a:pt x="0" y="47"/>
                    <a:pt x="0" y="47"/>
                    <a:pt x="0" y="47"/>
                  </a:cubicBezTo>
                  <a:cubicBezTo>
                    <a:pt x="0" y="44"/>
                    <a:pt x="0" y="44"/>
                    <a:pt x="0" y="44"/>
                  </a:cubicBezTo>
                  <a:cubicBezTo>
                    <a:pt x="1" y="44"/>
                    <a:pt x="1" y="44"/>
                    <a:pt x="1" y="44"/>
                  </a:cubicBezTo>
                  <a:cubicBezTo>
                    <a:pt x="6" y="44"/>
                    <a:pt x="8" y="42"/>
                    <a:pt x="8" y="39"/>
                  </a:cubicBezTo>
                  <a:cubicBezTo>
                    <a:pt x="8" y="8"/>
                    <a:pt x="8" y="8"/>
                    <a:pt x="8" y="8"/>
                  </a:cubicBezTo>
                  <a:cubicBezTo>
                    <a:pt x="8" y="4"/>
                    <a:pt x="5" y="3"/>
                    <a:pt x="2" y="3"/>
                  </a:cubicBezTo>
                  <a:cubicBezTo>
                    <a:pt x="0" y="3"/>
                    <a:pt x="0" y="3"/>
                    <a:pt x="0" y="3"/>
                  </a:cubicBezTo>
                  <a:cubicBezTo>
                    <a:pt x="0" y="0"/>
                    <a:pt x="0" y="0"/>
                    <a:pt x="0" y="0"/>
                  </a:cubicBezTo>
                  <a:cubicBezTo>
                    <a:pt x="26" y="0"/>
                    <a:pt x="26" y="0"/>
                    <a:pt x="26" y="0"/>
                  </a:cubicBezTo>
                  <a:cubicBezTo>
                    <a:pt x="26" y="3"/>
                    <a:pt x="26" y="3"/>
                    <a:pt x="26" y="3"/>
                  </a:cubicBezTo>
                  <a:cubicBezTo>
                    <a:pt x="24" y="3"/>
                    <a:pt x="24" y="3"/>
                    <a:pt x="24" y="3"/>
                  </a:cubicBezTo>
                  <a:cubicBezTo>
                    <a:pt x="20" y="3"/>
                    <a:pt x="18" y="4"/>
                    <a:pt x="18" y="8"/>
                  </a:cubicBezTo>
                  <a:cubicBezTo>
                    <a:pt x="18" y="39"/>
                    <a:pt x="18" y="39"/>
                    <a:pt x="18" y="39"/>
                  </a:cubicBezTo>
                  <a:cubicBezTo>
                    <a:pt x="18" y="42"/>
                    <a:pt x="19" y="43"/>
                    <a:pt x="22" y="43"/>
                  </a:cubicBezTo>
                  <a:cubicBezTo>
                    <a:pt x="32" y="43"/>
                    <a:pt x="32" y="43"/>
                    <a:pt x="32" y="43"/>
                  </a:cubicBezTo>
                  <a:cubicBezTo>
                    <a:pt x="37" y="43"/>
                    <a:pt x="38" y="40"/>
                    <a:pt x="43" y="34"/>
                  </a:cubicBezTo>
                  <a:cubicBezTo>
                    <a:pt x="46" y="34"/>
                    <a:pt x="46" y="34"/>
                    <a:pt x="46" y="34"/>
                  </a:cubicBezTo>
                  <a:lnTo>
                    <a:pt x="41"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2" name="Freeform 28"/>
            <p:cNvSpPr>
              <a:spLocks noEditPoints="1"/>
            </p:cNvSpPr>
            <p:nvPr userDrawn="1"/>
          </p:nvSpPr>
          <p:spPr bwMode="white">
            <a:xfrm>
              <a:off x="928" y="438"/>
              <a:ext cx="46" cy="41"/>
            </a:xfrm>
            <a:custGeom>
              <a:avLst/>
              <a:gdLst>
                <a:gd name="T0" fmla="*/ 16 w 56"/>
                <a:gd name="T1" fmla="*/ 0 h 50"/>
                <a:gd name="T2" fmla="*/ 31 w 56"/>
                <a:gd name="T3" fmla="*/ 14 h 50"/>
                <a:gd name="T4" fmla="*/ 15 w 56"/>
                <a:gd name="T5" fmla="*/ 28 h 50"/>
                <a:gd name="T6" fmla="*/ 0 w 56"/>
                <a:gd name="T7" fmla="*/ 14 h 50"/>
                <a:gd name="T8" fmla="*/ 16 w 56"/>
                <a:gd name="T9" fmla="*/ 0 h 50"/>
                <a:gd name="T10" fmla="*/ 16 w 56"/>
                <a:gd name="T11" fmla="*/ 26 h 50"/>
                <a:gd name="T12" fmla="*/ 25 w 56"/>
                <a:gd name="T13" fmla="*/ 15 h 50"/>
                <a:gd name="T14" fmla="*/ 15 w 56"/>
                <a:gd name="T15" fmla="*/ 2 h 50"/>
                <a:gd name="T16" fmla="*/ 6 w 56"/>
                <a:gd name="T17" fmla="*/ 13 h 50"/>
                <a:gd name="T18" fmla="*/ 16 w 56"/>
                <a:gd name="T19" fmla="*/ 26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6" h="50">
                  <a:moveTo>
                    <a:pt x="29" y="0"/>
                  </a:moveTo>
                  <a:cubicBezTo>
                    <a:pt x="45" y="0"/>
                    <a:pt x="56" y="10"/>
                    <a:pt x="56" y="25"/>
                  </a:cubicBezTo>
                  <a:cubicBezTo>
                    <a:pt x="56" y="38"/>
                    <a:pt x="46" y="50"/>
                    <a:pt x="27" y="50"/>
                  </a:cubicBezTo>
                  <a:cubicBezTo>
                    <a:pt x="10" y="50"/>
                    <a:pt x="0" y="39"/>
                    <a:pt x="0" y="26"/>
                  </a:cubicBezTo>
                  <a:cubicBezTo>
                    <a:pt x="0" y="11"/>
                    <a:pt x="12" y="0"/>
                    <a:pt x="29" y="0"/>
                  </a:cubicBezTo>
                  <a:close/>
                  <a:moveTo>
                    <a:pt x="29" y="47"/>
                  </a:moveTo>
                  <a:cubicBezTo>
                    <a:pt x="40" y="47"/>
                    <a:pt x="45" y="38"/>
                    <a:pt x="45" y="27"/>
                  </a:cubicBezTo>
                  <a:cubicBezTo>
                    <a:pt x="45" y="15"/>
                    <a:pt x="39" y="4"/>
                    <a:pt x="27" y="4"/>
                  </a:cubicBezTo>
                  <a:cubicBezTo>
                    <a:pt x="17" y="4"/>
                    <a:pt x="11" y="11"/>
                    <a:pt x="11" y="23"/>
                  </a:cubicBezTo>
                  <a:cubicBezTo>
                    <a:pt x="11" y="37"/>
                    <a:pt x="18" y="47"/>
                    <a:pt x="29" y="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3" name="Freeform 29"/>
            <p:cNvSpPr>
              <a:spLocks/>
            </p:cNvSpPr>
            <p:nvPr userDrawn="1"/>
          </p:nvSpPr>
          <p:spPr bwMode="white">
            <a:xfrm>
              <a:off x="989" y="439"/>
              <a:ext cx="44" cy="40"/>
            </a:xfrm>
            <a:custGeom>
              <a:avLst/>
              <a:gdLst>
                <a:gd name="T0" fmla="*/ 31 w 53"/>
                <a:gd name="T1" fmla="*/ 16 h 49"/>
                <a:gd name="T2" fmla="*/ 27 w 53"/>
                <a:gd name="T3" fmla="*/ 18 h 49"/>
                <a:gd name="T4" fmla="*/ 27 w 53"/>
                <a:gd name="T5" fmla="*/ 24 h 49"/>
                <a:gd name="T6" fmla="*/ 16 w 53"/>
                <a:gd name="T7" fmla="*/ 27 h 49"/>
                <a:gd name="T8" fmla="*/ 0 w 53"/>
                <a:gd name="T9" fmla="*/ 13 h 49"/>
                <a:gd name="T10" fmla="*/ 15 w 53"/>
                <a:gd name="T11" fmla="*/ 0 h 49"/>
                <a:gd name="T12" fmla="*/ 26 w 53"/>
                <a:gd name="T13" fmla="*/ 2 h 49"/>
                <a:gd name="T14" fmla="*/ 27 w 53"/>
                <a:gd name="T15" fmla="*/ 1 h 49"/>
                <a:gd name="T16" fmla="*/ 27 w 53"/>
                <a:gd name="T17" fmla="*/ 1 h 49"/>
                <a:gd name="T18" fmla="*/ 27 w 53"/>
                <a:gd name="T19" fmla="*/ 8 h 49"/>
                <a:gd name="T20" fmla="*/ 26 w 53"/>
                <a:gd name="T21" fmla="*/ 8 h 49"/>
                <a:gd name="T22" fmla="*/ 17 w 53"/>
                <a:gd name="T23" fmla="*/ 2 h 49"/>
                <a:gd name="T24" fmla="*/ 6 w 53"/>
                <a:gd name="T25" fmla="*/ 13 h 49"/>
                <a:gd name="T26" fmla="*/ 17 w 53"/>
                <a:gd name="T27" fmla="*/ 25 h 49"/>
                <a:gd name="T28" fmla="*/ 22 w 53"/>
                <a:gd name="T29" fmla="*/ 24 h 49"/>
                <a:gd name="T30" fmla="*/ 22 w 53"/>
                <a:gd name="T31" fmla="*/ 18 h 49"/>
                <a:gd name="T32" fmla="*/ 16 w 53"/>
                <a:gd name="T33" fmla="*/ 16 h 49"/>
                <a:gd name="T34" fmla="*/ 16 w 53"/>
                <a:gd name="T35" fmla="*/ 13 h 49"/>
                <a:gd name="T36" fmla="*/ 31 w 53"/>
                <a:gd name="T37" fmla="*/ 13 h 49"/>
                <a:gd name="T38" fmla="*/ 31 w 53"/>
                <a:gd name="T39" fmla="*/ 16 h 4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3" h="49">
                  <a:moveTo>
                    <a:pt x="53" y="28"/>
                  </a:moveTo>
                  <a:cubicBezTo>
                    <a:pt x="49" y="28"/>
                    <a:pt x="48" y="30"/>
                    <a:pt x="48" y="33"/>
                  </a:cubicBezTo>
                  <a:cubicBezTo>
                    <a:pt x="48" y="44"/>
                    <a:pt x="48" y="44"/>
                    <a:pt x="48" y="44"/>
                  </a:cubicBezTo>
                  <a:cubicBezTo>
                    <a:pt x="43" y="47"/>
                    <a:pt x="35" y="49"/>
                    <a:pt x="28" y="49"/>
                  </a:cubicBezTo>
                  <a:cubicBezTo>
                    <a:pt x="9" y="49"/>
                    <a:pt x="0" y="38"/>
                    <a:pt x="0" y="24"/>
                  </a:cubicBezTo>
                  <a:cubicBezTo>
                    <a:pt x="0" y="10"/>
                    <a:pt x="11" y="0"/>
                    <a:pt x="27" y="0"/>
                  </a:cubicBezTo>
                  <a:cubicBezTo>
                    <a:pt x="35" y="0"/>
                    <a:pt x="41" y="2"/>
                    <a:pt x="44" y="2"/>
                  </a:cubicBezTo>
                  <a:cubicBezTo>
                    <a:pt x="45" y="2"/>
                    <a:pt x="46" y="2"/>
                    <a:pt x="46" y="1"/>
                  </a:cubicBezTo>
                  <a:cubicBezTo>
                    <a:pt x="48" y="1"/>
                    <a:pt x="48" y="1"/>
                    <a:pt x="48" y="1"/>
                  </a:cubicBezTo>
                  <a:cubicBezTo>
                    <a:pt x="48" y="15"/>
                    <a:pt x="48" y="15"/>
                    <a:pt x="48" y="15"/>
                  </a:cubicBezTo>
                  <a:cubicBezTo>
                    <a:pt x="45" y="15"/>
                    <a:pt x="45" y="15"/>
                    <a:pt x="45" y="15"/>
                  </a:cubicBezTo>
                  <a:cubicBezTo>
                    <a:pt x="43" y="7"/>
                    <a:pt x="37" y="3"/>
                    <a:pt x="29" y="3"/>
                  </a:cubicBezTo>
                  <a:cubicBezTo>
                    <a:pt x="18" y="3"/>
                    <a:pt x="11" y="11"/>
                    <a:pt x="11" y="24"/>
                  </a:cubicBezTo>
                  <a:cubicBezTo>
                    <a:pt x="11" y="36"/>
                    <a:pt x="19" y="46"/>
                    <a:pt x="29" y="46"/>
                  </a:cubicBezTo>
                  <a:cubicBezTo>
                    <a:pt x="32" y="46"/>
                    <a:pt x="36" y="45"/>
                    <a:pt x="38" y="44"/>
                  </a:cubicBezTo>
                  <a:cubicBezTo>
                    <a:pt x="38" y="33"/>
                    <a:pt x="38" y="33"/>
                    <a:pt x="38" y="33"/>
                  </a:cubicBezTo>
                  <a:cubicBezTo>
                    <a:pt x="38" y="29"/>
                    <a:pt x="36" y="28"/>
                    <a:pt x="28" y="28"/>
                  </a:cubicBezTo>
                  <a:cubicBezTo>
                    <a:pt x="28" y="25"/>
                    <a:pt x="28" y="25"/>
                    <a:pt x="28" y="25"/>
                  </a:cubicBezTo>
                  <a:cubicBezTo>
                    <a:pt x="53" y="25"/>
                    <a:pt x="53" y="25"/>
                    <a:pt x="53" y="25"/>
                  </a:cubicBezTo>
                  <a:lnTo>
                    <a:pt x="53"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4" name="Freeform 30"/>
            <p:cNvSpPr>
              <a:spLocks/>
            </p:cNvSpPr>
            <p:nvPr userDrawn="1"/>
          </p:nvSpPr>
          <p:spPr bwMode="white">
            <a:xfrm>
              <a:off x="1044" y="440"/>
              <a:ext cx="45" cy="38"/>
            </a:xfrm>
            <a:custGeom>
              <a:avLst/>
              <a:gdLst>
                <a:gd name="T0" fmla="*/ 19 w 55"/>
                <a:gd name="T1" fmla="*/ 21 h 47"/>
                <a:gd name="T2" fmla="*/ 23 w 55"/>
                <a:gd name="T3" fmla="*/ 23 h 47"/>
                <a:gd name="T4" fmla="*/ 23 w 55"/>
                <a:gd name="T5" fmla="*/ 23 h 47"/>
                <a:gd name="T6" fmla="*/ 23 w 55"/>
                <a:gd name="T7" fmla="*/ 25 h 47"/>
                <a:gd name="T8" fmla="*/ 9 w 55"/>
                <a:gd name="T9" fmla="*/ 25 h 47"/>
                <a:gd name="T10" fmla="*/ 9 w 55"/>
                <a:gd name="T11" fmla="*/ 23 h 47"/>
                <a:gd name="T12" fmla="*/ 10 w 55"/>
                <a:gd name="T13" fmla="*/ 23 h 47"/>
                <a:gd name="T14" fmla="*/ 13 w 55"/>
                <a:gd name="T15" fmla="*/ 21 h 47"/>
                <a:gd name="T16" fmla="*/ 13 w 55"/>
                <a:gd name="T17" fmla="*/ 15 h 47"/>
                <a:gd name="T18" fmla="*/ 4 w 55"/>
                <a:gd name="T19" fmla="*/ 3 h 47"/>
                <a:gd name="T20" fmla="*/ 0 w 55"/>
                <a:gd name="T21" fmla="*/ 2 h 47"/>
                <a:gd name="T22" fmla="*/ 0 w 55"/>
                <a:gd name="T23" fmla="*/ 2 h 47"/>
                <a:gd name="T24" fmla="*/ 0 w 55"/>
                <a:gd name="T25" fmla="*/ 0 h 47"/>
                <a:gd name="T26" fmla="*/ 13 w 55"/>
                <a:gd name="T27" fmla="*/ 0 h 47"/>
                <a:gd name="T28" fmla="*/ 13 w 55"/>
                <a:gd name="T29" fmla="*/ 2 h 47"/>
                <a:gd name="T30" fmla="*/ 13 w 55"/>
                <a:gd name="T31" fmla="*/ 2 h 47"/>
                <a:gd name="T32" fmla="*/ 11 w 55"/>
                <a:gd name="T33" fmla="*/ 4 h 47"/>
                <a:gd name="T34" fmla="*/ 17 w 55"/>
                <a:gd name="T35" fmla="*/ 12 h 47"/>
                <a:gd name="T36" fmla="*/ 23 w 55"/>
                <a:gd name="T37" fmla="*/ 5 h 47"/>
                <a:gd name="T38" fmla="*/ 20 w 55"/>
                <a:gd name="T39" fmla="*/ 2 h 47"/>
                <a:gd name="T40" fmla="*/ 20 w 55"/>
                <a:gd name="T41" fmla="*/ 2 h 47"/>
                <a:gd name="T42" fmla="*/ 20 w 55"/>
                <a:gd name="T43" fmla="*/ 0 h 47"/>
                <a:gd name="T44" fmla="*/ 30 w 55"/>
                <a:gd name="T45" fmla="*/ 0 h 47"/>
                <a:gd name="T46" fmla="*/ 30 w 55"/>
                <a:gd name="T47" fmla="*/ 2 h 47"/>
                <a:gd name="T48" fmla="*/ 25 w 55"/>
                <a:gd name="T49" fmla="*/ 4 h 47"/>
                <a:gd name="T50" fmla="*/ 19 w 55"/>
                <a:gd name="T51" fmla="*/ 15 h 47"/>
                <a:gd name="T52" fmla="*/ 19 w 55"/>
                <a:gd name="T53" fmla="*/ 21 h 4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5" h="47">
                  <a:moveTo>
                    <a:pt x="34" y="39"/>
                  </a:moveTo>
                  <a:cubicBezTo>
                    <a:pt x="34" y="42"/>
                    <a:pt x="35" y="44"/>
                    <a:pt x="41" y="44"/>
                  </a:cubicBezTo>
                  <a:cubicBezTo>
                    <a:pt x="42" y="44"/>
                    <a:pt x="42" y="44"/>
                    <a:pt x="42" y="44"/>
                  </a:cubicBezTo>
                  <a:cubicBezTo>
                    <a:pt x="42" y="47"/>
                    <a:pt x="42" y="47"/>
                    <a:pt x="42" y="47"/>
                  </a:cubicBezTo>
                  <a:cubicBezTo>
                    <a:pt x="16" y="47"/>
                    <a:pt x="16" y="47"/>
                    <a:pt x="16" y="47"/>
                  </a:cubicBezTo>
                  <a:cubicBezTo>
                    <a:pt x="16" y="44"/>
                    <a:pt x="16" y="44"/>
                    <a:pt x="16" y="44"/>
                  </a:cubicBezTo>
                  <a:cubicBezTo>
                    <a:pt x="18" y="44"/>
                    <a:pt x="18" y="44"/>
                    <a:pt x="18" y="44"/>
                  </a:cubicBezTo>
                  <a:cubicBezTo>
                    <a:pt x="22" y="44"/>
                    <a:pt x="23" y="42"/>
                    <a:pt x="23" y="39"/>
                  </a:cubicBezTo>
                  <a:cubicBezTo>
                    <a:pt x="23" y="28"/>
                    <a:pt x="23" y="28"/>
                    <a:pt x="23" y="28"/>
                  </a:cubicBezTo>
                  <a:cubicBezTo>
                    <a:pt x="7" y="6"/>
                    <a:pt x="7" y="6"/>
                    <a:pt x="7" y="6"/>
                  </a:cubicBezTo>
                  <a:cubicBezTo>
                    <a:pt x="5" y="3"/>
                    <a:pt x="4" y="3"/>
                    <a:pt x="0" y="3"/>
                  </a:cubicBezTo>
                  <a:cubicBezTo>
                    <a:pt x="0" y="3"/>
                    <a:pt x="0" y="3"/>
                    <a:pt x="0" y="3"/>
                  </a:cubicBezTo>
                  <a:cubicBezTo>
                    <a:pt x="0" y="0"/>
                    <a:pt x="0" y="0"/>
                    <a:pt x="0" y="0"/>
                  </a:cubicBezTo>
                  <a:cubicBezTo>
                    <a:pt x="24" y="0"/>
                    <a:pt x="24" y="0"/>
                    <a:pt x="24" y="0"/>
                  </a:cubicBezTo>
                  <a:cubicBezTo>
                    <a:pt x="24" y="3"/>
                    <a:pt x="24" y="3"/>
                    <a:pt x="24" y="3"/>
                  </a:cubicBezTo>
                  <a:cubicBezTo>
                    <a:pt x="23" y="3"/>
                    <a:pt x="23" y="3"/>
                    <a:pt x="23" y="3"/>
                  </a:cubicBezTo>
                  <a:cubicBezTo>
                    <a:pt x="19" y="3"/>
                    <a:pt x="18" y="5"/>
                    <a:pt x="20" y="7"/>
                  </a:cubicBezTo>
                  <a:cubicBezTo>
                    <a:pt x="32" y="23"/>
                    <a:pt x="32" y="23"/>
                    <a:pt x="32" y="23"/>
                  </a:cubicBezTo>
                  <a:cubicBezTo>
                    <a:pt x="41" y="9"/>
                    <a:pt x="41" y="9"/>
                    <a:pt x="41" y="9"/>
                  </a:cubicBezTo>
                  <a:cubicBezTo>
                    <a:pt x="43" y="6"/>
                    <a:pt x="44" y="3"/>
                    <a:pt x="38" y="3"/>
                  </a:cubicBezTo>
                  <a:cubicBezTo>
                    <a:pt x="37" y="3"/>
                    <a:pt x="37" y="3"/>
                    <a:pt x="37" y="3"/>
                  </a:cubicBezTo>
                  <a:cubicBezTo>
                    <a:pt x="37" y="0"/>
                    <a:pt x="37" y="0"/>
                    <a:pt x="37" y="0"/>
                  </a:cubicBezTo>
                  <a:cubicBezTo>
                    <a:pt x="55" y="0"/>
                    <a:pt x="55" y="0"/>
                    <a:pt x="55" y="0"/>
                  </a:cubicBezTo>
                  <a:cubicBezTo>
                    <a:pt x="55" y="3"/>
                    <a:pt x="55" y="3"/>
                    <a:pt x="55" y="3"/>
                  </a:cubicBezTo>
                  <a:cubicBezTo>
                    <a:pt x="51" y="3"/>
                    <a:pt x="50" y="4"/>
                    <a:pt x="47" y="8"/>
                  </a:cubicBezTo>
                  <a:cubicBezTo>
                    <a:pt x="34" y="28"/>
                    <a:pt x="34" y="28"/>
                    <a:pt x="34" y="28"/>
                  </a:cubicBezTo>
                  <a:lnTo>
                    <a:pt x="34"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5" name="Freeform 31"/>
            <p:cNvSpPr>
              <a:spLocks/>
            </p:cNvSpPr>
            <p:nvPr userDrawn="1"/>
          </p:nvSpPr>
          <p:spPr bwMode="white">
            <a:xfrm>
              <a:off x="1132" y="439"/>
              <a:ext cx="28" cy="40"/>
            </a:xfrm>
            <a:custGeom>
              <a:avLst/>
              <a:gdLst>
                <a:gd name="T0" fmla="*/ 0 w 35"/>
                <a:gd name="T1" fmla="*/ 19 h 49"/>
                <a:gd name="T2" fmla="*/ 2 w 35"/>
                <a:gd name="T3" fmla="*/ 19 h 49"/>
                <a:gd name="T4" fmla="*/ 8 w 35"/>
                <a:gd name="T5" fmla="*/ 25 h 49"/>
                <a:gd name="T6" fmla="*/ 13 w 35"/>
                <a:gd name="T7" fmla="*/ 20 h 49"/>
                <a:gd name="T8" fmla="*/ 1 w 35"/>
                <a:gd name="T9" fmla="*/ 7 h 49"/>
                <a:gd name="T10" fmla="*/ 8 w 35"/>
                <a:gd name="T11" fmla="*/ 0 h 49"/>
                <a:gd name="T12" fmla="*/ 14 w 35"/>
                <a:gd name="T13" fmla="*/ 2 h 49"/>
                <a:gd name="T14" fmla="*/ 14 w 35"/>
                <a:gd name="T15" fmla="*/ 1 h 49"/>
                <a:gd name="T16" fmla="*/ 16 w 35"/>
                <a:gd name="T17" fmla="*/ 1 h 49"/>
                <a:gd name="T18" fmla="*/ 17 w 35"/>
                <a:gd name="T19" fmla="*/ 7 h 49"/>
                <a:gd name="T20" fmla="*/ 14 w 35"/>
                <a:gd name="T21" fmla="*/ 7 h 49"/>
                <a:gd name="T22" fmla="*/ 13 w 35"/>
                <a:gd name="T23" fmla="*/ 3 h 49"/>
                <a:gd name="T24" fmla="*/ 9 w 35"/>
                <a:gd name="T25" fmla="*/ 2 h 49"/>
                <a:gd name="T26" fmla="*/ 5 w 35"/>
                <a:gd name="T27" fmla="*/ 5 h 49"/>
                <a:gd name="T28" fmla="*/ 16 w 35"/>
                <a:gd name="T29" fmla="*/ 13 h 49"/>
                <a:gd name="T30" fmla="*/ 18 w 35"/>
                <a:gd name="T31" fmla="*/ 20 h 49"/>
                <a:gd name="T32" fmla="*/ 10 w 35"/>
                <a:gd name="T33" fmla="*/ 27 h 49"/>
                <a:gd name="T34" fmla="*/ 3 w 35"/>
                <a:gd name="T35" fmla="*/ 25 h 49"/>
                <a:gd name="T36" fmla="*/ 2 w 35"/>
                <a:gd name="T37" fmla="*/ 26 h 49"/>
                <a:gd name="T38" fmla="*/ 2 w 35"/>
                <a:gd name="T39" fmla="*/ 26 h 49"/>
                <a:gd name="T40" fmla="*/ 0 w 35"/>
                <a:gd name="T41" fmla="*/ 19 h 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5" h="49">
                  <a:moveTo>
                    <a:pt x="0" y="34"/>
                  </a:moveTo>
                  <a:cubicBezTo>
                    <a:pt x="3" y="34"/>
                    <a:pt x="3" y="34"/>
                    <a:pt x="3" y="34"/>
                  </a:cubicBezTo>
                  <a:cubicBezTo>
                    <a:pt x="6" y="42"/>
                    <a:pt x="10" y="46"/>
                    <a:pt x="16" y="46"/>
                  </a:cubicBezTo>
                  <a:cubicBezTo>
                    <a:pt x="21" y="46"/>
                    <a:pt x="25" y="42"/>
                    <a:pt x="25" y="38"/>
                  </a:cubicBezTo>
                  <a:cubicBezTo>
                    <a:pt x="25" y="27"/>
                    <a:pt x="1" y="27"/>
                    <a:pt x="1" y="12"/>
                  </a:cubicBezTo>
                  <a:cubicBezTo>
                    <a:pt x="1" y="5"/>
                    <a:pt x="7" y="0"/>
                    <a:pt x="16" y="0"/>
                  </a:cubicBezTo>
                  <a:cubicBezTo>
                    <a:pt x="22" y="0"/>
                    <a:pt x="26" y="2"/>
                    <a:pt x="28" y="2"/>
                  </a:cubicBezTo>
                  <a:cubicBezTo>
                    <a:pt x="28" y="2"/>
                    <a:pt x="29" y="1"/>
                    <a:pt x="29" y="1"/>
                  </a:cubicBezTo>
                  <a:cubicBezTo>
                    <a:pt x="31" y="1"/>
                    <a:pt x="31" y="1"/>
                    <a:pt x="31" y="1"/>
                  </a:cubicBezTo>
                  <a:cubicBezTo>
                    <a:pt x="32" y="13"/>
                    <a:pt x="32" y="13"/>
                    <a:pt x="32" y="13"/>
                  </a:cubicBezTo>
                  <a:cubicBezTo>
                    <a:pt x="29" y="13"/>
                    <a:pt x="29" y="13"/>
                    <a:pt x="29" y="13"/>
                  </a:cubicBezTo>
                  <a:cubicBezTo>
                    <a:pt x="28" y="10"/>
                    <a:pt x="27" y="7"/>
                    <a:pt x="25" y="6"/>
                  </a:cubicBezTo>
                  <a:cubicBezTo>
                    <a:pt x="23" y="4"/>
                    <a:pt x="20" y="3"/>
                    <a:pt x="17" y="3"/>
                  </a:cubicBezTo>
                  <a:cubicBezTo>
                    <a:pt x="13" y="3"/>
                    <a:pt x="9" y="5"/>
                    <a:pt x="9" y="8"/>
                  </a:cubicBezTo>
                  <a:cubicBezTo>
                    <a:pt x="9" y="15"/>
                    <a:pt x="22" y="16"/>
                    <a:pt x="31" y="25"/>
                  </a:cubicBezTo>
                  <a:cubicBezTo>
                    <a:pt x="34" y="28"/>
                    <a:pt x="35" y="31"/>
                    <a:pt x="35" y="35"/>
                  </a:cubicBezTo>
                  <a:cubicBezTo>
                    <a:pt x="35" y="43"/>
                    <a:pt x="28" y="49"/>
                    <a:pt x="19" y="49"/>
                  </a:cubicBezTo>
                  <a:cubicBezTo>
                    <a:pt x="13" y="49"/>
                    <a:pt x="7" y="47"/>
                    <a:pt x="6" y="47"/>
                  </a:cubicBezTo>
                  <a:cubicBezTo>
                    <a:pt x="5" y="47"/>
                    <a:pt x="4" y="47"/>
                    <a:pt x="4" y="48"/>
                  </a:cubicBezTo>
                  <a:cubicBezTo>
                    <a:pt x="2" y="48"/>
                    <a:pt x="2" y="48"/>
                    <a:pt x="2" y="48"/>
                  </a:cubicBezTo>
                  <a:lnTo>
                    <a:pt x="0"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6" name="Freeform 32"/>
            <p:cNvSpPr>
              <a:spLocks/>
            </p:cNvSpPr>
            <p:nvPr userDrawn="1"/>
          </p:nvSpPr>
          <p:spPr bwMode="white">
            <a:xfrm>
              <a:off x="1172" y="440"/>
              <a:ext cx="38" cy="38"/>
            </a:xfrm>
            <a:custGeom>
              <a:avLst/>
              <a:gdLst>
                <a:gd name="T0" fmla="*/ 19 w 47"/>
                <a:gd name="T1" fmla="*/ 2 h 47"/>
                <a:gd name="T2" fmla="*/ 11 w 47"/>
                <a:gd name="T3" fmla="*/ 2 h 47"/>
                <a:gd name="T4" fmla="*/ 11 w 47"/>
                <a:gd name="T5" fmla="*/ 11 h 47"/>
                <a:gd name="T6" fmla="*/ 17 w 47"/>
                <a:gd name="T7" fmla="*/ 11 h 47"/>
                <a:gd name="T8" fmla="*/ 20 w 47"/>
                <a:gd name="T9" fmla="*/ 9 h 47"/>
                <a:gd name="T10" fmla="*/ 22 w 47"/>
                <a:gd name="T11" fmla="*/ 9 h 47"/>
                <a:gd name="T12" fmla="*/ 22 w 47"/>
                <a:gd name="T13" fmla="*/ 16 h 47"/>
                <a:gd name="T14" fmla="*/ 20 w 47"/>
                <a:gd name="T15" fmla="*/ 16 h 47"/>
                <a:gd name="T16" fmla="*/ 16 w 47"/>
                <a:gd name="T17" fmla="*/ 13 h 47"/>
                <a:gd name="T18" fmla="*/ 11 w 47"/>
                <a:gd name="T19" fmla="*/ 13 h 47"/>
                <a:gd name="T20" fmla="*/ 11 w 47"/>
                <a:gd name="T21" fmla="*/ 21 h 47"/>
                <a:gd name="T22" fmla="*/ 12 w 47"/>
                <a:gd name="T23" fmla="*/ 23 h 47"/>
                <a:gd name="T24" fmla="*/ 19 w 47"/>
                <a:gd name="T25" fmla="*/ 23 h 47"/>
                <a:gd name="T26" fmla="*/ 23 w 47"/>
                <a:gd name="T27" fmla="*/ 19 h 47"/>
                <a:gd name="T28" fmla="*/ 25 w 47"/>
                <a:gd name="T29" fmla="*/ 19 h 47"/>
                <a:gd name="T30" fmla="*/ 24 w 47"/>
                <a:gd name="T31" fmla="*/ 25 h 47"/>
                <a:gd name="T32" fmla="*/ 0 w 47"/>
                <a:gd name="T33" fmla="*/ 25 h 47"/>
                <a:gd name="T34" fmla="*/ 0 w 47"/>
                <a:gd name="T35" fmla="*/ 23 h 47"/>
                <a:gd name="T36" fmla="*/ 2 w 47"/>
                <a:gd name="T37" fmla="*/ 23 h 47"/>
                <a:gd name="T38" fmla="*/ 5 w 47"/>
                <a:gd name="T39" fmla="*/ 21 h 47"/>
                <a:gd name="T40" fmla="*/ 5 w 47"/>
                <a:gd name="T41" fmla="*/ 4 h 47"/>
                <a:gd name="T42" fmla="*/ 2 w 47"/>
                <a:gd name="T43" fmla="*/ 2 h 47"/>
                <a:gd name="T44" fmla="*/ 2 w 47"/>
                <a:gd name="T45" fmla="*/ 2 h 47"/>
                <a:gd name="T46" fmla="*/ 2 w 47"/>
                <a:gd name="T47" fmla="*/ 0 h 47"/>
                <a:gd name="T48" fmla="*/ 23 w 47"/>
                <a:gd name="T49" fmla="*/ 0 h 47"/>
                <a:gd name="T50" fmla="*/ 23 w 47"/>
                <a:gd name="T51" fmla="*/ 6 h 47"/>
                <a:gd name="T52" fmla="*/ 22 w 47"/>
                <a:gd name="T53" fmla="*/ 6 h 47"/>
                <a:gd name="T54" fmla="*/ 19 w 47"/>
                <a:gd name="T55" fmla="*/ 2 h 4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7" h="47">
                  <a:moveTo>
                    <a:pt x="36" y="4"/>
                  </a:moveTo>
                  <a:cubicBezTo>
                    <a:pt x="20" y="4"/>
                    <a:pt x="20" y="4"/>
                    <a:pt x="20" y="4"/>
                  </a:cubicBezTo>
                  <a:cubicBezTo>
                    <a:pt x="20" y="21"/>
                    <a:pt x="20" y="21"/>
                    <a:pt x="20" y="21"/>
                  </a:cubicBezTo>
                  <a:cubicBezTo>
                    <a:pt x="32" y="21"/>
                    <a:pt x="32" y="21"/>
                    <a:pt x="32" y="21"/>
                  </a:cubicBezTo>
                  <a:cubicBezTo>
                    <a:pt x="36" y="21"/>
                    <a:pt x="38" y="20"/>
                    <a:pt x="38" y="16"/>
                  </a:cubicBezTo>
                  <a:cubicBezTo>
                    <a:pt x="41" y="16"/>
                    <a:pt x="41" y="16"/>
                    <a:pt x="41" y="16"/>
                  </a:cubicBezTo>
                  <a:cubicBezTo>
                    <a:pt x="41" y="31"/>
                    <a:pt x="41" y="31"/>
                    <a:pt x="41" y="31"/>
                  </a:cubicBezTo>
                  <a:cubicBezTo>
                    <a:pt x="38" y="31"/>
                    <a:pt x="38" y="31"/>
                    <a:pt x="38" y="31"/>
                  </a:cubicBezTo>
                  <a:cubicBezTo>
                    <a:pt x="38" y="27"/>
                    <a:pt x="37" y="25"/>
                    <a:pt x="31" y="25"/>
                  </a:cubicBezTo>
                  <a:cubicBezTo>
                    <a:pt x="20" y="25"/>
                    <a:pt x="20" y="25"/>
                    <a:pt x="20" y="25"/>
                  </a:cubicBezTo>
                  <a:cubicBezTo>
                    <a:pt x="20" y="39"/>
                    <a:pt x="20" y="39"/>
                    <a:pt x="20" y="39"/>
                  </a:cubicBezTo>
                  <a:cubicBezTo>
                    <a:pt x="20" y="42"/>
                    <a:pt x="20" y="43"/>
                    <a:pt x="23" y="43"/>
                  </a:cubicBezTo>
                  <a:cubicBezTo>
                    <a:pt x="35" y="43"/>
                    <a:pt x="35" y="43"/>
                    <a:pt x="35" y="43"/>
                  </a:cubicBezTo>
                  <a:cubicBezTo>
                    <a:pt x="40" y="43"/>
                    <a:pt x="43" y="42"/>
                    <a:pt x="44" y="35"/>
                  </a:cubicBezTo>
                  <a:cubicBezTo>
                    <a:pt x="47" y="35"/>
                    <a:pt x="47" y="35"/>
                    <a:pt x="47" y="35"/>
                  </a:cubicBezTo>
                  <a:cubicBezTo>
                    <a:pt x="46" y="47"/>
                    <a:pt x="46" y="47"/>
                    <a:pt x="46" y="47"/>
                  </a:cubicBezTo>
                  <a:cubicBezTo>
                    <a:pt x="0" y="47"/>
                    <a:pt x="0" y="47"/>
                    <a:pt x="0" y="47"/>
                  </a:cubicBezTo>
                  <a:cubicBezTo>
                    <a:pt x="0" y="44"/>
                    <a:pt x="0" y="44"/>
                    <a:pt x="0" y="44"/>
                  </a:cubicBezTo>
                  <a:cubicBezTo>
                    <a:pt x="3" y="44"/>
                    <a:pt x="3" y="44"/>
                    <a:pt x="3" y="44"/>
                  </a:cubicBezTo>
                  <a:cubicBezTo>
                    <a:pt x="8" y="44"/>
                    <a:pt x="9" y="42"/>
                    <a:pt x="9" y="39"/>
                  </a:cubicBezTo>
                  <a:cubicBezTo>
                    <a:pt x="9" y="8"/>
                    <a:pt x="9" y="8"/>
                    <a:pt x="9" y="8"/>
                  </a:cubicBezTo>
                  <a:cubicBezTo>
                    <a:pt x="9" y="4"/>
                    <a:pt x="8" y="3"/>
                    <a:pt x="3" y="3"/>
                  </a:cubicBezTo>
                  <a:cubicBezTo>
                    <a:pt x="2" y="3"/>
                    <a:pt x="2" y="3"/>
                    <a:pt x="2" y="3"/>
                  </a:cubicBezTo>
                  <a:cubicBezTo>
                    <a:pt x="2" y="0"/>
                    <a:pt x="2" y="0"/>
                    <a:pt x="2" y="0"/>
                  </a:cubicBezTo>
                  <a:cubicBezTo>
                    <a:pt x="44" y="0"/>
                    <a:pt x="44" y="0"/>
                    <a:pt x="44" y="0"/>
                  </a:cubicBezTo>
                  <a:cubicBezTo>
                    <a:pt x="45" y="11"/>
                    <a:pt x="45" y="11"/>
                    <a:pt x="45" y="11"/>
                  </a:cubicBezTo>
                  <a:cubicBezTo>
                    <a:pt x="42" y="11"/>
                    <a:pt x="42" y="11"/>
                    <a:pt x="42" y="11"/>
                  </a:cubicBezTo>
                  <a:cubicBezTo>
                    <a:pt x="41" y="6"/>
                    <a:pt x="40" y="4"/>
                    <a:pt x="36"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7" name="Freeform 33"/>
            <p:cNvSpPr>
              <a:spLocks noEditPoints="1"/>
            </p:cNvSpPr>
            <p:nvPr userDrawn="1"/>
          </p:nvSpPr>
          <p:spPr bwMode="white">
            <a:xfrm>
              <a:off x="1222" y="439"/>
              <a:ext cx="48" cy="40"/>
            </a:xfrm>
            <a:custGeom>
              <a:avLst/>
              <a:gdLst>
                <a:gd name="T0" fmla="*/ 10 w 59"/>
                <a:gd name="T1" fmla="*/ 22 h 49"/>
                <a:gd name="T2" fmla="*/ 13 w 59"/>
                <a:gd name="T3" fmla="*/ 24 h 49"/>
                <a:gd name="T4" fmla="*/ 15 w 59"/>
                <a:gd name="T5" fmla="*/ 24 h 49"/>
                <a:gd name="T6" fmla="*/ 15 w 59"/>
                <a:gd name="T7" fmla="*/ 26 h 49"/>
                <a:gd name="T8" fmla="*/ 0 w 59"/>
                <a:gd name="T9" fmla="*/ 26 h 49"/>
                <a:gd name="T10" fmla="*/ 0 w 59"/>
                <a:gd name="T11" fmla="*/ 24 h 49"/>
                <a:gd name="T12" fmla="*/ 1 w 59"/>
                <a:gd name="T13" fmla="*/ 24 h 49"/>
                <a:gd name="T14" fmla="*/ 5 w 59"/>
                <a:gd name="T15" fmla="*/ 22 h 49"/>
                <a:gd name="T16" fmla="*/ 5 w 59"/>
                <a:gd name="T17" fmla="*/ 6 h 49"/>
                <a:gd name="T18" fmla="*/ 2 w 59"/>
                <a:gd name="T19" fmla="*/ 2 h 49"/>
                <a:gd name="T20" fmla="*/ 0 w 59"/>
                <a:gd name="T21" fmla="*/ 2 h 49"/>
                <a:gd name="T22" fmla="*/ 0 w 59"/>
                <a:gd name="T23" fmla="*/ 1 h 49"/>
                <a:gd name="T24" fmla="*/ 6 w 59"/>
                <a:gd name="T25" fmla="*/ 0 h 49"/>
                <a:gd name="T26" fmla="*/ 12 w 59"/>
                <a:gd name="T27" fmla="*/ 0 h 49"/>
                <a:gd name="T28" fmla="*/ 24 w 59"/>
                <a:gd name="T29" fmla="*/ 2 h 49"/>
                <a:gd name="T30" fmla="*/ 25 w 59"/>
                <a:gd name="T31" fmla="*/ 7 h 49"/>
                <a:gd name="T32" fmla="*/ 20 w 59"/>
                <a:gd name="T33" fmla="*/ 14 h 49"/>
                <a:gd name="T34" fmla="*/ 27 w 59"/>
                <a:gd name="T35" fmla="*/ 22 h 49"/>
                <a:gd name="T36" fmla="*/ 32 w 59"/>
                <a:gd name="T37" fmla="*/ 25 h 49"/>
                <a:gd name="T38" fmla="*/ 32 w 59"/>
                <a:gd name="T39" fmla="*/ 27 h 49"/>
                <a:gd name="T40" fmla="*/ 29 w 59"/>
                <a:gd name="T41" fmla="*/ 27 h 49"/>
                <a:gd name="T42" fmla="*/ 20 w 59"/>
                <a:gd name="T43" fmla="*/ 24 h 49"/>
                <a:gd name="T44" fmla="*/ 13 w 59"/>
                <a:gd name="T45" fmla="*/ 16 h 49"/>
                <a:gd name="T46" fmla="*/ 10 w 59"/>
                <a:gd name="T47" fmla="*/ 16 h 49"/>
                <a:gd name="T48" fmla="*/ 10 w 59"/>
                <a:gd name="T49" fmla="*/ 22 h 49"/>
                <a:gd name="T50" fmla="*/ 10 w 59"/>
                <a:gd name="T51" fmla="*/ 13 h 49"/>
                <a:gd name="T52" fmla="*/ 11 w 59"/>
                <a:gd name="T53" fmla="*/ 13 h 49"/>
                <a:gd name="T54" fmla="*/ 20 w 59"/>
                <a:gd name="T55" fmla="*/ 7 h 49"/>
                <a:gd name="T56" fmla="*/ 12 w 59"/>
                <a:gd name="T57" fmla="*/ 2 h 49"/>
                <a:gd name="T58" fmla="*/ 10 w 59"/>
                <a:gd name="T59" fmla="*/ 2 h 49"/>
                <a:gd name="T60" fmla="*/ 10 w 59"/>
                <a:gd name="T61" fmla="*/ 13 h 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9" h="49">
                  <a:moveTo>
                    <a:pt x="18" y="40"/>
                  </a:moveTo>
                  <a:cubicBezTo>
                    <a:pt x="18" y="44"/>
                    <a:pt x="20" y="45"/>
                    <a:pt x="24" y="45"/>
                  </a:cubicBezTo>
                  <a:cubicBezTo>
                    <a:pt x="27" y="45"/>
                    <a:pt x="27" y="45"/>
                    <a:pt x="27" y="45"/>
                  </a:cubicBezTo>
                  <a:cubicBezTo>
                    <a:pt x="27" y="48"/>
                    <a:pt x="27" y="48"/>
                    <a:pt x="27" y="48"/>
                  </a:cubicBezTo>
                  <a:cubicBezTo>
                    <a:pt x="0" y="48"/>
                    <a:pt x="0" y="48"/>
                    <a:pt x="0" y="48"/>
                  </a:cubicBezTo>
                  <a:cubicBezTo>
                    <a:pt x="0" y="45"/>
                    <a:pt x="0" y="45"/>
                    <a:pt x="0" y="45"/>
                  </a:cubicBezTo>
                  <a:cubicBezTo>
                    <a:pt x="1" y="45"/>
                    <a:pt x="1" y="45"/>
                    <a:pt x="1" y="45"/>
                  </a:cubicBezTo>
                  <a:cubicBezTo>
                    <a:pt x="6" y="45"/>
                    <a:pt x="8" y="44"/>
                    <a:pt x="8" y="40"/>
                  </a:cubicBezTo>
                  <a:cubicBezTo>
                    <a:pt x="8" y="10"/>
                    <a:pt x="8" y="10"/>
                    <a:pt x="8" y="10"/>
                  </a:cubicBezTo>
                  <a:cubicBezTo>
                    <a:pt x="8" y="6"/>
                    <a:pt x="7" y="4"/>
                    <a:pt x="2" y="4"/>
                  </a:cubicBezTo>
                  <a:cubicBezTo>
                    <a:pt x="0" y="4"/>
                    <a:pt x="0" y="4"/>
                    <a:pt x="0" y="4"/>
                  </a:cubicBezTo>
                  <a:cubicBezTo>
                    <a:pt x="0" y="1"/>
                    <a:pt x="0" y="1"/>
                    <a:pt x="0" y="1"/>
                  </a:cubicBezTo>
                  <a:cubicBezTo>
                    <a:pt x="4" y="1"/>
                    <a:pt x="7" y="0"/>
                    <a:pt x="10" y="0"/>
                  </a:cubicBezTo>
                  <a:cubicBezTo>
                    <a:pt x="14" y="0"/>
                    <a:pt x="20" y="0"/>
                    <a:pt x="22" y="0"/>
                  </a:cubicBezTo>
                  <a:cubicBezTo>
                    <a:pt x="34" y="0"/>
                    <a:pt x="40" y="1"/>
                    <a:pt x="44" y="5"/>
                  </a:cubicBezTo>
                  <a:cubicBezTo>
                    <a:pt x="46" y="7"/>
                    <a:pt x="47" y="10"/>
                    <a:pt x="47" y="14"/>
                  </a:cubicBezTo>
                  <a:cubicBezTo>
                    <a:pt x="47" y="19"/>
                    <a:pt x="43" y="24"/>
                    <a:pt x="36" y="26"/>
                  </a:cubicBezTo>
                  <a:cubicBezTo>
                    <a:pt x="41" y="30"/>
                    <a:pt x="44" y="36"/>
                    <a:pt x="49" y="41"/>
                  </a:cubicBezTo>
                  <a:cubicBezTo>
                    <a:pt x="52" y="45"/>
                    <a:pt x="54" y="46"/>
                    <a:pt x="59" y="46"/>
                  </a:cubicBezTo>
                  <a:cubicBezTo>
                    <a:pt x="59" y="49"/>
                    <a:pt x="59" y="49"/>
                    <a:pt x="59" y="49"/>
                  </a:cubicBezTo>
                  <a:cubicBezTo>
                    <a:pt x="57" y="49"/>
                    <a:pt x="57" y="49"/>
                    <a:pt x="54" y="49"/>
                  </a:cubicBezTo>
                  <a:cubicBezTo>
                    <a:pt x="45" y="49"/>
                    <a:pt x="41" y="48"/>
                    <a:pt x="37" y="44"/>
                  </a:cubicBezTo>
                  <a:cubicBezTo>
                    <a:pt x="34" y="40"/>
                    <a:pt x="29" y="32"/>
                    <a:pt x="24" y="28"/>
                  </a:cubicBezTo>
                  <a:cubicBezTo>
                    <a:pt x="18" y="28"/>
                    <a:pt x="18" y="28"/>
                    <a:pt x="18" y="28"/>
                  </a:cubicBezTo>
                  <a:lnTo>
                    <a:pt x="18" y="40"/>
                  </a:lnTo>
                  <a:close/>
                  <a:moveTo>
                    <a:pt x="18" y="25"/>
                  </a:moveTo>
                  <a:cubicBezTo>
                    <a:pt x="21" y="25"/>
                    <a:pt x="21" y="25"/>
                    <a:pt x="21" y="25"/>
                  </a:cubicBezTo>
                  <a:cubicBezTo>
                    <a:pt x="31" y="25"/>
                    <a:pt x="36" y="22"/>
                    <a:pt x="36" y="14"/>
                  </a:cubicBezTo>
                  <a:cubicBezTo>
                    <a:pt x="36" y="6"/>
                    <a:pt x="30" y="3"/>
                    <a:pt x="22" y="3"/>
                  </a:cubicBezTo>
                  <a:cubicBezTo>
                    <a:pt x="18" y="3"/>
                    <a:pt x="18" y="3"/>
                    <a:pt x="18" y="3"/>
                  </a:cubicBezTo>
                  <a:lnTo>
                    <a:pt x="18"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8" name="Freeform 34"/>
            <p:cNvSpPr>
              <a:spLocks/>
            </p:cNvSpPr>
            <p:nvPr userDrawn="1"/>
          </p:nvSpPr>
          <p:spPr bwMode="white">
            <a:xfrm>
              <a:off x="1271" y="440"/>
              <a:ext cx="47" cy="39"/>
            </a:xfrm>
            <a:custGeom>
              <a:avLst/>
              <a:gdLst>
                <a:gd name="T0" fmla="*/ 5 w 57"/>
                <a:gd name="T1" fmla="*/ 5 h 48"/>
                <a:gd name="T2" fmla="*/ 1 w 57"/>
                <a:gd name="T3" fmla="*/ 2 h 48"/>
                <a:gd name="T4" fmla="*/ 0 w 57"/>
                <a:gd name="T5" fmla="*/ 2 h 48"/>
                <a:gd name="T6" fmla="*/ 0 w 57"/>
                <a:gd name="T7" fmla="*/ 0 h 48"/>
                <a:gd name="T8" fmla="*/ 15 w 57"/>
                <a:gd name="T9" fmla="*/ 0 h 48"/>
                <a:gd name="T10" fmla="*/ 15 w 57"/>
                <a:gd name="T11" fmla="*/ 2 h 48"/>
                <a:gd name="T12" fmla="*/ 14 w 57"/>
                <a:gd name="T13" fmla="*/ 2 h 48"/>
                <a:gd name="T14" fmla="*/ 11 w 57"/>
                <a:gd name="T15" fmla="*/ 5 h 48"/>
                <a:gd name="T16" fmla="*/ 17 w 57"/>
                <a:gd name="T17" fmla="*/ 19 h 48"/>
                <a:gd name="T18" fmla="*/ 25 w 57"/>
                <a:gd name="T19" fmla="*/ 4 h 48"/>
                <a:gd name="T20" fmla="*/ 21 w 57"/>
                <a:gd name="T21" fmla="*/ 2 h 48"/>
                <a:gd name="T22" fmla="*/ 21 w 57"/>
                <a:gd name="T23" fmla="*/ 2 h 48"/>
                <a:gd name="T24" fmla="*/ 21 w 57"/>
                <a:gd name="T25" fmla="*/ 0 h 48"/>
                <a:gd name="T26" fmla="*/ 32 w 57"/>
                <a:gd name="T27" fmla="*/ 0 h 48"/>
                <a:gd name="T28" fmla="*/ 32 w 57"/>
                <a:gd name="T29" fmla="*/ 2 h 48"/>
                <a:gd name="T30" fmla="*/ 31 w 57"/>
                <a:gd name="T31" fmla="*/ 2 h 48"/>
                <a:gd name="T32" fmla="*/ 26 w 57"/>
                <a:gd name="T33" fmla="*/ 6 h 48"/>
                <a:gd name="T34" fmla="*/ 17 w 57"/>
                <a:gd name="T35" fmla="*/ 26 h 48"/>
                <a:gd name="T36" fmla="*/ 15 w 57"/>
                <a:gd name="T37" fmla="*/ 26 h 48"/>
                <a:gd name="T38" fmla="*/ 5 w 57"/>
                <a:gd name="T39" fmla="*/ 5 h 4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7" h="48">
                  <a:moveTo>
                    <a:pt x="9" y="9"/>
                  </a:moveTo>
                  <a:cubicBezTo>
                    <a:pt x="6" y="4"/>
                    <a:pt x="5" y="3"/>
                    <a:pt x="1" y="3"/>
                  </a:cubicBezTo>
                  <a:cubicBezTo>
                    <a:pt x="0" y="3"/>
                    <a:pt x="0" y="3"/>
                    <a:pt x="0" y="3"/>
                  </a:cubicBezTo>
                  <a:cubicBezTo>
                    <a:pt x="0" y="0"/>
                    <a:pt x="0" y="0"/>
                    <a:pt x="0" y="0"/>
                  </a:cubicBezTo>
                  <a:cubicBezTo>
                    <a:pt x="27" y="0"/>
                    <a:pt x="27" y="0"/>
                    <a:pt x="27" y="0"/>
                  </a:cubicBezTo>
                  <a:cubicBezTo>
                    <a:pt x="27" y="3"/>
                    <a:pt x="27" y="3"/>
                    <a:pt x="27" y="3"/>
                  </a:cubicBezTo>
                  <a:cubicBezTo>
                    <a:pt x="25" y="3"/>
                    <a:pt x="25" y="3"/>
                    <a:pt x="25" y="3"/>
                  </a:cubicBezTo>
                  <a:cubicBezTo>
                    <a:pt x="19" y="3"/>
                    <a:pt x="18" y="5"/>
                    <a:pt x="20" y="9"/>
                  </a:cubicBezTo>
                  <a:cubicBezTo>
                    <a:pt x="32" y="35"/>
                    <a:pt x="32" y="35"/>
                    <a:pt x="32" y="35"/>
                  </a:cubicBezTo>
                  <a:cubicBezTo>
                    <a:pt x="44" y="7"/>
                    <a:pt x="44" y="7"/>
                    <a:pt x="44" y="7"/>
                  </a:cubicBezTo>
                  <a:cubicBezTo>
                    <a:pt x="45" y="4"/>
                    <a:pt x="43" y="3"/>
                    <a:pt x="39" y="3"/>
                  </a:cubicBezTo>
                  <a:cubicBezTo>
                    <a:pt x="37" y="3"/>
                    <a:pt x="37" y="3"/>
                    <a:pt x="37" y="3"/>
                  </a:cubicBezTo>
                  <a:cubicBezTo>
                    <a:pt x="37" y="0"/>
                    <a:pt x="37" y="0"/>
                    <a:pt x="37" y="0"/>
                  </a:cubicBezTo>
                  <a:cubicBezTo>
                    <a:pt x="57" y="0"/>
                    <a:pt x="57" y="0"/>
                    <a:pt x="57" y="0"/>
                  </a:cubicBezTo>
                  <a:cubicBezTo>
                    <a:pt x="57" y="3"/>
                    <a:pt x="57" y="3"/>
                    <a:pt x="57" y="3"/>
                  </a:cubicBezTo>
                  <a:cubicBezTo>
                    <a:pt x="56" y="3"/>
                    <a:pt x="56" y="3"/>
                    <a:pt x="56" y="3"/>
                  </a:cubicBezTo>
                  <a:cubicBezTo>
                    <a:pt x="52" y="3"/>
                    <a:pt x="50" y="5"/>
                    <a:pt x="47" y="11"/>
                  </a:cubicBezTo>
                  <a:cubicBezTo>
                    <a:pt x="31" y="48"/>
                    <a:pt x="31" y="48"/>
                    <a:pt x="31" y="48"/>
                  </a:cubicBezTo>
                  <a:cubicBezTo>
                    <a:pt x="27" y="48"/>
                    <a:pt x="27" y="48"/>
                    <a:pt x="27" y="48"/>
                  </a:cubicBezTo>
                  <a:lnTo>
                    <a:pt x="9"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9" name="Freeform 35"/>
            <p:cNvSpPr>
              <a:spLocks/>
            </p:cNvSpPr>
            <p:nvPr userDrawn="1"/>
          </p:nvSpPr>
          <p:spPr bwMode="white">
            <a:xfrm>
              <a:off x="1327" y="440"/>
              <a:ext cx="21" cy="38"/>
            </a:xfrm>
            <a:custGeom>
              <a:avLst/>
              <a:gdLst>
                <a:gd name="T0" fmla="*/ 0 w 25"/>
                <a:gd name="T1" fmla="*/ 0 h 47"/>
                <a:gd name="T2" fmla="*/ 15 w 25"/>
                <a:gd name="T3" fmla="*/ 0 h 47"/>
                <a:gd name="T4" fmla="*/ 15 w 25"/>
                <a:gd name="T5" fmla="*/ 2 h 47"/>
                <a:gd name="T6" fmla="*/ 13 w 25"/>
                <a:gd name="T7" fmla="*/ 2 h 47"/>
                <a:gd name="T8" fmla="*/ 11 w 25"/>
                <a:gd name="T9" fmla="*/ 4 h 47"/>
                <a:gd name="T10" fmla="*/ 11 w 25"/>
                <a:gd name="T11" fmla="*/ 21 h 47"/>
                <a:gd name="T12" fmla="*/ 14 w 25"/>
                <a:gd name="T13" fmla="*/ 23 h 47"/>
                <a:gd name="T14" fmla="*/ 15 w 25"/>
                <a:gd name="T15" fmla="*/ 23 h 47"/>
                <a:gd name="T16" fmla="*/ 15 w 25"/>
                <a:gd name="T17" fmla="*/ 25 h 47"/>
                <a:gd name="T18" fmla="*/ 0 w 25"/>
                <a:gd name="T19" fmla="*/ 25 h 47"/>
                <a:gd name="T20" fmla="*/ 0 w 25"/>
                <a:gd name="T21" fmla="*/ 23 h 47"/>
                <a:gd name="T22" fmla="*/ 2 w 25"/>
                <a:gd name="T23" fmla="*/ 23 h 47"/>
                <a:gd name="T24" fmla="*/ 4 w 25"/>
                <a:gd name="T25" fmla="*/ 21 h 47"/>
                <a:gd name="T26" fmla="*/ 4 w 25"/>
                <a:gd name="T27" fmla="*/ 4 h 47"/>
                <a:gd name="T28" fmla="*/ 1 w 25"/>
                <a:gd name="T29" fmla="*/ 2 h 47"/>
                <a:gd name="T30" fmla="*/ 0 w 25"/>
                <a:gd name="T31" fmla="*/ 2 h 47"/>
                <a:gd name="T32" fmla="*/ 0 w 25"/>
                <a:gd name="T33" fmla="*/ 0 h 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 h="47">
                  <a:moveTo>
                    <a:pt x="0" y="0"/>
                  </a:moveTo>
                  <a:cubicBezTo>
                    <a:pt x="25" y="0"/>
                    <a:pt x="25" y="0"/>
                    <a:pt x="25" y="0"/>
                  </a:cubicBezTo>
                  <a:cubicBezTo>
                    <a:pt x="25" y="3"/>
                    <a:pt x="25" y="3"/>
                    <a:pt x="25" y="3"/>
                  </a:cubicBezTo>
                  <a:cubicBezTo>
                    <a:pt x="23" y="3"/>
                    <a:pt x="23" y="3"/>
                    <a:pt x="23" y="3"/>
                  </a:cubicBezTo>
                  <a:cubicBezTo>
                    <a:pt x="19" y="3"/>
                    <a:pt x="18" y="4"/>
                    <a:pt x="18" y="8"/>
                  </a:cubicBezTo>
                  <a:cubicBezTo>
                    <a:pt x="18" y="39"/>
                    <a:pt x="18" y="39"/>
                    <a:pt x="18" y="39"/>
                  </a:cubicBezTo>
                  <a:cubicBezTo>
                    <a:pt x="18" y="42"/>
                    <a:pt x="19" y="44"/>
                    <a:pt x="24" y="44"/>
                  </a:cubicBezTo>
                  <a:cubicBezTo>
                    <a:pt x="25" y="44"/>
                    <a:pt x="25" y="44"/>
                    <a:pt x="25" y="44"/>
                  </a:cubicBezTo>
                  <a:cubicBezTo>
                    <a:pt x="25" y="47"/>
                    <a:pt x="25" y="47"/>
                    <a:pt x="25" y="47"/>
                  </a:cubicBezTo>
                  <a:cubicBezTo>
                    <a:pt x="0" y="47"/>
                    <a:pt x="0" y="47"/>
                    <a:pt x="0" y="47"/>
                  </a:cubicBezTo>
                  <a:cubicBezTo>
                    <a:pt x="0" y="44"/>
                    <a:pt x="0" y="44"/>
                    <a:pt x="0" y="44"/>
                  </a:cubicBezTo>
                  <a:cubicBezTo>
                    <a:pt x="2" y="44"/>
                    <a:pt x="2" y="44"/>
                    <a:pt x="2" y="44"/>
                  </a:cubicBezTo>
                  <a:cubicBezTo>
                    <a:pt x="6" y="44"/>
                    <a:pt x="7" y="42"/>
                    <a:pt x="7" y="39"/>
                  </a:cubicBezTo>
                  <a:cubicBezTo>
                    <a:pt x="7" y="8"/>
                    <a:pt x="7" y="8"/>
                    <a:pt x="7" y="8"/>
                  </a:cubicBezTo>
                  <a:cubicBezTo>
                    <a:pt x="7" y="4"/>
                    <a:pt x="6" y="3"/>
                    <a:pt x="1" y="3"/>
                  </a:cubicBezTo>
                  <a:cubicBezTo>
                    <a:pt x="0" y="3"/>
                    <a:pt x="0" y="3"/>
                    <a:pt x="0" y="3"/>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0" name="Freeform 36"/>
            <p:cNvSpPr>
              <a:spLocks/>
            </p:cNvSpPr>
            <p:nvPr userDrawn="1"/>
          </p:nvSpPr>
          <p:spPr bwMode="white">
            <a:xfrm>
              <a:off x="1361" y="439"/>
              <a:ext cx="41" cy="40"/>
            </a:xfrm>
            <a:custGeom>
              <a:avLst/>
              <a:gdLst>
                <a:gd name="T0" fmla="*/ 28 w 50"/>
                <a:gd name="T1" fmla="*/ 20 h 49"/>
                <a:gd name="T2" fmla="*/ 25 w 50"/>
                <a:gd name="T3" fmla="*/ 26 h 49"/>
                <a:gd name="T4" fmla="*/ 23 w 50"/>
                <a:gd name="T5" fmla="*/ 26 h 49"/>
                <a:gd name="T6" fmla="*/ 16 w 50"/>
                <a:gd name="T7" fmla="*/ 27 h 49"/>
                <a:gd name="T8" fmla="*/ 0 w 50"/>
                <a:gd name="T9" fmla="*/ 13 h 49"/>
                <a:gd name="T10" fmla="*/ 16 w 50"/>
                <a:gd name="T11" fmla="*/ 0 h 49"/>
                <a:gd name="T12" fmla="*/ 25 w 50"/>
                <a:gd name="T13" fmla="*/ 2 h 49"/>
                <a:gd name="T14" fmla="*/ 25 w 50"/>
                <a:gd name="T15" fmla="*/ 2 h 49"/>
                <a:gd name="T16" fmla="*/ 26 w 50"/>
                <a:gd name="T17" fmla="*/ 2 h 49"/>
                <a:gd name="T18" fmla="*/ 26 w 50"/>
                <a:gd name="T19" fmla="*/ 8 h 49"/>
                <a:gd name="T20" fmla="*/ 25 w 50"/>
                <a:gd name="T21" fmla="*/ 8 h 49"/>
                <a:gd name="T22" fmla="*/ 17 w 50"/>
                <a:gd name="T23" fmla="*/ 2 h 49"/>
                <a:gd name="T24" fmla="*/ 6 w 50"/>
                <a:gd name="T25" fmla="*/ 13 h 49"/>
                <a:gd name="T26" fmla="*/ 17 w 50"/>
                <a:gd name="T27" fmla="*/ 25 h 49"/>
                <a:gd name="T28" fmla="*/ 26 w 50"/>
                <a:gd name="T29" fmla="*/ 20 h 49"/>
                <a:gd name="T30" fmla="*/ 28 w 50"/>
                <a:gd name="T31" fmla="*/ 20 h 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0" h="49">
                  <a:moveTo>
                    <a:pt x="50" y="35"/>
                  </a:moveTo>
                  <a:cubicBezTo>
                    <a:pt x="49" y="39"/>
                    <a:pt x="47" y="44"/>
                    <a:pt x="45" y="48"/>
                  </a:cubicBezTo>
                  <a:cubicBezTo>
                    <a:pt x="44" y="48"/>
                    <a:pt x="43" y="48"/>
                    <a:pt x="41" y="48"/>
                  </a:cubicBezTo>
                  <a:cubicBezTo>
                    <a:pt x="37" y="48"/>
                    <a:pt x="33" y="49"/>
                    <a:pt x="28" y="49"/>
                  </a:cubicBezTo>
                  <a:cubicBezTo>
                    <a:pt x="12" y="49"/>
                    <a:pt x="0" y="38"/>
                    <a:pt x="0" y="25"/>
                  </a:cubicBezTo>
                  <a:cubicBezTo>
                    <a:pt x="0" y="11"/>
                    <a:pt x="13" y="0"/>
                    <a:pt x="29" y="0"/>
                  </a:cubicBezTo>
                  <a:cubicBezTo>
                    <a:pt x="37" y="0"/>
                    <a:pt x="42" y="3"/>
                    <a:pt x="44" y="3"/>
                  </a:cubicBezTo>
                  <a:cubicBezTo>
                    <a:pt x="44" y="3"/>
                    <a:pt x="45" y="3"/>
                    <a:pt x="45" y="2"/>
                  </a:cubicBezTo>
                  <a:cubicBezTo>
                    <a:pt x="47" y="2"/>
                    <a:pt x="47" y="2"/>
                    <a:pt x="47" y="2"/>
                  </a:cubicBezTo>
                  <a:cubicBezTo>
                    <a:pt x="48" y="15"/>
                    <a:pt x="48" y="15"/>
                    <a:pt x="48" y="15"/>
                  </a:cubicBezTo>
                  <a:cubicBezTo>
                    <a:pt x="45" y="15"/>
                    <a:pt x="45" y="15"/>
                    <a:pt x="45" y="15"/>
                  </a:cubicBezTo>
                  <a:cubicBezTo>
                    <a:pt x="43" y="8"/>
                    <a:pt x="37" y="4"/>
                    <a:pt x="30" y="4"/>
                  </a:cubicBezTo>
                  <a:cubicBezTo>
                    <a:pt x="19" y="4"/>
                    <a:pt x="11" y="12"/>
                    <a:pt x="11" y="24"/>
                  </a:cubicBezTo>
                  <a:cubicBezTo>
                    <a:pt x="11" y="36"/>
                    <a:pt x="20" y="46"/>
                    <a:pt x="31" y="46"/>
                  </a:cubicBezTo>
                  <a:cubicBezTo>
                    <a:pt x="38" y="46"/>
                    <a:pt x="43" y="41"/>
                    <a:pt x="47" y="35"/>
                  </a:cubicBezTo>
                  <a:lnTo>
                    <a:pt x="50"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1" name="Freeform 37"/>
            <p:cNvSpPr>
              <a:spLocks/>
            </p:cNvSpPr>
            <p:nvPr userDrawn="1"/>
          </p:nvSpPr>
          <p:spPr bwMode="white">
            <a:xfrm>
              <a:off x="1413" y="440"/>
              <a:ext cx="38" cy="38"/>
            </a:xfrm>
            <a:custGeom>
              <a:avLst/>
              <a:gdLst>
                <a:gd name="T0" fmla="*/ 19 w 47"/>
                <a:gd name="T1" fmla="*/ 2 h 47"/>
                <a:gd name="T2" fmla="*/ 11 w 47"/>
                <a:gd name="T3" fmla="*/ 2 h 47"/>
                <a:gd name="T4" fmla="*/ 11 w 47"/>
                <a:gd name="T5" fmla="*/ 11 h 47"/>
                <a:gd name="T6" fmla="*/ 17 w 47"/>
                <a:gd name="T7" fmla="*/ 11 h 47"/>
                <a:gd name="T8" fmla="*/ 20 w 47"/>
                <a:gd name="T9" fmla="*/ 9 h 47"/>
                <a:gd name="T10" fmla="*/ 22 w 47"/>
                <a:gd name="T11" fmla="*/ 9 h 47"/>
                <a:gd name="T12" fmla="*/ 22 w 47"/>
                <a:gd name="T13" fmla="*/ 16 h 47"/>
                <a:gd name="T14" fmla="*/ 20 w 47"/>
                <a:gd name="T15" fmla="*/ 16 h 47"/>
                <a:gd name="T16" fmla="*/ 16 w 47"/>
                <a:gd name="T17" fmla="*/ 13 h 47"/>
                <a:gd name="T18" fmla="*/ 11 w 47"/>
                <a:gd name="T19" fmla="*/ 13 h 47"/>
                <a:gd name="T20" fmla="*/ 11 w 47"/>
                <a:gd name="T21" fmla="*/ 21 h 47"/>
                <a:gd name="T22" fmla="*/ 12 w 47"/>
                <a:gd name="T23" fmla="*/ 23 h 47"/>
                <a:gd name="T24" fmla="*/ 19 w 47"/>
                <a:gd name="T25" fmla="*/ 23 h 47"/>
                <a:gd name="T26" fmla="*/ 23 w 47"/>
                <a:gd name="T27" fmla="*/ 19 h 47"/>
                <a:gd name="T28" fmla="*/ 25 w 47"/>
                <a:gd name="T29" fmla="*/ 19 h 47"/>
                <a:gd name="T30" fmla="*/ 24 w 47"/>
                <a:gd name="T31" fmla="*/ 25 h 47"/>
                <a:gd name="T32" fmla="*/ 0 w 47"/>
                <a:gd name="T33" fmla="*/ 25 h 47"/>
                <a:gd name="T34" fmla="*/ 0 w 47"/>
                <a:gd name="T35" fmla="*/ 23 h 47"/>
                <a:gd name="T36" fmla="*/ 2 w 47"/>
                <a:gd name="T37" fmla="*/ 23 h 47"/>
                <a:gd name="T38" fmla="*/ 5 w 47"/>
                <a:gd name="T39" fmla="*/ 21 h 47"/>
                <a:gd name="T40" fmla="*/ 5 w 47"/>
                <a:gd name="T41" fmla="*/ 4 h 47"/>
                <a:gd name="T42" fmla="*/ 2 w 47"/>
                <a:gd name="T43" fmla="*/ 2 h 47"/>
                <a:gd name="T44" fmla="*/ 2 w 47"/>
                <a:gd name="T45" fmla="*/ 2 h 47"/>
                <a:gd name="T46" fmla="*/ 2 w 47"/>
                <a:gd name="T47" fmla="*/ 0 h 47"/>
                <a:gd name="T48" fmla="*/ 23 w 47"/>
                <a:gd name="T49" fmla="*/ 0 h 47"/>
                <a:gd name="T50" fmla="*/ 23 w 47"/>
                <a:gd name="T51" fmla="*/ 6 h 47"/>
                <a:gd name="T52" fmla="*/ 22 w 47"/>
                <a:gd name="T53" fmla="*/ 6 h 47"/>
                <a:gd name="T54" fmla="*/ 19 w 47"/>
                <a:gd name="T55" fmla="*/ 2 h 4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7" h="47">
                  <a:moveTo>
                    <a:pt x="36" y="4"/>
                  </a:moveTo>
                  <a:cubicBezTo>
                    <a:pt x="20" y="4"/>
                    <a:pt x="20" y="4"/>
                    <a:pt x="20" y="4"/>
                  </a:cubicBezTo>
                  <a:cubicBezTo>
                    <a:pt x="20" y="21"/>
                    <a:pt x="20" y="21"/>
                    <a:pt x="20" y="21"/>
                  </a:cubicBezTo>
                  <a:cubicBezTo>
                    <a:pt x="32" y="21"/>
                    <a:pt x="32" y="21"/>
                    <a:pt x="32" y="21"/>
                  </a:cubicBezTo>
                  <a:cubicBezTo>
                    <a:pt x="36" y="21"/>
                    <a:pt x="38" y="20"/>
                    <a:pt x="38" y="16"/>
                  </a:cubicBezTo>
                  <a:cubicBezTo>
                    <a:pt x="41" y="16"/>
                    <a:pt x="41" y="16"/>
                    <a:pt x="41" y="16"/>
                  </a:cubicBezTo>
                  <a:cubicBezTo>
                    <a:pt x="41" y="31"/>
                    <a:pt x="41" y="31"/>
                    <a:pt x="41" y="31"/>
                  </a:cubicBezTo>
                  <a:cubicBezTo>
                    <a:pt x="38" y="31"/>
                    <a:pt x="38" y="31"/>
                    <a:pt x="38" y="31"/>
                  </a:cubicBezTo>
                  <a:cubicBezTo>
                    <a:pt x="38" y="27"/>
                    <a:pt x="37" y="25"/>
                    <a:pt x="31" y="25"/>
                  </a:cubicBezTo>
                  <a:cubicBezTo>
                    <a:pt x="20" y="25"/>
                    <a:pt x="20" y="25"/>
                    <a:pt x="20" y="25"/>
                  </a:cubicBezTo>
                  <a:cubicBezTo>
                    <a:pt x="20" y="39"/>
                    <a:pt x="20" y="39"/>
                    <a:pt x="20" y="39"/>
                  </a:cubicBezTo>
                  <a:cubicBezTo>
                    <a:pt x="20" y="42"/>
                    <a:pt x="20" y="43"/>
                    <a:pt x="22" y="43"/>
                  </a:cubicBezTo>
                  <a:cubicBezTo>
                    <a:pt x="35" y="43"/>
                    <a:pt x="35" y="43"/>
                    <a:pt x="35" y="43"/>
                  </a:cubicBezTo>
                  <a:cubicBezTo>
                    <a:pt x="40" y="43"/>
                    <a:pt x="42" y="42"/>
                    <a:pt x="44" y="35"/>
                  </a:cubicBezTo>
                  <a:cubicBezTo>
                    <a:pt x="47" y="35"/>
                    <a:pt x="47" y="35"/>
                    <a:pt x="47" y="35"/>
                  </a:cubicBezTo>
                  <a:cubicBezTo>
                    <a:pt x="46" y="47"/>
                    <a:pt x="46" y="47"/>
                    <a:pt x="46" y="47"/>
                  </a:cubicBezTo>
                  <a:cubicBezTo>
                    <a:pt x="0" y="47"/>
                    <a:pt x="0" y="47"/>
                    <a:pt x="0" y="47"/>
                  </a:cubicBezTo>
                  <a:cubicBezTo>
                    <a:pt x="0" y="44"/>
                    <a:pt x="0" y="44"/>
                    <a:pt x="0" y="44"/>
                  </a:cubicBezTo>
                  <a:cubicBezTo>
                    <a:pt x="3" y="44"/>
                    <a:pt x="3" y="44"/>
                    <a:pt x="3" y="44"/>
                  </a:cubicBezTo>
                  <a:cubicBezTo>
                    <a:pt x="8" y="44"/>
                    <a:pt x="9" y="42"/>
                    <a:pt x="9" y="39"/>
                  </a:cubicBezTo>
                  <a:cubicBezTo>
                    <a:pt x="9" y="8"/>
                    <a:pt x="9" y="8"/>
                    <a:pt x="9" y="8"/>
                  </a:cubicBezTo>
                  <a:cubicBezTo>
                    <a:pt x="9" y="4"/>
                    <a:pt x="8" y="3"/>
                    <a:pt x="2" y="3"/>
                  </a:cubicBezTo>
                  <a:cubicBezTo>
                    <a:pt x="2" y="3"/>
                    <a:pt x="2" y="3"/>
                    <a:pt x="2" y="3"/>
                  </a:cubicBezTo>
                  <a:cubicBezTo>
                    <a:pt x="2" y="0"/>
                    <a:pt x="2" y="0"/>
                    <a:pt x="2" y="0"/>
                  </a:cubicBezTo>
                  <a:cubicBezTo>
                    <a:pt x="44" y="0"/>
                    <a:pt x="44" y="0"/>
                    <a:pt x="44" y="0"/>
                  </a:cubicBezTo>
                  <a:cubicBezTo>
                    <a:pt x="44" y="11"/>
                    <a:pt x="44" y="11"/>
                    <a:pt x="44" y="11"/>
                  </a:cubicBezTo>
                  <a:cubicBezTo>
                    <a:pt x="42" y="11"/>
                    <a:pt x="42" y="11"/>
                    <a:pt x="42" y="11"/>
                  </a:cubicBezTo>
                  <a:cubicBezTo>
                    <a:pt x="41" y="6"/>
                    <a:pt x="40" y="4"/>
                    <a:pt x="36"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2" name="Freeform 38"/>
            <p:cNvSpPr>
              <a:spLocks/>
            </p:cNvSpPr>
            <p:nvPr userDrawn="1"/>
          </p:nvSpPr>
          <p:spPr bwMode="white">
            <a:xfrm>
              <a:off x="1466" y="439"/>
              <a:ext cx="28" cy="40"/>
            </a:xfrm>
            <a:custGeom>
              <a:avLst/>
              <a:gdLst>
                <a:gd name="T0" fmla="*/ 0 w 34"/>
                <a:gd name="T1" fmla="*/ 19 h 49"/>
                <a:gd name="T2" fmla="*/ 2 w 34"/>
                <a:gd name="T3" fmla="*/ 19 h 49"/>
                <a:gd name="T4" fmla="*/ 9 w 34"/>
                <a:gd name="T5" fmla="*/ 25 h 49"/>
                <a:gd name="T6" fmla="*/ 13 w 34"/>
                <a:gd name="T7" fmla="*/ 20 h 49"/>
                <a:gd name="T8" fmla="*/ 0 w 34"/>
                <a:gd name="T9" fmla="*/ 7 h 49"/>
                <a:gd name="T10" fmla="*/ 8 w 34"/>
                <a:gd name="T11" fmla="*/ 0 h 49"/>
                <a:gd name="T12" fmla="*/ 15 w 34"/>
                <a:gd name="T13" fmla="*/ 2 h 49"/>
                <a:gd name="T14" fmla="*/ 16 w 34"/>
                <a:gd name="T15" fmla="*/ 1 h 49"/>
                <a:gd name="T16" fmla="*/ 17 w 34"/>
                <a:gd name="T17" fmla="*/ 1 h 49"/>
                <a:gd name="T18" fmla="*/ 17 w 34"/>
                <a:gd name="T19" fmla="*/ 7 h 49"/>
                <a:gd name="T20" fmla="*/ 16 w 34"/>
                <a:gd name="T21" fmla="*/ 7 h 49"/>
                <a:gd name="T22" fmla="*/ 13 w 34"/>
                <a:gd name="T23" fmla="*/ 3 h 49"/>
                <a:gd name="T24" fmla="*/ 9 w 34"/>
                <a:gd name="T25" fmla="*/ 2 h 49"/>
                <a:gd name="T26" fmla="*/ 5 w 34"/>
                <a:gd name="T27" fmla="*/ 5 h 49"/>
                <a:gd name="T28" fmla="*/ 17 w 34"/>
                <a:gd name="T29" fmla="*/ 13 h 49"/>
                <a:gd name="T30" fmla="*/ 19 w 34"/>
                <a:gd name="T31" fmla="*/ 20 h 49"/>
                <a:gd name="T32" fmla="*/ 10 w 34"/>
                <a:gd name="T33" fmla="*/ 27 h 49"/>
                <a:gd name="T34" fmla="*/ 2 w 34"/>
                <a:gd name="T35" fmla="*/ 25 h 49"/>
                <a:gd name="T36" fmla="*/ 2 w 34"/>
                <a:gd name="T37" fmla="*/ 26 h 49"/>
                <a:gd name="T38" fmla="*/ 1 w 34"/>
                <a:gd name="T39" fmla="*/ 26 h 49"/>
                <a:gd name="T40" fmla="*/ 0 w 34"/>
                <a:gd name="T41" fmla="*/ 19 h 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4" h="49">
                  <a:moveTo>
                    <a:pt x="0" y="34"/>
                  </a:moveTo>
                  <a:cubicBezTo>
                    <a:pt x="2" y="34"/>
                    <a:pt x="2" y="34"/>
                    <a:pt x="2" y="34"/>
                  </a:cubicBezTo>
                  <a:cubicBezTo>
                    <a:pt x="5" y="42"/>
                    <a:pt x="9" y="46"/>
                    <a:pt x="16" y="46"/>
                  </a:cubicBezTo>
                  <a:cubicBezTo>
                    <a:pt x="21" y="46"/>
                    <a:pt x="24" y="42"/>
                    <a:pt x="24" y="38"/>
                  </a:cubicBezTo>
                  <a:cubicBezTo>
                    <a:pt x="24" y="27"/>
                    <a:pt x="0" y="27"/>
                    <a:pt x="0" y="12"/>
                  </a:cubicBezTo>
                  <a:cubicBezTo>
                    <a:pt x="0" y="5"/>
                    <a:pt x="6" y="0"/>
                    <a:pt x="15" y="0"/>
                  </a:cubicBezTo>
                  <a:cubicBezTo>
                    <a:pt x="21" y="0"/>
                    <a:pt x="26" y="2"/>
                    <a:pt x="27" y="2"/>
                  </a:cubicBezTo>
                  <a:cubicBezTo>
                    <a:pt x="27" y="2"/>
                    <a:pt x="28" y="1"/>
                    <a:pt x="29" y="1"/>
                  </a:cubicBezTo>
                  <a:cubicBezTo>
                    <a:pt x="30" y="1"/>
                    <a:pt x="30" y="1"/>
                    <a:pt x="30" y="1"/>
                  </a:cubicBezTo>
                  <a:cubicBezTo>
                    <a:pt x="32" y="13"/>
                    <a:pt x="32" y="13"/>
                    <a:pt x="32" y="13"/>
                  </a:cubicBezTo>
                  <a:cubicBezTo>
                    <a:pt x="29" y="13"/>
                    <a:pt x="29" y="13"/>
                    <a:pt x="29" y="13"/>
                  </a:cubicBezTo>
                  <a:cubicBezTo>
                    <a:pt x="28" y="10"/>
                    <a:pt x="26" y="7"/>
                    <a:pt x="24" y="6"/>
                  </a:cubicBezTo>
                  <a:cubicBezTo>
                    <a:pt x="22" y="4"/>
                    <a:pt x="19" y="3"/>
                    <a:pt x="16" y="3"/>
                  </a:cubicBezTo>
                  <a:cubicBezTo>
                    <a:pt x="12" y="3"/>
                    <a:pt x="9" y="5"/>
                    <a:pt x="9" y="8"/>
                  </a:cubicBezTo>
                  <a:cubicBezTo>
                    <a:pt x="9" y="15"/>
                    <a:pt x="21" y="16"/>
                    <a:pt x="30" y="25"/>
                  </a:cubicBezTo>
                  <a:cubicBezTo>
                    <a:pt x="33" y="28"/>
                    <a:pt x="34" y="31"/>
                    <a:pt x="34" y="35"/>
                  </a:cubicBezTo>
                  <a:cubicBezTo>
                    <a:pt x="34" y="43"/>
                    <a:pt x="27" y="49"/>
                    <a:pt x="18" y="49"/>
                  </a:cubicBezTo>
                  <a:cubicBezTo>
                    <a:pt x="12" y="49"/>
                    <a:pt x="6" y="47"/>
                    <a:pt x="5" y="47"/>
                  </a:cubicBezTo>
                  <a:cubicBezTo>
                    <a:pt x="4" y="47"/>
                    <a:pt x="4" y="47"/>
                    <a:pt x="3" y="48"/>
                  </a:cubicBezTo>
                  <a:cubicBezTo>
                    <a:pt x="1" y="48"/>
                    <a:pt x="1" y="48"/>
                    <a:pt x="1" y="48"/>
                  </a:cubicBezTo>
                  <a:lnTo>
                    <a:pt x="0"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3" name="Freeform 39"/>
            <p:cNvSpPr>
              <a:spLocks/>
            </p:cNvSpPr>
            <p:nvPr userDrawn="1"/>
          </p:nvSpPr>
          <p:spPr bwMode="white">
            <a:xfrm>
              <a:off x="437" y="154"/>
              <a:ext cx="0" cy="345"/>
            </a:xfrm>
            <a:custGeom>
              <a:avLst/>
              <a:gdLst>
                <a:gd name="T0" fmla="*/ 345 h 345"/>
                <a:gd name="T1" fmla="*/ 0 h 345"/>
                <a:gd name="T2" fmla="*/ 345 h 345"/>
                <a:gd name="T3" fmla="*/ 0 60000 65536"/>
                <a:gd name="T4" fmla="*/ 0 60000 65536"/>
                <a:gd name="T5" fmla="*/ 0 60000 65536"/>
              </a:gdLst>
              <a:ahLst/>
              <a:cxnLst>
                <a:cxn ang="T3">
                  <a:pos x="0" y="T0"/>
                </a:cxn>
                <a:cxn ang="T4">
                  <a:pos x="0" y="T1"/>
                </a:cxn>
                <a:cxn ang="T5">
                  <a:pos x="0" y="T2"/>
                </a:cxn>
              </a:cxnLst>
              <a:rect l="0" t="0" r="r" b="b"/>
              <a:pathLst>
                <a:path h="345">
                  <a:moveTo>
                    <a:pt x="0" y="345"/>
                  </a:moveTo>
                  <a:lnTo>
                    <a:pt x="0" y="0"/>
                  </a:lnTo>
                  <a:lnTo>
                    <a:pt x="0" y="3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4" name="Rectangle 40"/>
            <p:cNvSpPr>
              <a:spLocks noChangeArrowheads="1"/>
            </p:cNvSpPr>
            <p:nvPr userDrawn="1"/>
          </p:nvSpPr>
          <p:spPr bwMode="white">
            <a:xfrm>
              <a:off x="434" y="154"/>
              <a:ext cx="6" cy="34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1065" name="Freeform 41"/>
            <p:cNvSpPr>
              <a:spLocks/>
            </p:cNvSpPr>
            <p:nvPr userDrawn="1"/>
          </p:nvSpPr>
          <p:spPr bwMode="white">
            <a:xfrm>
              <a:off x="174" y="220"/>
              <a:ext cx="163" cy="27"/>
            </a:xfrm>
            <a:custGeom>
              <a:avLst/>
              <a:gdLst>
                <a:gd name="T0" fmla="*/ 59 w 199"/>
                <a:gd name="T1" fmla="*/ 6 h 33"/>
                <a:gd name="T2" fmla="*/ 59 w 199"/>
                <a:gd name="T3" fmla="*/ 7 h 33"/>
                <a:gd name="T4" fmla="*/ 97 w 199"/>
                <a:gd name="T5" fmla="*/ 18 h 33"/>
                <a:gd name="T6" fmla="*/ 106 w 199"/>
                <a:gd name="T7" fmla="*/ 17 h 33"/>
                <a:gd name="T8" fmla="*/ 110 w 199"/>
                <a:gd name="T9" fmla="*/ 11 h 33"/>
                <a:gd name="T10" fmla="*/ 109 w 199"/>
                <a:gd name="T11" fmla="*/ 10 h 33"/>
                <a:gd name="T12" fmla="*/ 54 w 199"/>
                <a:gd name="T13" fmla="*/ 0 h 33"/>
                <a:gd name="T14" fmla="*/ 2 w 199"/>
                <a:gd name="T15" fmla="*/ 9 h 33"/>
                <a:gd name="T16" fmla="*/ 0 w 199"/>
                <a:gd name="T17" fmla="*/ 11 h 33"/>
                <a:gd name="T18" fmla="*/ 1 w 199"/>
                <a:gd name="T19" fmla="*/ 12 h 33"/>
                <a:gd name="T20" fmla="*/ 2 w 199"/>
                <a:gd name="T21" fmla="*/ 13 h 33"/>
                <a:gd name="T22" fmla="*/ 2 w 199"/>
                <a:gd name="T23" fmla="*/ 14 h 33"/>
                <a:gd name="T24" fmla="*/ 3 w 199"/>
                <a:gd name="T25" fmla="*/ 13 h 33"/>
                <a:gd name="T26" fmla="*/ 2 w 199"/>
                <a:gd name="T27" fmla="*/ 13 h 33"/>
                <a:gd name="T28" fmla="*/ 3 w 199"/>
                <a:gd name="T29" fmla="*/ 11 h 33"/>
                <a:gd name="T30" fmla="*/ 5 w 199"/>
                <a:gd name="T31" fmla="*/ 11 h 33"/>
                <a:gd name="T32" fmla="*/ 6 w 199"/>
                <a:gd name="T33" fmla="*/ 11 h 33"/>
                <a:gd name="T34" fmla="*/ 7 w 199"/>
                <a:gd name="T35" fmla="*/ 12 h 33"/>
                <a:gd name="T36" fmla="*/ 13 w 199"/>
                <a:gd name="T37" fmla="*/ 11 h 33"/>
                <a:gd name="T38" fmla="*/ 13 w 199"/>
                <a:gd name="T39" fmla="*/ 11 h 33"/>
                <a:gd name="T40" fmla="*/ 13 w 199"/>
                <a:gd name="T41" fmla="*/ 9 h 33"/>
                <a:gd name="T42" fmla="*/ 15 w 199"/>
                <a:gd name="T43" fmla="*/ 7 h 33"/>
                <a:gd name="T44" fmla="*/ 16 w 199"/>
                <a:gd name="T45" fmla="*/ 7 h 33"/>
                <a:gd name="T46" fmla="*/ 19 w 199"/>
                <a:gd name="T47" fmla="*/ 7 h 33"/>
                <a:gd name="T48" fmla="*/ 20 w 199"/>
                <a:gd name="T49" fmla="*/ 9 h 33"/>
                <a:gd name="T50" fmla="*/ 28 w 199"/>
                <a:gd name="T51" fmla="*/ 8 h 33"/>
                <a:gd name="T52" fmla="*/ 29 w 199"/>
                <a:gd name="T53" fmla="*/ 7 h 33"/>
                <a:gd name="T54" fmla="*/ 29 w 199"/>
                <a:gd name="T55" fmla="*/ 7 h 33"/>
                <a:gd name="T56" fmla="*/ 31 w 199"/>
                <a:gd name="T57" fmla="*/ 5 h 33"/>
                <a:gd name="T58" fmla="*/ 34 w 199"/>
                <a:gd name="T59" fmla="*/ 5 h 33"/>
                <a:gd name="T60" fmla="*/ 36 w 199"/>
                <a:gd name="T61" fmla="*/ 6 h 33"/>
                <a:gd name="T62" fmla="*/ 37 w 199"/>
                <a:gd name="T63" fmla="*/ 7 h 33"/>
                <a:gd name="T64" fmla="*/ 38 w 199"/>
                <a:gd name="T65" fmla="*/ 7 h 33"/>
                <a:gd name="T66" fmla="*/ 50 w 199"/>
                <a:gd name="T67" fmla="*/ 7 h 33"/>
                <a:gd name="T68" fmla="*/ 50 w 199"/>
                <a:gd name="T69" fmla="*/ 6 h 33"/>
                <a:gd name="T70" fmla="*/ 50 w 199"/>
                <a:gd name="T71" fmla="*/ 6 h 33"/>
                <a:gd name="T72" fmla="*/ 50 w 199"/>
                <a:gd name="T73" fmla="*/ 4 h 33"/>
                <a:gd name="T74" fmla="*/ 52 w 199"/>
                <a:gd name="T75" fmla="*/ 4 h 33"/>
                <a:gd name="T76" fmla="*/ 57 w 199"/>
                <a:gd name="T77" fmla="*/ 4 h 33"/>
                <a:gd name="T78" fmla="*/ 58 w 199"/>
                <a:gd name="T79" fmla="*/ 4 h 33"/>
                <a:gd name="T80" fmla="*/ 58 w 199"/>
                <a:gd name="T81" fmla="*/ 6 h 33"/>
                <a:gd name="T82" fmla="*/ 59 w 199"/>
                <a:gd name="T83" fmla="*/ 6 h 3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9" h="33">
                  <a:moveTo>
                    <a:pt x="107" y="11"/>
                  </a:moveTo>
                  <a:cubicBezTo>
                    <a:pt x="107" y="12"/>
                    <a:pt x="108" y="12"/>
                    <a:pt x="108" y="12"/>
                  </a:cubicBezTo>
                  <a:cubicBezTo>
                    <a:pt x="150" y="10"/>
                    <a:pt x="174" y="26"/>
                    <a:pt x="176" y="33"/>
                  </a:cubicBezTo>
                  <a:cubicBezTo>
                    <a:pt x="193" y="32"/>
                    <a:pt x="193" y="32"/>
                    <a:pt x="193" y="32"/>
                  </a:cubicBezTo>
                  <a:cubicBezTo>
                    <a:pt x="199" y="21"/>
                    <a:pt x="199" y="21"/>
                    <a:pt x="199" y="21"/>
                  </a:cubicBezTo>
                  <a:cubicBezTo>
                    <a:pt x="199" y="20"/>
                    <a:pt x="199" y="19"/>
                    <a:pt x="198" y="18"/>
                  </a:cubicBezTo>
                  <a:cubicBezTo>
                    <a:pt x="193" y="13"/>
                    <a:pt x="151" y="0"/>
                    <a:pt x="99" y="0"/>
                  </a:cubicBezTo>
                  <a:cubicBezTo>
                    <a:pt x="44" y="0"/>
                    <a:pt x="9" y="11"/>
                    <a:pt x="2" y="17"/>
                  </a:cubicBezTo>
                  <a:cubicBezTo>
                    <a:pt x="2" y="17"/>
                    <a:pt x="0" y="18"/>
                    <a:pt x="0" y="19"/>
                  </a:cubicBezTo>
                  <a:cubicBezTo>
                    <a:pt x="0" y="20"/>
                    <a:pt x="1" y="22"/>
                    <a:pt x="1" y="22"/>
                  </a:cubicBezTo>
                  <a:cubicBezTo>
                    <a:pt x="2" y="25"/>
                    <a:pt x="2" y="25"/>
                    <a:pt x="2" y="25"/>
                  </a:cubicBezTo>
                  <a:cubicBezTo>
                    <a:pt x="3" y="26"/>
                    <a:pt x="4" y="26"/>
                    <a:pt x="5" y="26"/>
                  </a:cubicBezTo>
                  <a:cubicBezTo>
                    <a:pt x="5" y="26"/>
                    <a:pt x="6" y="25"/>
                    <a:pt x="6" y="25"/>
                  </a:cubicBezTo>
                  <a:cubicBezTo>
                    <a:pt x="6" y="24"/>
                    <a:pt x="5" y="23"/>
                    <a:pt x="5" y="23"/>
                  </a:cubicBezTo>
                  <a:cubicBezTo>
                    <a:pt x="4" y="21"/>
                    <a:pt x="6" y="20"/>
                    <a:pt x="6" y="20"/>
                  </a:cubicBezTo>
                  <a:cubicBezTo>
                    <a:pt x="9" y="19"/>
                    <a:pt x="9" y="19"/>
                    <a:pt x="9" y="19"/>
                  </a:cubicBezTo>
                  <a:cubicBezTo>
                    <a:pt x="11" y="18"/>
                    <a:pt x="11" y="19"/>
                    <a:pt x="11" y="20"/>
                  </a:cubicBezTo>
                  <a:cubicBezTo>
                    <a:pt x="11" y="20"/>
                    <a:pt x="12" y="22"/>
                    <a:pt x="12" y="22"/>
                  </a:cubicBezTo>
                  <a:cubicBezTo>
                    <a:pt x="13" y="23"/>
                    <a:pt x="16" y="21"/>
                    <a:pt x="23" y="20"/>
                  </a:cubicBezTo>
                  <a:cubicBezTo>
                    <a:pt x="24" y="20"/>
                    <a:pt x="24" y="19"/>
                    <a:pt x="25" y="19"/>
                  </a:cubicBezTo>
                  <a:cubicBezTo>
                    <a:pt x="26" y="19"/>
                    <a:pt x="25" y="16"/>
                    <a:pt x="25" y="16"/>
                  </a:cubicBezTo>
                  <a:cubicBezTo>
                    <a:pt x="25" y="15"/>
                    <a:pt x="24" y="14"/>
                    <a:pt x="27" y="13"/>
                  </a:cubicBezTo>
                  <a:cubicBezTo>
                    <a:pt x="31" y="12"/>
                    <a:pt x="31" y="12"/>
                    <a:pt x="31" y="12"/>
                  </a:cubicBezTo>
                  <a:cubicBezTo>
                    <a:pt x="34" y="12"/>
                    <a:pt x="34" y="13"/>
                    <a:pt x="34" y="14"/>
                  </a:cubicBezTo>
                  <a:cubicBezTo>
                    <a:pt x="34" y="14"/>
                    <a:pt x="34" y="16"/>
                    <a:pt x="35" y="17"/>
                  </a:cubicBezTo>
                  <a:cubicBezTo>
                    <a:pt x="35" y="18"/>
                    <a:pt x="36" y="16"/>
                    <a:pt x="51" y="15"/>
                  </a:cubicBezTo>
                  <a:cubicBezTo>
                    <a:pt x="51" y="15"/>
                    <a:pt x="53" y="15"/>
                    <a:pt x="53" y="14"/>
                  </a:cubicBezTo>
                  <a:cubicBezTo>
                    <a:pt x="54" y="13"/>
                    <a:pt x="53" y="12"/>
                    <a:pt x="53" y="12"/>
                  </a:cubicBezTo>
                  <a:cubicBezTo>
                    <a:pt x="53" y="10"/>
                    <a:pt x="53" y="9"/>
                    <a:pt x="56" y="8"/>
                  </a:cubicBezTo>
                  <a:cubicBezTo>
                    <a:pt x="62" y="8"/>
                    <a:pt x="62" y="8"/>
                    <a:pt x="62" y="8"/>
                  </a:cubicBezTo>
                  <a:cubicBezTo>
                    <a:pt x="67" y="7"/>
                    <a:pt x="66" y="9"/>
                    <a:pt x="66" y="10"/>
                  </a:cubicBezTo>
                  <a:cubicBezTo>
                    <a:pt x="66" y="10"/>
                    <a:pt x="66" y="12"/>
                    <a:pt x="67" y="12"/>
                  </a:cubicBezTo>
                  <a:cubicBezTo>
                    <a:pt x="67" y="13"/>
                    <a:pt x="69" y="13"/>
                    <a:pt x="69" y="13"/>
                  </a:cubicBezTo>
                  <a:cubicBezTo>
                    <a:pt x="77" y="12"/>
                    <a:pt x="81" y="12"/>
                    <a:pt x="90" y="12"/>
                  </a:cubicBezTo>
                  <a:cubicBezTo>
                    <a:pt x="90" y="12"/>
                    <a:pt x="91" y="12"/>
                    <a:pt x="91" y="11"/>
                  </a:cubicBezTo>
                  <a:cubicBezTo>
                    <a:pt x="92" y="11"/>
                    <a:pt x="91" y="10"/>
                    <a:pt x="91" y="10"/>
                  </a:cubicBezTo>
                  <a:cubicBezTo>
                    <a:pt x="91" y="9"/>
                    <a:pt x="91" y="8"/>
                    <a:pt x="92" y="7"/>
                  </a:cubicBezTo>
                  <a:cubicBezTo>
                    <a:pt x="93" y="6"/>
                    <a:pt x="94" y="7"/>
                    <a:pt x="95" y="7"/>
                  </a:cubicBezTo>
                  <a:cubicBezTo>
                    <a:pt x="102" y="7"/>
                    <a:pt x="102" y="7"/>
                    <a:pt x="102" y="7"/>
                  </a:cubicBezTo>
                  <a:cubicBezTo>
                    <a:pt x="103" y="7"/>
                    <a:pt x="105" y="6"/>
                    <a:pt x="106" y="7"/>
                  </a:cubicBezTo>
                  <a:cubicBezTo>
                    <a:pt x="106" y="7"/>
                    <a:pt x="106" y="10"/>
                    <a:pt x="106" y="10"/>
                  </a:cubicBezTo>
                  <a:cubicBezTo>
                    <a:pt x="106" y="10"/>
                    <a:pt x="106" y="11"/>
                    <a:pt x="107"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6" name="Freeform 42"/>
            <p:cNvSpPr>
              <a:spLocks/>
            </p:cNvSpPr>
            <p:nvPr userDrawn="1"/>
          </p:nvSpPr>
          <p:spPr bwMode="white">
            <a:xfrm>
              <a:off x="163" y="173"/>
              <a:ext cx="186" cy="63"/>
            </a:xfrm>
            <a:custGeom>
              <a:avLst/>
              <a:gdLst>
                <a:gd name="T0" fmla="*/ 61 w 228"/>
                <a:gd name="T1" fmla="*/ 0 h 77"/>
                <a:gd name="T2" fmla="*/ 16 w 228"/>
                <a:gd name="T3" fmla="*/ 16 h 77"/>
                <a:gd name="T4" fmla="*/ 16 w 228"/>
                <a:gd name="T5" fmla="*/ 16 h 77"/>
                <a:gd name="T6" fmla="*/ 16 w 228"/>
                <a:gd name="T7" fmla="*/ 17 h 77"/>
                <a:gd name="T8" fmla="*/ 64 w 228"/>
                <a:gd name="T9" fmla="*/ 22 h 77"/>
                <a:gd name="T10" fmla="*/ 64 w 228"/>
                <a:gd name="T11" fmla="*/ 23 h 77"/>
                <a:gd name="T12" fmla="*/ 38 w 228"/>
                <a:gd name="T13" fmla="*/ 24 h 77"/>
                <a:gd name="T14" fmla="*/ 20 w 228"/>
                <a:gd name="T15" fmla="*/ 28 h 77"/>
                <a:gd name="T16" fmla="*/ 2 w 228"/>
                <a:gd name="T17" fmla="*/ 35 h 77"/>
                <a:gd name="T18" fmla="*/ 2 w 228"/>
                <a:gd name="T19" fmla="*/ 36 h 77"/>
                <a:gd name="T20" fmla="*/ 1 w 228"/>
                <a:gd name="T21" fmla="*/ 38 h 77"/>
                <a:gd name="T22" fmla="*/ 0 w 228"/>
                <a:gd name="T23" fmla="*/ 41 h 77"/>
                <a:gd name="T24" fmla="*/ 2 w 228"/>
                <a:gd name="T25" fmla="*/ 41 h 77"/>
                <a:gd name="T26" fmla="*/ 9 w 228"/>
                <a:gd name="T27" fmla="*/ 35 h 77"/>
                <a:gd name="T28" fmla="*/ 28 w 228"/>
                <a:gd name="T29" fmla="*/ 30 h 77"/>
                <a:gd name="T30" fmla="*/ 60 w 228"/>
                <a:gd name="T31" fmla="*/ 27 h 77"/>
                <a:gd name="T32" fmla="*/ 95 w 228"/>
                <a:gd name="T33" fmla="*/ 30 h 77"/>
                <a:gd name="T34" fmla="*/ 117 w 228"/>
                <a:gd name="T35" fmla="*/ 38 h 77"/>
                <a:gd name="T36" fmla="*/ 122 w 228"/>
                <a:gd name="T37" fmla="*/ 41 h 77"/>
                <a:gd name="T38" fmla="*/ 124 w 228"/>
                <a:gd name="T39" fmla="*/ 41 h 77"/>
                <a:gd name="T40" fmla="*/ 121 w 228"/>
                <a:gd name="T41" fmla="*/ 35 h 77"/>
                <a:gd name="T42" fmla="*/ 61 w 228"/>
                <a:gd name="T43" fmla="*/ 0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28" h="77">
                  <a:moveTo>
                    <a:pt x="113" y="0"/>
                  </a:moveTo>
                  <a:cubicBezTo>
                    <a:pt x="72" y="0"/>
                    <a:pt x="46" y="14"/>
                    <a:pt x="30" y="30"/>
                  </a:cubicBezTo>
                  <a:cubicBezTo>
                    <a:pt x="30" y="30"/>
                    <a:pt x="30" y="30"/>
                    <a:pt x="30" y="30"/>
                  </a:cubicBezTo>
                  <a:cubicBezTo>
                    <a:pt x="29" y="31"/>
                    <a:pt x="29" y="32"/>
                    <a:pt x="31" y="32"/>
                  </a:cubicBezTo>
                  <a:cubicBezTo>
                    <a:pt x="66" y="17"/>
                    <a:pt x="105" y="26"/>
                    <a:pt x="118" y="40"/>
                  </a:cubicBezTo>
                  <a:cubicBezTo>
                    <a:pt x="118" y="41"/>
                    <a:pt x="118" y="41"/>
                    <a:pt x="117" y="41"/>
                  </a:cubicBezTo>
                  <a:cubicBezTo>
                    <a:pt x="105" y="41"/>
                    <a:pt x="94" y="40"/>
                    <a:pt x="71" y="44"/>
                  </a:cubicBezTo>
                  <a:cubicBezTo>
                    <a:pt x="59" y="45"/>
                    <a:pt x="47" y="47"/>
                    <a:pt x="38" y="50"/>
                  </a:cubicBezTo>
                  <a:cubicBezTo>
                    <a:pt x="23" y="54"/>
                    <a:pt x="12" y="59"/>
                    <a:pt x="5" y="63"/>
                  </a:cubicBezTo>
                  <a:cubicBezTo>
                    <a:pt x="3" y="64"/>
                    <a:pt x="3" y="65"/>
                    <a:pt x="2" y="66"/>
                  </a:cubicBezTo>
                  <a:cubicBezTo>
                    <a:pt x="2" y="68"/>
                    <a:pt x="2" y="68"/>
                    <a:pt x="1" y="69"/>
                  </a:cubicBezTo>
                  <a:cubicBezTo>
                    <a:pt x="1" y="72"/>
                    <a:pt x="0" y="74"/>
                    <a:pt x="0" y="74"/>
                  </a:cubicBezTo>
                  <a:cubicBezTo>
                    <a:pt x="0" y="76"/>
                    <a:pt x="2" y="75"/>
                    <a:pt x="3" y="75"/>
                  </a:cubicBezTo>
                  <a:cubicBezTo>
                    <a:pt x="4" y="73"/>
                    <a:pt x="9" y="68"/>
                    <a:pt x="17" y="65"/>
                  </a:cubicBezTo>
                  <a:cubicBezTo>
                    <a:pt x="25" y="61"/>
                    <a:pt x="37" y="57"/>
                    <a:pt x="51" y="55"/>
                  </a:cubicBezTo>
                  <a:cubicBezTo>
                    <a:pt x="69" y="51"/>
                    <a:pt x="91" y="49"/>
                    <a:pt x="112" y="49"/>
                  </a:cubicBezTo>
                  <a:cubicBezTo>
                    <a:pt x="135" y="49"/>
                    <a:pt x="157" y="51"/>
                    <a:pt x="174" y="55"/>
                  </a:cubicBezTo>
                  <a:cubicBezTo>
                    <a:pt x="192" y="58"/>
                    <a:pt x="206" y="63"/>
                    <a:pt x="216" y="68"/>
                  </a:cubicBezTo>
                  <a:cubicBezTo>
                    <a:pt x="220" y="70"/>
                    <a:pt x="222" y="72"/>
                    <a:pt x="225" y="74"/>
                  </a:cubicBezTo>
                  <a:cubicBezTo>
                    <a:pt x="228" y="77"/>
                    <a:pt x="228" y="75"/>
                    <a:pt x="228" y="74"/>
                  </a:cubicBezTo>
                  <a:cubicBezTo>
                    <a:pt x="228" y="74"/>
                    <a:pt x="227" y="71"/>
                    <a:pt x="223" y="64"/>
                  </a:cubicBezTo>
                  <a:cubicBezTo>
                    <a:pt x="212" y="42"/>
                    <a:pt x="180" y="0"/>
                    <a:pt x="11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7" name="Freeform 43"/>
            <p:cNvSpPr>
              <a:spLocks/>
            </p:cNvSpPr>
            <p:nvPr userDrawn="1"/>
          </p:nvSpPr>
          <p:spPr bwMode="white">
            <a:xfrm>
              <a:off x="157" y="378"/>
              <a:ext cx="201" cy="46"/>
            </a:xfrm>
            <a:custGeom>
              <a:avLst/>
              <a:gdLst>
                <a:gd name="T0" fmla="*/ 0 w 246"/>
                <a:gd name="T1" fmla="*/ 15 h 56"/>
                <a:gd name="T2" fmla="*/ 68 w 246"/>
                <a:gd name="T3" fmla="*/ 31 h 56"/>
                <a:gd name="T4" fmla="*/ 134 w 246"/>
                <a:gd name="T5" fmla="*/ 15 h 56"/>
                <a:gd name="T6" fmla="*/ 133 w 246"/>
                <a:gd name="T7" fmla="*/ 7 h 56"/>
                <a:gd name="T8" fmla="*/ 133 w 246"/>
                <a:gd name="T9" fmla="*/ 7 h 56"/>
                <a:gd name="T10" fmla="*/ 124 w 246"/>
                <a:gd name="T11" fmla="*/ 5 h 56"/>
                <a:gd name="T12" fmla="*/ 123 w 246"/>
                <a:gd name="T13" fmla="*/ 0 h 56"/>
                <a:gd name="T14" fmla="*/ 122 w 246"/>
                <a:gd name="T15" fmla="*/ 2 h 56"/>
                <a:gd name="T16" fmla="*/ 66 w 246"/>
                <a:gd name="T17" fmla="*/ 11 h 56"/>
                <a:gd name="T18" fmla="*/ 8 w 246"/>
                <a:gd name="T19" fmla="*/ 0 h 56"/>
                <a:gd name="T20" fmla="*/ 8 w 246"/>
                <a:gd name="T21" fmla="*/ 7 h 56"/>
                <a:gd name="T22" fmla="*/ 84 w 246"/>
                <a:gd name="T23" fmla="*/ 17 h 56"/>
                <a:gd name="T24" fmla="*/ 86 w 246"/>
                <a:gd name="T25" fmla="*/ 18 h 56"/>
                <a:gd name="T26" fmla="*/ 86 w 246"/>
                <a:gd name="T27" fmla="*/ 20 h 56"/>
                <a:gd name="T28" fmla="*/ 0 w 246"/>
                <a:gd name="T29" fmla="*/ 10 h 56"/>
                <a:gd name="T30" fmla="*/ 0 w 246"/>
                <a:gd name="T31" fmla="*/ 15 h 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46" h="56">
                  <a:moveTo>
                    <a:pt x="0" y="27"/>
                  </a:moveTo>
                  <a:cubicBezTo>
                    <a:pt x="0" y="37"/>
                    <a:pt x="40" y="56"/>
                    <a:pt x="123" y="56"/>
                  </a:cubicBezTo>
                  <a:cubicBezTo>
                    <a:pt x="203" y="56"/>
                    <a:pt x="246" y="37"/>
                    <a:pt x="246" y="27"/>
                  </a:cubicBezTo>
                  <a:cubicBezTo>
                    <a:pt x="245" y="12"/>
                    <a:pt x="245" y="12"/>
                    <a:pt x="245" y="12"/>
                  </a:cubicBezTo>
                  <a:cubicBezTo>
                    <a:pt x="245" y="12"/>
                    <a:pt x="245" y="11"/>
                    <a:pt x="245" y="12"/>
                  </a:cubicBezTo>
                  <a:cubicBezTo>
                    <a:pt x="245" y="9"/>
                    <a:pt x="241" y="8"/>
                    <a:pt x="228" y="8"/>
                  </a:cubicBezTo>
                  <a:cubicBezTo>
                    <a:pt x="227" y="0"/>
                    <a:pt x="227" y="0"/>
                    <a:pt x="227" y="0"/>
                  </a:cubicBezTo>
                  <a:cubicBezTo>
                    <a:pt x="227" y="1"/>
                    <a:pt x="225" y="3"/>
                    <a:pt x="223" y="4"/>
                  </a:cubicBezTo>
                  <a:cubicBezTo>
                    <a:pt x="212" y="10"/>
                    <a:pt x="172" y="19"/>
                    <a:pt x="121" y="19"/>
                  </a:cubicBezTo>
                  <a:cubicBezTo>
                    <a:pt x="63" y="19"/>
                    <a:pt x="22" y="7"/>
                    <a:pt x="15" y="0"/>
                  </a:cubicBezTo>
                  <a:cubicBezTo>
                    <a:pt x="15" y="13"/>
                    <a:pt x="15" y="13"/>
                    <a:pt x="15" y="13"/>
                  </a:cubicBezTo>
                  <a:cubicBezTo>
                    <a:pt x="34" y="26"/>
                    <a:pt x="94" y="39"/>
                    <a:pt x="154" y="32"/>
                  </a:cubicBezTo>
                  <a:cubicBezTo>
                    <a:pt x="156" y="32"/>
                    <a:pt x="156" y="32"/>
                    <a:pt x="158" y="33"/>
                  </a:cubicBezTo>
                  <a:cubicBezTo>
                    <a:pt x="158" y="33"/>
                    <a:pt x="160" y="34"/>
                    <a:pt x="157" y="35"/>
                  </a:cubicBezTo>
                  <a:cubicBezTo>
                    <a:pt x="122" y="47"/>
                    <a:pt x="36" y="44"/>
                    <a:pt x="0" y="17"/>
                  </a:cubicBezTo>
                  <a:cubicBezTo>
                    <a:pt x="0" y="27"/>
                    <a:pt x="0" y="27"/>
                    <a:pt x="0" y="2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8" name="Freeform 44"/>
            <p:cNvSpPr>
              <a:spLocks/>
            </p:cNvSpPr>
            <p:nvPr userDrawn="1"/>
          </p:nvSpPr>
          <p:spPr bwMode="white">
            <a:xfrm>
              <a:off x="297" y="244"/>
              <a:ext cx="1" cy="0"/>
            </a:xfrm>
            <a:custGeom>
              <a:avLst/>
              <a:gdLst>
                <a:gd name="T0" fmla="*/ 0 w 1"/>
                <a:gd name="T1" fmla="*/ 1 w 1"/>
                <a:gd name="T2" fmla="*/ 1 w 1"/>
                <a:gd name="T3" fmla="*/ 0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0" y="0"/>
                  </a:moveTo>
                  <a:cubicBezTo>
                    <a:pt x="1" y="0"/>
                    <a:pt x="1" y="0"/>
                    <a:pt x="1" y="0"/>
                  </a:cubicBezTo>
                  <a:cubicBezTo>
                    <a:pt x="1" y="0"/>
                    <a:pt x="1" y="0"/>
                    <a:pt x="1" y="0"/>
                  </a:cubicBezTo>
                  <a:cubicBezTo>
                    <a:pt x="1"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9" name="Freeform 45"/>
            <p:cNvSpPr>
              <a:spLocks/>
            </p:cNvSpPr>
            <p:nvPr userDrawn="1"/>
          </p:nvSpPr>
          <p:spPr bwMode="white">
            <a:xfrm>
              <a:off x="296" y="245"/>
              <a:ext cx="0" cy="1"/>
            </a:xfrm>
            <a:custGeom>
              <a:avLst/>
              <a:gdLst>
                <a:gd name="T0" fmla="*/ 1 h 2"/>
                <a:gd name="T1" fmla="*/ 1 h 2"/>
                <a:gd name="T2" fmla="*/ 0 h 2"/>
                <a:gd name="T3" fmla="*/ 0 h 2"/>
                <a:gd name="T4" fmla="*/ 0 h 2"/>
                <a:gd name="T5" fmla="*/ 0 h 2"/>
                <a:gd name="T6" fmla="*/ 1 h 2"/>
                <a:gd name="T7" fmla="*/ 0 60000 65536"/>
                <a:gd name="T8" fmla="*/ 0 60000 65536"/>
                <a:gd name="T9" fmla="*/ 0 60000 65536"/>
                <a:gd name="T10" fmla="*/ 0 60000 65536"/>
                <a:gd name="T11" fmla="*/ 0 60000 65536"/>
                <a:gd name="T12" fmla="*/ 0 60000 65536"/>
                <a:gd name="T13" fmla="*/ 0 60000 65536"/>
              </a:gdLst>
              <a:ahLst/>
              <a:cxnLst>
                <a:cxn ang="T7">
                  <a:pos x="0" y="T0"/>
                </a:cxn>
                <a:cxn ang="T8">
                  <a:pos x="0" y="T1"/>
                </a:cxn>
                <a:cxn ang="T9">
                  <a:pos x="0" y="T2"/>
                </a:cxn>
                <a:cxn ang="T10">
                  <a:pos x="0" y="T3"/>
                </a:cxn>
                <a:cxn ang="T11">
                  <a:pos x="0" y="T4"/>
                </a:cxn>
                <a:cxn ang="T12">
                  <a:pos x="0" y="T5"/>
                </a:cxn>
                <a:cxn ang="T13">
                  <a:pos x="0" y="T6"/>
                </a:cxn>
              </a:cxnLst>
              <a:rect l="0" t="0" r="r" b="b"/>
              <a:pathLst>
                <a:path h="2">
                  <a:moveTo>
                    <a:pt x="0" y="2"/>
                  </a:moveTo>
                  <a:cubicBezTo>
                    <a:pt x="0" y="2"/>
                    <a:pt x="0" y="2"/>
                    <a:pt x="0" y="2"/>
                  </a:cubicBezTo>
                  <a:cubicBezTo>
                    <a:pt x="0" y="0"/>
                    <a:pt x="0" y="0"/>
                    <a:pt x="0" y="0"/>
                  </a:cubicBezTo>
                  <a:cubicBezTo>
                    <a:pt x="0" y="0"/>
                    <a:pt x="0" y="0"/>
                    <a:pt x="0" y="0"/>
                  </a:cubicBezTo>
                  <a:cubicBezTo>
                    <a:pt x="0" y="0"/>
                    <a:pt x="0" y="0"/>
                    <a:pt x="0" y="0"/>
                  </a:cubicBezTo>
                  <a:cubicBezTo>
                    <a:pt x="0" y="0"/>
                    <a:pt x="0" y="0"/>
                    <a:pt x="0" y="0"/>
                  </a:cubicBez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0" name="Rectangle 46"/>
            <p:cNvSpPr>
              <a:spLocks noChangeArrowheads="1"/>
            </p:cNvSpPr>
            <p:nvPr userDrawn="1"/>
          </p:nvSpPr>
          <p:spPr bwMode="white">
            <a:xfrm>
              <a:off x="296" y="245"/>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1071" name="Freeform 47"/>
            <p:cNvSpPr>
              <a:spLocks/>
            </p:cNvSpPr>
            <p:nvPr userDrawn="1"/>
          </p:nvSpPr>
          <p:spPr bwMode="white">
            <a:xfrm>
              <a:off x="278" y="243"/>
              <a:ext cx="1" cy="0"/>
            </a:xfrm>
            <a:custGeom>
              <a:avLst/>
              <a:gdLst>
                <a:gd name="T0" fmla="*/ 0 w 1"/>
                <a:gd name="T1" fmla="*/ 1 w 1"/>
                <a:gd name="T2" fmla="*/ 0 w 1"/>
                <a:gd name="T3" fmla="*/ 0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0" y="0"/>
                  </a:moveTo>
                  <a:cubicBezTo>
                    <a:pt x="0" y="0"/>
                    <a:pt x="1" y="0"/>
                    <a:pt x="1"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2" name="Rectangle 48"/>
            <p:cNvSpPr>
              <a:spLocks noChangeArrowheads="1"/>
            </p:cNvSpPr>
            <p:nvPr userDrawn="1"/>
          </p:nvSpPr>
          <p:spPr bwMode="white">
            <a:xfrm>
              <a:off x="296" y="246"/>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1073" name="Freeform 49"/>
            <p:cNvSpPr>
              <a:spLocks/>
            </p:cNvSpPr>
            <p:nvPr userDrawn="1"/>
          </p:nvSpPr>
          <p:spPr bwMode="white">
            <a:xfrm>
              <a:off x="278" y="239"/>
              <a:ext cx="21" cy="146"/>
            </a:xfrm>
            <a:custGeom>
              <a:avLst/>
              <a:gdLst>
                <a:gd name="T0" fmla="*/ 14 w 25"/>
                <a:gd name="T1" fmla="*/ 0 h 178"/>
                <a:gd name="T2" fmla="*/ 1 w 25"/>
                <a:gd name="T3" fmla="*/ 0 h 178"/>
                <a:gd name="T4" fmla="*/ 0 w 25"/>
                <a:gd name="T5" fmla="*/ 2 h 178"/>
                <a:gd name="T6" fmla="*/ 0 w 25"/>
                <a:gd name="T7" fmla="*/ 2 h 178"/>
                <a:gd name="T8" fmla="*/ 1 w 25"/>
                <a:gd name="T9" fmla="*/ 3 h 178"/>
                <a:gd name="T10" fmla="*/ 5 w 25"/>
                <a:gd name="T11" fmla="*/ 3 h 178"/>
                <a:gd name="T12" fmla="*/ 6 w 25"/>
                <a:gd name="T13" fmla="*/ 3 h 178"/>
                <a:gd name="T14" fmla="*/ 5 w 25"/>
                <a:gd name="T15" fmla="*/ 5 h 178"/>
                <a:gd name="T16" fmla="*/ 3 w 25"/>
                <a:gd name="T17" fmla="*/ 6 h 178"/>
                <a:gd name="T18" fmla="*/ 3 w 25"/>
                <a:gd name="T19" fmla="*/ 7 h 178"/>
                <a:gd name="T20" fmla="*/ 3 w 25"/>
                <a:gd name="T21" fmla="*/ 97 h 178"/>
                <a:gd name="T22" fmla="*/ 8 w 25"/>
                <a:gd name="T23" fmla="*/ 98 h 178"/>
                <a:gd name="T24" fmla="*/ 13 w 25"/>
                <a:gd name="T25" fmla="*/ 97 h 178"/>
                <a:gd name="T26" fmla="*/ 13 w 25"/>
                <a:gd name="T27" fmla="*/ 4 h 178"/>
                <a:gd name="T28" fmla="*/ 13 w 25"/>
                <a:gd name="T29" fmla="*/ 3 h 178"/>
                <a:gd name="T30" fmla="*/ 14 w 25"/>
                <a:gd name="T31" fmla="*/ 3 h 178"/>
                <a:gd name="T32" fmla="*/ 15 w 25"/>
                <a:gd name="T33" fmla="*/ 2 h 178"/>
                <a:gd name="T34" fmla="*/ 15 w 25"/>
                <a:gd name="T35" fmla="*/ 2 h 178"/>
                <a:gd name="T36" fmla="*/ 14 w 25"/>
                <a:gd name="T37" fmla="*/ 0 h 17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5" h="178">
                  <a:moveTo>
                    <a:pt x="24" y="0"/>
                  </a:moveTo>
                  <a:cubicBezTo>
                    <a:pt x="1" y="0"/>
                    <a:pt x="1" y="0"/>
                    <a:pt x="1" y="0"/>
                  </a:cubicBezTo>
                  <a:cubicBezTo>
                    <a:pt x="0" y="0"/>
                    <a:pt x="0" y="0"/>
                    <a:pt x="0" y="2"/>
                  </a:cubicBezTo>
                  <a:cubicBezTo>
                    <a:pt x="0" y="4"/>
                    <a:pt x="0" y="4"/>
                    <a:pt x="0" y="4"/>
                  </a:cubicBezTo>
                  <a:cubicBezTo>
                    <a:pt x="0" y="5"/>
                    <a:pt x="0" y="6"/>
                    <a:pt x="1" y="6"/>
                  </a:cubicBezTo>
                  <a:cubicBezTo>
                    <a:pt x="8" y="6"/>
                    <a:pt x="8" y="6"/>
                    <a:pt x="8" y="6"/>
                  </a:cubicBezTo>
                  <a:cubicBezTo>
                    <a:pt x="9" y="6"/>
                    <a:pt x="9" y="6"/>
                    <a:pt x="9" y="6"/>
                  </a:cubicBezTo>
                  <a:cubicBezTo>
                    <a:pt x="9" y="7"/>
                    <a:pt x="8" y="8"/>
                    <a:pt x="8" y="8"/>
                  </a:cubicBezTo>
                  <a:cubicBezTo>
                    <a:pt x="4" y="10"/>
                    <a:pt x="4" y="10"/>
                    <a:pt x="4" y="10"/>
                  </a:cubicBezTo>
                  <a:cubicBezTo>
                    <a:pt x="4" y="10"/>
                    <a:pt x="3" y="11"/>
                    <a:pt x="3" y="12"/>
                  </a:cubicBezTo>
                  <a:cubicBezTo>
                    <a:pt x="3" y="175"/>
                    <a:pt x="3" y="175"/>
                    <a:pt x="3" y="175"/>
                  </a:cubicBezTo>
                  <a:cubicBezTo>
                    <a:pt x="4" y="178"/>
                    <a:pt x="8" y="178"/>
                    <a:pt x="13" y="178"/>
                  </a:cubicBezTo>
                  <a:cubicBezTo>
                    <a:pt x="17" y="178"/>
                    <a:pt x="22" y="178"/>
                    <a:pt x="23" y="175"/>
                  </a:cubicBezTo>
                  <a:cubicBezTo>
                    <a:pt x="23" y="175"/>
                    <a:pt x="22" y="20"/>
                    <a:pt x="23" y="7"/>
                  </a:cubicBezTo>
                  <a:cubicBezTo>
                    <a:pt x="23" y="6"/>
                    <a:pt x="23" y="6"/>
                    <a:pt x="23" y="6"/>
                  </a:cubicBezTo>
                  <a:cubicBezTo>
                    <a:pt x="23" y="6"/>
                    <a:pt x="24" y="6"/>
                    <a:pt x="24" y="6"/>
                  </a:cubicBezTo>
                  <a:cubicBezTo>
                    <a:pt x="25" y="6"/>
                    <a:pt x="25" y="5"/>
                    <a:pt x="25" y="4"/>
                  </a:cubicBezTo>
                  <a:cubicBezTo>
                    <a:pt x="25" y="2"/>
                    <a:pt x="25" y="2"/>
                    <a:pt x="25" y="2"/>
                  </a:cubicBezTo>
                  <a:cubicBezTo>
                    <a:pt x="25" y="1"/>
                    <a:pt x="25" y="0"/>
                    <a:pt x="2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4" name="Freeform 50"/>
            <p:cNvSpPr>
              <a:spLocks/>
            </p:cNvSpPr>
            <p:nvPr userDrawn="1"/>
          </p:nvSpPr>
          <p:spPr bwMode="white">
            <a:xfrm>
              <a:off x="243" y="330"/>
              <a:ext cx="26" cy="47"/>
            </a:xfrm>
            <a:custGeom>
              <a:avLst/>
              <a:gdLst>
                <a:gd name="T0" fmla="*/ 16 w 32"/>
                <a:gd name="T1" fmla="*/ 2 h 57"/>
                <a:gd name="T2" fmla="*/ 16 w 32"/>
                <a:gd name="T3" fmla="*/ 1 h 57"/>
                <a:gd name="T4" fmla="*/ 17 w 32"/>
                <a:gd name="T5" fmla="*/ 1 h 57"/>
                <a:gd name="T6" fmla="*/ 17 w 32"/>
                <a:gd name="T7" fmla="*/ 0 h 57"/>
                <a:gd name="T8" fmla="*/ 0 w 32"/>
                <a:gd name="T9" fmla="*/ 0 h 57"/>
                <a:gd name="T10" fmla="*/ 0 w 32"/>
                <a:gd name="T11" fmla="*/ 1 h 57"/>
                <a:gd name="T12" fmla="*/ 2 w 32"/>
                <a:gd name="T13" fmla="*/ 1 h 57"/>
                <a:gd name="T14" fmla="*/ 2 w 32"/>
                <a:gd name="T15" fmla="*/ 2 h 57"/>
                <a:gd name="T16" fmla="*/ 2 w 32"/>
                <a:gd name="T17" fmla="*/ 3 h 57"/>
                <a:gd name="T18" fmla="*/ 2 w 32"/>
                <a:gd name="T19" fmla="*/ 3 h 57"/>
                <a:gd name="T20" fmla="*/ 4 w 32"/>
                <a:gd name="T21" fmla="*/ 4 h 57"/>
                <a:gd name="T22" fmla="*/ 7 w 32"/>
                <a:gd name="T23" fmla="*/ 4 h 57"/>
                <a:gd name="T24" fmla="*/ 9 w 32"/>
                <a:gd name="T25" fmla="*/ 4 h 57"/>
                <a:gd name="T26" fmla="*/ 8 w 32"/>
                <a:gd name="T27" fmla="*/ 5 h 57"/>
                <a:gd name="T28" fmla="*/ 3 w 32"/>
                <a:gd name="T29" fmla="*/ 8 h 57"/>
                <a:gd name="T30" fmla="*/ 2 w 32"/>
                <a:gd name="T31" fmla="*/ 10 h 57"/>
                <a:gd name="T32" fmla="*/ 2 w 32"/>
                <a:gd name="T33" fmla="*/ 10 h 57"/>
                <a:gd name="T34" fmla="*/ 2 w 32"/>
                <a:gd name="T35" fmla="*/ 27 h 57"/>
                <a:gd name="T36" fmla="*/ 2 w 32"/>
                <a:gd name="T37" fmla="*/ 27 h 57"/>
                <a:gd name="T38" fmla="*/ 2 w 32"/>
                <a:gd name="T39" fmla="*/ 31 h 57"/>
                <a:gd name="T40" fmla="*/ 16 w 32"/>
                <a:gd name="T41" fmla="*/ 31 h 57"/>
                <a:gd name="T42" fmla="*/ 16 w 32"/>
                <a:gd name="T43" fmla="*/ 27 h 57"/>
                <a:gd name="T44" fmla="*/ 15 w 32"/>
                <a:gd name="T45" fmla="*/ 27 h 57"/>
                <a:gd name="T46" fmla="*/ 15 w 32"/>
                <a:gd name="T47" fmla="*/ 4 h 57"/>
                <a:gd name="T48" fmla="*/ 16 w 32"/>
                <a:gd name="T49" fmla="*/ 2 h 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2" h="57">
                  <a:moveTo>
                    <a:pt x="30" y="2"/>
                  </a:moveTo>
                  <a:cubicBezTo>
                    <a:pt x="30" y="1"/>
                    <a:pt x="30" y="1"/>
                    <a:pt x="30" y="1"/>
                  </a:cubicBezTo>
                  <a:cubicBezTo>
                    <a:pt x="32" y="1"/>
                    <a:pt x="32" y="1"/>
                    <a:pt x="32" y="1"/>
                  </a:cubicBezTo>
                  <a:cubicBezTo>
                    <a:pt x="32" y="0"/>
                    <a:pt x="32" y="0"/>
                    <a:pt x="32" y="0"/>
                  </a:cubicBezTo>
                  <a:cubicBezTo>
                    <a:pt x="0" y="0"/>
                    <a:pt x="0" y="0"/>
                    <a:pt x="0" y="0"/>
                  </a:cubicBezTo>
                  <a:cubicBezTo>
                    <a:pt x="0" y="1"/>
                    <a:pt x="0" y="1"/>
                    <a:pt x="0" y="1"/>
                  </a:cubicBezTo>
                  <a:cubicBezTo>
                    <a:pt x="2" y="1"/>
                    <a:pt x="2" y="1"/>
                    <a:pt x="2" y="1"/>
                  </a:cubicBezTo>
                  <a:cubicBezTo>
                    <a:pt x="2" y="2"/>
                    <a:pt x="2" y="2"/>
                    <a:pt x="2" y="2"/>
                  </a:cubicBezTo>
                  <a:cubicBezTo>
                    <a:pt x="4" y="6"/>
                    <a:pt x="4" y="6"/>
                    <a:pt x="4" y="6"/>
                  </a:cubicBezTo>
                  <a:cubicBezTo>
                    <a:pt x="4" y="6"/>
                    <a:pt x="5" y="6"/>
                    <a:pt x="5" y="6"/>
                  </a:cubicBezTo>
                  <a:cubicBezTo>
                    <a:pt x="5" y="7"/>
                    <a:pt x="6" y="7"/>
                    <a:pt x="7" y="7"/>
                  </a:cubicBezTo>
                  <a:cubicBezTo>
                    <a:pt x="15" y="7"/>
                    <a:pt x="13" y="7"/>
                    <a:pt x="14" y="7"/>
                  </a:cubicBezTo>
                  <a:cubicBezTo>
                    <a:pt x="15" y="7"/>
                    <a:pt x="16" y="7"/>
                    <a:pt x="16" y="7"/>
                  </a:cubicBezTo>
                  <a:cubicBezTo>
                    <a:pt x="16" y="8"/>
                    <a:pt x="17" y="8"/>
                    <a:pt x="15" y="9"/>
                  </a:cubicBezTo>
                  <a:cubicBezTo>
                    <a:pt x="13" y="11"/>
                    <a:pt x="8" y="14"/>
                    <a:pt x="6" y="15"/>
                  </a:cubicBezTo>
                  <a:cubicBezTo>
                    <a:pt x="6" y="16"/>
                    <a:pt x="5" y="16"/>
                    <a:pt x="5" y="17"/>
                  </a:cubicBezTo>
                  <a:cubicBezTo>
                    <a:pt x="5" y="17"/>
                    <a:pt x="5" y="18"/>
                    <a:pt x="5" y="18"/>
                  </a:cubicBezTo>
                  <a:cubicBezTo>
                    <a:pt x="5" y="48"/>
                    <a:pt x="5" y="48"/>
                    <a:pt x="5" y="48"/>
                  </a:cubicBezTo>
                  <a:cubicBezTo>
                    <a:pt x="2" y="49"/>
                    <a:pt x="2" y="49"/>
                    <a:pt x="2" y="49"/>
                  </a:cubicBezTo>
                  <a:cubicBezTo>
                    <a:pt x="2" y="49"/>
                    <a:pt x="1" y="55"/>
                    <a:pt x="2" y="56"/>
                  </a:cubicBezTo>
                  <a:cubicBezTo>
                    <a:pt x="3" y="57"/>
                    <a:pt x="29" y="57"/>
                    <a:pt x="30" y="56"/>
                  </a:cubicBezTo>
                  <a:cubicBezTo>
                    <a:pt x="31" y="55"/>
                    <a:pt x="30" y="49"/>
                    <a:pt x="30" y="49"/>
                  </a:cubicBezTo>
                  <a:cubicBezTo>
                    <a:pt x="27" y="48"/>
                    <a:pt x="27" y="48"/>
                    <a:pt x="27" y="48"/>
                  </a:cubicBezTo>
                  <a:cubicBezTo>
                    <a:pt x="27" y="7"/>
                    <a:pt x="27" y="7"/>
                    <a:pt x="27" y="7"/>
                  </a:cubicBezTo>
                  <a:lnTo>
                    <a:pt x="3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5" name="Freeform 51"/>
            <p:cNvSpPr>
              <a:spLocks/>
            </p:cNvSpPr>
            <p:nvPr userDrawn="1"/>
          </p:nvSpPr>
          <p:spPr bwMode="white">
            <a:xfrm>
              <a:off x="314" y="246"/>
              <a:ext cx="21" cy="133"/>
            </a:xfrm>
            <a:custGeom>
              <a:avLst/>
              <a:gdLst>
                <a:gd name="T0" fmla="*/ 14 w 25"/>
                <a:gd name="T1" fmla="*/ 0 h 162"/>
                <a:gd name="T2" fmla="*/ 1 w 25"/>
                <a:gd name="T3" fmla="*/ 0 h 162"/>
                <a:gd name="T4" fmla="*/ 0 w 25"/>
                <a:gd name="T5" fmla="*/ 1 h 162"/>
                <a:gd name="T6" fmla="*/ 0 w 25"/>
                <a:gd name="T7" fmla="*/ 2 h 162"/>
                <a:gd name="T8" fmla="*/ 1 w 25"/>
                <a:gd name="T9" fmla="*/ 3 h 162"/>
                <a:gd name="T10" fmla="*/ 5 w 25"/>
                <a:gd name="T11" fmla="*/ 3 h 162"/>
                <a:gd name="T12" fmla="*/ 6 w 25"/>
                <a:gd name="T13" fmla="*/ 3 h 162"/>
                <a:gd name="T14" fmla="*/ 5 w 25"/>
                <a:gd name="T15" fmla="*/ 5 h 162"/>
                <a:gd name="T16" fmla="*/ 3 w 25"/>
                <a:gd name="T17" fmla="*/ 6 h 162"/>
                <a:gd name="T18" fmla="*/ 3 w 25"/>
                <a:gd name="T19" fmla="*/ 7 h 162"/>
                <a:gd name="T20" fmla="*/ 3 w 25"/>
                <a:gd name="T21" fmla="*/ 89 h 162"/>
                <a:gd name="T22" fmla="*/ 8 w 25"/>
                <a:gd name="T23" fmla="*/ 89 h 162"/>
                <a:gd name="T24" fmla="*/ 13 w 25"/>
                <a:gd name="T25" fmla="*/ 89 h 162"/>
                <a:gd name="T26" fmla="*/ 13 w 25"/>
                <a:gd name="T27" fmla="*/ 4 h 162"/>
                <a:gd name="T28" fmla="*/ 13 w 25"/>
                <a:gd name="T29" fmla="*/ 3 h 162"/>
                <a:gd name="T30" fmla="*/ 14 w 25"/>
                <a:gd name="T31" fmla="*/ 3 h 162"/>
                <a:gd name="T32" fmla="*/ 15 w 25"/>
                <a:gd name="T33" fmla="*/ 2 h 162"/>
                <a:gd name="T34" fmla="*/ 15 w 25"/>
                <a:gd name="T35" fmla="*/ 1 h 162"/>
                <a:gd name="T36" fmla="*/ 14 w 25"/>
                <a:gd name="T37" fmla="*/ 0 h 1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5" h="162">
                  <a:moveTo>
                    <a:pt x="24" y="0"/>
                  </a:moveTo>
                  <a:cubicBezTo>
                    <a:pt x="1" y="0"/>
                    <a:pt x="1" y="0"/>
                    <a:pt x="1" y="0"/>
                  </a:cubicBezTo>
                  <a:cubicBezTo>
                    <a:pt x="0" y="0"/>
                    <a:pt x="0" y="0"/>
                    <a:pt x="0" y="1"/>
                  </a:cubicBezTo>
                  <a:cubicBezTo>
                    <a:pt x="0" y="4"/>
                    <a:pt x="0" y="4"/>
                    <a:pt x="0" y="4"/>
                  </a:cubicBezTo>
                  <a:cubicBezTo>
                    <a:pt x="0" y="5"/>
                    <a:pt x="0" y="6"/>
                    <a:pt x="1" y="6"/>
                  </a:cubicBezTo>
                  <a:cubicBezTo>
                    <a:pt x="8" y="6"/>
                    <a:pt x="8" y="6"/>
                    <a:pt x="8" y="6"/>
                  </a:cubicBezTo>
                  <a:cubicBezTo>
                    <a:pt x="9" y="6"/>
                    <a:pt x="9" y="6"/>
                    <a:pt x="9" y="6"/>
                  </a:cubicBezTo>
                  <a:cubicBezTo>
                    <a:pt x="9" y="7"/>
                    <a:pt x="8" y="7"/>
                    <a:pt x="8" y="8"/>
                  </a:cubicBezTo>
                  <a:cubicBezTo>
                    <a:pt x="4" y="10"/>
                    <a:pt x="4" y="10"/>
                    <a:pt x="4" y="10"/>
                  </a:cubicBezTo>
                  <a:cubicBezTo>
                    <a:pt x="4" y="10"/>
                    <a:pt x="3" y="11"/>
                    <a:pt x="3" y="12"/>
                  </a:cubicBezTo>
                  <a:cubicBezTo>
                    <a:pt x="3" y="159"/>
                    <a:pt x="3" y="159"/>
                    <a:pt x="3" y="159"/>
                  </a:cubicBezTo>
                  <a:cubicBezTo>
                    <a:pt x="3" y="161"/>
                    <a:pt x="8" y="162"/>
                    <a:pt x="13" y="162"/>
                  </a:cubicBezTo>
                  <a:cubicBezTo>
                    <a:pt x="17" y="162"/>
                    <a:pt x="22" y="161"/>
                    <a:pt x="23" y="159"/>
                  </a:cubicBezTo>
                  <a:cubicBezTo>
                    <a:pt x="23" y="159"/>
                    <a:pt x="22" y="20"/>
                    <a:pt x="23" y="7"/>
                  </a:cubicBezTo>
                  <a:cubicBezTo>
                    <a:pt x="23" y="6"/>
                    <a:pt x="23" y="6"/>
                    <a:pt x="23" y="6"/>
                  </a:cubicBezTo>
                  <a:cubicBezTo>
                    <a:pt x="23" y="6"/>
                    <a:pt x="24" y="6"/>
                    <a:pt x="24" y="6"/>
                  </a:cubicBezTo>
                  <a:cubicBezTo>
                    <a:pt x="25" y="6"/>
                    <a:pt x="25" y="5"/>
                    <a:pt x="25" y="4"/>
                  </a:cubicBezTo>
                  <a:cubicBezTo>
                    <a:pt x="25" y="1"/>
                    <a:pt x="25" y="1"/>
                    <a:pt x="25" y="1"/>
                  </a:cubicBezTo>
                  <a:cubicBezTo>
                    <a:pt x="25" y="0"/>
                    <a:pt x="25" y="0"/>
                    <a:pt x="2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6" name="Freeform 52"/>
            <p:cNvSpPr>
              <a:spLocks/>
            </p:cNvSpPr>
            <p:nvPr userDrawn="1"/>
          </p:nvSpPr>
          <p:spPr bwMode="white">
            <a:xfrm>
              <a:off x="212" y="239"/>
              <a:ext cx="21" cy="146"/>
            </a:xfrm>
            <a:custGeom>
              <a:avLst/>
              <a:gdLst>
                <a:gd name="T0" fmla="*/ 14 w 25"/>
                <a:gd name="T1" fmla="*/ 0 h 178"/>
                <a:gd name="T2" fmla="*/ 1 w 25"/>
                <a:gd name="T3" fmla="*/ 0 h 178"/>
                <a:gd name="T4" fmla="*/ 0 w 25"/>
                <a:gd name="T5" fmla="*/ 2 h 178"/>
                <a:gd name="T6" fmla="*/ 0 w 25"/>
                <a:gd name="T7" fmla="*/ 2 h 178"/>
                <a:gd name="T8" fmla="*/ 1 w 25"/>
                <a:gd name="T9" fmla="*/ 3 h 178"/>
                <a:gd name="T10" fmla="*/ 5 w 25"/>
                <a:gd name="T11" fmla="*/ 3 h 178"/>
                <a:gd name="T12" fmla="*/ 6 w 25"/>
                <a:gd name="T13" fmla="*/ 3 h 178"/>
                <a:gd name="T14" fmla="*/ 5 w 25"/>
                <a:gd name="T15" fmla="*/ 5 h 178"/>
                <a:gd name="T16" fmla="*/ 3 w 25"/>
                <a:gd name="T17" fmla="*/ 6 h 178"/>
                <a:gd name="T18" fmla="*/ 3 w 25"/>
                <a:gd name="T19" fmla="*/ 7 h 178"/>
                <a:gd name="T20" fmla="*/ 3 w 25"/>
                <a:gd name="T21" fmla="*/ 97 h 178"/>
                <a:gd name="T22" fmla="*/ 8 w 25"/>
                <a:gd name="T23" fmla="*/ 98 h 178"/>
                <a:gd name="T24" fmla="*/ 13 w 25"/>
                <a:gd name="T25" fmla="*/ 97 h 178"/>
                <a:gd name="T26" fmla="*/ 13 w 25"/>
                <a:gd name="T27" fmla="*/ 4 h 178"/>
                <a:gd name="T28" fmla="*/ 13 w 25"/>
                <a:gd name="T29" fmla="*/ 3 h 178"/>
                <a:gd name="T30" fmla="*/ 14 w 25"/>
                <a:gd name="T31" fmla="*/ 3 h 178"/>
                <a:gd name="T32" fmla="*/ 15 w 25"/>
                <a:gd name="T33" fmla="*/ 2 h 178"/>
                <a:gd name="T34" fmla="*/ 15 w 25"/>
                <a:gd name="T35" fmla="*/ 2 h 178"/>
                <a:gd name="T36" fmla="*/ 14 w 25"/>
                <a:gd name="T37" fmla="*/ 0 h 17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5" h="178">
                  <a:moveTo>
                    <a:pt x="24" y="0"/>
                  </a:moveTo>
                  <a:cubicBezTo>
                    <a:pt x="1" y="0"/>
                    <a:pt x="1" y="0"/>
                    <a:pt x="1" y="0"/>
                  </a:cubicBezTo>
                  <a:cubicBezTo>
                    <a:pt x="0" y="0"/>
                    <a:pt x="0" y="0"/>
                    <a:pt x="0" y="2"/>
                  </a:cubicBezTo>
                  <a:cubicBezTo>
                    <a:pt x="0" y="4"/>
                    <a:pt x="0" y="4"/>
                    <a:pt x="0" y="4"/>
                  </a:cubicBezTo>
                  <a:cubicBezTo>
                    <a:pt x="0" y="5"/>
                    <a:pt x="0" y="6"/>
                    <a:pt x="1" y="6"/>
                  </a:cubicBezTo>
                  <a:cubicBezTo>
                    <a:pt x="8" y="6"/>
                    <a:pt x="8" y="6"/>
                    <a:pt x="8" y="6"/>
                  </a:cubicBezTo>
                  <a:cubicBezTo>
                    <a:pt x="9" y="6"/>
                    <a:pt x="9" y="6"/>
                    <a:pt x="9" y="6"/>
                  </a:cubicBezTo>
                  <a:cubicBezTo>
                    <a:pt x="9" y="7"/>
                    <a:pt x="8" y="8"/>
                    <a:pt x="8" y="8"/>
                  </a:cubicBezTo>
                  <a:cubicBezTo>
                    <a:pt x="4" y="10"/>
                    <a:pt x="4" y="10"/>
                    <a:pt x="4" y="10"/>
                  </a:cubicBezTo>
                  <a:cubicBezTo>
                    <a:pt x="4" y="10"/>
                    <a:pt x="3" y="11"/>
                    <a:pt x="3" y="12"/>
                  </a:cubicBezTo>
                  <a:cubicBezTo>
                    <a:pt x="3" y="175"/>
                    <a:pt x="3" y="175"/>
                    <a:pt x="3" y="175"/>
                  </a:cubicBezTo>
                  <a:cubicBezTo>
                    <a:pt x="4" y="178"/>
                    <a:pt x="8" y="178"/>
                    <a:pt x="13" y="178"/>
                  </a:cubicBezTo>
                  <a:cubicBezTo>
                    <a:pt x="17" y="178"/>
                    <a:pt x="22" y="178"/>
                    <a:pt x="23" y="175"/>
                  </a:cubicBezTo>
                  <a:cubicBezTo>
                    <a:pt x="23" y="175"/>
                    <a:pt x="22" y="20"/>
                    <a:pt x="23" y="7"/>
                  </a:cubicBezTo>
                  <a:cubicBezTo>
                    <a:pt x="23" y="6"/>
                    <a:pt x="23" y="6"/>
                    <a:pt x="23" y="6"/>
                  </a:cubicBezTo>
                  <a:cubicBezTo>
                    <a:pt x="23" y="6"/>
                    <a:pt x="24" y="6"/>
                    <a:pt x="24" y="6"/>
                  </a:cubicBezTo>
                  <a:cubicBezTo>
                    <a:pt x="25" y="6"/>
                    <a:pt x="25" y="5"/>
                    <a:pt x="25" y="4"/>
                  </a:cubicBezTo>
                  <a:cubicBezTo>
                    <a:pt x="25" y="2"/>
                    <a:pt x="25" y="2"/>
                    <a:pt x="25" y="2"/>
                  </a:cubicBezTo>
                  <a:cubicBezTo>
                    <a:pt x="25" y="1"/>
                    <a:pt x="25" y="0"/>
                    <a:pt x="2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7" name="Freeform 53"/>
            <p:cNvSpPr>
              <a:spLocks/>
            </p:cNvSpPr>
            <p:nvPr userDrawn="1"/>
          </p:nvSpPr>
          <p:spPr bwMode="white">
            <a:xfrm>
              <a:off x="176" y="246"/>
              <a:ext cx="21" cy="133"/>
            </a:xfrm>
            <a:custGeom>
              <a:avLst/>
              <a:gdLst>
                <a:gd name="T0" fmla="*/ 13 w 26"/>
                <a:gd name="T1" fmla="*/ 0 h 162"/>
                <a:gd name="T2" fmla="*/ 2 w 26"/>
                <a:gd name="T3" fmla="*/ 0 h 162"/>
                <a:gd name="T4" fmla="*/ 0 w 26"/>
                <a:gd name="T5" fmla="*/ 2 h 162"/>
                <a:gd name="T6" fmla="*/ 0 w 26"/>
                <a:gd name="T7" fmla="*/ 2 h 162"/>
                <a:gd name="T8" fmla="*/ 2 w 26"/>
                <a:gd name="T9" fmla="*/ 3 h 162"/>
                <a:gd name="T10" fmla="*/ 5 w 26"/>
                <a:gd name="T11" fmla="*/ 3 h 162"/>
                <a:gd name="T12" fmla="*/ 5 w 26"/>
                <a:gd name="T13" fmla="*/ 3 h 162"/>
                <a:gd name="T14" fmla="*/ 5 w 26"/>
                <a:gd name="T15" fmla="*/ 5 h 162"/>
                <a:gd name="T16" fmla="*/ 2 w 26"/>
                <a:gd name="T17" fmla="*/ 6 h 162"/>
                <a:gd name="T18" fmla="*/ 2 w 26"/>
                <a:gd name="T19" fmla="*/ 7 h 162"/>
                <a:gd name="T20" fmla="*/ 2 w 26"/>
                <a:gd name="T21" fmla="*/ 89 h 162"/>
                <a:gd name="T22" fmla="*/ 7 w 26"/>
                <a:gd name="T23" fmla="*/ 89 h 162"/>
                <a:gd name="T24" fmla="*/ 12 w 26"/>
                <a:gd name="T25" fmla="*/ 89 h 162"/>
                <a:gd name="T26" fmla="*/ 12 w 26"/>
                <a:gd name="T27" fmla="*/ 4 h 162"/>
                <a:gd name="T28" fmla="*/ 12 w 26"/>
                <a:gd name="T29" fmla="*/ 3 h 162"/>
                <a:gd name="T30" fmla="*/ 13 w 26"/>
                <a:gd name="T31" fmla="*/ 3 h 162"/>
                <a:gd name="T32" fmla="*/ 14 w 26"/>
                <a:gd name="T33" fmla="*/ 2 h 162"/>
                <a:gd name="T34" fmla="*/ 14 w 26"/>
                <a:gd name="T35" fmla="*/ 2 h 162"/>
                <a:gd name="T36" fmla="*/ 13 w 26"/>
                <a:gd name="T37" fmla="*/ 0 h 1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6" h="162">
                  <a:moveTo>
                    <a:pt x="25" y="0"/>
                  </a:moveTo>
                  <a:cubicBezTo>
                    <a:pt x="2" y="0"/>
                    <a:pt x="2" y="0"/>
                    <a:pt x="2" y="0"/>
                  </a:cubicBezTo>
                  <a:cubicBezTo>
                    <a:pt x="1" y="0"/>
                    <a:pt x="0" y="1"/>
                    <a:pt x="0" y="2"/>
                  </a:cubicBezTo>
                  <a:cubicBezTo>
                    <a:pt x="0" y="4"/>
                    <a:pt x="0" y="4"/>
                    <a:pt x="0" y="4"/>
                  </a:cubicBezTo>
                  <a:cubicBezTo>
                    <a:pt x="0" y="6"/>
                    <a:pt x="1" y="6"/>
                    <a:pt x="2" y="6"/>
                  </a:cubicBezTo>
                  <a:cubicBezTo>
                    <a:pt x="9" y="6"/>
                    <a:pt x="9" y="6"/>
                    <a:pt x="9" y="6"/>
                  </a:cubicBezTo>
                  <a:cubicBezTo>
                    <a:pt x="10" y="6"/>
                    <a:pt x="10" y="6"/>
                    <a:pt x="10" y="6"/>
                  </a:cubicBezTo>
                  <a:cubicBezTo>
                    <a:pt x="10" y="7"/>
                    <a:pt x="9" y="8"/>
                    <a:pt x="9" y="8"/>
                  </a:cubicBezTo>
                  <a:cubicBezTo>
                    <a:pt x="5" y="10"/>
                    <a:pt x="5" y="10"/>
                    <a:pt x="5" y="10"/>
                  </a:cubicBezTo>
                  <a:cubicBezTo>
                    <a:pt x="5" y="11"/>
                    <a:pt x="4" y="11"/>
                    <a:pt x="4" y="13"/>
                  </a:cubicBezTo>
                  <a:cubicBezTo>
                    <a:pt x="4" y="159"/>
                    <a:pt x="4" y="159"/>
                    <a:pt x="4" y="159"/>
                  </a:cubicBezTo>
                  <a:cubicBezTo>
                    <a:pt x="4" y="162"/>
                    <a:pt x="9" y="162"/>
                    <a:pt x="14" y="162"/>
                  </a:cubicBezTo>
                  <a:cubicBezTo>
                    <a:pt x="18" y="162"/>
                    <a:pt x="23" y="162"/>
                    <a:pt x="23" y="159"/>
                  </a:cubicBezTo>
                  <a:cubicBezTo>
                    <a:pt x="23" y="159"/>
                    <a:pt x="23" y="20"/>
                    <a:pt x="23" y="7"/>
                  </a:cubicBezTo>
                  <a:cubicBezTo>
                    <a:pt x="23" y="6"/>
                    <a:pt x="24" y="6"/>
                    <a:pt x="24" y="6"/>
                  </a:cubicBezTo>
                  <a:cubicBezTo>
                    <a:pt x="24" y="6"/>
                    <a:pt x="25" y="6"/>
                    <a:pt x="25" y="6"/>
                  </a:cubicBezTo>
                  <a:cubicBezTo>
                    <a:pt x="26" y="6"/>
                    <a:pt x="26" y="6"/>
                    <a:pt x="26" y="5"/>
                  </a:cubicBezTo>
                  <a:cubicBezTo>
                    <a:pt x="26" y="2"/>
                    <a:pt x="26" y="2"/>
                    <a:pt x="26" y="2"/>
                  </a:cubicBezTo>
                  <a:cubicBezTo>
                    <a:pt x="26" y="1"/>
                    <a:pt x="26" y="0"/>
                    <a:pt x="2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8" name="Freeform 54"/>
            <p:cNvSpPr>
              <a:spLocks/>
            </p:cNvSpPr>
            <p:nvPr userDrawn="1"/>
          </p:nvSpPr>
          <p:spPr bwMode="white">
            <a:xfrm>
              <a:off x="520" y="181"/>
              <a:ext cx="182" cy="152"/>
            </a:xfrm>
            <a:custGeom>
              <a:avLst/>
              <a:gdLst>
                <a:gd name="T0" fmla="*/ 122 w 222"/>
                <a:gd name="T1" fmla="*/ 0 h 186"/>
                <a:gd name="T2" fmla="*/ 122 w 222"/>
                <a:gd name="T3" fmla="*/ 2 h 186"/>
                <a:gd name="T4" fmla="*/ 108 w 222"/>
                <a:gd name="T5" fmla="*/ 17 h 186"/>
                <a:gd name="T6" fmla="*/ 108 w 222"/>
                <a:gd name="T7" fmla="*/ 60 h 186"/>
                <a:gd name="T8" fmla="*/ 60 w 222"/>
                <a:gd name="T9" fmla="*/ 101 h 186"/>
                <a:gd name="T10" fmla="*/ 13 w 222"/>
                <a:gd name="T11" fmla="*/ 61 h 186"/>
                <a:gd name="T12" fmla="*/ 13 w 222"/>
                <a:gd name="T13" fmla="*/ 15 h 186"/>
                <a:gd name="T14" fmla="*/ 0 w 222"/>
                <a:gd name="T15" fmla="*/ 2 h 186"/>
                <a:gd name="T16" fmla="*/ 0 w 222"/>
                <a:gd name="T17" fmla="*/ 0 h 186"/>
                <a:gd name="T18" fmla="*/ 41 w 222"/>
                <a:gd name="T19" fmla="*/ 0 h 186"/>
                <a:gd name="T20" fmla="*/ 41 w 222"/>
                <a:gd name="T21" fmla="*/ 2 h 186"/>
                <a:gd name="T22" fmla="*/ 39 w 222"/>
                <a:gd name="T23" fmla="*/ 2 h 186"/>
                <a:gd name="T24" fmla="*/ 27 w 222"/>
                <a:gd name="T25" fmla="*/ 15 h 186"/>
                <a:gd name="T26" fmla="*/ 27 w 222"/>
                <a:gd name="T27" fmla="*/ 59 h 186"/>
                <a:gd name="T28" fmla="*/ 64 w 222"/>
                <a:gd name="T29" fmla="*/ 93 h 186"/>
                <a:gd name="T30" fmla="*/ 100 w 222"/>
                <a:gd name="T31" fmla="*/ 59 h 186"/>
                <a:gd name="T32" fmla="*/ 100 w 222"/>
                <a:gd name="T33" fmla="*/ 22 h 186"/>
                <a:gd name="T34" fmla="*/ 84 w 222"/>
                <a:gd name="T35" fmla="*/ 2 h 186"/>
                <a:gd name="T36" fmla="*/ 84 w 222"/>
                <a:gd name="T37" fmla="*/ 0 h 186"/>
                <a:gd name="T38" fmla="*/ 122 w 222"/>
                <a:gd name="T39" fmla="*/ 0 h 18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22" h="186">
                  <a:moveTo>
                    <a:pt x="222" y="0"/>
                  </a:moveTo>
                  <a:cubicBezTo>
                    <a:pt x="222" y="5"/>
                    <a:pt x="222" y="5"/>
                    <a:pt x="222" y="5"/>
                  </a:cubicBezTo>
                  <a:cubicBezTo>
                    <a:pt x="203" y="6"/>
                    <a:pt x="196" y="14"/>
                    <a:pt x="196" y="32"/>
                  </a:cubicBezTo>
                  <a:cubicBezTo>
                    <a:pt x="196" y="111"/>
                    <a:pt x="196" y="111"/>
                    <a:pt x="196" y="111"/>
                  </a:cubicBezTo>
                  <a:cubicBezTo>
                    <a:pt x="196" y="147"/>
                    <a:pt x="173" y="186"/>
                    <a:pt x="109" y="186"/>
                  </a:cubicBezTo>
                  <a:cubicBezTo>
                    <a:pt x="54" y="186"/>
                    <a:pt x="25" y="154"/>
                    <a:pt x="25" y="113"/>
                  </a:cubicBezTo>
                  <a:cubicBezTo>
                    <a:pt x="25" y="27"/>
                    <a:pt x="25" y="27"/>
                    <a:pt x="25" y="27"/>
                  </a:cubicBezTo>
                  <a:cubicBezTo>
                    <a:pt x="25" y="9"/>
                    <a:pt x="20" y="6"/>
                    <a:pt x="0" y="5"/>
                  </a:cubicBezTo>
                  <a:cubicBezTo>
                    <a:pt x="0" y="0"/>
                    <a:pt x="0" y="0"/>
                    <a:pt x="0" y="0"/>
                  </a:cubicBezTo>
                  <a:cubicBezTo>
                    <a:pt x="75" y="0"/>
                    <a:pt x="75" y="0"/>
                    <a:pt x="75" y="0"/>
                  </a:cubicBezTo>
                  <a:cubicBezTo>
                    <a:pt x="75" y="5"/>
                    <a:pt x="75" y="5"/>
                    <a:pt x="75" y="5"/>
                  </a:cubicBezTo>
                  <a:cubicBezTo>
                    <a:pt x="72" y="5"/>
                    <a:pt x="72" y="5"/>
                    <a:pt x="72" y="5"/>
                  </a:cubicBezTo>
                  <a:cubicBezTo>
                    <a:pt x="56" y="5"/>
                    <a:pt x="49" y="10"/>
                    <a:pt x="49" y="27"/>
                  </a:cubicBezTo>
                  <a:cubicBezTo>
                    <a:pt x="49" y="108"/>
                    <a:pt x="49" y="108"/>
                    <a:pt x="49" y="108"/>
                  </a:cubicBezTo>
                  <a:cubicBezTo>
                    <a:pt x="49" y="147"/>
                    <a:pt x="72" y="171"/>
                    <a:pt x="116" y="171"/>
                  </a:cubicBezTo>
                  <a:cubicBezTo>
                    <a:pt x="149" y="171"/>
                    <a:pt x="182" y="157"/>
                    <a:pt x="182" y="108"/>
                  </a:cubicBezTo>
                  <a:cubicBezTo>
                    <a:pt x="182" y="40"/>
                    <a:pt x="182" y="40"/>
                    <a:pt x="182" y="40"/>
                  </a:cubicBezTo>
                  <a:cubicBezTo>
                    <a:pt x="182" y="12"/>
                    <a:pt x="178" y="7"/>
                    <a:pt x="154" y="5"/>
                  </a:cubicBezTo>
                  <a:cubicBezTo>
                    <a:pt x="154" y="0"/>
                    <a:pt x="154" y="0"/>
                    <a:pt x="154" y="0"/>
                  </a:cubicBezTo>
                  <a:lnTo>
                    <a:pt x="22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9" name="Freeform 55"/>
            <p:cNvSpPr>
              <a:spLocks/>
            </p:cNvSpPr>
            <p:nvPr userDrawn="1"/>
          </p:nvSpPr>
          <p:spPr bwMode="white">
            <a:xfrm>
              <a:off x="697" y="181"/>
              <a:ext cx="184" cy="151"/>
            </a:xfrm>
            <a:custGeom>
              <a:avLst/>
              <a:gdLst>
                <a:gd name="T0" fmla="*/ 105 w 224"/>
                <a:gd name="T1" fmla="*/ 102 h 184"/>
                <a:gd name="T2" fmla="*/ 21 w 224"/>
                <a:gd name="T3" fmla="*/ 14 h 184"/>
                <a:gd name="T4" fmla="*/ 21 w 224"/>
                <a:gd name="T5" fmla="*/ 84 h 184"/>
                <a:gd name="T6" fmla="*/ 38 w 224"/>
                <a:gd name="T7" fmla="*/ 97 h 184"/>
                <a:gd name="T8" fmla="*/ 38 w 224"/>
                <a:gd name="T9" fmla="*/ 100 h 184"/>
                <a:gd name="T10" fmla="*/ 0 w 224"/>
                <a:gd name="T11" fmla="*/ 100 h 184"/>
                <a:gd name="T12" fmla="*/ 0 w 224"/>
                <a:gd name="T13" fmla="*/ 97 h 184"/>
                <a:gd name="T14" fmla="*/ 1 w 224"/>
                <a:gd name="T15" fmla="*/ 97 h 184"/>
                <a:gd name="T16" fmla="*/ 14 w 224"/>
                <a:gd name="T17" fmla="*/ 86 h 184"/>
                <a:gd name="T18" fmla="*/ 14 w 224"/>
                <a:gd name="T19" fmla="*/ 7 h 184"/>
                <a:gd name="T20" fmla="*/ 1 w 224"/>
                <a:gd name="T21" fmla="*/ 2 h 184"/>
                <a:gd name="T22" fmla="*/ 1 w 224"/>
                <a:gd name="T23" fmla="*/ 0 h 184"/>
                <a:gd name="T24" fmla="*/ 26 w 224"/>
                <a:gd name="T25" fmla="*/ 0 h 184"/>
                <a:gd name="T26" fmla="*/ 102 w 224"/>
                <a:gd name="T27" fmla="*/ 79 h 184"/>
                <a:gd name="T28" fmla="*/ 102 w 224"/>
                <a:gd name="T29" fmla="*/ 15 h 184"/>
                <a:gd name="T30" fmla="*/ 85 w 224"/>
                <a:gd name="T31" fmla="*/ 2 h 184"/>
                <a:gd name="T32" fmla="*/ 85 w 224"/>
                <a:gd name="T33" fmla="*/ 0 h 184"/>
                <a:gd name="T34" fmla="*/ 124 w 224"/>
                <a:gd name="T35" fmla="*/ 0 h 184"/>
                <a:gd name="T36" fmla="*/ 124 w 224"/>
                <a:gd name="T37" fmla="*/ 2 h 184"/>
                <a:gd name="T38" fmla="*/ 109 w 224"/>
                <a:gd name="T39" fmla="*/ 11 h 184"/>
                <a:gd name="T40" fmla="*/ 109 w 224"/>
                <a:gd name="T41" fmla="*/ 102 h 184"/>
                <a:gd name="T42" fmla="*/ 105 w 224"/>
                <a:gd name="T43" fmla="*/ 102 h 18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24" h="184">
                  <a:moveTo>
                    <a:pt x="190" y="184"/>
                  </a:moveTo>
                  <a:cubicBezTo>
                    <a:pt x="38" y="25"/>
                    <a:pt x="38" y="25"/>
                    <a:pt x="38" y="25"/>
                  </a:cubicBezTo>
                  <a:cubicBezTo>
                    <a:pt x="38" y="151"/>
                    <a:pt x="38" y="151"/>
                    <a:pt x="38" y="151"/>
                  </a:cubicBezTo>
                  <a:cubicBezTo>
                    <a:pt x="38" y="172"/>
                    <a:pt x="43" y="176"/>
                    <a:pt x="68" y="176"/>
                  </a:cubicBezTo>
                  <a:cubicBezTo>
                    <a:pt x="68" y="182"/>
                    <a:pt x="68" y="182"/>
                    <a:pt x="68" y="182"/>
                  </a:cubicBezTo>
                  <a:cubicBezTo>
                    <a:pt x="0" y="182"/>
                    <a:pt x="0" y="182"/>
                    <a:pt x="0" y="182"/>
                  </a:cubicBezTo>
                  <a:cubicBezTo>
                    <a:pt x="0" y="176"/>
                    <a:pt x="0" y="176"/>
                    <a:pt x="0" y="176"/>
                  </a:cubicBezTo>
                  <a:cubicBezTo>
                    <a:pt x="1" y="176"/>
                    <a:pt x="1" y="176"/>
                    <a:pt x="1" y="176"/>
                  </a:cubicBezTo>
                  <a:cubicBezTo>
                    <a:pt x="19" y="176"/>
                    <a:pt x="25" y="170"/>
                    <a:pt x="25" y="156"/>
                  </a:cubicBezTo>
                  <a:cubicBezTo>
                    <a:pt x="25" y="13"/>
                    <a:pt x="25" y="13"/>
                    <a:pt x="25" y="13"/>
                  </a:cubicBezTo>
                  <a:cubicBezTo>
                    <a:pt x="19" y="8"/>
                    <a:pt x="11" y="6"/>
                    <a:pt x="1" y="5"/>
                  </a:cubicBezTo>
                  <a:cubicBezTo>
                    <a:pt x="1" y="0"/>
                    <a:pt x="1" y="0"/>
                    <a:pt x="1" y="0"/>
                  </a:cubicBezTo>
                  <a:cubicBezTo>
                    <a:pt x="47" y="0"/>
                    <a:pt x="47" y="0"/>
                    <a:pt x="47" y="0"/>
                  </a:cubicBezTo>
                  <a:cubicBezTo>
                    <a:pt x="184" y="143"/>
                    <a:pt x="184" y="143"/>
                    <a:pt x="184" y="143"/>
                  </a:cubicBezTo>
                  <a:cubicBezTo>
                    <a:pt x="184" y="27"/>
                    <a:pt x="184" y="27"/>
                    <a:pt x="184" y="27"/>
                  </a:cubicBezTo>
                  <a:cubicBezTo>
                    <a:pt x="184" y="9"/>
                    <a:pt x="179" y="6"/>
                    <a:pt x="155" y="5"/>
                  </a:cubicBezTo>
                  <a:cubicBezTo>
                    <a:pt x="155" y="0"/>
                    <a:pt x="155" y="0"/>
                    <a:pt x="155" y="0"/>
                  </a:cubicBezTo>
                  <a:cubicBezTo>
                    <a:pt x="224" y="0"/>
                    <a:pt x="224" y="0"/>
                    <a:pt x="224" y="0"/>
                  </a:cubicBezTo>
                  <a:cubicBezTo>
                    <a:pt x="224" y="5"/>
                    <a:pt x="224" y="5"/>
                    <a:pt x="224" y="5"/>
                  </a:cubicBezTo>
                  <a:cubicBezTo>
                    <a:pt x="202" y="5"/>
                    <a:pt x="197" y="9"/>
                    <a:pt x="197" y="21"/>
                  </a:cubicBezTo>
                  <a:cubicBezTo>
                    <a:pt x="197" y="184"/>
                    <a:pt x="197" y="184"/>
                    <a:pt x="197" y="184"/>
                  </a:cubicBezTo>
                  <a:lnTo>
                    <a:pt x="190" y="1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0" name="Freeform 56"/>
            <p:cNvSpPr>
              <a:spLocks/>
            </p:cNvSpPr>
            <p:nvPr userDrawn="1"/>
          </p:nvSpPr>
          <p:spPr bwMode="white">
            <a:xfrm>
              <a:off x="882" y="178"/>
              <a:ext cx="152" cy="155"/>
            </a:xfrm>
            <a:custGeom>
              <a:avLst/>
              <a:gdLst>
                <a:gd name="T0" fmla="*/ 94 w 186"/>
                <a:gd name="T1" fmla="*/ 28 h 190"/>
                <a:gd name="T2" fmla="*/ 58 w 186"/>
                <a:gd name="T3" fmla="*/ 4 h 190"/>
                <a:gd name="T4" fmla="*/ 15 w 186"/>
                <a:gd name="T5" fmla="*/ 49 h 190"/>
                <a:gd name="T6" fmla="*/ 60 w 186"/>
                <a:gd name="T7" fmla="*/ 100 h 190"/>
                <a:gd name="T8" fmla="*/ 99 w 186"/>
                <a:gd name="T9" fmla="*/ 76 h 190"/>
                <a:gd name="T10" fmla="*/ 101 w 186"/>
                <a:gd name="T11" fmla="*/ 76 h 190"/>
                <a:gd name="T12" fmla="*/ 92 w 186"/>
                <a:gd name="T13" fmla="*/ 99 h 190"/>
                <a:gd name="T14" fmla="*/ 56 w 186"/>
                <a:gd name="T15" fmla="*/ 103 h 190"/>
                <a:gd name="T16" fmla="*/ 0 w 186"/>
                <a:gd name="T17" fmla="*/ 52 h 190"/>
                <a:gd name="T18" fmla="*/ 57 w 186"/>
                <a:gd name="T19" fmla="*/ 0 h 190"/>
                <a:gd name="T20" fmla="*/ 91 w 186"/>
                <a:gd name="T21" fmla="*/ 6 h 190"/>
                <a:gd name="T22" fmla="*/ 94 w 186"/>
                <a:gd name="T23" fmla="*/ 5 h 190"/>
                <a:gd name="T24" fmla="*/ 96 w 186"/>
                <a:gd name="T25" fmla="*/ 5 h 190"/>
                <a:gd name="T26" fmla="*/ 97 w 186"/>
                <a:gd name="T27" fmla="*/ 28 h 190"/>
                <a:gd name="T28" fmla="*/ 94 w 186"/>
                <a:gd name="T29" fmla="*/ 28 h 1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86" h="190">
                  <a:moveTo>
                    <a:pt x="173" y="52"/>
                  </a:moveTo>
                  <a:cubicBezTo>
                    <a:pt x="163" y="25"/>
                    <a:pt x="138" y="7"/>
                    <a:pt x="106" y="7"/>
                  </a:cubicBezTo>
                  <a:cubicBezTo>
                    <a:pt x="58" y="7"/>
                    <a:pt x="27" y="42"/>
                    <a:pt x="27" y="91"/>
                  </a:cubicBezTo>
                  <a:cubicBezTo>
                    <a:pt x="27" y="144"/>
                    <a:pt x="65" y="183"/>
                    <a:pt x="110" y="183"/>
                  </a:cubicBezTo>
                  <a:cubicBezTo>
                    <a:pt x="133" y="183"/>
                    <a:pt x="161" y="175"/>
                    <a:pt x="181" y="140"/>
                  </a:cubicBezTo>
                  <a:cubicBezTo>
                    <a:pt x="186" y="140"/>
                    <a:pt x="186" y="140"/>
                    <a:pt x="186" y="140"/>
                  </a:cubicBezTo>
                  <a:cubicBezTo>
                    <a:pt x="183" y="153"/>
                    <a:pt x="175" y="171"/>
                    <a:pt x="168" y="182"/>
                  </a:cubicBezTo>
                  <a:cubicBezTo>
                    <a:pt x="149" y="180"/>
                    <a:pt x="136" y="190"/>
                    <a:pt x="102" y="190"/>
                  </a:cubicBezTo>
                  <a:cubicBezTo>
                    <a:pt x="43" y="190"/>
                    <a:pt x="0" y="151"/>
                    <a:pt x="0" y="97"/>
                  </a:cubicBezTo>
                  <a:cubicBezTo>
                    <a:pt x="0" y="40"/>
                    <a:pt x="44" y="0"/>
                    <a:pt x="105" y="0"/>
                  </a:cubicBezTo>
                  <a:cubicBezTo>
                    <a:pt x="142" y="0"/>
                    <a:pt x="157" y="11"/>
                    <a:pt x="166" y="11"/>
                  </a:cubicBezTo>
                  <a:cubicBezTo>
                    <a:pt x="170" y="11"/>
                    <a:pt x="171" y="10"/>
                    <a:pt x="172" y="9"/>
                  </a:cubicBezTo>
                  <a:cubicBezTo>
                    <a:pt x="176" y="9"/>
                    <a:pt x="176" y="9"/>
                    <a:pt x="176" y="9"/>
                  </a:cubicBezTo>
                  <a:cubicBezTo>
                    <a:pt x="179" y="52"/>
                    <a:pt x="179" y="52"/>
                    <a:pt x="179" y="52"/>
                  </a:cubicBezTo>
                  <a:lnTo>
                    <a:pt x="173"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cSld>
  <p:clrMap bg1="lt1" tx1="dk1" bg2="lt2" tx2="dk2" accent1="accent1" accent2="accent2" accent3="accent3" accent4="accent4" accent5="accent5" accent6="accent6" hlink="hlink" folHlink="folHlink"/>
  <p:sldLayoutIdLst>
    <p:sldLayoutId id="2147483944"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 id="2147483945" r:id="rId12"/>
    <p:sldLayoutId id="2147483946" r:id="rId13"/>
    <p:sldLayoutId id="2147483947" r:id="rId14"/>
  </p:sldLayoutIdLst>
  <p:txStyles>
    <p:titleStyle>
      <a:lvl1pPr algn="r" rtl="0" eaLnBrk="0" fontAlgn="base" hangingPunct="0">
        <a:lnSpc>
          <a:spcPct val="85000"/>
        </a:lnSpc>
        <a:spcBef>
          <a:spcPct val="0"/>
        </a:spcBef>
        <a:spcAft>
          <a:spcPct val="0"/>
        </a:spcAft>
        <a:defRPr sz="4000" b="1">
          <a:solidFill>
            <a:srgbClr val="FFFF66"/>
          </a:solidFill>
          <a:latin typeface="+mj-lt"/>
          <a:ea typeface="+mj-ea"/>
          <a:cs typeface="+mj-cs"/>
        </a:defRPr>
      </a:lvl1pPr>
      <a:lvl2pPr algn="r" rtl="0" eaLnBrk="0" fontAlgn="base" hangingPunct="0">
        <a:lnSpc>
          <a:spcPct val="85000"/>
        </a:lnSpc>
        <a:spcBef>
          <a:spcPct val="0"/>
        </a:spcBef>
        <a:spcAft>
          <a:spcPct val="0"/>
        </a:spcAft>
        <a:defRPr sz="4000" b="1">
          <a:solidFill>
            <a:srgbClr val="FFFF66"/>
          </a:solidFill>
          <a:latin typeface="Trebuchet MS" pitchFamily="34" charset="0"/>
          <a:cs typeface="Arial" charset="0"/>
        </a:defRPr>
      </a:lvl2pPr>
      <a:lvl3pPr algn="r" rtl="0" eaLnBrk="0" fontAlgn="base" hangingPunct="0">
        <a:lnSpc>
          <a:spcPct val="85000"/>
        </a:lnSpc>
        <a:spcBef>
          <a:spcPct val="0"/>
        </a:spcBef>
        <a:spcAft>
          <a:spcPct val="0"/>
        </a:spcAft>
        <a:defRPr sz="4000" b="1">
          <a:solidFill>
            <a:srgbClr val="FFFF66"/>
          </a:solidFill>
          <a:latin typeface="Trebuchet MS" pitchFamily="34" charset="0"/>
          <a:cs typeface="Arial" charset="0"/>
        </a:defRPr>
      </a:lvl3pPr>
      <a:lvl4pPr algn="r" rtl="0" eaLnBrk="0" fontAlgn="base" hangingPunct="0">
        <a:lnSpc>
          <a:spcPct val="85000"/>
        </a:lnSpc>
        <a:spcBef>
          <a:spcPct val="0"/>
        </a:spcBef>
        <a:spcAft>
          <a:spcPct val="0"/>
        </a:spcAft>
        <a:defRPr sz="4000" b="1">
          <a:solidFill>
            <a:srgbClr val="FFFF66"/>
          </a:solidFill>
          <a:latin typeface="Trebuchet MS" pitchFamily="34" charset="0"/>
          <a:cs typeface="Arial" charset="0"/>
        </a:defRPr>
      </a:lvl4pPr>
      <a:lvl5pPr algn="r" rtl="0" eaLnBrk="0" fontAlgn="base" hangingPunct="0">
        <a:lnSpc>
          <a:spcPct val="85000"/>
        </a:lnSpc>
        <a:spcBef>
          <a:spcPct val="0"/>
        </a:spcBef>
        <a:spcAft>
          <a:spcPct val="0"/>
        </a:spcAft>
        <a:defRPr sz="4000" b="1">
          <a:solidFill>
            <a:srgbClr val="FFFF66"/>
          </a:solidFill>
          <a:latin typeface="Trebuchet MS" pitchFamily="34" charset="0"/>
          <a:cs typeface="Arial" charset="0"/>
        </a:defRPr>
      </a:lvl5pPr>
      <a:lvl6pPr marL="457200" algn="r" rtl="0" fontAlgn="base">
        <a:lnSpc>
          <a:spcPct val="85000"/>
        </a:lnSpc>
        <a:spcBef>
          <a:spcPct val="0"/>
        </a:spcBef>
        <a:spcAft>
          <a:spcPct val="0"/>
        </a:spcAft>
        <a:defRPr sz="4000" b="1">
          <a:solidFill>
            <a:srgbClr val="FFFF66"/>
          </a:solidFill>
          <a:latin typeface="Trebuchet MS" pitchFamily="34" charset="0"/>
          <a:cs typeface="Arial" charset="0"/>
        </a:defRPr>
      </a:lvl6pPr>
      <a:lvl7pPr marL="914400" algn="r" rtl="0" fontAlgn="base">
        <a:lnSpc>
          <a:spcPct val="85000"/>
        </a:lnSpc>
        <a:spcBef>
          <a:spcPct val="0"/>
        </a:spcBef>
        <a:spcAft>
          <a:spcPct val="0"/>
        </a:spcAft>
        <a:defRPr sz="4000" b="1">
          <a:solidFill>
            <a:srgbClr val="FFFF66"/>
          </a:solidFill>
          <a:latin typeface="Trebuchet MS" pitchFamily="34" charset="0"/>
          <a:cs typeface="Arial" charset="0"/>
        </a:defRPr>
      </a:lvl7pPr>
      <a:lvl8pPr marL="1371600" algn="r" rtl="0" fontAlgn="base">
        <a:lnSpc>
          <a:spcPct val="85000"/>
        </a:lnSpc>
        <a:spcBef>
          <a:spcPct val="0"/>
        </a:spcBef>
        <a:spcAft>
          <a:spcPct val="0"/>
        </a:spcAft>
        <a:defRPr sz="4000" b="1">
          <a:solidFill>
            <a:srgbClr val="FFFF66"/>
          </a:solidFill>
          <a:latin typeface="Trebuchet MS" pitchFamily="34" charset="0"/>
          <a:cs typeface="Arial" charset="0"/>
        </a:defRPr>
      </a:lvl8pPr>
      <a:lvl9pPr marL="1828800" algn="r" rtl="0" fontAlgn="base">
        <a:lnSpc>
          <a:spcPct val="85000"/>
        </a:lnSpc>
        <a:spcBef>
          <a:spcPct val="0"/>
        </a:spcBef>
        <a:spcAft>
          <a:spcPct val="0"/>
        </a:spcAft>
        <a:defRPr sz="4000" b="1">
          <a:solidFill>
            <a:srgbClr val="FFFF66"/>
          </a:solidFill>
          <a:latin typeface="Trebuchet MS" pitchFamily="34" charset="0"/>
          <a:cs typeface="Arial" charset="0"/>
        </a:defRPr>
      </a:lvl9pPr>
    </p:titleStyle>
    <p:bodyStyle>
      <a:lvl1pPr marL="342900" indent="-342900" algn="l" rtl="0" eaLnBrk="0" fontAlgn="base" hangingPunct="0">
        <a:lnSpc>
          <a:spcPct val="90000"/>
        </a:lnSpc>
        <a:spcBef>
          <a:spcPct val="20000"/>
        </a:spcBef>
        <a:spcAft>
          <a:spcPct val="20000"/>
        </a:spcAft>
        <a:buClr>
          <a:srgbClr val="336699"/>
        </a:buClr>
        <a:buSzPct val="115000"/>
        <a:buFont typeface="Wingdings" pitchFamily="2" charset="2"/>
        <a:buChar char="§"/>
        <a:defRPr sz="3200">
          <a:solidFill>
            <a:srgbClr val="003366"/>
          </a:solidFill>
          <a:latin typeface="+mn-lt"/>
          <a:ea typeface="+mn-ea"/>
          <a:cs typeface="+mn-cs"/>
        </a:defRPr>
      </a:lvl1pPr>
      <a:lvl2pPr marL="742950" indent="-285750" algn="l" rtl="0" eaLnBrk="0" fontAlgn="base" hangingPunct="0">
        <a:lnSpc>
          <a:spcPct val="90000"/>
        </a:lnSpc>
        <a:spcBef>
          <a:spcPct val="20000"/>
        </a:spcBef>
        <a:spcAft>
          <a:spcPct val="20000"/>
        </a:spcAft>
        <a:buClr>
          <a:srgbClr val="6699CC"/>
        </a:buClr>
        <a:buSzPct val="125000"/>
        <a:buChar char="•"/>
        <a:defRPr sz="2800">
          <a:solidFill>
            <a:srgbClr val="335F89"/>
          </a:solidFill>
          <a:latin typeface="+mn-lt"/>
          <a:cs typeface="+mn-cs"/>
        </a:defRPr>
      </a:lvl2pPr>
      <a:lvl3pPr marL="1143000" indent="-228600" algn="l" rtl="0" eaLnBrk="0" fontAlgn="base" hangingPunct="0">
        <a:lnSpc>
          <a:spcPct val="90000"/>
        </a:lnSpc>
        <a:spcBef>
          <a:spcPct val="20000"/>
        </a:spcBef>
        <a:spcAft>
          <a:spcPct val="20000"/>
        </a:spcAft>
        <a:buClr>
          <a:srgbClr val="336699"/>
        </a:buClr>
        <a:buSzPct val="115000"/>
        <a:buFont typeface="Wingdings" pitchFamily="2" charset="2"/>
        <a:buChar char="w"/>
        <a:defRPr sz="2400">
          <a:solidFill>
            <a:srgbClr val="5F5F5F"/>
          </a:solidFill>
          <a:latin typeface="+mn-lt"/>
          <a:cs typeface="+mn-cs"/>
        </a:defRPr>
      </a:lvl3pPr>
      <a:lvl4pPr marL="1600200" indent="-228600" algn="l" rtl="0" eaLnBrk="0" fontAlgn="base" hangingPunct="0">
        <a:spcBef>
          <a:spcPct val="20000"/>
        </a:spcBef>
        <a:spcAft>
          <a:spcPct val="0"/>
        </a:spcAft>
        <a:buSzPct val="75000"/>
        <a:buFont typeface="Wingdings" pitchFamily="2" charset="2"/>
        <a:buChar char="v"/>
        <a:defRPr sz="2000">
          <a:solidFill>
            <a:srgbClr val="808080"/>
          </a:solidFill>
          <a:latin typeface="+mn-lt"/>
          <a:cs typeface="+mn-cs"/>
        </a:defRPr>
      </a:lvl4pPr>
      <a:lvl5pPr marL="2057400" indent="-228600" algn="l" rtl="0" eaLnBrk="0" fontAlgn="base" hangingPunct="0">
        <a:spcBef>
          <a:spcPct val="20000"/>
        </a:spcBef>
        <a:spcAft>
          <a:spcPct val="0"/>
        </a:spcAft>
        <a:buSzPct val="80000"/>
        <a:buChar char="o"/>
        <a:defRPr sz="2000">
          <a:solidFill>
            <a:srgbClr val="969696"/>
          </a:solidFill>
          <a:latin typeface="+mn-lt"/>
          <a:cs typeface="+mn-cs"/>
        </a:defRPr>
      </a:lvl5pPr>
      <a:lvl6pPr marL="2514600" indent="-228600" algn="l" rtl="0" fontAlgn="base">
        <a:spcBef>
          <a:spcPct val="20000"/>
        </a:spcBef>
        <a:spcAft>
          <a:spcPct val="0"/>
        </a:spcAft>
        <a:buSzPct val="80000"/>
        <a:buChar char="o"/>
        <a:defRPr sz="2000">
          <a:solidFill>
            <a:srgbClr val="969696"/>
          </a:solidFill>
          <a:latin typeface="+mn-lt"/>
          <a:cs typeface="+mn-cs"/>
        </a:defRPr>
      </a:lvl6pPr>
      <a:lvl7pPr marL="2971800" indent="-228600" algn="l" rtl="0" fontAlgn="base">
        <a:spcBef>
          <a:spcPct val="20000"/>
        </a:spcBef>
        <a:spcAft>
          <a:spcPct val="0"/>
        </a:spcAft>
        <a:buSzPct val="80000"/>
        <a:buChar char="o"/>
        <a:defRPr sz="2000">
          <a:solidFill>
            <a:srgbClr val="969696"/>
          </a:solidFill>
          <a:latin typeface="+mn-lt"/>
          <a:cs typeface="+mn-cs"/>
        </a:defRPr>
      </a:lvl7pPr>
      <a:lvl8pPr marL="3429000" indent="-228600" algn="l" rtl="0" fontAlgn="base">
        <a:spcBef>
          <a:spcPct val="20000"/>
        </a:spcBef>
        <a:spcAft>
          <a:spcPct val="0"/>
        </a:spcAft>
        <a:buSzPct val="80000"/>
        <a:buChar char="o"/>
        <a:defRPr sz="2000">
          <a:solidFill>
            <a:srgbClr val="969696"/>
          </a:solidFill>
          <a:latin typeface="+mn-lt"/>
          <a:cs typeface="+mn-cs"/>
        </a:defRPr>
      </a:lvl8pPr>
      <a:lvl9pPr marL="3886200" indent="-228600" algn="l" rtl="0" fontAlgn="base">
        <a:spcBef>
          <a:spcPct val="20000"/>
        </a:spcBef>
        <a:spcAft>
          <a:spcPct val="0"/>
        </a:spcAft>
        <a:buSzPct val="80000"/>
        <a:buChar char="o"/>
        <a:defRPr sz="2000">
          <a:solidFill>
            <a:srgbClr val="9696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Line 2"/>
          <p:cNvSpPr>
            <a:spLocks noChangeShapeType="1"/>
          </p:cNvSpPr>
          <p:nvPr/>
        </p:nvSpPr>
        <p:spPr bwMode="gray">
          <a:xfrm>
            <a:off x="0" y="6483350"/>
            <a:ext cx="9144000" cy="0"/>
          </a:xfrm>
          <a:prstGeom prst="line">
            <a:avLst/>
          </a:prstGeom>
          <a:noFill/>
          <a:ln w="12700">
            <a:solidFill>
              <a:srgbClr val="969696"/>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051" name="Picture 3" descr="its_bkgd_bwtitle"/>
          <p:cNvPicPr>
            <a:picLocks noChangeAspect="1" noChangeArrowheads="1"/>
          </p:cNvPicPr>
          <p:nvPr/>
        </p:nvPicPr>
        <p:blipFill>
          <a:blip r:embed="rId13">
            <a:extLst>
              <a:ext uri="{28A0092B-C50C-407E-A947-70E740481C1C}">
                <a14:useLocalDpi xmlns:a14="http://schemas.microsoft.com/office/drawing/2010/main" val="0"/>
              </a:ext>
            </a:extLst>
          </a:blip>
          <a:srcRect t="3342"/>
          <a:stretch>
            <a:fillRect/>
          </a:stretch>
        </p:blipFill>
        <p:spPr bwMode="auto">
          <a:xfrm>
            <a:off x="0" y="0"/>
            <a:ext cx="9144000" cy="431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its_bkgd_khaki_div"/>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hidden">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5"/>
          <p:cNvSpPr>
            <a:spLocks noGrp="1" noChangeArrowheads="1"/>
          </p:cNvSpPr>
          <p:nvPr>
            <p:ph type="title"/>
          </p:nvPr>
        </p:nvSpPr>
        <p:spPr bwMode="white">
          <a:xfrm>
            <a:off x="457200" y="1366838"/>
            <a:ext cx="8229600" cy="1143000"/>
          </a:xfrm>
          <a:prstGeom prst="rect">
            <a:avLst/>
          </a:prstGeom>
          <a:noFill/>
          <a:ln>
            <a:noFill/>
          </a:ln>
          <a:effectLst>
            <a:outerShdw dist="35921" dir="2700000" algn="ctr" rotWithShape="0">
              <a:srgbClr val="336699"/>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4" name="Text Box 6"/>
          <p:cNvSpPr txBox="1">
            <a:spLocks noChangeArrowheads="1"/>
          </p:cNvSpPr>
          <p:nvPr/>
        </p:nvSpPr>
        <p:spPr bwMode="auto">
          <a:xfrm>
            <a:off x="36513" y="6564313"/>
            <a:ext cx="9699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1000" b="1" dirty="0" smtClean="0">
                <a:solidFill>
                  <a:srgbClr val="666666"/>
                </a:solidFill>
                <a:latin typeface="Verdana" pitchFamily="34" charset="0"/>
              </a:rPr>
              <a:t>its.unc.edu</a:t>
            </a:r>
          </a:p>
        </p:txBody>
      </p:sp>
      <p:grpSp>
        <p:nvGrpSpPr>
          <p:cNvPr id="2055" name="Group 7"/>
          <p:cNvGrpSpPr>
            <a:grpSpLocks/>
          </p:cNvGrpSpPr>
          <p:nvPr/>
        </p:nvGrpSpPr>
        <p:grpSpPr bwMode="auto">
          <a:xfrm>
            <a:off x="3168650" y="4967288"/>
            <a:ext cx="2806700" cy="727075"/>
            <a:chOff x="1996" y="3129"/>
            <a:chExt cx="1768" cy="458"/>
          </a:xfrm>
        </p:grpSpPr>
        <p:sp>
          <p:nvSpPr>
            <p:cNvPr id="2056" name="Freeform 8"/>
            <p:cNvSpPr>
              <a:spLocks/>
            </p:cNvSpPr>
            <p:nvPr userDrawn="1"/>
          </p:nvSpPr>
          <p:spPr bwMode="gray">
            <a:xfrm>
              <a:off x="2502" y="3417"/>
              <a:ext cx="26" cy="51"/>
            </a:xfrm>
            <a:custGeom>
              <a:avLst/>
              <a:gdLst>
                <a:gd name="T0" fmla="*/ 0 w 29"/>
                <a:gd name="T1" fmla="*/ 0 h 56"/>
                <a:gd name="T2" fmla="*/ 21 w 29"/>
                <a:gd name="T3" fmla="*/ 0 h 56"/>
                <a:gd name="T4" fmla="*/ 21 w 29"/>
                <a:gd name="T5" fmla="*/ 4 h 56"/>
                <a:gd name="T6" fmla="*/ 20 w 29"/>
                <a:gd name="T7" fmla="*/ 4 h 56"/>
                <a:gd name="T8" fmla="*/ 15 w 29"/>
                <a:gd name="T9" fmla="*/ 7 h 56"/>
                <a:gd name="T10" fmla="*/ 15 w 29"/>
                <a:gd name="T11" fmla="*/ 35 h 56"/>
                <a:gd name="T12" fmla="*/ 20 w 29"/>
                <a:gd name="T13" fmla="*/ 40 h 56"/>
                <a:gd name="T14" fmla="*/ 21 w 29"/>
                <a:gd name="T15" fmla="*/ 40 h 56"/>
                <a:gd name="T16" fmla="*/ 21 w 29"/>
                <a:gd name="T17" fmla="*/ 42 h 56"/>
                <a:gd name="T18" fmla="*/ 0 w 29"/>
                <a:gd name="T19" fmla="*/ 42 h 56"/>
                <a:gd name="T20" fmla="*/ 0 w 29"/>
                <a:gd name="T21" fmla="*/ 40 h 56"/>
                <a:gd name="T22" fmla="*/ 1 w 29"/>
                <a:gd name="T23" fmla="*/ 40 h 56"/>
                <a:gd name="T24" fmla="*/ 5 w 29"/>
                <a:gd name="T25" fmla="*/ 36 h 56"/>
                <a:gd name="T26" fmla="*/ 5 w 29"/>
                <a:gd name="T27" fmla="*/ 7 h 56"/>
                <a:gd name="T28" fmla="*/ 1 w 29"/>
                <a:gd name="T29" fmla="*/ 4 h 56"/>
                <a:gd name="T30" fmla="*/ 0 w 29"/>
                <a:gd name="T31" fmla="*/ 4 h 56"/>
                <a:gd name="T32" fmla="*/ 0 w 29"/>
                <a:gd name="T33" fmla="*/ 0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56">
                  <a:moveTo>
                    <a:pt x="0" y="0"/>
                  </a:moveTo>
                  <a:cubicBezTo>
                    <a:pt x="29" y="0"/>
                    <a:pt x="29" y="0"/>
                    <a:pt x="29" y="0"/>
                  </a:cubicBezTo>
                  <a:cubicBezTo>
                    <a:pt x="29" y="4"/>
                    <a:pt x="29" y="4"/>
                    <a:pt x="29" y="4"/>
                  </a:cubicBezTo>
                  <a:cubicBezTo>
                    <a:pt x="27" y="4"/>
                    <a:pt x="27" y="4"/>
                    <a:pt x="27" y="4"/>
                  </a:cubicBezTo>
                  <a:cubicBezTo>
                    <a:pt x="23" y="4"/>
                    <a:pt x="21" y="6"/>
                    <a:pt x="21" y="10"/>
                  </a:cubicBezTo>
                  <a:cubicBezTo>
                    <a:pt x="21" y="46"/>
                    <a:pt x="21" y="46"/>
                    <a:pt x="21" y="46"/>
                  </a:cubicBezTo>
                  <a:cubicBezTo>
                    <a:pt x="21" y="51"/>
                    <a:pt x="22" y="53"/>
                    <a:pt x="28" y="53"/>
                  </a:cubicBezTo>
                  <a:cubicBezTo>
                    <a:pt x="29" y="53"/>
                    <a:pt x="29" y="53"/>
                    <a:pt x="29" y="53"/>
                  </a:cubicBezTo>
                  <a:cubicBezTo>
                    <a:pt x="29" y="56"/>
                    <a:pt x="29" y="56"/>
                    <a:pt x="29" y="56"/>
                  </a:cubicBezTo>
                  <a:cubicBezTo>
                    <a:pt x="0" y="56"/>
                    <a:pt x="0" y="56"/>
                    <a:pt x="0" y="56"/>
                  </a:cubicBezTo>
                  <a:cubicBezTo>
                    <a:pt x="0" y="53"/>
                    <a:pt x="0" y="53"/>
                    <a:pt x="0" y="53"/>
                  </a:cubicBezTo>
                  <a:cubicBezTo>
                    <a:pt x="1" y="53"/>
                    <a:pt x="1" y="53"/>
                    <a:pt x="1" y="53"/>
                  </a:cubicBezTo>
                  <a:cubicBezTo>
                    <a:pt x="6" y="53"/>
                    <a:pt x="8" y="51"/>
                    <a:pt x="8" y="47"/>
                  </a:cubicBezTo>
                  <a:cubicBezTo>
                    <a:pt x="8" y="10"/>
                    <a:pt x="8" y="10"/>
                    <a:pt x="8" y="10"/>
                  </a:cubicBezTo>
                  <a:cubicBezTo>
                    <a:pt x="8" y="6"/>
                    <a:pt x="6" y="4"/>
                    <a:pt x="1" y="4"/>
                  </a:cubicBezTo>
                  <a:cubicBezTo>
                    <a:pt x="0" y="4"/>
                    <a:pt x="0" y="4"/>
                    <a:pt x="0" y="4"/>
                  </a:cubicBezTo>
                  <a:lnTo>
                    <a:pt x="0" y="0"/>
                  </a:lnTo>
                  <a:close/>
                </a:path>
              </a:pathLst>
            </a:custGeom>
            <a:solidFill>
              <a:srgbClr val="6699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7" name="Freeform 9"/>
            <p:cNvSpPr>
              <a:spLocks/>
            </p:cNvSpPr>
            <p:nvPr userDrawn="1"/>
          </p:nvSpPr>
          <p:spPr bwMode="gray">
            <a:xfrm>
              <a:off x="2544" y="3417"/>
              <a:ext cx="63" cy="52"/>
            </a:xfrm>
            <a:custGeom>
              <a:avLst/>
              <a:gdLst>
                <a:gd name="T0" fmla="*/ 10 w 70"/>
                <a:gd name="T1" fmla="*/ 34 h 57"/>
                <a:gd name="T2" fmla="*/ 16 w 70"/>
                <a:gd name="T3" fmla="*/ 40 h 57"/>
                <a:gd name="T4" fmla="*/ 16 w 70"/>
                <a:gd name="T5" fmla="*/ 43 h 57"/>
                <a:gd name="T6" fmla="*/ 0 w 70"/>
                <a:gd name="T7" fmla="*/ 43 h 57"/>
                <a:gd name="T8" fmla="*/ 0 w 70"/>
                <a:gd name="T9" fmla="*/ 40 h 57"/>
                <a:gd name="T10" fmla="*/ 1 w 70"/>
                <a:gd name="T11" fmla="*/ 40 h 57"/>
                <a:gd name="T12" fmla="*/ 5 w 70"/>
                <a:gd name="T13" fmla="*/ 36 h 57"/>
                <a:gd name="T14" fmla="*/ 5 w 70"/>
                <a:gd name="T15" fmla="*/ 5 h 57"/>
                <a:gd name="T16" fmla="*/ 0 w 70"/>
                <a:gd name="T17" fmla="*/ 4 h 57"/>
                <a:gd name="T18" fmla="*/ 0 w 70"/>
                <a:gd name="T19" fmla="*/ 0 h 57"/>
                <a:gd name="T20" fmla="*/ 14 w 70"/>
                <a:gd name="T21" fmla="*/ 0 h 57"/>
                <a:gd name="T22" fmla="*/ 41 w 70"/>
                <a:gd name="T23" fmla="*/ 30 h 57"/>
                <a:gd name="T24" fmla="*/ 41 w 70"/>
                <a:gd name="T25" fmla="*/ 8 h 57"/>
                <a:gd name="T26" fmla="*/ 34 w 70"/>
                <a:gd name="T27" fmla="*/ 4 h 57"/>
                <a:gd name="T28" fmla="*/ 33 w 70"/>
                <a:gd name="T29" fmla="*/ 4 h 57"/>
                <a:gd name="T30" fmla="*/ 33 w 70"/>
                <a:gd name="T31" fmla="*/ 0 h 57"/>
                <a:gd name="T32" fmla="*/ 51 w 70"/>
                <a:gd name="T33" fmla="*/ 0 h 57"/>
                <a:gd name="T34" fmla="*/ 51 w 70"/>
                <a:gd name="T35" fmla="*/ 4 h 57"/>
                <a:gd name="T36" fmla="*/ 50 w 70"/>
                <a:gd name="T37" fmla="*/ 4 h 57"/>
                <a:gd name="T38" fmla="*/ 45 w 70"/>
                <a:gd name="T39" fmla="*/ 5 h 57"/>
                <a:gd name="T40" fmla="*/ 45 w 70"/>
                <a:gd name="T41" fmla="*/ 43 h 57"/>
                <a:gd name="T42" fmla="*/ 41 w 70"/>
                <a:gd name="T43" fmla="*/ 43 h 57"/>
                <a:gd name="T44" fmla="*/ 10 w 70"/>
                <a:gd name="T45" fmla="*/ 8 h 57"/>
                <a:gd name="T46" fmla="*/ 10 w 70"/>
                <a:gd name="T47" fmla="*/ 34 h 5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0" h="57">
                  <a:moveTo>
                    <a:pt x="13" y="45"/>
                  </a:moveTo>
                  <a:cubicBezTo>
                    <a:pt x="13" y="51"/>
                    <a:pt x="15" y="53"/>
                    <a:pt x="22" y="53"/>
                  </a:cubicBezTo>
                  <a:cubicBezTo>
                    <a:pt x="22" y="56"/>
                    <a:pt x="22" y="56"/>
                    <a:pt x="22" y="56"/>
                  </a:cubicBezTo>
                  <a:cubicBezTo>
                    <a:pt x="0" y="56"/>
                    <a:pt x="0" y="56"/>
                    <a:pt x="0" y="56"/>
                  </a:cubicBezTo>
                  <a:cubicBezTo>
                    <a:pt x="0" y="53"/>
                    <a:pt x="0" y="53"/>
                    <a:pt x="0" y="53"/>
                  </a:cubicBezTo>
                  <a:cubicBezTo>
                    <a:pt x="1" y="53"/>
                    <a:pt x="1" y="53"/>
                    <a:pt x="1" y="53"/>
                  </a:cubicBezTo>
                  <a:cubicBezTo>
                    <a:pt x="6" y="53"/>
                    <a:pt x="7" y="51"/>
                    <a:pt x="7" y="47"/>
                  </a:cubicBezTo>
                  <a:cubicBezTo>
                    <a:pt x="7" y="6"/>
                    <a:pt x="7" y="6"/>
                    <a:pt x="7" y="6"/>
                  </a:cubicBezTo>
                  <a:cubicBezTo>
                    <a:pt x="5" y="4"/>
                    <a:pt x="3" y="4"/>
                    <a:pt x="0" y="4"/>
                  </a:cubicBezTo>
                  <a:cubicBezTo>
                    <a:pt x="0" y="0"/>
                    <a:pt x="0" y="0"/>
                    <a:pt x="0" y="0"/>
                  </a:cubicBezTo>
                  <a:cubicBezTo>
                    <a:pt x="19" y="0"/>
                    <a:pt x="19" y="0"/>
                    <a:pt x="19" y="0"/>
                  </a:cubicBezTo>
                  <a:cubicBezTo>
                    <a:pt x="56" y="39"/>
                    <a:pt x="56" y="39"/>
                    <a:pt x="56" y="39"/>
                  </a:cubicBezTo>
                  <a:cubicBezTo>
                    <a:pt x="56" y="11"/>
                    <a:pt x="56" y="11"/>
                    <a:pt x="56" y="11"/>
                  </a:cubicBezTo>
                  <a:cubicBezTo>
                    <a:pt x="56" y="5"/>
                    <a:pt x="54" y="4"/>
                    <a:pt x="47" y="4"/>
                  </a:cubicBezTo>
                  <a:cubicBezTo>
                    <a:pt x="46" y="4"/>
                    <a:pt x="46" y="4"/>
                    <a:pt x="46" y="4"/>
                  </a:cubicBezTo>
                  <a:cubicBezTo>
                    <a:pt x="46" y="0"/>
                    <a:pt x="46" y="0"/>
                    <a:pt x="46" y="0"/>
                  </a:cubicBezTo>
                  <a:cubicBezTo>
                    <a:pt x="70" y="0"/>
                    <a:pt x="70" y="0"/>
                    <a:pt x="70" y="0"/>
                  </a:cubicBezTo>
                  <a:cubicBezTo>
                    <a:pt x="70" y="4"/>
                    <a:pt x="70" y="4"/>
                    <a:pt x="70" y="4"/>
                  </a:cubicBezTo>
                  <a:cubicBezTo>
                    <a:pt x="69" y="4"/>
                    <a:pt x="69" y="4"/>
                    <a:pt x="69" y="4"/>
                  </a:cubicBezTo>
                  <a:cubicBezTo>
                    <a:pt x="63" y="4"/>
                    <a:pt x="61" y="5"/>
                    <a:pt x="61" y="8"/>
                  </a:cubicBezTo>
                  <a:cubicBezTo>
                    <a:pt x="61" y="57"/>
                    <a:pt x="61" y="57"/>
                    <a:pt x="61" y="57"/>
                  </a:cubicBezTo>
                  <a:cubicBezTo>
                    <a:pt x="56" y="57"/>
                    <a:pt x="56" y="57"/>
                    <a:pt x="56" y="57"/>
                  </a:cubicBezTo>
                  <a:cubicBezTo>
                    <a:pt x="13" y="11"/>
                    <a:pt x="13" y="11"/>
                    <a:pt x="13" y="11"/>
                  </a:cubicBezTo>
                  <a:lnTo>
                    <a:pt x="13" y="45"/>
                  </a:lnTo>
                  <a:close/>
                </a:path>
              </a:pathLst>
            </a:custGeom>
            <a:solidFill>
              <a:srgbClr val="6699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8" name="Freeform 10"/>
            <p:cNvSpPr>
              <a:spLocks/>
            </p:cNvSpPr>
            <p:nvPr userDrawn="1"/>
          </p:nvSpPr>
          <p:spPr bwMode="gray">
            <a:xfrm>
              <a:off x="2624" y="3417"/>
              <a:ext cx="41" cy="51"/>
            </a:xfrm>
            <a:custGeom>
              <a:avLst/>
              <a:gdLst>
                <a:gd name="T0" fmla="*/ 14 w 45"/>
                <a:gd name="T1" fmla="*/ 19 h 56"/>
                <a:gd name="T2" fmla="*/ 24 w 45"/>
                <a:gd name="T3" fmla="*/ 19 h 56"/>
                <a:gd name="T4" fmla="*/ 30 w 45"/>
                <a:gd name="T5" fmla="*/ 14 h 56"/>
                <a:gd name="T6" fmla="*/ 33 w 45"/>
                <a:gd name="T7" fmla="*/ 14 h 56"/>
                <a:gd name="T8" fmla="*/ 33 w 45"/>
                <a:gd name="T9" fmla="*/ 28 h 56"/>
                <a:gd name="T10" fmla="*/ 30 w 45"/>
                <a:gd name="T11" fmla="*/ 28 h 56"/>
                <a:gd name="T12" fmla="*/ 25 w 45"/>
                <a:gd name="T13" fmla="*/ 23 h 56"/>
                <a:gd name="T14" fmla="*/ 14 w 45"/>
                <a:gd name="T15" fmla="*/ 23 h 56"/>
                <a:gd name="T16" fmla="*/ 14 w 45"/>
                <a:gd name="T17" fmla="*/ 34 h 56"/>
                <a:gd name="T18" fmla="*/ 19 w 45"/>
                <a:gd name="T19" fmla="*/ 40 h 56"/>
                <a:gd name="T20" fmla="*/ 21 w 45"/>
                <a:gd name="T21" fmla="*/ 40 h 56"/>
                <a:gd name="T22" fmla="*/ 21 w 45"/>
                <a:gd name="T23" fmla="*/ 42 h 56"/>
                <a:gd name="T24" fmla="*/ 0 w 45"/>
                <a:gd name="T25" fmla="*/ 42 h 56"/>
                <a:gd name="T26" fmla="*/ 0 w 45"/>
                <a:gd name="T27" fmla="*/ 40 h 56"/>
                <a:gd name="T28" fmla="*/ 1 w 45"/>
                <a:gd name="T29" fmla="*/ 40 h 56"/>
                <a:gd name="T30" fmla="*/ 5 w 45"/>
                <a:gd name="T31" fmla="*/ 36 h 56"/>
                <a:gd name="T32" fmla="*/ 5 w 45"/>
                <a:gd name="T33" fmla="*/ 8 h 56"/>
                <a:gd name="T34" fmla="*/ 1 w 45"/>
                <a:gd name="T35" fmla="*/ 3 h 56"/>
                <a:gd name="T36" fmla="*/ 0 w 45"/>
                <a:gd name="T37" fmla="*/ 3 h 56"/>
                <a:gd name="T38" fmla="*/ 0 w 45"/>
                <a:gd name="T39" fmla="*/ 0 h 56"/>
                <a:gd name="T40" fmla="*/ 34 w 45"/>
                <a:gd name="T41" fmla="*/ 0 h 56"/>
                <a:gd name="T42" fmla="*/ 34 w 45"/>
                <a:gd name="T43" fmla="*/ 10 h 56"/>
                <a:gd name="T44" fmla="*/ 32 w 45"/>
                <a:gd name="T45" fmla="*/ 10 h 56"/>
                <a:gd name="T46" fmla="*/ 27 w 45"/>
                <a:gd name="T47" fmla="*/ 5 h 56"/>
                <a:gd name="T48" fmla="*/ 14 w 45"/>
                <a:gd name="T49" fmla="*/ 5 h 56"/>
                <a:gd name="T50" fmla="*/ 14 w 45"/>
                <a:gd name="T51" fmla="*/ 19 h 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5" h="56">
                  <a:moveTo>
                    <a:pt x="19" y="25"/>
                  </a:moveTo>
                  <a:cubicBezTo>
                    <a:pt x="31" y="25"/>
                    <a:pt x="31" y="25"/>
                    <a:pt x="31" y="25"/>
                  </a:cubicBezTo>
                  <a:cubicBezTo>
                    <a:pt x="38" y="25"/>
                    <a:pt x="39" y="24"/>
                    <a:pt x="39" y="19"/>
                  </a:cubicBezTo>
                  <a:cubicBezTo>
                    <a:pt x="43" y="19"/>
                    <a:pt x="43" y="19"/>
                    <a:pt x="43" y="19"/>
                  </a:cubicBezTo>
                  <a:cubicBezTo>
                    <a:pt x="43" y="37"/>
                    <a:pt x="43" y="37"/>
                    <a:pt x="43" y="37"/>
                  </a:cubicBezTo>
                  <a:cubicBezTo>
                    <a:pt x="39" y="37"/>
                    <a:pt x="39" y="37"/>
                    <a:pt x="39" y="37"/>
                  </a:cubicBezTo>
                  <a:cubicBezTo>
                    <a:pt x="39" y="32"/>
                    <a:pt x="38" y="30"/>
                    <a:pt x="33" y="30"/>
                  </a:cubicBezTo>
                  <a:cubicBezTo>
                    <a:pt x="19" y="30"/>
                    <a:pt x="19" y="30"/>
                    <a:pt x="19" y="30"/>
                  </a:cubicBezTo>
                  <a:cubicBezTo>
                    <a:pt x="19" y="45"/>
                    <a:pt x="19" y="45"/>
                    <a:pt x="19" y="45"/>
                  </a:cubicBezTo>
                  <a:cubicBezTo>
                    <a:pt x="19" y="51"/>
                    <a:pt x="20" y="53"/>
                    <a:pt x="25" y="53"/>
                  </a:cubicBezTo>
                  <a:cubicBezTo>
                    <a:pt x="27" y="53"/>
                    <a:pt x="27" y="53"/>
                    <a:pt x="27" y="53"/>
                  </a:cubicBezTo>
                  <a:cubicBezTo>
                    <a:pt x="27" y="56"/>
                    <a:pt x="27" y="56"/>
                    <a:pt x="27" y="56"/>
                  </a:cubicBezTo>
                  <a:cubicBezTo>
                    <a:pt x="0" y="56"/>
                    <a:pt x="0" y="56"/>
                    <a:pt x="0" y="56"/>
                  </a:cubicBezTo>
                  <a:cubicBezTo>
                    <a:pt x="0" y="53"/>
                    <a:pt x="0" y="53"/>
                    <a:pt x="0" y="53"/>
                  </a:cubicBezTo>
                  <a:cubicBezTo>
                    <a:pt x="1" y="53"/>
                    <a:pt x="1" y="53"/>
                    <a:pt x="1" y="53"/>
                  </a:cubicBezTo>
                  <a:cubicBezTo>
                    <a:pt x="5" y="53"/>
                    <a:pt x="6" y="52"/>
                    <a:pt x="6" y="48"/>
                  </a:cubicBezTo>
                  <a:cubicBezTo>
                    <a:pt x="6" y="11"/>
                    <a:pt x="6" y="11"/>
                    <a:pt x="6" y="11"/>
                  </a:cubicBezTo>
                  <a:cubicBezTo>
                    <a:pt x="6" y="5"/>
                    <a:pt x="5" y="3"/>
                    <a:pt x="1" y="3"/>
                  </a:cubicBezTo>
                  <a:cubicBezTo>
                    <a:pt x="0" y="3"/>
                    <a:pt x="0" y="3"/>
                    <a:pt x="0" y="3"/>
                  </a:cubicBezTo>
                  <a:cubicBezTo>
                    <a:pt x="0" y="0"/>
                    <a:pt x="0" y="0"/>
                    <a:pt x="0" y="0"/>
                  </a:cubicBezTo>
                  <a:cubicBezTo>
                    <a:pt x="45" y="0"/>
                    <a:pt x="45" y="0"/>
                    <a:pt x="45" y="0"/>
                  </a:cubicBezTo>
                  <a:cubicBezTo>
                    <a:pt x="45" y="13"/>
                    <a:pt x="45" y="13"/>
                    <a:pt x="45" y="13"/>
                  </a:cubicBezTo>
                  <a:cubicBezTo>
                    <a:pt x="42" y="13"/>
                    <a:pt x="42" y="13"/>
                    <a:pt x="42" y="13"/>
                  </a:cubicBezTo>
                  <a:cubicBezTo>
                    <a:pt x="42" y="7"/>
                    <a:pt x="40" y="5"/>
                    <a:pt x="36" y="5"/>
                  </a:cubicBezTo>
                  <a:cubicBezTo>
                    <a:pt x="19" y="5"/>
                    <a:pt x="19" y="5"/>
                    <a:pt x="19" y="5"/>
                  </a:cubicBezTo>
                  <a:lnTo>
                    <a:pt x="19" y="25"/>
                  </a:lnTo>
                  <a:close/>
                </a:path>
              </a:pathLst>
            </a:custGeom>
            <a:solidFill>
              <a:srgbClr val="6699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9" name="Freeform 11"/>
            <p:cNvSpPr>
              <a:spLocks noEditPoints="1"/>
            </p:cNvSpPr>
            <p:nvPr userDrawn="1"/>
          </p:nvSpPr>
          <p:spPr bwMode="gray">
            <a:xfrm>
              <a:off x="2685" y="3415"/>
              <a:ext cx="61" cy="55"/>
            </a:xfrm>
            <a:custGeom>
              <a:avLst/>
              <a:gdLst>
                <a:gd name="T0" fmla="*/ 26 w 67"/>
                <a:gd name="T1" fmla="*/ 0 h 60"/>
                <a:gd name="T2" fmla="*/ 51 w 67"/>
                <a:gd name="T3" fmla="*/ 23 h 60"/>
                <a:gd name="T4" fmla="*/ 25 w 67"/>
                <a:gd name="T5" fmla="*/ 46 h 60"/>
                <a:gd name="T6" fmla="*/ 0 w 67"/>
                <a:gd name="T7" fmla="*/ 24 h 60"/>
                <a:gd name="T8" fmla="*/ 26 w 67"/>
                <a:gd name="T9" fmla="*/ 0 h 60"/>
                <a:gd name="T10" fmla="*/ 26 w 67"/>
                <a:gd name="T11" fmla="*/ 43 h 60"/>
                <a:gd name="T12" fmla="*/ 41 w 67"/>
                <a:gd name="T13" fmla="*/ 25 h 60"/>
                <a:gd name="T14" fmla="*/ 25 w 67"/>
                <a:gd name="T15" fmla="*/ 4 h 60"/>
                <a:gd name="T16" fmla="*/ 11 w 67"/>
                <a:gd name="T17" fmla="*/ 21 h 60"/>
                <a:gd name="T18" fmla="*/ 26 w 67"/>
                <a:gd name="T19" fmla="*/ 43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7" h="60">
                  <a:moveTo>
                    <a:pt x="35" y="0"/>
                  </a:moveTo>
                  <a:cubicBezTo>
                    <a:pt x="54" y="0"/>
                    <a:pt x="67" y="12"/>
                    <a:pt x="67" y="29"/>
                  </a:cubicBezTo>
                  <a:cubicBezTo>
                    <a:pt x="67" y="45"/>
                    <a:pt x="55" y="60"/>
                    <a:pt x="33" y="60"/>
                  </a:cubicBezTo>
                  <a:cubicBezTo>
                    <a:pt x="12" y="60"/>
                    <a:pt x="0" y="46"/>
                    <a:pt x="0" y="31"/>
                  </a:cubicBezTo>
                  <a:cubicBezTo>
                    <a:pt x="0" y="13"/>
                    <a:pt x="15" y="0"/>
                    <a:pt x="35" y="0"/>
                  </a:cubicBezTo>
                  <a:close/>
                  <a:moveTo>
                    <a:pt x="35" y="56"/>
                  </a:moveTo>
                  <a:cubicBezTo>
                    <a:pt x="48" y="56"/>
                    <a:pt x="54" y="45"/>
                    <a:pt x="54" y="32"/>
                  </a:cubicBezTo>
                  <a:cubicBezTo>
                    <a:pt x="54" y="18"/>
                    <a:pt x="47" y="4"/>
                    <a:pt x="33" y="4"/>
                  </a:cubicBezTo>
                  <a:cubicBezTo>
                    <a:pt x="21" y="4"/>
                    <a:pt x="14" y="13"/>
                    <a:pt x="14" y="27"/>
                  </a:cubicBezTo>
                  <a:cubicBezTo>
                    <a:pt x="14" y="44"/>
                    <a:pt x="23" y="56"/>
                    <a:pt x="35" y="56"/>
                  </a:cubicBezTo>
                  <a:close/>
                </a:path>
              </a:pathLst>
            </a:custGeom>
            <a:solidFill>
              <a:srgbClr val="6699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0" name="Freeform 12"/>
            <p:cNvSpPr>
              <a:spLocks noEditPoints="1"/>
            </p:cNvSpPr>
            <p:nvPr userDrawn="1"/>
          </p:nvSpPr>
          <p:spPr bwMode="gray">
            <a:xfrm>
              <a:off x="2763" y="3416"/>
              <a:ext cx="64" cy="53"/>
            </a:xfrm>
            <a:custGeom>
              <a:avLst/>
              <a:gdLst>
                <a:gd name="T0" fmla="*/ 16 w 70"/>
                <a:gd name="T1" fmla="*/ 36 h 58"/>
                <a:gd name="T2" fmla="*/ 23 w 70"/>
                <a:gd name="T3" fmla="*/ 41 h 58"/>
                <a:gd name="T4" fmla="*/ 24 w 70"/>
                <a:gd name="T5" fmla="*/ 41 h 58"/>
                <a:gd name="T6" fmla="*/ 24 w 70"/>
                <a:gd name="T7" fmla="*/ 44 h 58"/>
                <a:gd name="T8" fmla="*/ 0 w 70"/>
                <a:gd name="T9" fmla="*/ 44 h 58"/>
                <a:gd name="T10" fmla="*/ 0 w 70"/>
                <a:gd name="T11" fmla="*/ 41 h 58"/>
                <a:gd name="T12" fmla="*/ 1 w 70"/>
                <a:gd name="T13" fmla="*/ 41 h 58"/>
                <a:gd name="T14" fmla="*/ 6 w 70"/>
                <a:gd name="T15" fmla="*/ 36 h 58"/>
                <a:gd name="T16" fmla="*/ 6 w 70"/>
                <a:gd name="T17" fmla="*/ 8 h 58"/>
                <a:gd name="T18" fmla="*/ 2 w 70"/>
                <a:gd name="T19" fmla="*/ 5 h 58"/>
                <a:gd name="T20" fmla="*/ 0 w 70"/>
                <a:gd name="T21" fmla="*/ 5 h 58"/>
                <a:gd name="T22" fmla="*/ 0 w 70"/>
                <a:gd name="T23" fmla="*/ 1 h 58"/>
                <a:gd name="T24" fmla="*/ 8 w 70"/>
                <a:gd name="T25" fmla="*/ 0 h 58"/>
                <a:gd name="T26" fmla="*/ 20 w 70"/>
                <a:gd name="T27" fmla="*/ 0 h 58"/>
                <a:gd name="T28" fmla="*/ 39 w 70"/>
                <a:gd name="T29" fmla="*/ 5 h 58"/>
                <a:gd name="T30" fmla="*/ 43 w 70"/>
                <a:gd name="T31" fmla="*/ 13 h 58"/>
                <a:gd name="T32" fmla="*/ 32 w 70"/>
                <a:gd name="T33" fmla="*/ 24 h 58"/>
                <a:gd name="T34" fmla="*/ 44 w 70"/>
                <a:gd name="T35" fmla="*/ 37 h 58"/>
                <a:gd name="T36" fmla="*/ 54 w 70"/>
                <a:gd name="T37" fmla="*/ 42 h 58"/>
                <a:gd name="T38" fmla="*/ 54 w 70"/>
                <a:gd name="T39" fmla="*/ 44 h 58"/>
                <a:gd name="T40" fmla="*/ 49 w 70"/>
                <a:gd name="T41" fmla="*/ 44 h 58"/>
                <a:gd name="T42" fmla="*/ 34 w 70"/>
                <a:gd name="T43" fmla="*/ 40 h 58"/>
                <a:gd name="T44" fmla="*/ 23 w 70"/>
                <a:gd name="T45" fmla="*/ 25 h 58"/>
                <a:gd name="T46" fmla="*/ 16 w 70"/>
                <a:gd name="T47" fmla="*/ 25 h 58"/>
                <a:gd name="T48" fmla="*/ 16 w 70"/>
                <a:gd name="T49" fmla="*/ 36 h 58"/>
                <a:gd name="T50" fmla="*/ 16 w 70"/>
                <a:gd name="T51" fmla="*/ 23 h 58"/>
                <a:gd name="T52" fmla="*/ 19 w 70"/>
                <a:gd name="T53" fmla="*/ 23 h 58"/>
                <a:gd name="T54" fmla="*/ 32 w 70"/>
                <a:gd name="T55" fmla="*/ 14 h 58"/>
                <a:gd name="T56" fmla="*/ 20 w 70"/>
                <a:gd name="T57" fmla="*/ 4 h 58"/>
                <a:gd name="T58" fmla="*/ 16 w 70"/>
                <a:gd name="T59" fmla="*/ 4 h 58"/>
                <a:gd name="T60" fmla="*/ 16 w 70"/>
                <a:gd name="T61" fmla="*/ 23 h 5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0" h="58">
                  <a:moveTo>
                    <a:pt x="21" y="47"/>
                  </a:moveTo>
                  <a:cubicBezTo>
                    <a:pt x="21" y="52"/>
                    <a:pt x="23" y="54"/>
                    <a:pt x="29" y="54"/>
                  </a:cubicBezTo>
                  <a:cubicBezTo>
                    <a:pt x="31" y="54"/>
                    <a:pt x="31" y="54"/>
                    <a:pt x="31" y="54"/>
                  </a:cubicBezTo>
                  <a:cubicBezTo>
                    <a:pt x="31" y="57"/>
                    <a:pt x="31" y="57"/>
                    <a:pt x="31" y="57"/>
                  </a:cubicBezTo>
                  <a:cubicBezTo>
                    <a:pt x="0" y="57"/>
                    <a:pt x="0" y="57"/>
                    <a:pt x="0" y="57"/>
                  </a:cubicBezTo>
                  <a:cubicBezTo>
                    <a:pt x="0" y="54"/>
                    <a:pt x="0" y="54"/>
                    <a:pt x="0" y="54"/>
                  </a:cubicBezTo>
                  <a:cubicBezTo>
                    <a:pt x="1" y="54"/>
                    <a:pt x="1" y="54"/>
                    <a:pt x="1" y="54"/>
                  </a:cubicBezTo>
                  <a:cubicBezTo>
                    <a:pt x="7" y="54"/>
                    <a:pt x="9" y="52"/>
                    <a:pt x="9" y="47"/>
                  </a:cubicBezTo>
                  <a:cubicBezTo>
                    <a:pt x="9" y="11"/>
                    <a:pt x="9" y="11"/>
                    <a:pt x="9" y="11"/>
                  </a:cubicBezTo>
                  <a:cubicBezTo>
                    <a:pt x="9" y="7"/>
                    <a:pt x="8" y="5"/>
                    <a:pt x="2" y="5"/>
                  </a:cubicBezTo>
                  <a:cubicBezTo>
                    <a:pt x="0" y="5"/>
                    <a:pt x="0" y="5"/>
                    <a:pt x="0" y="5"/>
                  </a:cubicBezTo>
                  <a:cubicBezTo>
                    <a:pt x="0" y="1"/>
                    <a:pt x="0" y="1"/>
                    <a:pt x="0" y="1"/>
                  </a:cubicBezTo>
                  <a:cubicBezTo>
                    <a:pt x="4" y="1"/>
                    <a:pt x="8" y="1"/>
                    <a:pt x="11" y="0"/>
                  </a:cubicBezTo>
                  <a:cubicBezTo>
                    <a:pt x="17" y="0"/>
                    <a:pt x="23" y="0"/>
                    <a:pt x="26" y="0"/>
                  </a:cubicBezTo>
                  <a:cubicBezTo>
                    <a:pt x="40" y="0"/>
                    <a:pt x="47" y="1"/>
                    <a:pt x="51" y="6"/>
                  </a:cubicBezTo>
                  <a:cubicBezTo>
                    <a:pt x="54" y="9"/>
                    <a:pt x="56" y="12"/>
                    <a:pt x="56" y="16"/>
                  </a:cubicBezTo>
                  <a:cubicBezTo>
                    <a:pt x="56" y="23"/>
                    <a:pt x="51" y="29"/>
                    <a:pt x="42" y="31"/>
                  </a:cubicBezTo>
                  <a:cubicBezTo>
                    <a:pt x="48" y="36"/>
                    <a:pt x="51" y="43"/>
                    <a:pt x="58" y="49"/>
                  </a:cubicBezTo>
                  <a:cubicBezTo>
                    <a:pt x="62" y="53"/>
                    <a:pt x="64" y="54"/>
                    <a:pt x="70" y="55"/>
                  </a:cubicBezTo>
                  <a:cubicBezTo>
                    <a:pt x="70" y="58"/>
                    <a:pt x="70" y="58"/>
                    <a:pt x="70" y="58"/>
                  </a:cubicBezTo>
                  <a:cubicBezTo>
                    <a:pt x="68" y="58"/>
                    <a:pt x="67" y="58"/>
                    <a:pt x="64" y="58"/>
                  </a:cubicBezTo>
                  <a:cubicBezTo>
                    <a:pt x="53" y="58"/>
                    <a:pt x="48" y="57"/>
                    <a:pt x="44" y="52"/>
                  </a:cubicBezTo>
                  <a:cubicBezTo>
                    <a:pt x="40" y="48"/>
                    <a:pt x="34" y="38"/>
                    <a:pt x="29" y="33"/>
                  </a:cubicBezTo>
                  <a:cubicBezTo>
                    <a:pt x="21" y="33"/>
                    <a:pt x="21" y="33"/>
                    <a:pt x="21" y="33"/>
                  </a:cubicBezTo>
                  <a:lnTo>
                    <a:pt x="21" y="47"/>
                  </a:lnTo>
                  <a:close/>
                  <a:moveTo>
                    <a:pt x="21" y="30"/>
                  </a:moveTo>
                  <a:cubicBezTo>
                    <a:pt x="25" y="30"/>
                    <a:pt x="25" y="30"/>
                    <a:pt x="25" y="30"/>
                  </a:cubicBezTo>
                  <a:cubicBezTo>
                    <a:pt x="36" y="30"/>
                    <a:pt x="42" y="26"/>
                    <a:pt x="42" y="17"/>
                  </a:cubicBezTo>
                  <a:cubicBezTo>
                    <a:pt x="42" y="7"/>
                    <a:pt x="35" y="4"/>
                    <a:pt x="26" y="4"/>
                  </a:cubicBezTo>
                  <a:cubicBezTo>
                    <a:pt x="21" y="4"/>
                    <a:pt x="21" y="4"/>
                    <a:pt x="21" y="4"/>
                  </a:cubicBezTo>
                  <a:lnTo>
                    <a:pt x="21" y="30"/>
                  </a:lnTo>
                  <a:close/>
                </a:path>
              </a:pathLst>
            </a:custGeom>
            <a:solidFill>
              <a:srgbClr val="6699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1" name="Freeform 13"/>
            <p:cNvSpPr>
              <a:spLocks/>
            </p:cNvSpPr>
            <p:nvPr userDrawn="1"/>
          </p:nvSpPr>
          <p:spPr bwMode="gray">
            <a:xfrm>
              <a:off x="2839" y="3417"/>
              <a:ext cx="73" cy="51"/>
            </a:xfrm>
            <a:custGeom>
              <a:avLst/>
              <a:gdLst>
                <a:gd name="T0" fmla="*/ 12 w 80"/>
                <a:gd name="T1" fmla="*/ 9 h 56"/>
                <a:gd name="T2" fmla="*/ 12 w 80"/>
                <a:gd name="T3" fmla="*/ 9 h 56"/>
                <a:gd name="T4" fmla="*/ 10 w 80"/>
                <a:gd name="T5" fmla="*/ 33 h 56"/>
                <a:gd name="T6" fmla="*/ 15 w 80"/>
                <a:gd name="T7" fmla="*/ 40 h 56"/>
                <a:gd name="T8" fmla="*/ 15 w 80"/>
                <a:gd name="T9" fmla="*/ 42 h 56"/>
                <a:gd name="T10" fmla="*/ 0 w 80"/>
                <a:gd name="T11" fmla="*/ 42 h 56"/>
                <a:gd name="T12" fmla="*/ 0 w 80"/>
                <a:gd name="T13" fmla="*/ 40 h 56"/>
                <a:gd name="T14" fmla="*/ 5 w 80"/>
                <a:gd name="T15" fmla="*/ 33 h 56"/>
                <a:gd name="T16" fmla="*/ 7 w 80"/>
                <a:gd name="T17" fmla="*/ 7 h 56"/>
                <a:gd name="T18" fmla="*/ 4 w 80"/>
                <a:gd name="T19" fmla="*/ 4 h 56"/>
                <a:gd name="T20" fmla="*/ 4 w 80"/>
                <a:gd name="T21" fmla="*/ 0 h 56"/>
                <a:gd name="T22" fmla="*/ 17 w 80"/>
                <a:gd name="T23" fmla="*/ 0 h 56"/>
                <a:gd name="T24" fmla="*/ 31 w 80"/>
                <a:gd name="T25" fmla="*/ 29 h 56"/>
                <a:gd name="T26" fmla="*/ 43 w 80"/>
                <a:gd name="T27" fmla="*/ 0 h 56"/>
                <a:gd name="T28" fmla="*/ 58 w 80"/>
                <a:gd name="T29" fmla="*/ 0 h 56"/>
                <a:gd name="T30" fmla="*/ 58 w 80"/>
                <a:gd name="T31" fmla="*/ 4 h 56"/>
                <a:gd name="T32" fmla="*/ 53 w 80"/>
                <a:gd name="T33" fmla="*/ 7 h 56"/>
                <a:gd name="T34" fmla="*/ 55 w 80"/>
                <a:gd name="T35" fmla="*/ 33 h 56"/>
                <a:gd name="T36" fmla="*/ 61 w 80"/>
                <a:gd name="T37" fmla="*/ 40 h 56"/>
                <a:gd name="T38" fmla="*/ 61 w 80"/>
                <a:gd name="T39" fmla="*/ 42 h 56"/>
                <a:gd name="T40" fmla="*/ 39 w 80"/>
                <a:gd name="T41" fmla="*/ 42 h 56"/>
                <a:gd name="T42" fmla="*/ 39 w 80"/>
                <a:gd name="T43" fmla="*/ 40 h 56"/>
                <a:gd name="T44" fmla="*/ 40 w 80"/>
                <a:gd name="T45" fmla="*/ 40 h 56"/>
                <a:gd name="T46" fmla="*/ 46 w 80"/>
                <a:gd name="T47" fmla="*/ 36 h 56"/>
                <a:gd name="T48" fmla="*/ 46 w 80"/>
                <a:gd name="T49" fmla="*/ 33 h 56"/>
                <a:gd name="T50" fmla="*/ 44 w 80"/>
                <a:gd name="T51" fmla="*/ 8 h 56"/>
                <a:gd name="T52" fmla="*/ 44 w 80"/>
                <a:gd name="T53" fmla="*/ 8 h 56"/>
                <a:gd name="T54" fmla="*/ 29 w 80"/>
                <a:gd name="T55" fmla="*/ 42 h 56"/>
                <a:gd name="T56" fmla="*/ 27 w 80"/>
                <a:gd name="T57" fmla="*/ 42 h 56"/>
                <a:gd name="T58" fmla="*/ 12 w 80"/>
                <a:gd name="T59" fmla="*/ 9 h 5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0" h="56">
                  <a:moveTo>
                    <a:pt x="15" y="12"/>
                  </a:moveTo>
                  <a:cubicBezTo>
                    <a:pt x="15" y="12"/>
                    <a:pt x="15" y="12"/>
                    <a:pt x="15" y="12"/>
                  </a:cubicBezTo>
                  <a:cubicBezTo>
                    <a:pt x="13" y="44"/>
                    <a:pt x="13" y="44"/>
                    <a:pt x="13" y="44"/>
                  </a:cubicBezTo>
                  <a:cubicBezTo>
                    <a:pt x="12" y="50"/>
                    <a:pt x="12" y="53"/>
                    <a:pt x="20" y="53"/>
                  </a:cubicBezTo>
                  <a:cubicBezTo>
                    <a:pt x="20" y="56"/>
                    <a:pt x="20" y="56"/>
                    <a:pt x="20" y="56"/>
                  </a:cubicBezTo>
                  <a:cubicBezTo>
                    <a:pt x="0" y="56"/>
                    <a:pt x="0" y="56"/>
                    <a:pt x="0" y="56"/>
                  </a:cubicBezTo>
                  <a:cubicBezTo>
                    <a:pt x="0" y="53"/>
                    <a:pt x="0" y="53"/>
                    <a:pt x="0" y="53"/>
                  </a:cubicBezTo>
                  <a:cubicBezTo>
                    <a:pt x="7" y="53"/>
                    <a:pt x="7" y="51"/>
                    <a:pt x="8" y="43"/>
                  </a:cubicBezTo>
                  <a:cubicBezTo>
                    <a:pt x="10" y="10"/>
                    <a:pt x="10" y="10"/>
                    <a:pt x="10" y="10"/>
                  </a:cubicBezTo>
                  <a:cubicBezTo>
                    <a:pt x="10" y="6"/>
                    <a:pt x="10" y="4"/>
                    <a:pt x="4" y="4"/>
                  </a:cubicBezTo>
                  <a:cubicBezTo>
                    <a:pt x="4" y="0"/>
                    <a:pt x="4" y="0"/>
                    <a:pt x="4" y="0"/>
                  </a:cubicBezTo>
                  <a:cubicBezTo>
                    <a:pt x="23" y="0"/>
                    <a:pt x="23" y="0"/>
                    <a:pt x="23" y="0"/>
                  </a:cubicBezTo>
                  <a:cubicBezTo>
                    <a:pt x="40" y="38"/>
                    <a:pt x="40" y="38"/>
                    <a:pt x="40" y="38"/>
                  </a:cubicBezTo>
                  <a:cubicBezTo>
                    <a:pt x="57" y="0"/>
                    <a:pt x="57" y="0"/>
                    <a:pt x="57" y="0"/>
                  </a:cubicBezTo>
                  <a:cubicBezTo>
                    <a:pt x="77" y="0"/>
                    <a:pt x="77" y="0"/>
                    <a:pt x="77" y="0"/>
                  </a:cubicBezTo>
                  <a:cubicBezTo>
                    <a:pt x="77" y="4"/>
                    <a:pt x="77" y="4"/>
                    <a:pt x="77" y="4"/>
                  </a:cubicBezTo>
                  <a:cubicBezTo>
                    <a:pt x="70" y="4"/>
                    <a:pt x="70" y="4"/>
                    <a:pt x="70" y="10"/>
                  </a:cubicBezTo>
                  <a:cubicBezTo>
                    <a:pt x="72" y="44"/>
                    <a:pt x="72" y="44"/>
                    <a:pt x="72" y="44"/>
                  </a:cubicBezTo>
                  <a:cubicBezTo>
                    <a:pt x="73" y="51"/>
                    <a:pt x="73" y="52"/>
                    <a:pt x="80" y="53"/>
                  </a:cubicBezTo>
                  <a:cubicBezTo>
                    <a:pt x="80" y="56"/>
                    <a:pt x="80" y="56"/>
                    <a:pt x="80" y="56"/>
                  </a:cubicBezTo>
                  <a:cubicBezTo>
                    <a:pt x="52" y="56"/>
                    <a:pt x="52" y="56"/>
                    <a:pt x="52" y="56"/>
                  </a:cubicBezTo>
                  <a:cubicBezTo>
                    <a:pt x="52" y="53"/>
                    <a:pt x="52" y="53"/>
                    <a:pt x="52" y="53"/>
                  </a:cubicBezTo>
                  <a:cubicBezTo>
                    <a:pt x="53" y="53"/>
                    <a:pt x="53" y="53"/>
                    <a:pt x="53" y="53"/>
                  </a:cubicBezTo>
                  <a:cubicBezTo>
                    <a:pt x="57" y="53"/>
                    <a:pt x="60" y="53"/>
                    <a:pt x="60" y="47"/>
                  </a:cubicBezTo>
                  <a:cubicBezTo>
                    <a:pt x="60" y="45"/>
                    <a:pt x="60" y="44"/>
                    <a:pt x="60" y="43"/>
                  </a:cubicBezTo>
                  <a:cubicBezTo>
                    <a:pt x="58" y="11"/>
                    <a:pt x="58" y="11"/>
                    <a:pt x="58" y="11"/>
                  </a:cubicBezTo>
                  <a:cubicBezTo>
                    <a:pt x="58" y="11"/>
                    <a:pt x="58" y="11"/>
                    <a:pt x="58" y="11"/>
                  </a:cubicBezTo>
                  <a:cubicBezTo>
                    <a:pt x="38" y="56"/>
                    <a:pt x="38" y="56"/>
                    <a:pt x="38" y="56"/>
                  </a:cubicBezTo>
                  <a:cubicBezTo>
                    <a:pt x="36" y="56"/>
                    <a:pt x="36" y="56"/>
                    <a:pt x="36" y="56"/>
                  </a:cubicBezTo>
                  <a:lnTo>
                    <a:pt x="15" y="12"/>
                  </a:lnTo>
                  <a:close/>
                </a:path>
              </a:pathLst>
            </a:custGeom>
            <a:solidFill>
              <a:srgbClr val="6699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2" name="Freeform 14"/>
            <p:cNvSpPr>
              <a:spLocks noEditPoints="1"/>
            </p:cNvSpPr>
            <p:nvPr userDrawn="1"/>
          </p:nvSpPr>
          <p:spPr bwMode="gray">
            <a:xfrm>
              <a:off x="2926" y="3416"/>
              <a:ext cx="60" cy="52"/>
            </a:xfrm>
            <a:custGeom>
              <a:avLst/>
              <a:gdLst>
                <a:gd name="T0" fmla="*/ 16 w 65"/>
                <a:gd name="T1" fmla="*/ 27 h 57"/>
                <a:gd name="T2" fmla="*/ 12 w 65"/>
                <a:gd name="T3" fmla="*/ 36 h 57"/>
                <a:gd name="T4" fmla="*/ 17 w 65"/>
                <a:gd name="T5" fmla="*/ 41 h 57"/>
                <a:gd name="T6" fmla="*/ 18 w 65"/>
                <a:gd name="T7" fmla="*/ 41 h 57"/>
                <a:gd name="T8" fmla="*/ 18 w 65"/>
                <a:gd name="T9" fmla="*/ 43 h 57"/>
                <a:gd name="T10" fmla="*/ 0 w 65"/>
                <a:gd name="T11" fmla="*/ 43 h 57"/>
                <a:gd name="T12" fmla="*/ 0 w 65"/>
                <a:gd name="T13" fmla="*/ 41 h 57"/>
                <a:gd name="T14" fmla="*/ 1 w 65"/>
                <a:gd name="T15" fmla="*/ 41 h 57"/>
                <a:gd name="T16" fmla="*/ 7 w 65"/>
                <a:gd name="T17" fmla="*/ 34 h 57"/>
                <a:gd name="T18" fmla="*/ 19 w 65"/>
                <a:gd name="T19" fmla="*/ 2 h 57"/>
                <a:gd name="T20" fmla="*/ 18 w 65"/>
                <a:gd name="T21" fmla="*/ 0 h 57"/>
                <a:gd name="T22" fmla="*/ 30 w 65"/>
                <a:gd name="T23" fmla="*/ 0 h 57"/>
                <a:gd name="T24" fmla="*/ 44 w 65"/>
                <a:gd name="T25" fmla="*/ 35 h 57"/>
                <a:gd name="T26" fmla="*/ 51 w 65"/>
                <a:gd name="T27" fmla="*/ 41 h 57"/>
                <a:gd name="T28" fmla="*/ 51 w 65"/>
                <a:gd name="T29" fmla="*/ 43 h 57"/>
                <a:gd name="T30" fmla="*/ 28 w 65"/>
                <a:gd name="T31" fmla="*/ 43 h 57"/>
                <a:gd name="T32" fmla="*/ 28 w 65"/>
                <a:gd name="T33" fmla="*/ 41 h 57"/>
                <a:gd name="T34" fmla="*/ 30 w 65"/>
                <a:gd name="T35" fmla="*/ 41 h 57"/>
                <a:gd name="T36" fmla="*/ 34 w 65"/>
                <a:gd name="T37" fmla="*/ 36 h 57"/>
                <a:gd name="T38" fmla="*/ 30 w 65"/>
                <a:gd name="T39" fmla="*/ 27 h 57"/>
                <a:gd name="T40" fmla="*/ 16 w 65"/>
                <a:gd name="T41" fmla="*/ 27 h 57"/>
                <a:gd name="T42" fmla="*/ 23 w 65"/>
                <a:gd name="T43" fmla="*/ 7 h 57"/>
                <a:gd name="T44" fmla="*/ 17 w 65"/>
                <a:gd name="T45" fmla="*/ 24 h 57"/>
                <a:gd name="T46" fmla="*/ 29 w 65"/>
                <a:gd name="T47" fmla="*/ 24 h 57"/>
                <a:gd name="T48" fmla="*/ 23 w 65"/>
                <a:gd name="T49" fmla="*/ 7 h 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5" h="57">
                  <a:moveTo>
                    <a:pt x="19" y="36"/>
                  </a:moveTo>
                  <a:cubicBezTo>
                    <a:pt x="15" y="47"/>
                    <a:pt x="15" y="47"/>
                    <a:pt x="15" y="47"/>
                  </a:cubicBezTo>
                  <a:cubicBezTo>
                    <a:pt x="14" y="52"/>
                    <a:pt x="14" y="54"/>
                    <a:pt x="22" y="54"/>
                  </a:cubicBezTo>
                  <a:cubicBezTo>
                    <a:pt x="24" y="54"/>
                    <a:pt x="24" y="54"/>
                    <a:pt x="24" y="54"/>
                  </a:cubicBezTo>
                  <a:cubicBezTo>
                    <a:pt x="24" y="57"/>
                    <a:pt x="24" y="57"/>
                    <a:pt x="24" y="57"/>
                  </a:cubicBezTo>
                  <a:cubicBezTo>
                    <a:pt x="0" y="57"/>
                    <a:pt x="0" y="57"/>
                    <a:pt x="0" y="57"/>
                  </a:cubicBezTo>
                  <a:cubicBezTo>
                    <a:pt x="0" y="54"/>
                    <a:pt x="0" y="54"/>
                    <a:pt x="0" y="54"/>
                  </a:cubicBezTo>
                  <a:cubicBezTo>
                    <a:pt x="1" y="54"/>
                    <a:pt x="1" y="54"/>
                    <a:pt x="1" y="54"/>
                  </a:cubicBezTo>
                  <a:cubicBezTo>
                    <a:pt x="5" y="54"/>
                    <a:pt x="8" y="52"/>
                    <a:pt x="10" y="45"/>
                  </a:cubicBezTo>
                  <a:cubicBezTo>
                    <a:pt x="25" y="2"/>
                    <a:pt x="25" y="2"/>
                    <a:pt x="25" y="2"/>
                  </a:cubicBezTo>
                  <a:cubicBezTo>
                    <a:pt x="24" y="0"/>
                    <a:pt x="24" y="0"/>
                    <a:pt x="24" y="0"/>
                  </a:cubicBezTo>
                  <a:cubicBezTo>
                    <a:pt x="38" y="0"/>
                    <a:pt x="38" y="0"/>
                    <a:pt x="38" y="0"/>
                  </a:cubicBezTo>
                  <a:cubicBezTo>
                    <a:pt x="56" y="46"/>
                    <a:pt x="56" y="46"/>
                    <a:pt x="56" y="46"/>
                  </a:cubicBezTo>
                  <a:cubicBezTo>
                    <a:pt x="58" y="52"/>
                    <a:pt x="60" y="53"/>
                    <a:pt x="65" y="54"/>
                  </a:cubicBezTo>
                  <a:cubicBezTo>
                    <a:pt x="65" y="57"/>
                    <a:pt x="65" y="57"/>
                    <a:pt x="65" y="57"/>
                  </a:cubicBezTo>
                  <a:cubicBezTo>
                    <a:pt x="36" y="57"/>
                    <a:pt x="36" y="57"/>
                    <a:pt x="36" y="57"/>
                  </a:cubicBezTo>
                  <a:cubicBezTo>
                    <a:pt x="36" y="54"/>
                    <a:pt x="36" y="54"/>
                    <a:pt x="36" y="54"/>
                  </a:cubicBezTo>
                  <a:cubicBezTo>
                    <a:pt x="39" y="54"/>
                    <a:pt x="39" y="54"/>
                    <a:pt x="39" y="54"/>
                  </a:cubicBezTo>
                  <a:cubicBezTo>
                    <a:pt x="44" y="54"/>
                    <a:pt x="45" y="51"/>
                    <a:pt x="43" y="47"/>
                  </a:cubicBezTo>
                  <a:cubicBezTo>
                    <a:pt x="39" y="36"/>
                    <a:pt x="39" y="36"/>
                    <a:pt x="39" y="36"/>
                  </a:cubicBezTo>
                  <a:lnTo>
                    <a:pt x="19" y="36"/>
                  </a:lnTo>
                  <a:close/>
                  <a:moveTo>
                    <a:pt x="29" y="10"/>
                  </a:moveTo>
                  <a:cubicBezTo>
                    <a:pt x="21" y="31"/>
                    <a:pt x="21" y="31"/>
                    <a:pt x="21" y="31"/>
                  </a:cubicBezTo>
                  <a:cubicBezTo>
                    <a:pt x="37" y="31"/>
                    <a:pt x="37" y="31"/>
                    <a:pt x="37" y="31"/>
                  </a:cubicBezTo>
                  <a:lnTo>
                    <a:pt x="29" y="10"/>
                  </a:lnTo>
                  <a:close/>
                </a:path>
              </a:pathLst>
            </a:custGeom>
            <a:solidFill>
              <a:srgbClr val="6699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3" name="Freeform 15"/>
            <p:cNvSpPr>
              <a:spLocks/>
            </p:cNvSpPr>
            <p:nvPr userDrawn="1"/>
          </p:nvSpPr>
          <p:spPr bwMode="gray">
            <a:xfrm>
              <a:off x="2994" y="3415"/>
              <a:ext cx="55" cy="53"/>
            </a:xfrm>
            <a:custGeom>
              <a:avLst/>
              <a:gdLst>
                <a:gd name="T0" fmla="*/ 27 w 61"/>
                <a:gd name="T1" fmla="*/ 37 h 58"/>
                <a:gd name="T2" fmla="*/ 33 w 61"/>
                <a:gd name="T3" fmla="*/ 42 h 58"/>
                <a:gd name="T4" fmla="*/ 34 w 61"/>
                <a:gd name="T5" fmla="*/ 42 h 58"/>
                <a:gd name="T6" fmla="*/ 34 w 61"/>
                <a:gd name="T7" fmla="*/ 44 h 58"/>
                <a:gd name="T8" fmla="*/ 11 w 61"/>
                <a:gd name="T9" fmla="*/ 44 h 58"/>
                <a:gd name="T10" fmla="*/ 11 w 61"/>
                <a:gd name="T11" fmla="*/ 42 h 58"/>
                <a:gd name="T12" fmla="*/ 13 w 61"/>
                <a:gd name="T13" fmla="*/ 42 h 58"/>
                <a:gd name="T14" fmla="*/ 18 w 61"/>
                <a:gd name="T15" fmla="*/ 37 h 58"/>
                <a:gd name="T16" fmla="*/ 18 w 61"/>
                <a:gd name="T17" fmla="*/ 5 h 58"/>
                <a:gd name="T18" fmla="*/ 11 w 61"/>
                <a:gd name="T19" fmla="*/ 5 h 58"/>
                <a:gd name="T20" fmla="*/ 4 w 61"/>
                <a:gd name="T21" fmla="*/ 14 h 58"/>
                <a:gd name="T22" fmla="*/ 0 w 61"/>
                <a:gd name="T23" fmla="*/ 14 h 58"/>
                <a:gd name="T24" fmla="*/ 2 w 61"/>
                <a:gd name="T25" fmla="*/ 0 h 58"/>
                <a:gd name="T26" fmla="*/ 5 w 61"/>
                <a:gd name="T27" fmla="*/ 0 h 58"/>
                <a:gd name="T28" fmla="*/ 5 w 61"/>
                <a:gd name="T29" fmla="*/ 2 h 58"/>
                <a:gd name="T30" fmla="*/ 6 w 61"/>
                <a:gd name="T31" fmla="*/ 2 h 58"/>
                <a:gd name="T32" fmla="*/ 38 w 61"/>
                <a:gd name="T33" fmla="*/ 2 h 58"/>
                <a:gd name="T34" fmla="*/ 41 w 61"/>
                <a:gd name="T35" fmla="*/ 0 h 58"/>
                <a:gd name="T36" fmla="*/ 44 w 61"/>
                <a:gd name="T37" fmla="*/ 0 h 58"/>
                <a:gd name="T38" fmla="*/ 45 w 61"/>
                <a:gd name="T39" fmla="*/ 14 h 58"/>
                <a:gd name="T40" fmla="*/ 41 w 61"/>
                <a:gd name="T41" fmla="*/ 14 h 58"/>
                <a:gd name="T42" fmla="*/ 35 w 61"/>
                <a:gd name="T43" fmla="*/ 5 h 58"/>
                <a:gd name="T44" fmla="*/ 27 w 61"/>
                <a:gd name="T45" fmla="*/ 5 h 58"/>
                <a:gd name="T46" fmla="*/ 27 w 61"/>
                <a:gd name="T47" fmla="*/ 37 h 5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1" h="58">
                  <a:moveTo>
                    <a:pt x="37" y="48"/>
                  </a:moveTo>
                  <a:cubicBezTo>
                    <a:pt x="37" y="53"/>
                    <a:pt x="38" y="55"/>
                    <a:pt x="45" y="55"/>
                  </a:cubicBezTo>
                  <a:cubicBezTo>
                    <a:pt x="47" y="55"/>
                    <a:pt x="47" y="55"/>
                    <a:pt x="47" y="55"/>
                  </a:cubicBezTo>
                  <a:cubicBezTo>
                    <a:pt x="47" y="58"/>
                    <a:pt x="47" y="58"/>
                    <a:pt x="47" y="58"/>
                  </a:cubicBezTo>
                  <a:cubicBezTo>
                    <a:pt x="14" y="58"/>
                    <a:pt x="14" y="58"/>
                    <a:pt x="14" y="58"/>
                  </a:cubicBezTo>
                  <a:cubicBezTo>
                    <a:pt x="14" y="55"/>
                    <a:pt x="14" y="55"/>
                    <a:pt x="14" y="55"/>
                  </a:cubicBezTo>
                  <a:cubicBezTo>
                    <a:pt x="17" y="55"/>
                    <a:pt x="17" y="55"/>
                    <a:pt x="17" y="55"/>
                  </a:cubicBezTo>
                  <a:cubicBezTo>
                    <a:pt x="22" y="55"/>
                    <a:pt x="24" y="53"/>
                    <a:pt x="24" y="48"/>
                  </a:cubicBezTo>
                  <a:cubicBezTo>
                    <a:pt x="24" y="7"/>
                    <a:pt x="24" y="7"/>
                    <a:pt x="24" y="7"/>
                  </a:cubicBezTo>
                  <a:cubicBezTo>
                    <a:pt x="14" y="7"/>
                    <a:pt x="14" y="7"/>
                    <a:pt x="14" y="7"/>
                  </a:cubicBezTo>
                  <a:cubicBezTo>
                    <a:pt x="7" y="7"/>
                    <a:pt x="6" y="8"/>
                    <a:pt x="4" y="17"/>
                  </a:cubicBezTo>
                  <a:cubicBezTo>
                    <a:pt x="0" y="17"/>
                    <a:pt x="0" y="17"/>
                    <a:pt x="0" y="17"/>
                  </a:cubicBezTo>
                  <a:cubicBezTo>
                    <a:pt x="2" y="0"/>
                    <a:pt x="2" y="0"/>
                    <a:pt x="2" y="0"/>
                  </a:cubicBezTo>
                  <a:cubicBezTo>
                    <a:pt x="5" y="0"/>
                    <a:pt x="5" y="0"/>
                    <a:pt x="5" y="0"/>
                  </a:cubicBezTo>
                  <a:cubicBezTo>
                    <a:pt x="6" y="1"/>
                    <a:pt x="6" y="2"/>
                    <a:pt x="7" y="2"/>
                  </a:cubicBezTo>
                  <a:cubicBezTo>
                    <a:pt x="7" y="2"/>
                    <a:pt x="8" y="2"/>
                    <a:pt x="9" y="2"/>
                  </a:cubicBezTo>
                  <a:cubicBezTo>
                    <a:pt x="52" y="2"/>
                    <a:pt x="52" y="2"/>
                    <a:pt x="52" y="2"/>
                  </a:cubicBezTo>
                  <a:cubicBezTo>
                    <a:pt x="55" y="2"/>
                    <a:pt x="55" y="2"/>
                    <a:pt x="57" y="0"/>
                  </a:cubicBezTo>
                  <a:cubicBezTo>
                    <a:pt x="60" y="0"/>
                    <a:pt x="60" y="0"/>
                    <a:pt x="60" y="0"/>
                  </a:cubicBezTo>
                  <a:cubicBezTo>
                    <a:pt x="61" y="17"/>
                    <a:pt x="61" y="17"/>
                    <a:pt x="61" y="17"/>
                  </a:cubicBezTo>
                  <a:cubicBezTo>
                    <a:pt x="57" y="17"/>
                    <a:pt x="57" y="17"/>
                    <a:pt x="57" y="17"/>
                  </a:cubicBezTo>
                  <a:cubicBezTo>
                    <a:pt x="56" y="8"/>
                    <a:pt x="55" y="7"/>
                    <a:pt x="48" y="7"/>
                  </a:cubicBezTo>
                  <a:cubicBezTo>
                    <a:pt x="37" y="7"/>
                    <a:pt x="37" y="7"/>
                    <a:pt x="37" y="7"/>
                  </a:cubicBezTo>
                  <a:lnTo>
                    <a:pt x="37" y="48"/>
                  </a:lnTo>
                  <a:close/>
                </a:path>
              </a:pathLst>
            </a:custGeom>
            <a:solidFill>
              <a:srgbClr val="6699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4" name="Freeform 16"/>
            <p:cNvSpPr>
              <a:spLocks/>
            </p:cNvSpPr>
            <p:nvPr userDrawn="1"/>
          </p:nvSpPr>
          <p:spPr bwMode="gray">
            <a:xfrm>
              <a:off x="3066" y="3417"/>
              <a:ext cx="25" cy="51"/>
            </a:xfrm>
            <a:custGeom>
              <a:avLst/>
              <a:gdLst>
                <a:gd name="T0" fmla="*/ 0 w 28"/>
                <a:gd name="T1" fmla="*/ 0 h 56"/>
                <a:gd name="T2" fmla="*/ 20 w 28"/>
                <a:gd name="T3" fmla="*/ 0 h 56"/>
                <a:gd name="T4" fmla="*/ 20 w 28"/>
                <a:gd name="T5" fmla="*/ 4 h 56"/>
                <a:gd name="T6" fmla="*/ 19 w 28"/>
                <a:gd name="T7" fmla="*/ 4 h 56"/>
                <a:gd name="T8" fmla="*/ 14 w 28"/>
                <a:gd name="T9" fmla="*/ 7 h 56"/>
                <a:gd name="T10" fmla="*/ 14 w 28"/>
                <a:gd name="T11" fmla="*/ 35 h 56"/>
                <a:gd name="T12" fmla="*/ 19 w 28"/>
                <a:gd name="T13" fmla="*/ 40 h 56"/>
                <a:gd name="T14" fmla="*/ 20 w 28"/>
                <a:gd name="T15" fmla="*/ 40 h 56"/>
                <a:gd name="T16" fmla="*/ 20 w 28"/>
                <a:gd name="T17" fmla="*/ 42 h 56"/>
                <a:gd name="T18" fmla="*/ 0 w 28"/>
                <a:gd name="T19" fmla="*/ 42 h 56"/>
                <a:gd name="T20" fmla="*/ 0 w 28"/>
                <a:gd name="T21" fmla="*/ 40 h 56"/>
                <a:gd name="T22" fmla="*/ 1 w 28"/>
                <a:gd name="T23" fmla="*/ 40 h 56"/>
                <a:gd name="T24" fmla="*/ 4 w 28"/>
                <a:gd name="T25" fmla="*/ 36 h 56"/>
                <a:gd name="T26" fmla="*/ 4 w 28"/>
                <a:gd name="T27" fmla="*/ 7 h 56"/>
                <a:gd name="T28" fmla="*/ 1 w 28"/>
                <a:gd name="T29" fmla="*/ 4 h 56"/>
                <a:gd name="T30" fmla="*/ 0 w 28"/>
                <a:gd name="T31" fmla="*/ 4 h 56"/>
                <a:gd name="T32" fmla="*/ 0 w 28"/>
                <a:gd name="T33" fmla="*/ 0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8" h="56">
                  <a:moveTo>
                    <a:pt x="0" y="0"/>
                  </a:moveTo>
                  <a:cubicBezTo>
                    <a:pt x="28" y="0"/>
                    <a:pt x="28" y="0"/>
                    <a:pt x="28" y="0"/>
                  </a:cubicBezTo>
                  <a:cubicBezTo>
                    <a:pt x="28" y="4"/>
                    <a:pt x="28" y="4"/>
                    <a:pt x="28" y="4"/>
                  </a:cubicBezTo>
                  <a:cubicBezTo>
                    <a:pt x="27" y="4"/>
                    <a:pt x="27" y="4"/>
                    <a:pt x="27" y="4"/>
                  </a:cubicBezTo>
                  <a:cubicBezTo>
                    <a:pt x="22" y="4"/>
                    <a:pt x="20" y="6"/>
                    <a:pt x="20" y="10"/>
                  </a:cubicBezTo>
                  <a:cubicBezTo>
                    <a:pt x="20" y="46"/>
                    <a:pt x="20" y="46"/>
                    <a:pt x="20" y="46"/>
                  </a:cubicBezTo>
                  <a:cubicBezTo>
                    <a:pt x="20" y="51"/>
                    <a:pt x="21" y="53"/>
                    <a:pt x="27" y="53"/>
                  </a:cubicBezTo>
                  <a:cubicBezTo>
                    <a:pt x="28" y="53"/>
                    <a:pt x="28" y="53"/>
                    <a:pt x="28" y="53"/>
                  </a:cubicBezTo>
                  <a:cubicBezTo>
                    <a:pt x="28" y="56"/>
                    <a:pt x="28" y="56"/>
                    <a:pt x="28" y="56"/>
                  </a:cubicBezTo>
                  <a:cubicBezTo>
                    <a:pt x="0" y="56"/>
                    <a:pt x="0" y="56"/>
                    <a:pt x="0" y="56"/>
                  </a:cubicBezTo>
                  <a:cubicBezTo>
                    <a:pt x="0" y="53"/>
                    <a:pt x="0" y="53"/>
                    <a:pt x="0" y="53"/>
                  </a:cubicBezTo>
                  <a:cubicBezTo>
                    <a:pt x="1" y="53"/>
                    <a:pt x="1" y="53"/>
                    <a:pt x="1" y="53"/>
                  </a:cubicBezTo>
                  <a:cubicBezTo>
                    <a:pt x="6" y="53"/>
                    <a:pt x="7" y="51"/>
                    <a:pt x="7" y="47"/>
                  </a:cubicBezTo>
                  <a:cubicBezTo>
                    <a:pt x="7" y="10"/>
                    <a:pt x="7" y="10"/>
                    <a:pt x="7" y="10"/>
                  </a:cubicBezTo>
                  <a:cubicBezTo>
                    <a:pt x="7" y="6"/>
                    <a:pt x="6" y="4"/>
                    <a:pt x="1" y="4"/>
                  </a:cubicBezTo>
                  <a:cubicBezTo>
                    <a:pt x="0" y="4"/>
                    <a:pt x="0" y="4"/>
                    <a:pt x="0" y="4"/>
                  </a:cubicBezTo>
                  <a:lnTo>
                    <a:pt x="0" y="0"/>
                  </a:lnTo>
                  <a:close/>
                </a:path>
              </a:pathLst>
            </a:custGeom>
            <a:solidFill>
              <a:srgbClr val="6699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5" name="Freeform 17"/>
            <p:cNvSpPr>
              <a:spLocks noEditPoints="1"/>
            </p:cNvSpPr>
            <p:nvPr userDrawn="1"/>
          </p:nvSpPr>
          <p:spPr bwMode="gray">
            <a:xfrm>
              <a:off x="3110" y="3415"/>
              <a:ext cx="61" cy="55"/>
            </a:xfrm>
            <a:custGeom>
              <a:avLst/>
              <a:gdLst>
                <a:gd name="T0" fmla="*/ 26 w 67"/>
                <a:gd name="T1" fmla="*/ 0 h 60"/>
                <a:gd name="T2" fmla="*/ 51 w 67"/>
                <a:gd name="T3" fmla="*/ 23 h 60"/>
                <a:gd name="T4" fmla="*/ 25 w 67"/>
                <a:gd name="T5" fmla="*/ 46 h 60"/>
                <a:gd name="T6" fmla="*/ 0 w 67"/>
                <a:gd name="T7" fmla="*/ 24 h 60"/>
                <a:gd name="T8" fmla="*/ 26 w 67"/>
                <a:gd name="T9" fmla="*/ 0 h 60"/>
                <a:gd name="T10" fmla="*/ 26 w 67"/>
                <a:gd name="T11" fmla="*/ 43 h 60"/>
                <a:gd name="T12" fmla="*/ 40 w 67"/>
                <a:gd name="T13" fmla="*/ 25 h 60"/>
                <a:gd name="T14" fmla="*/ 24 w 67"/>
                <a:gd name="T15" fmla="*/ 4 h 60"/>
                <a:gd name="T16" fmla="*/ 10 w 67"/>
                <a:gd name="T17" fmla="*/ 21 h 60"/>
                <a:gd name="T18" fmla="*/ 26 w 67"/>
                <a:gd name="T19" fmla="*/ 43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7" h="60">
                  <a:moveTo>
                    <a:pt x="35" y="0"/>
                  </a:moveTo>
                  <a:cubicBezTo>
                    <a:pt x="54" y="0"/>
                    <a:pt x="67" y="12"/>
                    <a:pt x="67" y="29"/>
                  </a:cubicBezTo>
                  <a:cubicBezTo>
                    <a:pt x="67" y="45"/>
                    <a:pt x="54" y="60"/>
                    <a:pt x="33" y="60"/>
                  </a:cubicBezTo>
                  <a:cubicBezTo>
                    <a:pt x="12" y="60"/>
                    <a:pt x="0" y="46"/>
                    <a:pt x="0" y="31"/>
                  </a:cubicBezTo>
                  <a:cubicBezTo>
                    <a:pt x="0" y="13"/>
                    <a:pt x="14" y="0"/>
                    <a:pt x="35" y="0"/>
                  </a:cubicBezTo>
                  <a:close/>
                  <a:moveTo>
                    <a:pt x="35" y="56"/>
                  </a:moveTo>
                  <a:cubicBezTo>
                    <a:pt x="48" y="56"/>
                    <a:pt x="53" y="45"/>
                    <a:pt x="53" y="32"/>
                  </a:cubicBezTo>
                  <a:cubicBezTo>
                    <a:pt x="53" y="18"/>
                    <a:pt x="46" y="4"/>
                    <a:pt x="32" y="4"/>
                  </a:cubicBezTo>
                  <a:cubicBezTo>
                    <a:pt x="21" y="4"/>
                    <a:pt x="13" y="13"/>
                    <a:pt x="13" y="27"/>
                  </a:cubicBezTo>
                  <a:cubicBezTo>
                    <a:pt x="13" y="44"/>
                    <a:pt x="22" y="56"/>
                    <a:pt x="35" y="56"/>
                  </a:cubicBezTo>
                  <a:close/>
                </a:path>
              </a:pathLst>
            </a:custGeom>
            <a:solidFill>
              <a:srgbClr val="6699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6" name="Freeform 18"/>
            <p:cNvSpPr>
              <a:spLocks/>
            </p:cNvSpPr>
            <p:nvPr userDrawn="1"/>
          </p:nvSpPr>
          <p:spPr bwMode="gray">
            <a:xfrm>
              <a:off x="3188" y="3417"/>
              <a:ext cx="64" cy="52"/>
            </a:xfrm>
            <a:custGeom>
              <a:avLst/>
              <a:gdLst>
                <a:gd name="T0" fmla="*/ 10 w 70"/>
                <a:gd name="T1" fmla="*/ 34 h 57"/>
                <a:gd name="T2" fmla="*/ 16 w 70"/>
                <a:gd name="T3" fmla="*/ 40 h 57"/>
                <a:gd name="T4" fmla="*/ 16 w 70"/>
                <a:gd name="T5" fmla="*/ 43 h 57"/>
                <a:gd name="T6" fmla="*/ 0 w 70"/>
                <a:gd name="T7" fmla="*/ 43 h 57"/>
                <a:gd name="T8" fmla="*/ 0 w 70"/>
                <a:gd name="T9" fmla="*/ 40 h 57"/>
                <a:gd name="T10" fmla="*/ 1 w 70"/>
                <a:gd name="T11" fmla="*/ 40 h 57"/>
                <a:gd name="T12" fmla="*/ 5 w 70"/>
                <a:gd name="T13" fmla="*/ 36 h 57"/>
                <a:gd name="T14" fmla="*/ 5 w 70"/>
                <a:gd name="T15" fmla="*/ 5 h 57"/>
                <a:gd name="T16" fmla="*/ 1 w 70"/>
                <a:gd name="T17" fmla="*/ 4 h 57"/>
                <a:gd name="T18" fmla="*/ 1 w 70"/>
                <a:gd name="T19" fmla="*/ 0 h 57"/>
                <a:gd name="T20" fmla="*/ 15 w 70"/>
                <a:gd name="T21" fmla="*/ 0 h 57"/>
                <a:gd name="T22" fmla="*/ 43 w 70"/>
                <a:gd name="T23" fmla="*/ 30 h 57"/>
                <a:gd name="T24" fmla="*/ 43 w 70"/>
                <a:gd name="T25" fmla="*/ 8 h 57"/>
                <a:gd name="T26" fmla="*/ 37 w 70"/>
                <a:gd name="T27" fmla="*/ 4 h 57"/>
                <a:gd name="T28" fmla="*/ 36 w 70"/>
                <a:gd name="T29" fmla="*/ 4 h 57"/>
                <a:gd name="T30" fmla="*/ 36 w 70"/>
                <a:gd name="T31" fmla="*/ 0 h 57"/>
                <a:gd name="T32" fmla="*/ 54 w 70"/>
                <a:gd name="T33" fmla="*/ 0 h 57"/>
                <a:gd name="T34" fmla="*/ 54 w 70"/>
                <a:gd name="T35" fmla="*/ 4 h 57"/>
                <a:gd name="T36" fmla="*/ 53 w 70"/>
                <a:gd name="T37" fmla="*/ 4 h 57"/>
                <a:gd name="T38" fmla="*/ 48 w 70"/>
                <a:gd name="T39" fmla="*/ 5 h 57"/>
                <a:gd name="T40" fmla="*/ 48 w 70"/>
                <a:gd name="T41" fmla="*/ 43 h 57"/>
                <a:gd name="T42" fmla="*/ 44 w 70"/>
                <a:gd name="T43" fmla="*/ 43 h 57"/>
                <a:gd name="T44" fmla="*/ 10 w 70"/>
                <a:gd name="T45" fmla="*/ 8 h 57"/>
                <a:gd name="T46" fmla="*/ 10 w 70"/>
                <a:gd name="T47" fmla="*/ 34 h 5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0" h="57">
                  <a:moveTo>
                    <a:pt x="13" y="45"/>
                  </a:moveTo>
                  <a:cubicBezTo>
                    <a:pt x="13" y="51"/>
                    <a:pt x="15" y="53"/>
                    <a:pt x="22" y="53"/>
                  </a:cubicBezTo>
                  <a:cubicBezTo>
                    <a:pt x="22" y="56"/>
                    <a:pt x="22" y="56"/>
                    <a:pt x="22" y="56"/>
                  </a:cubicBezTo>
                  <a:cubicBezTo>
                    <a:pt x="0" y="56"/>
                    <a:pt x="0" y="56"/>
                    <a:pt x="0" y="56"/>
                  </a:cubicBezTo>
                  <a:cubicBezTo>
                    <a:pt x="0" y="53"/>
                    <a:pt x="0" y="53"/>
                    <a:pt x="0" y="53"/>
                  </a:cubicBezTo>
                  <a:cubicBezTo>
                    <a:pt x="1" y="53"/>
                    <a:pt x="1" y="53"/>
                    <a:pt x="1" y="53"/>
                  </a:cubicBezTo>
                  <a:cubicBezTo>
                    <a:pt x="7" y="53"/>
                    <a:pt x="8" y="51"/>
                    <a:pt x="8" y="47"/>
                  </a:cubicBezTo>
                  <a:cubicBezTo>
                    <a:pt x="8" y="6"/>
                    <a:pt x="8" y="6"/>
                    <a:pt x="8" y="6"/>
                  </a:cubicBezTo>
                  <a:cubicBezTo>
                    <a:pt x="6" y="4"/>
                    <a:pt x="3" y="4"/>
                    <a:pt x="1" y="4"/>
                  </a:cubicBezTo>
                  <a:cubicBezTo>
                    <a:pt x="1" y="0"/>
                    <a:pt x="1" y="0"/>
                    <a:pt x="1" y="0"/>
                  </a:cubicBezTo>
                  <a:cubicBezTo>
                    <a:pt x="19" y="0"/>
                    <a:pt x="19" y="0"/>
                    <a:pt x="19" y="0"/>
                  </a:cubicBezTo>
                  <a:cubicBezTo>
                    <a:pt x="56" y="39"/>
                    <a:pt x="56" y="39"/>
                    <a:pt x="56" y="39"/>
                  </a:cubicBezTo>
                  <a:cubicBezTo>
                    <a:pt x="56" y="11"/>
                    <a:pt x="56" y="11"/>
                    <a:pt x="56" y="11"/>
                  </a:cubicBezTo>
                  <a:cubicBezTo>
                    <a:pt x="56" y="5"/>
                    <a:pt x="55" y="4"/>
                    <a:pt x="48" y="4"/>
                  </a:cubicBezTo>
                  <a:cubicBezTo>
                    <a:pt x="47" y="4"/>
                    <a:pt x="47" y="4"/>
                    <a:pt x="47" y="4"/>
                  </a:cubicBezTo>
                  <a:cubicBezTo>
                    <a:pt x="47" y="0"/>
                    <a:pt x="47" y="0"/>
                    <a:pt x="47" y="0"/>
                  </a:cubicBezTo>
                  <a:cubicBezTo>
                    <a:pt x="70" y="0"/>
                    <a:pt x="70" y="0"/>
                    <a:pt x="70" y="0"/>
                  </a:cubicBezTo>
                  <a:cubicBezTo>
                    <a:pt x="70" y="4"/>
                    <a:pt x="70" y="4"/>
                    <a:pt x="70" y="4"/>
                  </a:cubicBezTo>
                  <a:cubicBezTo>
                    <a:pt x="69" y="4"/>
                    <a:pt x="69" y="4"/>
                    <a:pt x="69" y="4"/>
                  </a:cubicBezTo>
                  <a:cubicBezTo>
                    <a:pt x="64" y="4"/>
                    <a:pt x="62" y="5"/>
                    <a:pt x="62" y="8"/>
                  </a:cubicBezTo>
                  <a:cubicBezTo>
                    <a:pt x="62" y="57"/>
                    <a:pt x="62" y="57"/>
                    <a:pt x="62" y="57"/>
                  </a:cubicBezTo>
                  <a:cubicBezTo>
                    <a:pt x="57" y="57"/>
                    <a:pt x="57" y="57"/>
                    <a:pt x="57" y="57"/>
                  </a:cubicBezTo>
                  <a:cubicBezTo>
                    <a:pt x="13" y="11"/>
                    <a:pt x="13" y="11"/>
                    <a:pt x="13" y="11"/>
                  </a:cubicBezTo>
                  <a:lnTo>
                    <a:pt x="13" y="45"/>
                  </a:lnTo>
                  <a:close/>
                </a:path>
              </a:pathLst>
            </a:custGeom>
            <a:solidFill>
              <a:srgbClr val="6699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7" name="Freeform 19"/>
            <p:cNvSpPr>
              <a:spLocks/>
            </p:cNvSpPr>
            <p:nvPr userDrawn="1"/>
          </p:nvSpPr>
          <p:spPr bwMode="gray">
            <a:xfrm>
              <a:off x="2503" y="3506"/>
              <a:ext cx="54" cy="52"/>
            </a:xfrm>
            <a:custGeom>
              <a:avLst/>
              <a:gdLst>
                <a:gd name="T0" fmla="*/ 26 w 60"/>
                <a:gd name="T1" fmla="*/ 36 h 57"/>
                <a:gd name="T2" fmla="*/ 32 w 60"/>
                <a:gd name="T3" fmla="*/ 41 h 57"/>
                <a:gd name="T4" fmla="*/ 33 w 60"/>
                <a:gd name="T5" fmla="*/ 41 h 57"/>
                <a:gd name="T6" fmla="*/ 33 w 60"/>
                <a:gd name="T7" fmla="*/ 43 h 57"/>
                <a:gd name="T8" fmla="*/ 11 w 60"/>
                <a:gd name="T9" fmla="*/ 43 h 57"/>
                <a:gd name="T10" fmla="*/ 11 w 60"/>
                <a:gd name="T11" fmla="*/ 41 h 57"/>
                <a:gd name="T12" fmla="*/ 13 w 60"/>
                <a:gd name="T13" fmla="*/ 41 h 57"/>
                <a:gd name="T14" fmla="*/ 18 w 60"/>
                <a:gd name="T15" fmla="*/ 36 h 57"/>
                <a:gd name="T16" fmla="*/ 18 w 60"/>
                <a:gd name="T17" fmla="*/ 5 h 57"/>
                <a:gd name="T18" fmla="*/ 10 w 60"/>
                <a:gd name="T19" fmla="*/ 5 h 57"/>
                <a:gd name="T20" fmla="*/ 3 w 60"/>
                <a:gd name="T21" fmla="*/ 13 h 57"/>
                <a:gd name="T22" fmla="*/ 0 w 60"/>
                <a:gd name="T23" fmla="*/ 13 h 57"/>
                <a:gd name="T24" fmla="*/ 1 w 60"/>
                <a:gd name="T25" fmla="*/ 0 h 57"/>
                <a:gd name="T26" fmla="*/ 4 w 60"/>
                <a:gd name="T27" fmla="*/ 0 h 57"/>
                <a:gd name="T28" fmla="*/ 5 w 60"/>
                <a:gd name="T29" fmla="*/ 1 h 57"/>
                <a:gd name="T30" fmla="*/ 5 w 60"/>
                <a:gd name="T31" fmla="*/ 1 h 57"/>
                <a:gd name="T32" fmla="*/ 38 w 60"/>
                <a:gd name="T33" fmla="*/ 1 h 57"/>
                <a:gd name="T34" fmla="*/ 41 w 60"/>
                <a:gd name="T35" fmla="*/ 0 h 57"/>
                <a:gd name="T36" fmla="*/ 43 w 60"/>
                <a:gd name="T37" fmla="*/ 0 h 57"/>
                <a:gd name="T38" fmla="*/ 44 w 60"/>
                <a:gd name="T39" fmla="*/ 13 h 57"/>
                <a:gd name="T40" fmla="*/ 41 w 60"/>
                <a:gd name="T41" fmla="*/ 13 h 57"/>
                <a:gd name="T42" fmla="*/ 34 w 60"/>
                <a:gd name="T43" fmla="*/ 5 h 57"/>
                <a:gd name="T44" fmla="*/ 26 w 60"/>
                <a:gd name="T45" fmla="*/ 5 h 57"/>
                <a:gd name="T46" fmla="*/ 26 w 60"/>
                <a:gd name="T47" fmla="*/ 36 h 5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0" h="57">
                  <a:moveTo>
                    <a:pt x="36" y="47"/>
                  </a:moveTo>
                  <a:cubicBezTo>
                    <a:pt x="36" y="52"/>
                    <a:pt x="38" y="54"/>
                    <a:pt x="44" y="54"/>
                  </a:cubicBezTo>
                  <a:cubicBezTo>
                    <a:pt x="46" y="54"/>
                    <a:pt x="46" y="54"/>
                    <a:pt x="46" y="54"/>
                  </a:cubicBezTo>
                  <a:cubicBezTo>
                    <a:pt x="46" y="57"/>
                    <a:pt x="46" y="57"/>
                    <a:pt x="46" y="57"/>
                  </a:cubicBezTo>
                  <a:cubicBezTo>
                    <a:pt x="14" y="57"/>
                    <a:pt x="14" y="57"/>
                    <a:pt x="14" y="57"/>
                  </a:cubicBezTo>
                  <a:cubicBezTo>
                    <a:pt x="14" y="54"/>
                    <a:pt x="14" y="54"/>
                    <a:pt x="14" y="54"/>
                  </a:cubicBezTo>
                  <a:cubicBezTo>
                    <a:pt x="17" y="54"/>
                    <a:pt x="17" y="54"/>
                    <a:pt x="17" y="54"/>
                  </a:cubicBezTo>
                  <a:cubicBezTo>
                    <a:pt x="22" y="54"/>
                    <a:pt x="24" y="52"/>
                    <a:pt x="24" y="47"/>
                  </a:cubicBezTo>
                  <a:cubicBezTo>
                    <a:pt x="24" y="6"/>
                    <a:pt x="24" y="6"/>
                    <a:pt x="24" y="6"/>
                  </a:cubicBezTo>
                  <a:cubicBezTo>
                    <a:pt x="13" y="6"/>
                    <a:pt x="13" y="6"/>
                    <a:pt x="13" y="6"/>
                  </a:cubicBezTo>
                  <a:cubicBezTo>
                    <a:pt x="6" y="6"/>
                    <a:pt x="5" y="7"/>
                    <a:pt x="3" y="16"/>
                  </a:cubicBezTo>
                  <a:cubicBezTo>
                    <a:pt x="0" y="16"/>
                    <a:pt x="0" y="16"/>
                    <a:pt x="0" y="16"/>
                  </a:cubicBezTo>
                  <a:cubicBezTo>
                    <a:pt x="1" y="0"/>
                    <a:pt x="1" y="0"/>
                    <a:pt x="1" y="0"/>
                  </a:cubicBezTo>
                  <a:cubicBezTo>
                    <a:pt x="4" y="0"/>
                    <a:pt x="4" y="0"/>
                    <a:pt x="4" y="0"/>
                  </a:cubicBezTo>
                  <a:cubicBezTo>
                    <a:pt x="5" y="0"/>
                    <a:pt x="5" y="1"/>
                    <a:pt x="6" y="1"/>
                  </a:cubicBezTo>
                  <a:cubicBezTo>
                    <a:pt x="6" y="1"/>
                    <a:pt x="7" y="1"/>
                    <a:pt x="8" y="1"/>
                  </a:cubicBezTo>
                  <a:cubicBezTo>
                    <a:pt x="52" y="1"/>
                    <a:pt x="52" y="1"/>
                    <a:pt x="52" y="1"/>
                  </a:cubicBezTo>
                  <a:cubicBezTo>
                    <a:pt x="54" y="1"/>
                    <a:pt x="54" y="1"/>
                    <a:pt x="56" y="0"/>
                  </a:cubicBezTo>
                  <a:cubicBezTo>
                    <a:pt x="59" y="0"/>
                    <a:pt x="59" y="0"/>
                    <a:pt x="59" y="0"/>
                  </a:cubicBezTo>
                  <a:cubicBezTo>
                    <a:pt x="60" y="16"/>
                    <a:pt x="60" y="16"/>
                    <a:pt x="60" y="16"/>
                  </a:cubicBezTo>
                  <a:cubicBezTo>
                    <a:pt x="57" y="16"/>
                    <a:pt x="57" y="16"/>
                    <a:pt x="57" y="16"/>
                  </a:cubicBezTo>
                  <a:cubicBezTo>
                    <a:pt x="55" y="7"/>
                    <a:pt x="54" y="6"/>
                    <a:pt x="47" y="6"/>
                  </a:cubicBezTo>
                  <a:cubicBezTo>
                    <a:pt x="36" y="6"/>
                    <a:pt x="36" y="6"/>
                    <a:pt x="36" y="6"/>
                  </a:cubicBezTo>
                  <a:lnTo>
                    <a:pt x="36" y="47"/>
                  </a:lnTo>
                  <a:close/>
                </a:path>
              </a:pathLst>
            </a:custGeom>
            <a:solidFill>
              <a:srgbClr val="6699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8" name="Freeform 20"/>
            <p:cNvSpPr>
              <a:spLocks/>
            </p:cNvSpPr>
            <p:nvPr userDrawn="1"/>
          </p:nvSpPr>
          <p:spPr bwMode="gray">
            <a:xfrm>
              <a:off x="2572" y="3507"/>
              <a:ext cx="50" cy="51"/>
            </a:xfrm>
            <a:custGeom>
              <a:avLst/>
              <a:gdLst>
                <a:gd name="T0" fmla="*/ 32 w 55"/>
                <a:gd name="T1" fmla="*/ 5 h 56"/>
                <a:gd name="T2" fmla="*/ 17 w 55"/>
                <a:gd name="T3" fmla="*/ 5 h 56"/>
                <a:gd name="T4" fmla="*/ 17 w 55"/>
                <a:gd name="T5" fmla="*/ 19 h 56"/>
                <a:gd name="T6" fmla="*/ 29 w 55"/>
                <a:gd name="T7" fmla="*/ 19 h 56"/>
                <a:gd name="T8" fmla="*/ 33 w 55"/>
                <a:gd name="T9" fmla="*/ 14 h 56"/>
                <a:gd name="T10" fmla="*/ 36 w 55"/>
                <a:gd name="T11" fmla="*/ 14 h 56"/>
                <a:gd name="T12" fmla="*/ 36 w 55"/>
                <a:gd name="T13" fmla="*/ 28 h 56"/>
                <a:gd name="T14" fmla="*/ 33 w 55"/>
                <a:gd name="T15" fmla="*/ 28 h 56"/>
                <a:gd name="T16" fmla="*/ 27 w 55"/>
                <a:gd name="T17" fmla="*/ 23 h 56"/>
                <a:gd name="T18" fmla="*/ 17 w 55"/>
                <a:gd name="T19" fmla="*/ 23 h 56"/>
                <a:gd name="T20" fmla="*/ 17 w 55"/>
                <a:gd name="T21" fmla="*/ 36 h 56"/>
                <a:gd name="T22" fmla="*/ 20 w 55"/>
                <a:gd name="T23" fmla="*/ 38 h 56"/>
                <a:gd name="T24" fmla="*/ 31 w 55"/>
                <a:gd name="T25" fmla="*/ 38 h 56"/>
                <a:gd name="T26" fmla="*/ 39 w 55"/>
                <a:gd name="T27" fmla="*/ 32 h 56"/>
                <a:gd name="T28" fmla="*/ 41 w 55"/>
                <a:gd name="T29" fmla="*/ 32 h 56"/>
                <a:gd name="T30" fmla="*/ 41 w 55"/>
                <a:gd name="T31" fmla="*/ 42 h 56"/>
                <a:gd name="T32" fmla="*/ 0 w 55"/>
                <a:gd name="T33" fmla="*/ 42 h 56"/>
                <a:gd name="T34" fmla="*/ 0 w 55"/>
                <a:gd name="T35" fmla="*/ 40 h 56"/>
                <a:gd name="T36" fmla="*/ 3 w 55"/>
                <a:gd name="T37" fmla="*/ 40 h 56"/>
                <a:gd name="T38" fmla="*/ 7 w 55"/>
                <a:gd name="T39" fmla="*/ 35 h 56"/>
                <a:gd name="T40" fmla="*/ 7 w 55"/>
                <a:gd name="T41" fmla="*/ 7 h 56"/>
                <a:gd name="T42" fmla="*/ 2 w 55"/>
                <a:gd name="T43" fmla="*/ 4 h 56"/>
                <a:gd name="T44" fmla="*/ 2 w 55"/>
                <a:gd name="T45" fmla="*/ 4 h 56"/>
                <a:gd name="T46" fmla="*/ 2 w 55"/>
                <a:gd name="T47" fmla="*/ 0 h 56"/>
                <a:gd name="T48" fmla="*/ 38 w 55"/>
                <a:gd name="T49" fmla="*/ 0 h 56"/>
                <a:gd name="T50" fmla="*/ 39 w 55"/>
                <a:gd name="T51" fmla="*/ 10 h 56"/>
                <a:gd name="T52" fmla="*/ 37 w 55"/>
                <a:gd name="T53" fmla="*/ 10 h 56"/>
                <a:gd name="T54" fmla="*/ 32 w 55"/>
                <a:gd name="T55" fmla="*/ 5 h 5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5" h="56">
                  <a:moveTo>
                    <a:pt x="43" y="5"/>
                  </a:moveTo>
                  <a:cubicBezTo>
                    <a:pt x="23" y="5"/>
                    <a:pt x="23" y="5"/>
                    <a:pt x="23" y="5"/>
                  </a:cubicBezTo>
                  <a:cubicBezTo>
                    <a:pt x="23" y="25"/>
                    <a:pt x="23" y="25"/>
                    <a:pt x="23" y="25"/>
                  </a:cubicBezTo>
                  <a:cubicBezTo>
                    <a:pt x="38" y="25"/>
                    <a:pt x="38" y="25"/>
                    <a:pt x="38" y="25"/>
                  </a:cubicBezTo>
                  <a:cubicBezTo>
                    <a:pt x="43" y="25"/>
                    <a:pt x="44" y="24"/>
                    <a:pt x="44" y="19"/>
                  </a:cubicBezTo>
                  <a:cubicBezTo>
                    <a:pt x="48" y="19"/>
                    <a:pt x="48" y="19"/>
                    <a:pt x="48" y="19"/>
                  </a:cubicBezTo>
                  <a:cubicBezTo>
                    <a:pt x="48" y="37"/>
                    <a:pt x="48" y="37"/>
                    <a:pt x="48" y="37"/>
                  </a:cubicBezTo>
                  <a:cubicBezTo>
                    <a:pt x="44" y="37"/>
                    <a:pt x="44" y="37"/>
                    <a:pt x="44" y="37"/>
                  </a:cubicBezTo>
                  <a:cubicBezTo>
                    <a:pt x="44" y="32"/>
                    <a:pt x="43" y="30"/>
                    <a:pt x="36" y="30"/>
                  </a:cubicBezTo>
                  <a:cubicBezTo>
                    <a:pt x="23" y="30"/>
                    <a:pt x="23" y="30"/>
                    <a:pt x="23" y="30"/>
                  </a:cubicBezTo>
                  <a:cubicBezTo>
                    <a:pt x="23" y="47"/>
                    <a:pt x="23" y="47"/>
                    <a:pt x="23" y="47"/>
                  </a:cubicBezTo>
                  <a:cubicBezTo>
                    <a:pt x="23" y="51"/>
                    <a:pt x="24" y="51"/>
                    <a:pt x="26" y="51"/>
                  </a:cubicBezTo>
                  <a:cubicBezTo>
                    <a:pt x="41" y="51"/>
                    <a:pt x="41" y="51"/>
                    <a:pt x="41" y="51"/>
                  </a:cubicBezTo>
                  <a:cubicBezTo>
                    <a:pt x="47" y="51"/>
                    <a:pt x="50" y="50"/>
                    <a:pt x="52" y="42"/>
                  </a:cubicBezTo>
                  <a:cubicBezTo>
                    <a:pt x="55" y="42"/>
                    <a:pt x="55" y="42"/>
                    <a:pt x="55" y="42"/>
                  </a:cubicBezTo>
                  <a:cubicBezTo>
                    <a:pt x="54" y="56"/>
                    <a:pt x="54" y="56"/>
                    <a:pt x="54" y="56"/>
                  </a:cubicBezTo>
                  <a:cubicBezTo>
                    <a:pt x="0" y="56"/>
                    <a:pt x="0" y="56"/>
                    <a:pt x="0" y="56"/>
                  </a:cubicBezTo>
                  <a:cubicBezTo>
                    <a:pt x="0" y="53"/>
                    <a:pt x="0" y="53"/>
                    <a:pt x="0" y="53"/>
                  </a:cubicBezTo>
                  <a:cubicBezTo>
                    <a:pt x="3" y="53"/>
                    <a:pt x="3" y="53"/>
                    <a:pt x="3" y="53"/>
                  </a:cubicBezTo>
                  <a:cubicBezTo>
                    <a:pt x="9" y="53"/>
                    <a:pt x="10" y="51"/>
                    <a:pt x="10" y="46"/>
                  </a:cubicBezTo>
                  <a:cubicBezTo>
                    <a:pt x="10" y="10"/>
                    <a:pt x="10" y="10"/>
                    <a:pt x="10" y="10"/>
                  </a:cubicBezTo>
                  <a:cubicBezTo>
                    <a:pt x="10" y="5"/>
                    <a:pt x="9" y="4"/>
                    <a:pt x="2" y="4"/>
                  </a:cubicBezTo>
                  <a:cubicBezTo>
                    <a:pt x="2" y="4"/>
                    <a:pt x="2" y="4"/>
                    <a:pt x="2" y="4"/>
                  </a:cubicBezTo>
                  <a:cubicBezTo>
                    <a:pt x="2" y="0"/>
                    <a:pt x="2" y="0"/>
                    <a:pt x="2" y="0"/>
                  </a:cubicBezTo>
                  <a:cubicBezTo>
                    <a:pt x="51" y="0"/>
                    <a:pt x="51" y="0"/>
                    <a:pt x="51" y="0"/>
                  </a:cubicBezTo>
                  <a:cubicBezTo>
                    <a:pt x="52" y="13"/>
                    <a:pt x="52" y="13"/>
                    <a:pt x="52" y="13"/>
                  </a:cubicBezTo>
                  <a:cubicBezTo>
                    <a:pt x="49" y="13"/>
                    <a:pt x="49" y="13"/>
                    <a:pt x="49" y="13"/>
                  </a:cubicBezTo>
                  <a:cubicBezTo>
                    <a:pt x="48" y="7"/>
                    <a:pt x="47" y="5"/>
                    <a:pt x="43" y="5"/>
                  </a:cubicBezTo>
                  <a:close/>
                </a:path>
              </a:pathLst>
            </a:custGeom>
            <a:solidFill>
              <a:srgbClr val="6699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9" name="Freeform 21"/>
            <p:cNvSpPr>
              <a:spLocks/>
            </p:cNvSpPr>
            <p:nvPr userDrawn="1"/>
          </p:nvSpPr>
          <p:spPr bwMode="gray">
            <a:xfrm>
              <a:off x="2641" y="3506"/>
              <a:ext cx="54" cy="54"/>
            </a:xfrm>
            <a:custGeom>
              <a:avLst/>
              <a:gdLst>
                <a:gd name="T0" fmla="*/ 45 w 59"/>
                <a:gd name="T1" fmla="*/ 32 h 59"/>
                <a:gd name="T2" fmla="*/ 41 w 59"/>
                <a:gd name="T3" fmla="*/ 45 h 59"/>
                <a:gd name="T4" fmla="*/ 37 w 59"/>
                <a:gd name="T5" fmla="*/ 44 h 59"/>
                <a:gd name="T6" fmla="*/ 25 w 59"/>
                <a:gd name="T7" fmla="*/ 45 h 59"/>
                <a:gd name="T8" fmla="*/ 0 w 59"/>
                <a:gd name="T9" fmla="*/ 23 h 59"/>
                <a:gd name="T10" fmla="*/ 26 w 59"/>
                <a:gd name="T11" fmla="*/ 0 h 59"/>
                <a:gd name="T12" fmla="*/ 40 w 59"/>
                <a:gd name="T13" fmla="*/ 3 h 59"/>
                <a:gd name="T14" fmla="*/ 41 w 59"/>
                <a:gd name="T15" fmla="*/ 3 h 59"/>
                <a:gd name="T16" fmla="*/ 43 w 59"/>
                <a:gd name="T17" fmla="*/ 3 h 59"/>
                <a:gd name="T18" fmla="*/ 44 w 59"/>
                <a:gd name="T19" fmla="*/ 14 h 59"/>
                <a:gd name="T20" fmla="*/ 41 w 59"/>
                <a:gd name="T21" fmla="*/ 14 h 59"/>
                <a:gd name="T22" fmla="*/ 27 w 59"/>
                <a:gd name="T23" fmla="*/ 4 h 59"/>
                <a:gd name="T24" fmla="*/ 10 w 59"/>
                <a:gd name="T25" fmla="*/ 22 h 59"/>
                <a:gd name="T26" fmla="*/ 27 w 59"/>
                <a:gd name="T27" fmla="*/ 41 h 59"/>
                <a:gd name="T28" fmla="*/ 42 w 59"/>
                <a:gd name="T29" fmla="*/ 32 h 59"/>
                <a:gd name="T30" fmla="*/ 45 w 59"/>
                <a:gd name="T31" fmla="*/ 32 h 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9" h="59">
                  <a:moveTo>
                    <a:pt x="59" y="41"/>
                  </a:moveTo>
                  <a:cubicBezTo>
                    <a:pt x="58" y="46"/>
                    <a:pt x="56" y="53"/>
                    <a:pt x="53" y="58"/>
                  </a:cubicBezTo>
                  <a:cubicBezTo>
                    <a:pt x="52" y="57"/>
                    <a:pt x="50" y="57"/>
                    <a:pt x="48" y="57"/>
                  </a:cubicBezTo>
                  <a:cubicBezTo>
                    <a:pt x="44" y="57"/>
                    <a:pt x="39" y="59"/>
                    <a:pt x="33" y="59"/>
                  </a:cubicBezTo>
                  <a:cubicBezTo>
                    <a:pt x="14" y="59"/>
                    <a:pt x="0" y="46"/>
                    <a:pt x="0" y="29"/>
                  </a:cubicBezTo>
                  <a:cubicBezTo>
                    <a:pt x="0" y="13"/>
                    <a:pt x="15" y="0"/>
                    <a:pt x="34" y="0"/>
                  </a:cubicBezTo>
                  <a:cubicBezTo>
                    <a:pt x="44" y="0"/>
                    <a:pt x="50" y="3"/>
                    <a:pt x="52" y="3"/>
                  </a:cubicBezTo>
                  <a:cubicBezTo>
                    <a:pt x="52" y="3"/>
                    <a:pt x="53" y="3"/>
                    <a:pt x="53" y="3"/>
                  </a:cubicBezTo>
                  <a:cubicBezTo>
                    <a:pt x="56" y="3"/>
                    <a:pt x="56" y="3"/>
                    <a:pt x="56" y="3"/>
                  </a:cubicBezTo>
                  <a:cubicBezTo>
                    <a:pt x="57" y="18"/>
                    <a:pt x="57" y="18"/>
                    <a:pt x="57" y="18"/>
                  </a:cubicBezTo>
                  <a:cubicBezTo>
                    <a:pt x="53" y="18"/>
                    <a:pt x="53" y="18"/>
                    <a:pt x="53" y="18"/>
                  </a:cubicBezTo>
                  <a:cubicBezTo>
                    <a:pt x="50" y="9"/>
                    <a:pt x="44" y="4"/>
                    <a:pt x="35" y="4"/>
                  </a:cubicBezTo>
                  <a:cubicBezTo>
                    <a:pt x="22" y="4"/>
                    <a:pt x="13" y="14"/>
                    <a:pt x="13" y="28"/>
                  </a:cubicBezTo>
                  <a:cubicBezTo>
                    <a:pt x="13" y="43"/>
                    <a:pt x="23" y="54"/>
                    <a:pt x="36" y="54"/>
                  </a:cubicBezTo>
                  <a:cubicBezTo>
                    <a:pt x="44" y="54"/>
                    <a:pt x="51" y="49"/>
                    <a:pt x="55" y="41"/>
                  </a:cubicBezTo>
                  <a:lnTo>
                    <a:pt x="59" y="41"/>
                  </a:lnTo>
                  <a:close/>
                </a:path>
              </a:pathLst>
            </a:custGeom>
            <a:solidFill>
              <a:srgbClr val="6699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0" name="Freeform 22"/>
            <p:cNvSpPr>
              <a:spLocks/>
            </p:cNvSpPr>
            <p:nvPr userDrawn="1"/>
          </p:nvSpPr>
          <p:spPr bwMode="gray">
            <a:xfrm>
              <a:off x="2711" y="3507"/>
              <a:ext cx="65" cy="51"/>
            </a:xfrm>
            <a:custGeom>
              <a:avLst/>
              <a:gdLst>
                <a:gd name="T0" fmla="*/ 33 w 71"/>
                <a:gd name="T1" fmla="*/ 40 h 56"/>
                <a:gd name="T2" fmla="*/ 38 w 71"/>
                <a:gd name="T3" fmla="*/ 35 h 56"/>
                <a:gd name="T4" fmla="*/ 38 w 71"/>
                <a:gd name="T5" fmla="*/ 23 h 56"/>
                <a:gd name="T6" fmla="*/ 15 w 71"/>
                <a:gd name="T7" fmla="*/ 23 h 56"/>
                <a:gd name="T8" fmla="*/ 15 w 71"/>
                <a:gd name="T9" fmla="*/ 35 h 56"/>
                <a:gd name="T10" fmla="*/ 21 w 71"/>
                <a:gd name="T11" fmla="*/ 40 h 56"/>
                <a:gd name="T12" fmla="*/ 23 w 71"/>
                <a:gd name="T13" fmla="*/ 40 h 56"/>
                <a:gd name="T14" fmla="*/ 23 w 71"/>
                <a:gd name="T15" fmla="*/ 42 h 56"/>
                <a:gd name="T16" fmla="*/ 0 w 71"/>
                <a:gd name="T17" fmla="*/ 42 h 56"/>
                <a:gd name="T18" fmla="*/ 0 w 71"/>
                <a:gd name="T19" fmla="*/ 40 h 56"/>
                <a:gd name="T20" fmla="*/ 1 w 71"/>
                <a:gd name="T21" fmla="*/ 40 h 56"/>
                <a:gd name="T22" fmla="*/ 5 w 71"/>
                <a:gd name="T23" fmla="*/ 35 h 56"/>
                <a:gd name="T24" fmla="*/ 5 w 71"/>
                <a:gd name="T25" fmla="*/ 7 h 56"/>
                <a:gd name="T26" fmla="*/ 1 w 71"/>
                <a:gd name="T27" fmla="*/ 4 h 56"/>
                <a:gd name="T28" fmla="*/ 0 w 71"/>
                <a:gd name="T29" fmla="*/ 4 h 56"/>
                <a:gd name="T30" fmla="*/ 0 w 71"/>
                <a:gd name="T31" fmla="*/ 0 h 56"/>
                <a:gd name="T32" fmla="*/ 23 w 71"/>
                <a:gd name="T33" fmla="*/ 0 h 56"/>
                <a:gd name="T34" fmla="*/ 23 w 71"/>
                <a:gd name="T35" fmla="*/ 4 h 56"/>
                <a:gd name="T36" fmla="*/ 21 w 71"/>
                <a:gd name="T37" fmla="*/ 4 h 56"/>
                <a:gd name="T38" fmla="*/ 15 w 71"/>
                <a:gd name="T39" fmla="*/ 7 h 56"/>
                <a:gd name="T40" fmla="*/ 15 w 71"/>
                <a:gd name="T41" fmla="*/ 18 h 56"/>
                <a:gd name="T42" fmla="*/ 38 w 71"/>
                <a:gd name="T43" fmla="*/ 18 h 56"/>
                <a:gd name="T44" fmla="*/ 38 w 71"/>
                <a:gd name="T45" fmla="*/ 7 h 56"/>
                <a:gd name="T46" fmla="*/ 33 w 71"/>
                <a:gd name="T47" fmla="*/ 4 h 56"/>
                <a:gd name="T48" fmla="*/ 32 w 71"/>
                <a:gd name="T49" fmla="*/ 4 h 56"/>
                <a:gd name="T50" fmla="*/ 32 w 71"/>
                <a:gd name="T51" fmla="*/ 0 h 56"/>
                <a:gd name="T52" fmla="*/ 55 w 71"/>
                <a:gd name="T53" fmla="*/ 0 h 56"/>
                <a:gd name="T54" fmla="*/ 55 w 71"/>
                <a:gd name="T55" fmla="*/ 4 h 56"/>
                <a:gd name="T56" fmla="*/ 54 w 71"/>
                <a:gd name="T57" fmla="*/ 4 h 56"/>
                <a:gd name="T58" fmla="*/ 49 w 71"/>
                <a:gd name="T59" fmla="*/ 7 h 56"/>
                <a:gd name="T60" fmla="*/ 49 w 71"/>
                <a:gd name="T61" fmla="*/ 35 h 56"/>
                <a:gd name="T62" fmla="*/ 54 w 71"/>
                <a:gd name="T63" fmla="*/ 40 h 56"/>
                <a:gd name="T64" fmla="*/ 55 w 71"/>
                <a:gd name="T65" fmla="*/ 40 h 56"/>
                <a:gd name="T66" fmla="*/ 55 w 71"/>
                <a:gd name="T67" fmla="*/ 42 h 56"/>
                <a:gd name="T68" fmla="*/ 32 w 71"/>
                <a:gd name="T69" fmla="*/ 42 h 56"/>
                <a:gd name="T70" fmla="*/ 32 w 71"/>
                <a:gd name="T71" fmla="*/ 40 h 56"/>
                <a:gd name="T72" fmla="*/ 33 w 71"/>
                <a:gd name="T73" fmla="*/ 40 h 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71" h="56">
                  <a:moveTo>
                    <a:pt x="43" y="53"/>
                  </a:moveTo>
                  <a:cubicBezTo>
                    <a:pt x="48" y="53"/>
                    <a:pt x="50" y="51"/>
                    <a:pt x="50" y="46"/>
                  </a:cubicBezTo>
                  <a:cubicBezTo>
                    <a:pt x="50" y="30"/>
                    <a:pt x="50" y="30"/>
                    <a:pt x="50" y="30"/>
                  </a:cubicBezTo>
                  <a:cubicBezTo>
                    <a:pt x="20" y="30"/>
                    <a:pt x="20" y="30"/>
                    <a:pt x="20" y="30"/>
                  </a:cubicBezTo>
                  <a:cubicBezTo>
                    <a:pt x="20" y="46"/>
                    <a:pt x="20" y="46"/>
                    <a:pt x="20" y="46"/>
                  </a:cubicBezTo>
                  <a:cubicBezTo>
                    <a:pt x="20" y="51"/>
                    <a:pt x="22" y="53"/>
                    <a:pt x="27" y="53"/>
                  </a:cubicBezTo>
                  <a:cubicBezTo>
                    <a:pt x="29" y="53"/>
                    <a:pt x="29" y="53"/>
                    <a:pt x="29" y="53"/>
                  </a:cubicBezTo>
                  <a:cubicBezTo>
                    <a:pt x="29" y="56"/>
                    <a:pt x="29" y="56"/>
                    <a:pt x="29" y="56"/>
                  </a:cubicBezTo>
                  <a:cubicBezTo>
                    <a:pt x="0" y="56"/>
                    <a:pt x="0" y="56"/>
                    <a:pt x="0" y="56"/>
                  </a:cubicBezTo>
                  <a:cubicBezTo>
                    <a:pt x="0" y="53"/>
                    <a:pt x="0" y="53"/>
                    <a:pt x="0" y="53"/>
                  </a:cubicBezTo>
                  <a:cubicBezTo>
                    <a:pt x="1" y="53"/>
                    <a:pt x="1" y="53"/>
                    <a:pt x="1" y="53"/>
                  </a:cubicBezTo>
                  <a:cubicBezTo>
                    <a:pt x="6" y="53"/>
                    <a:pt x="8" y="51"/>
                    <a:pt x="8" y="46"/>
                  </a:cubicBezTo>
                  <a:cubicBezTo>
                    <a:pt x="8" y="10"/>
                    <a:pt x="8" y="10"/>
                    <a:pt x="8" y="10"/>
                  </a:cubicBezTo>
                  <a:cubicBezTo>
                    <a:pt x="8" y="6"/>
                    <a:pt x="6" y="4"/>
                    <a:pt x="1" y="4"/>
                  </a:cubicBezTo>
                  <a:cubicBezTo>
                    <a:pt x="0" y="4"/>
                    <a:pt x="0" y="4"/>
                    <a:pt x="0" y="4"/>
                  </a:cubicBezTo>
                  <a:cubicBezTo>
                    <a:pt x="0" y="0"/>
                    <a:pt x="0" y="0"/>
                    <a:pt x="0" y="0"/>
                  </a:cubicBezTo>
                  <a:cubicBezTo>
                    <a:pt x="29" y="0"/>
                    <a:pt x="29" y="0"/>
                    <a:pt x="29" y="0"/>
                  </a:cubicBezTo>
                  <a:cubicBezTo>
                    <a:pt x="29" y="4"/>
                    <a:pt x="29" y="4"/>
                    <a:pt x="29" y="4"/>
                  </a:cubicBezTo>
                  <a:cubicBezTo>
                    <a:pt x="27" y="4"/>
                    <a:pt x="27" y="4"/>
                    <a:pt x="27" y="4"/>
                  </a:cubicBezTo>
                  <a:cubicBezTo>
                    <a:pt x="23" y="4"/>
                    <a:pt x="20" y="5"/>
                    <a:pt x="20" y="10"/>
                  </a:cubicBezTo>
                  <a:cubicBezTo>
                    <a:pt x="20" y="24"/>
                    <a:pt x="20" y="24"/>
                    <a:pt x="20" y="24"/>
                  </a:cubicBezTo>
                  <a:cubicBezTo>
                    <a:pt x="50" y="24"/>
                    <a:pt x="50" y="24"/>
                    <a:pt x="50" y="24"/>
                  </a:cubicBezTo>
                  <a:cubicBezTo>
                    <a:pt x="50" y="10"/>
                    <a:pt x="50" y="10"/>
                    <a:pt x="50" y="10"/>
                  </a:cubicBezTo>
                  <a:cubicBezTo>
                    <a:pt x="50" y="5"/>
                    <a:pt x="48" y="4"/>
                    <a:pt x="43" y="4"/>
                  </a:cubicBezTo>
                  <a:cubicBezTo>
                    <a:pt x="42" y="4"/>
                    <a:pt x="42" y="4"/>
                    <a:pt x="42" y="4"/>
                  </a:cubicBezTo>
                  <a:cubicBezTo>
                    <a:pt x="42" y="0"/>
                    <a:pt x="42" y="0"/>
                    <a:pt x="42" y="0"/>
                  </a:cubicBezTo>
                  <a:cubicBezTo>
                    <a:pt x="71" y="0"/>
                    <a:pt x="71" y="0"/>
                    <a:pt x="71" y="0"/>
                  </a:cubicBezTo>
                  <a:cubicBezTo>
                    <a:pt x="71" y="4"/>
                    <a:pt x="71" y="4"/>
                    <a:pt x="71" y="4"/>
                  </a:cubicBezTo>
                  <a:cubicBezTo>
                    <a:pt x="70" y="4"/>
                    <a:pt x="70" y="4"/>
                    <a:pt x="70" y="4"/>
                  </a:cubicBezTo>
                  <a:cubicBezTo>
                    <a:pt x="65" y="4"/>
                    <a:pt x="63" y="5"/>
                    <a:pt x="63" y="10"/>
                  </a:cubicBezTo>
                  <a:cubicBezTo>
                    <a:pt x="63" y="46"/>
                    <a:pt x="63" y="46"/>
                    <a:pt x="63" y="46"/>
                  </a:cubicBezTo>
                  <a:cubicBezTo>
                    <a:pt x="63" y="51"/>
                    <a:pt x="64" y="53"/>
                    <a:pt x="70" y="53"/>
                  </a:cubicBezTo>
                  <a:cubicBezTo>
                    <a:pt x="71" y="53"/>
                    <a:pt x="71" y="53"/>
                    <a:pt x="71" y="53"/>
                  </a:cubicBezTo>
                  <a:cubicBezTo>
                    <a:pt x="71" y="56"/>
                    <a:pt x="71" y="56"/>
                    <a:pt x="71" y="56"/>
                  </a:cubicBezTo>
                  <a:cubicBezTo>
                    <a:pt x="42" y="56"/>
                    <a:pt x="42" y="56"/>
                    <a:pt x="42" y="56"/>
                  </a:cubicBezTo>
                  <a:cubicBezTo>
                    <a:pt x="42" y="53"/>
                    <a:pt x="42" y="53"/>
                    <a:pt x="42" y="53"/>
                  </a:cubicBezTo>
                  <a:lnTo>
                    <a:pt x="43" y="53"/>
                  </a:lnTo>
                  <a:close/>
                </a:path>
              </a:pathLst>
            </a:custGeom>
            <a:solidFill>
              <a:srgbClr val="6699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1" name="Freeform 23"/>
            <p:cNvSpPr>
              <a:spLocks/>
            </p:cNvSpPr>
            <p:nvPr userDrawn="1"/>
          </p:nvSpPr>
          <p:spPr bwMode="gray">
            <a:xfrm>
              <a:off x="2792" y="3507"/>
              <a:ext cx="63" cy="52"/>
            </a:xfrm>
            <a:custGeom>
              <a:avLst/>
              <a:gdLst>
                <a:gd name="T0" fmla="*/ 10 w 70"/>
                <a:gd name="T1" fmla="*/ 35 h 57"/>
                <a:gd name="T2" fmla="*/ 16 w 70"/>
                <a:gd name="T3" fmla="*/ 40 h 57"/>
                <a:gd name="T4" fmla="*/ 16 w 70"/>
                <a:gd name="T5" fmla="*/ 43 h 57"/>
                <a:gd name="T6" fmla="*/ 0 w 70"/>
                <a:gd name="T7" fmla="*/ 43 h 57"/>
                <a:gd name="T8" fmla="*/ 0 w 70"/>
                <a:gd name="T9" fmla="*/ 40 h 57"/>
                <a:gd name="T10" fmla="*/ 0 w 70"/>
                <a:gd name="T11" fmla="*/ 40 h 57"/>
                <a:gd name="T12" fmla="*/ 5 w 70"/>
                <a:gd name="T13" fmla="*/ 36 h 57"/>
                <a:gd name="T14" fmla="*/ 5 w 70"/>
                <a:gd name="T15" fmla="*/ 5 h 57"/>
                <a:gd name="T16" fmla="*/ 0 w 70"/>
                <a:gd name="T17" fmla="*/ 4 h 57"/>
                <a:gd name="T18" fmla="*/ 0 w 70"/>
                <a:gd name="T19" fmla="*/ 0 h 57"/>
                <a:gd name="T20" fmla="*/ 14 w 70"/>
                <a:gd name="T21" fmla="*/ 0 h 57"/>
                <a:gd name="T22" fmla="*/ 41 w 70"/>
                <a:gd name="T23" fmla="*/ 30 h 57"/>
                <a:gd name="T24" fmla="*/ 41 w 70"/>
                <a:gd name="T25" fmla="*/ 8 h 57"/>
                <a:gd name="T26" fmla="*/ 34 w 70"/>
                <a:gd name="T27" fmla="*/ 4 h 57"/>
                <a:gd name="T28" fmla="*/ 33 w 70"/>
                <a:gd name="T29" fmla="*/ 4 h 57"/>
                <a:gd name="T30" fmla="*/ 33 w 70"/>
                <a:gd name="T31" fmla="*/ 0 h 57"/>
                <a:gd name="T32" fmla="*/ 51 w 70"/>
                <a:gd name="T33" fmla="*/ 0 h 57"/>
                <a:gd name="T34" fmla="*/ 51 w 70"/>
                <a:gd name="T35" fmla="*/ 4 h 57"/>
                <a:gd name="T36" fmla="*/ 50 w 70"/>
                <a:gd name="T37" fmla="*/ 4 h 57"/>
                <a:gd name="T38" fmla="*/ 45 w 70"/>
                <a:gd name="T39" fmla="*/ 5 h 57"/>
                <a:gd name="T40" fmla="*/ 45 w 70"/>
                <a:gd name="T41" fmla="*/ 43 h 57"/>
                <a:gd name="T42" fmla="*/ 41 w 70"/>
                <a:gd name="T43" fmla="*/ 43 h 57"/>
                <a:gd name="T44" fmla="*/ 10 w 70"/>
                <a:gd name="T45" fmla="*/ 8 h 57"/>
                <a:gd name="T46" fmla="*/ 10 w 70"/>
                <a:gd name="T47" fmla="*/ 35 h 5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0" h="57">
                  <a:moveTo>
                    <a:pt x="13" y="46"/>
                  </a:moveTo>
                  <a:cubicBezTo>
                    <a:pt x="13" y="51"/>
                    <a:pt x="15" y="53"/>
                    <a:pt x="22" y="53"/>
                  </a:cubicBezTo>
                  <a:cubicBezTo>
                    <a:pt x="22" y="56"/>
                    <a:pt x="22" y="56"/>
                    <a:pt x="22" y="56"/>
                  </a:cubicBezTo>
                  <a:cubicBezTo>
                    <a:pt x="0" y="56"/>
                    <a:pt x="0" y="56"/>
                    <a:pt x="0" y="56"/>
                  </a:cubicBezTo>
                  <a:cubicBezTo>
                    <a:pt x="0" y="53"/>
                    <a:pt x="0" y="53"/>
                    <a:pt x="0" y="53"/>
                  </a:cubicBezTo>
                  <a:cubicBezTo>
                    <a:pt x="0" y="53"/>
                    <a:pt x="0" y="53"/>
                    <a:pt x="0" y="53"/>
                  </a:cubicBezTo>
                  <a:cubicBezTo>
                    <a:pt x="6" y="53"/>
                    <a:pt x="7" y="51"/>
                    <a:pt x="7" y="47"/>
                  </a:cubicBezTo>
                  <a:cubicBezTo>
                    <a:pt x="7" y="6"/>
                    <a:pt x="7" y="6"/>
                    <a:pt x="7" y="6"/>
                  </a:cubicBezTo>
                  <a:cubicBezTo>
                    <a:pt x="5" y="4"/>
                    <a:pt x="3" y="4"/>
                    <a:pt x="0" y="4"/>
                  </a:cubicBezTo>
                  <a:cubicBezTo>
                    <a:pt x="0" y="0"/>
                    <a:pt x="0" y="0"/>
                    <a:pt x="0" y="0"/>
                  </a:cubicBezTo>
                  <a:cubicBezTo>
                    <a:pt x="19" y="0"/>
                    <a:pt x="19" y="0"/>
                    <a:pt x="19" y="0"/>
                  </a:cubicBezTo>
                  <a:cubicBezTo>
                    <a:pt x="56" y="39"/>
                    <a:pt x="56" y="39"/>
                    <a:pt x="56" y="39"/>
                  </a:cubicBezTo>
                  <a:cubicBezTo>
                    <a:pt x="56" y="11"/>
                    <a:pt x="56" y="11"/>
                    <a:pt x="56" y="11"/>
                  </a:cubicBezTo>
                  <a:cubicBezTo>
                    <a:pt x="56" y="5"/>
                    <a:pt x="54" y="4"/>
                    <a:pt x="47" y="4"/>
                  </a:cubicBezTo>
                  <a:cubicBezTo>
                    <a:pt x="46" y="4"/>
                    <a:pt x="46" y="4"/>
                    <a:pt x="46" y="4"/>
                  </a:cubicBezTo>
                  <a:cubicBezTo>
                    <a:pt x="46" y="0"/>
                    <a:pt x="46" y="0"/>
                    <a:pt x="46" y="0"/>
                  </a:cubicBezTo>
                  <a:cubicBezTo>
                    <a:pt x="70" y="0"/>
                    <a:pt x="70" y="0"/>
                    <a:pt x="70" y="0"/>
                  </a:cubicBezTo>
                  <a:cubicBezTo>
                    <a:pt x="70" y="4"/>
                    <a:pt x="70" y="4"/>
                    <a:pt x="70" y="4"/>
                  </a:cubicBezTo>
                  <a:cubicBezTo>
                    <a:pt x="69" y="4"/>
                    <a:pt x="69" y="4"/>
                    <a:pt x="69" y="4"/>
                  </a:cubicBezTo>
                  <a:cubicBezTo>
                    <a:pt x="63" y="4"/>
                    <a:pt x="61" y="5"/>
                    <a:pt x="61" y="8"/>
                  </a:cubicBezTo>
                  <a:cubicBezTo>
                    <a:pt x="61" y="57"/>
                    <a:pt x="61" y="57"/>
                    <a:pt x="61" y="57"/>
                  </a:cubicBezTo>
                  <a:cubicBezTo>
                    <a:pt x="56" y="57"/>
                    <a:pt x="56" y="57"/>
                    <a:pt x="56" y="57"/>
                  </a:cubicBezTo>
                  <a:cubicBezTo>
                    <a:pt x="13" y="11"/>
                    <a:pt x="13" y="11"/>
                    <a:pt x="13" y="11"/>
                  </a:cubicBezTo>
                  <a:lnTo>
                    <a:pt x="13" y="46"/>
                  </a:lnTo>
                  <a:close/>
                </a:path>
              </a:pathLst>
            </a:custGeom>
            <a:solidFill>
              <a:srgbClr val="6699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2" name="Freeform 24"/>
            <p:cNvSpPr>
              <a:spLocks noEditPoints="1"/>
            </p:cNvSpPr>
            <p:nvPr userDrawn="1"/>
          </p:nvSpPr>
          <p:spPr bwMode="gray">
            <a:xfrm>
              <a:off x="2873" y="3505"/>
              <a:ext cx="61" cy="55"/>
            </a:xfrm>
            <a:custGeom>
              <a:avLst/>
              <a:gdLst>
                <a:gd name="T0" fmla="*/ 25 w 67"/>
                <a:gd name="T1" fmla="*/ 0 h 60"/>
                <a:gd name="T2" fmla="*/ 51 w 67"/>
                <a:gd name="T3" fmla="*/ 23 h 60"/>
                <a:gd name="T4" fmla="*/ 25 w 67"/>
                <a:gd name="T5" fmla="*/ 46 h 60"/>
                <a:gd name="T6" fmla="*/ 0 w 67"/>
                <a:gd name="T7" fmla="*/ 24 h 60"/>
                <a:gd name="T8" fmla="*/ 25 w 67"/>
                <a:gd name="T9" fmla="*/ 0 h 60"/>
                <a:gd name="T10" fmla="*/ 26 w 67"/>
                <a:gd name="T11" fmla="*/ 43 h 60"/>
                <a:gd name="T12" fmla="*/ 40 w 67"/>
                <a:gd name="T13" fmla="*/ 25 h 60"/>
                <a:gd name="T14" fmla="*/ 24 w 67"/>
                <a:gd name="T15" fmla="*/ 4 h 60"/>
                <a:gd name="T16" fmla="*/ 10 w 67"/>
                <a:gd name="T17" fmla="*/ 21 h 60"/>
                <a:gd name="T18" fmla="*/ 26 w 67"/>
                <a:gd name="T19" fmla="*/ 43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7" h="60">
                  <a:moveTo>
                    <a:pt x="34" y="0"/>
                  </a:moveTo>
                  <a:cubicBezTo>
                    <a:pt x="53" y="0"/>
                    <a:pt x="67" y="12"/>
                    <a:pt x="67" y="29"/>
                  </a:cubicBezTo>
                  <a:cubicBezTo>
                    <a:pt x="67" y="45"/>
                    <a:pt x="54" y="60"/>
                    <a:pt x="33" y="60"/>
                  </a:cubicBezTo>
                  <a:cubicBezTo>
                    <a:pt x="12" y="60"/>
                    <a:pt x="0" y="46"/>
                    <a:pt x="0" y="31"/>
                  </a:cubicBezTo>
                  <a:cubicBezTo>
                    <a:pt x="0" y="13"/>
                    <a:pt x="14" y="0"/>
                    <a:pt x="34" y="0"/>
                  </a:cubicBezTo>
                  <a:close/>
                  <a:moveTo>
                    <a:pt x="35" y="56"/>
                  </a:moveTo>
                  <a:cubicBezTo>
                    <a:pt x="47" y="56"/>
                    <a:pt x="53" y="45"/>
                    <a:pt x="53" y="32"/>
                  </a:cubicBezTo>
                  <a:cubicBezTo>
                    <a:pt x="53" y="18"/>
                    <a:pt x="46" y="4"/>
                    <a:pt x="32" y="4"/>
                  </a:cubicBezTo>
                  <a:cubicBezTo>
                    <a:pt x="21" y="4"/>
                    <a:pt x="13" y="13"/>
                    <a:pt x="13" y="27"/>
                  </a:cubicBezTo>
                  <a:cubicBezTo>
                    <a:pt x="13" y="44"/>
                    <a:pt x="22" y="56"/>
                    <a:pt x="35" y="56"/>
                  </a:cubicBezTo>
                  <a:close/>
                </a:path>
              </a:pathLst>
            </a:custGeom>
            <a:solidFill>
              <a:srgbClr val="6699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3" name="Freeform 25"/>
            <p:cNvSpPr>
              <a:spLocks/>
            </p:cNvSpPr>
            <p:nvPr userDrawn="1"/>
          </p:nvSpPr>
          <p:spPr bwMode="gray">
            <a:xfrm>
              <a:off x="2950" y="3507"/>
              <a:ext cx="51" cy="51"/>
            </a:xfrm>
            <a:custGeom>
              <a:avLst/>
              <a:gdLst>
                <a:gd name="T0" fmla="*/ 37 w 56"/>
                <a:gd name="T1" fmla="*/ 42 h 56"/>
                <a:gd name="T2" fmla="*/ 0 w 56"/>
                <a:gd name="T3" fmla="*/ 42 h 56"/>
                <a:gd name="T4" fmla="*/ 0 w 56"/>
                <a:gd name="T5" fmla="*/ 40 h 56"/>
                <a:gd name="T6" fmla="*/ 2 w 56"/>
                <a:gd name="T7" fmla="*/ 40 h 56"/>
                <a:gd name="T8" fmla="*/ 6 w 56"/>
                <a:gd name="T9" fmla="*/ 35 h 56"/>
                <a:gd name="T10" fmla="*/ 6 w 56"/>
                <a:gd name="T11" fmla="*/ 7 h 56"/>
                <a:gd name="T12" fmla="*/ 2 w 56"/>
                <a:gd name="T13" fmla="*/ 4 h 56"/>
                <a:gd name="T14" fmla="*/ 1 w 56"/>
                <a:gd name="T15" fmla="*/ 4 h 56"/>
                <a:gd name="T16" fmla="*/ 1 w 56"/>
                <a:gd name="T17" fmla="*/ 0 h 56"/>
                <a:gd name="T18" fmla="*/ 24 w 56"/>
                <a:gd name="T19" fmla="*/ 0 h 56"/>
                <a:gd name="T20" fmla="*/ 24 w 56"/>
                <a:gd name="T21" fmla="*/ 4 h 56"/>
                <a:gd name="T22" fmla="*/ 22 w 56"/>
                <a:gd name="T23" fmla="*/ 4 h 56"/>
                <a:gd name="T24" fmla="*/ 16 w 56"/>
                <a:gd name="T25" fmla="*/ 7 h 56"/>
                <a:gd name="T26" fmla="*/ 16 w 56"/>
                <a:gd name="T27" fmla="*/ 36 h 56"/>
                <a:gd name="T28" fmla="*/ 20 w 56"/>
                <a:gd name="T29" fmla="*/ 38 h 56"/>
                <a:gd name="T30" fmla="*/ 29 w 56"/>
                <a:gd name="T31" fmla="*/ 38 h 56"/>
                <a:gd name="T32" fmla="*/ 39 w 56"/>
                <a:gd name="T33" fmla="*/ 31 h 56"/>
                <a:gd name="T34" fmla="*/ 42 w 56"/>
                <a:gd name="T35" fmla="*/ 31 h 56"/>
                <a:gd name="T36" fmla="*/ 37 w 56"/>
                <a:gd name="T37" fmla="*/ 42 h 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6" h="56">
                  <a:moveTo>
                    <a:pt x="49" y="56"/>
                  </a:moveTo>
                  <a:cubicBezTo>
                    <a:pt x="0" y="56"/>
                    <a:pt x="0" y="56"/>
                    <a:pt x="0" y="56"/>
                  </a:cubicBezTo>
                  <a:cubicBezTo>
                    <a:pt x="0" y="53"/>
                    <a:pt x="0" y="53"/>
                    <a:pt x="0" y="53"/>
                  </a:cubicBezTo>
                  <a:cubicBezTo>
                    <a:pt x="2" y="53"/>
                    <a:pt x="2" y="53"/>
                    <a:pt x="2" y="53"/>
                  </a:cubicBezTo>
                  <a:cubicBezTo>
                    <a:pt x="8" y="53"/>
                    <a:pt x="9" y="51"/>
                    <a:pt x="9" y="46"/>
                  </a:cubicBezTo>
                  <a:cubicBezTo>
                    <a:pt x="9" y="10"/>
                    <a:pt x="9" y="10"/>
                    <a:pt x="9" y="10"/>
                  </a:cubicBezTo>
                  <a:cubicBezTo>
                    <a:pt x="9" y="5"/>
                    <a:pt x="6" y="4"/>
                    <a:pt x="2" y="4"/>
                  </a:cubicBezTo>
                  <a:cubicBezTo>
                    <a:pt x="1" y="4"/>
                    <a:pt x="1" y="4"/>
                    <a:pt x="1" y="4"/>
                  </a:cubicBezTo>
                  <a:cubicBezTo>
                    <a:pt x="1" y="0"/>
                    <a:pt x="1" y="0"/>
                    <a:pt x="1" y="0"/>
                  </a:cubicBezTo>
                  <a:cubicBezTo>
                    <a:pt x="31" y="0"/>
                    <a:pt x="31" y="0"/>
                    <a:pt x="31" y="0"/>
                  </a:cubicBezTo>
                  <a:cubicBezTo>
                    <a:pt x="31" y="4"/>
                    <a:pt x="31" y="4"/>
                    <a:pt x="31" y="4"/>
                  </a:cubicBezTo>
                  <a:cubicBezTo>
                    <a:pt x="29" y="4"/>
                    <a:pt x="29" y="4"/>
                    <a:pt x="29" y="4"/>
                  </a:cubicBezTo>
                  <a:cubicBezTo>
                    <a:pt x="24" y="4"/>
                    <a:pt x="22" y="6"/>
                    <a:pt x="22" y="10"/>
                  </a:cubicBezTo>
                  <a:cubicBezTo>
                    <a:pt x="22" y="47"/>
                    <a:pt x="22" y="47"/>
                    <a:pt x="22" y="47"/>
                  </a:cubicBezTo>
                  <a:cubicBezTo>
                    <a:pt x="22" y="51"/>
                    <a:pt x="23" y="51"/>
                    <a:pt x="26" y="51"/>
                  </a:cubicBezTo>
                  <a:cubicBezTo>
                    <a:pt x="38" y="51"/>
                    <a:pt x="38" y="51"/>
                    <a:pt x="38" y="51"/>
                  </a:cubicBezTo>
                  <a:cubicBezTo>
                    <a:pt x="44" y="51"/>
                    <a:pt x="46" y="48"/>
                    <a:pt x="52" y="41"/>
                  </a:cubicBezTo>
                  <a:cubicBezTo>
                    <a:pt x="56" y="41"/>
                    <a:pt x="56" y="41"/>
                    <a:pt x="56" y="41"/>
                  </a:cubicBezTo>
                  <a:lnTo>
                    <a:pt x="49" y="56"/>
                  </a:lnTo>
                  <a:close/>
                </a:path>
              </a:pathLst>
            </a:custGeom>
            <a:solidFill>
              <a:srgbClr val="6699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4" name="Freeform 26"/>
            <p:cNvSpPr>
              <a:spLocks noEditPoints="1"/>
            </p:cNvSpPr>
            <p:nvPr userDrawn="1"/>
          </p:nvSpPr>
          <p:spPr bwMode="gray">
            <a:xfrm>
              <a:off x="3015" y="3505"/>
              <a:ext cx="61" cy="55"/>
            </a:xfrm>
            <a:custGeom>
              <a:avLst/>
              <a:gdLst>
                <a:gd name="T0" fmla="*/ 26 w 67"/>
                <a:gd name="T1" fmla="*/ 0 h 60"/>
                <a:gd name="T2" fmla="*/ 51 w 67"/>
                <a:gd name="T3" fmla="*/ 23 h 60"/>
                <a:gd name="T4" fmla="*/ 25 w 67"/>
                <a:gd name="T5" fmla="*/ 46 h 60"/>
                <a:gd name="T6" fmla="*/ 0 w 67"/>
                <a:gd name="T7" fmla="*/ 24 h 60"/>
                <a:gd name="T8" fmla="*/ 26 w 67"/>
                <a:gd name="T9" fmla="*/ 0 h 60"/>
                <a:gd name="T10" fmla="*/ 26 w 67"/>
                <a:gd name="T11" fmla="*/ 43 h 60"/>
                <a:gd name="T12" fmla="*/ 41 w 67"/>
                <a:gd name="T13" fmla="*/ 25 h 60"/>
                <a:gd name="T14" fmla="*/ 25 w 67"/>
                <a:gd name="T15" fmla="*/ 4 h 60"/>
                <a:gd name="T16" fmla="*/ 11 w 67"/>
                <a:gd name="T17" fmla="*/ 21 h 60"/>
                <a:gd name="T18" fmla="*/ 26 w 67"/>
                <a:gd name="T19" fmla="*/ 43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7" h="60">
                  <a:moveTo>
                    <a:pt x="35" y="0"/>
                  </a:moveTo>
                  <a:cubicBezTo>
                    <a:pt x="54" y="0"/>
                    <a:pt x="67" y="12"/>
                    <a:pt x="67" y="29"/>
                  </a:cubicBezTo>
                  <a:cubicBezTo>
                    <a:pt x="67" y="45"/>
                    <a:pt x="55" y="60"/>
                    <a:pt x="33" y="60"/>
                  </a:cubicBezTo>
                  <a:cubicBezTo>
                    <a:pt x="12" y="60"/>
                    <a:pt x="0" y="46"/>
                    <a:pt x="0" y="31"/>
                  </a:cubicBezTo>
                  <a:cubicBezTo>
                    <a:pt x="0" y="13"/>
                    <a:pt x="15" y="0"/>
                    <a:pt x="35" y="0"/>
                  </a:cubicBezTo>
                  <a:close/>
                  <a:moveTo>
                    <a:pt x="35" y="56"/>
                  </a:moveTo>
                  <a:cubicBezTo>
                    <a:pt x="48" y="56"/>
                    <a:pt x="54" y="45"/>
                    <a:pt x="54" y="32"/>
                  </a:cubicBezTo>
                  <a:cubicBezTo>
                    <a:pt x="54" y="18"/>
                    <a:pt x="47" y="4"/>
                    <a:pt x="33" y="4"/>
                  </a:cubicBezTo>
                  <a:cubicBezTo>
                    <a:pt x="21" y="4"/>
                    <a:pt x="14" y="13"/>
                    <a:pt x="14" y="27"/>
                  </a:cubicBezTo>
                  <a:cubicBezTo>
                    <a:pt x="14" y="44"/>
                    <a:pt x="23" y="56"/>
                    <a:pt x="35" y="56"/>
                  </a:cubicBezTo>
                  <a:close/>
                </a:path>
              </a:pathLst>
            </a:custGeom>
            <a:solidFill>
              <a:srgbClr val="6699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5" name="Freeform 27"/>
            <p:cNvSpPr>
              <a:spLocks/>
            </p:cNvSpPr>
            <p:nvPr userDrawn="1"/>
          </p:nvSpPr>
          <p:spPr bwMode="gray">
            <a:xfrm>
              <a:off x="3096" y="3506"/>
              <a:ext cx="58" cy="54"/>
            </a:xfrm>
            <a:custGeom>
              <a:avLst/>
              <a:gdLst>
                <a:gd name="T0" fmla="*/ 48 w 64"/>
                <a:gd name="T1" fmla="*/ 26 h 59"/>
                <a:gd name="T2" fmla="*/ 44 w 64"/>
                <a:gd name="T3" fmla="*/ 30 h 59"/>
                <a:gd name="T4" fmla="*/ 44 w 64"/>
                <a:gd name="T5" fmla="*/ 41 h 59"/>
                <a:gd name="T6" fmla="*/ 25 w 64"/>
                <a:gd name="T7" fmla="*/ 45 h 59"/>
                <a:gd name="T8" fmla="*/ 0 w 64"/>
                <a:gd name="T9" fmla="*/ 23 h 59"/>
                <a:gd name="T10" fmla="*/ 24 w 64"/>
                <a:gd name="T11" fmla="*/ 0 h 59"/>
                <a:gd name="T12" fmla="*/ 40 w 64"/>
                <a:gd name="T13" fmla="*/ 3 h 59"/>
                <a:gd name="T14" fmla="*/ 42 w 64"/>
                <a:gd name="T15" fmla="*/ 2 h 59"/>
                <a:gd name="T16" fmla="*/ 44 w 64"/>
                <a:gd name="T17" fmla="*/ 2 h 59"/>
                <a:gd name="T18" fmla="*/ 44 w 64"/>
                <a:gd name="T19" fmla="*/ 14 h 59"/>
                <a:gd name="T20" fmla="*/ 40 w 64"/>
                <a:gd name="T21" fmla="*/ 14 h 59"/>
                <a:gd name="T22" fmla="*/ 27 w 64"/>
                <a:gd name="T23" fmla="*/ 4 h 59"/>
                <a:gd name="T24" fmla="*/ 11 w 64"/>
                <a:gd name="T25" fmla="*/ 22 h 59"/>
                <a:gd name="T26" fmla="*/ 27 w 64"/>
                <a:gd name="T27" fmla="*/ 41 h 59"/>
                <a:gd name="T28" fmla="*/ 34 w 64"/>
                <a:gd name="T29" fmla="*/ 40 h 59"/>
                <a:gd name="T30" fmla="*/ 34 w 64"/>
                <a:gd name="T31" fmla="*/ 30 h 59"/>
                <a:gd name="T32" fmla="*/ 25 w 64"/>
                <a:gd name="T33" fmla="*/ 26 h 59"/>
                <a:gd name="T34" fmla="*/ 25 w 64"/>
                <a:gd name="T35" fmla="*/ 23 h 59"/>
                <a:gd name="T36" fmla="*/ 48 w 64"/>
                <a:gd name="T37" fmla="*/ 23 h 59"/>
                <a:gd name="T38" fmla="*/ 48 w 64"/>
                <a:gd name="T39" fmla="*/ 26 h 5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4" h="59">
                  <a:moveTo>
                    <a:pt x="64" y="34"/>
                  </a:moveTo>
                  <a:cubicBezTo>
                    <a:pt x="60" y="34"/>
                    <a:pt x="58" y="35"/>
                    <a:pt x="58" y="39"/>
                  </a:cubicBezTo>
                  <a:cubicBezTo>
                    <a:pt x="58" y="53"/>
                    <a:pt x="58" y="53"/>
                    <a:pt x="58" y="53"/>
                  </a:cubicBezTo>
                  <a:cubicBezTo>
                    <a:pt x="51" y="56"/>
                    <a:pt x="42" y="59"/>
                    <a:pt x="34" y="59"/>
                  </a:cubicBezTo>
                  <a:cubicBezTo>
                    <a:pt x="11" y="59"/>
                    <a:pt x="0" y="46"/>
                    <a:pt x="0" y="29"/>
                  </a:cubicBezTo>
                  <a:cubicBezTo>
                    <a:pt x="0" y="12"/>
                    <a:pt x="14" y="0"/>
                    <a:pt x="33" y="0"/>
                  </a:cubicBezTo>
                  <a:cubicBezTo>
                    <a:pt x="43" y="0"/>
                    <a:pt x="50" y="3"/>
                    <a:pt x="53" y="3"/>
                  </a:cubicBezTo>
                  <a:cubicBezTo>
                    <a:pt x="54" y="3"/>
                    <a:pt x="55" y="3"/>
                    <a:pt x="56" y="2"/>
                  </a:cubicBezTo>
                  <a:cubicBezTo>
                    <a:pt x="58" y="2"/>
                    <a:pt x="58" y="2"/>
                    <a:pt x="58" y="2"/>
                  </a:cubicBezTo>
                  <a:cubicBezTo>
                    <a:pt x="58" y="18"/>
                    <a:pt x="58" y="18"/>
                    <a:pt x="58" y="18"/>
                  </a:cubicBezTo>
                  <a:cubicBezTo>
                    <a:pt x="54" y="18"/>
                    <a:pt x="54" y="18"/>
                    <a:pt x="54" y="18"/>
                  </a:cubicBezTo>
                  <a:cubicBezTo>
                    <a:pt x="52" y="9"/>
                    <a:pt x="45" y="4"/>
                    <a:pt x="36" y="4"/>
                  </a:cubicBezTo>
                  <a:cubicBezTo>
                    <a:pt x="23" y="4"/>
                    <a:pt x="14" y="14"/>
                    <a:pt x="14" y="28"/>
                  </a:cubicBezTo>
                  <a:cubicBezTo>
                    <a:pt x="14" y="43"/>
                    <a:pt x="23" y="54"/>
                    <a:pt x="36" y="54"/>
                  </a:cubicBezTo>
                  <a:cubicBezTo>
                    <a:pt x="39" y="54"/>
                    <a:pt x="43" y="53"/>
                    <a:pt x="45" y="52"/>
                  </a:cubicBezTo>
                  <a:cubicBezTo>
                    <a:pt x="45" y="39"/>
                    <a:pt x="45" y="39"/>
                    <a:pt x="45" y="39"/>
                  </a:cubicBezTo>
                  <a:cubicBezTo>
                    <a:pt x="45" y="35"/>
                    <a:pt x="44" y="34"/>
                    <a:pt x="34" y="34"/>
                  </a:cubicBezTo>
                  <a:cubicBezTo>
                    <a:pt x="34" y="30"/>
                    <a:pt x="34" y="30"/>
                    <a:pt x="34" y="30"/>
                  </a:cubicBezTo>
                  <a:cubicBezTo>
                    <a:pt x="64" y="30"/>
                    <a:pt x="64" y="30"/>
                    <a:pt x="64" y="30"/>
                  </a:cubicBezTo>
                  <a:lnTo>
                    <a:pt x="64" y="34"/>
                  </a:lnTo>
                  <a:close/>
                </a:path>
              </a:pathLst>
            </a:custGeom>
            <a:solidFill>
              <a:srgbClr val="6699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6" name="Freeform 28"/>
            <p:cNvSpPr>
              <a:spLocks/>
            </p:cNvSpPr>
            <p:nvPr userDrawn="1"/>
          </p:nvSpPr>
          <p:spPr bwMode="gray">
            <a:xfrm>
              <a:off x="3169" y="3507"/>
              <a:ext cx="60" cy="51"/>
            </a:xfrm>
            <a:custGeom>
              <a:avLst/>
              <a:gdLst>
                <a:gd name="T0" fmla="*/ 31 w 66"/>
                <a:gd name="T1" fmla="*/ 35 h 56"/>
                <a:gd name="T2" fmla="*/ 37 w 66"/>
                <a:gd name="T3" fmla="*/ 40 h 56"/>
                <a:gd name="T4" fmla="*/ 37 w 66"/>
                <a:gd name="T5" fmla="*/ 40 h 56"/>
                <a:gd name="T6" fmla="*/ 37 w 66"/>
                <a:gd name="T7" fmla="*/ 42 h 56"/>
                <a:gd name="T8" fmla="*/ 14 w 66"/>
                <a:gd name="T9" fmla="*/ 42 h 56"/>
                <a:gd name="T10" fmla="*/ 14 w 66"/>
                <a:gd name="T11" fmla="*/ 40 h 56"/>
                <a:gd name="T12" fmla="*/ 15 w 66"/>
                <a:gd name="T13" fmla="*/ 40 h 56"/>
                <a:gd name="T14" fmla="*/ 21 w 66"/>
                <a:gd name="T15" fmla="*/ 35 h 56"/>
                <a:gd name="T16" fmla="*/ 21 w 66"/>
                <a:gd name="T17" fmla="*/ 26 h 56"/>
                <a:gd name="T18" fmla="*/ 6 w 66"/>
                <a:gd name="T19" fmla="*/ 5 h 56"/>
                <a:gd name="T20" fmla="*/ 0 w 66"/>
                <a:gd name="T21" fmla="*/ 4 h 56"/>
                <a:gd name="T22" fmla="*/ 0 w 66"/>
                <a:gd name="T23" fmla="*/ 4 h 56"/>
                <a:gd name="T24" fmla="*/ 0 w 66"/>
                <a:gd name="T25" fmla="*/ 0 h 56"/>
                <a:gd name="T26" fmla="*/ 22 w 66"/>
                <a:gd name="T27" fmla="*/ 0 h 56"/>
                <a:gd name="T28" fmla="*/ 22 w 66"/>
                <a:gd name="T29" fmla="*/ 4 h 56"/>
                <a:gd name="T30" fmla="*/ 21 w 66"/>
                <a:gd name="T31" fmla="*/ 4 h 56"/>
                <a:gd name="T32" fmla="*/ 18 w 66"/>
                <a:gd name="T33" fmla="*/ 5 h 56"/>
                <a:gd name="T34" fmla="*/ 29 w 66"/>
                <a:gd name="T35" fmla="*/ 21 h 56"/>
                <a:gd name="T36" fmla="*/ 37 w 66"/>
                <a:gd name="T37" fmla="*/ 8 h 56"/>
                <a:gd name="T38" fmla="*/ 35 w 66"/>
                <a:gd name="T39" fmla="*/ 4 h 56"/>
                <a:gd name="T40" fmla="*/ 34 w 66"/>
                <a:gd name="T41" fmla="*/ 4 h 56"/>
                <a:gd name="T42" fmla="*/ 34 w 66"/>
                <a:gd name="T43" fmla="*/ 0 h 56"/>
                <a:gd name="T44" fmla="*/ 50 w 66"/>
                <a:gd name="T45" fmla="*/ 0 h 56"/>
                <a:gd name="T46" fmla="*/ 50 w 66"/>
                <a:gd name="T47" fmla="*/ 4 h 56"/>
                <a:gd name="T48" fmla="*/ 42 w 66"/>
                <a:gd name="T49" fmla="*/ 7 h 56"/>
                <a:gd name="T50" fmla="*/ 31 w 66"/>
                <a:gd name="T51" fmla="*/ 26 h 56"/>
                <a:gd name="T52" fmla="*/ 31 w 66"/>
                <a:gd name="T53" fmla="*/ 35 h 5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66" h="56">
                  <a:moveTo>
                    <a:pt x="41" y="46"/>
                  </a:moveTo>
                  <a:cubicBezTo>
                    <a:pt x="41" y="51"/>
                    <a:pt x="42" y="53"/>
                    <a:pt x="49" y="53"/>
                  </a:cubicBezTo>
                  <a:cubicBezTo>
                    <a:pt x="50" y="53"/>
                    <a:pt x="50" y="53"/>
                    <a:pt x="50" y="53"/>
                  </a:cubicBezTo>
                  <a:cubicBezTo>
                    <a:pt x="50" y="56"/>
                    <a:pt x="50" y="56"/>
                    <a:pt x="50" y="56"/>
                  </a:cubicBezTo>
                  <a:cubicBezTo>
                    <a:pt x="19" y="56"/>
                    <a:pt x="19" y="56"/>
                    <a:pt x="19" y="56"/>
                  </a:cubicBezTo>
                  <a:cubicBezTo>
                    <a:pt x="19" y="53"/>
                    <a:pt x="19" y="53"/>
                    <a:pt x="19" y="53"/>
                  </a:cubicBezTo>
                  <a:cubicBezTo>
                    <a:pt x="21" y="53"/>
                    <a:pt x="21" y="53"/>
                    <a:pt x="21" y="53"/>
                  </a:cubicBezTo>
                  <a:cubicBezTo>
                    <a:pt x="27" y="53"/>
                    <a:pt x="28" y="50"/>
                    <a:pt x="28" y="46"/>
                  </a:cubicBezTo>
                  <a:cubicBezTo>
                    <a:pt x="28" y="34"/>
                    <a:pt x="28" y="34"/>
                    <a:pt x="28" y="34"/>
                  </a:cubicBezTo>
                  <a:cubicBezTo>
                    <a:pt x="9" y="8"/>
                    <a:pt x="9" y="8"/>
                    <a:pt x="9" y="8"/>
                  </a:cubicBezTo>
                  <a:cubicBezTo>
                    <a:pt x="6" y="4"/>
                    <a:pt x="5" y="4"/>
                    <a:pt x="0" y="4"/>
                  </a:cubicBezTo>
                  <a:cubicBezTo>
                    <a:pt x="0" y="4"/>
                    <a:pt x="0" y="4"/>
                    <a:pt x="0" y="4"/>
                  </a:cubicBezTo>
                  <a:cubicBezTo>
                    <a:pt x="0" y="0"/>
                    <a:pt x="0" y="0"/>
                    <a:pt x="0" y="0"/>
                  </a:cubicBezTo>
                  <a:cubicBezTo>
                    <a:pt x="29" y="0"/>
                    <a:pt x="29" y="0"/>
                    <a:pt x="29" y="0"/>
                  </a:cubicBezTo>
                  <a:cubicBezTo>
                    <a:pt x="29" y="4"/>
                    <a:pt x="29" y="4"/>
                    <a:pt x="29" y="4"/>
                  </a:cubicBezTo>
                  <a:cubicBezTo>
                    <a:pt x="28" y="4"/>
                    <a:pt x="28" y="4"/>
                    <a:pt x="28" y="4"/>
                  </a:cubicBezTo>
                  <a:cubicBezTo>
                    <a:pt x="23" y="4"/>
                    <a:pt x="22" y="6"/>
                    <a:pt x="24" y="8"/>
                  </a:cubicBezTo>
                  <a:cubicBezTo>
                    <a:pt x="39" y="27"/>
                    <a:pt x="39" y="27"/>
                    <a:pt x="39" y="27"/>
                  </a:cubicBezTo>
                  <a:cubicBezTo>
                    <a:pt x="49" y="11"/>
                    <a:pt x="49" y="11"/>
                    <a:pt x="49" y="11"/>
                  </a:cubicBezTo>
                  <a:cubicBezTo>
                    <a:pt x="52" y="7"/>
                    <a:pt x="52" y="4"/>
                    <a:pt x="46" y="4"/>
                  </a:cubicBezTo>
                  <a:cubicBezTo>
                    <a:pt x="45" y="4"/>
                    <a:pt x="45" y="4"/>
                    <a:pt x="45" y="4"/>
                  </a:cubicBezTo>
                  <a:cubicBezTo>
                    <a:pt x="45" y="0"/>
                    <a:pt x="45" y="0"/>
                    <a:pt x="45" y="0"/>
                  </a:cubicBezTo>
                  <a:cubicBezTo>
                    <a:pt x="66" y="0"/>
                    <a:pt x="66" y="0"/>
                    <a:pt x="66" y="0"/>
                  </a:cubicBezTo>
                  <a:cubicBezTo>
                    <a:pt x="66" y="4"/>
                    <a:pt x="66" y="4"/>
                    <a:pt x="66" y="4"/>
                  </a:cubicBezTo>
                  <a:cubicBezTo>
                    <a:pt x="61" y="4"/>
                    <a:pt x="59" y="5"/>
                    <a:pt x="56" y="10"/>
                  </a:cubicBezTo>
                  <a:cubicBezTo>
                    <a:pt x="41" y="34"/>
                    <a:pt x="41" y="34"/>
                    <a:pt x="41" y="34"/>
                  </a:cubicBezTo>
                  <a:lnTo>
                    <a:pt x="41" y="46"/>
                  </a:lnTo>
                  <a:close/>
                </a:path>
              </a:pathLst>
            </a:custGeom>
            <a:solidFill>
              <a:srgbClr val="6699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7" name="Freeform 29"/>
            <p:cNvSpPr>
              <a:spLocks/>
            </p:cNvSpPr>
            <p:nvPr userDrawn="1"/>
          </p:nvSpPr>
          <p:spPr bwMode="gray">
            <a:xfrm>
              <a:off x="3286" y="3506"/>
              <a:ext cx="37" cy="54"/>
            </a:xfrm>
            <a:custGeom>
              <a:avLst/>
              <a:gdLst>
                <a:gd name="T0" fmla="*/ 0 w 41"/>
                <a:gd name="T1" fmla="*/ 32 h 59"/>
                <a:gd name="T2" fmla="*/ 3 w 41"/>
                <a:gd name="T3" fmla="*/ 32 h 59"/>
                <a:gd name="T4" fmla="*/ 14 w 41"/>
                <a:gd name="T5" fmla="*/ 41 h 59"/>
                <a:gd name="T6" fmla="*/ 21 w 41"/>
                <a:gd name="T7" fmla="*/ 35 h 59"/>
                <a:gd name="T8" fmla="*/ 0 w 41"/>
                <a:gd name="T9" fmla="*/ 11 h 59"/>
                <a:gd name="T10" fmla="*/ 14 w 41"/>
                <a:gd name="T11" fmla="*/ 0 h 59"/>
                <a:gd name="T12" fmla="*/ 23 w 41"/>
                <a:gd name="T13" fmla="*/ 2 h 59"/>
                <a:gd name="T14" fmla="*/ 25 w 41"/>
                <a:gd name="T15" fmla="*/ 1 h 59"/>
                <a:gd name="T16" fmla="*/ 26 w 41"/>
                <a:gd name="T17" fmla="*/ 1 h 59"/>
                <a:gd name="T18" fmla="*/ 28 w 41"/>
                <a:gd name="T19" fmla="*/ 13 h 59"/>
                <a:gd name="T20" fmla="*/ 25 w 41"/>
                <a:gd name="T21" fmla="*/ 13 h 59"/>
                <a:gd name="T22" fmla="*/ 21 w 41"/>
                <a:gd name="T23" fmla="*/ 5 h 59"/>
                <a:gd name="T24" fmla="*/ 14 w 41"/>
                <a:gd name="T25" fmla="*/ 4 h 59"/>
                <a:gd name="T26" fmla="*/ 8 w 41"/>
                <a:gd name="T27" fmla="*/ 7 h 59"/>
                <a:gd name="T28" fmla="*/ 26 w 41"/>
                <a:gd name="T29" fmla="*/ 23 h 59"/>
                <a:gd name="T30" fmla="*/ 30 w 41"/>
                <a:gd name="T31" fmla="*/ 32 h 59"/>
                <a:gd name="T32" fmla="*/ 16 w 41"/>
                <a:gd name="T33" fmla="*/ 45 h 59"/>
                <a:gd name="T34" fmla="*/ 5 w 41"/>
                <a:gd name="T35" fmla="*/ 43 h 59"/>
                <a:gd name="T36" fmla="*/ 4 w 41"/>
                <a:gd name="T37" fmla="*/ 44 h 59"/>
                <a:gd name="T38" fmla="*/ 2 w 41"/>
                <a:gd name="T39" fmla="*/ 44 h 59"/>
                <a:gd name="T40" fmla="*/ 0 w 41"/>
                <a:gd name="T41" fmla="*/ 32 h 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 h="59">
                  <a:moveTo>
                    <a:pt x="0" y="41"/>
                  </a:moveTo>
                  <a:cubicBezTo>
                    <a:pt x="3" y="41"/>
                    <a:pt x="3" y="41"/>
                    <a:pt x="3" y="41"/>
                  </a:cubicBezTo>
                  <a:cubicBezTo>
                    <a:pt x="6" y="50"/>
                    <a:pt x="12" y="54"/>
                    <a:pt x="19" y="54"/>
                  </a:cubicBezTo>
                  <a:cubicBezTo>
                    <a:pt x="25" y="54"/>
                    <a:pt x="29" y="51"/>
                    <a:pt x="29" y="45"/>
                  </a:cubicBezTo>
                  <a:cubicBezTo>
                    <a:pt x="29" y="32"/>
                    <a:pt x="0" y="32"/>
                    <a:pt x="0" y="14"/>
                  </a:cubicBezTo>
                  <a:cubicBezTo>
                    <a:pt x="0" y="6"/>
                    <a:pt x="8" y="0"/>
                    <a:pt x="19" y="0"/>
                  </a:cubicBezTo>
                  <a:cubicBezTo>
                    <a:pt x="26" y="0"/>
                    <a:pt x="31" y="2"/>
                    <a:pt x="32" y="2"/>
                  </a:cubicBezTo>
                  <a:cubicBezTo>
                    <a:pt x="33" y="2"/>
                    <a:pt x="34" y="2"/>
                    <a:pt x="34" y="1"/>
                  </a:cubicBezTo>
                  <a:cubicBezTo>
                    <a:pt x="36" y="1"/>
                    <a:pt x="36" y="1"/>
                    <a:pt x="36" y="1"/>
                  </a:cubicBezTo>
                  <a:cubicBezTo>
                    <a:pt x="38" y="16"/>
                    <a:pt x="38" y="16"/>
                    <a:pt x="38" y="16"/>
                  </a:cubicBezTo>
                  <a:cubicBezTo>
                    <a:pt x="34" y="16"/>
                    <a:pt x="34" y="16"/>
                    <a:pt x="34" y="16"/>
                  </a:cubicBezTo>
                  <a:cubicBezTo>
                    <a:pt x="33" y="12"/>
                    <a:pt x="31" y="9"/>
                    <a:pt x="29" y="7"/>
                  </a:cubicBezTo>
                  <a:cubicBezTo>
                    <a:pt x="26" y="5"/>
                    <a:pt x="23" y="4"/>
                    <a:pt x="20" y="4"/>
                  </a:cubicBezTo>
                  <a:cubicBezTo>
                    <a:pt x="15" y="4"/>
                    <a:pt x="11" y="6"/>
                    <a:pt x="11" y="10"/>
                  </a:cubicBezTo>
                  <a:cubicBezTo>
                    <a:pt x="11" y="18"/>
                    <a:pt x="26" y="20"/>
                    <a:pt x="36" y="30"/>
                  </a:cubicBezTo>
                  <a:cubicBezTo>
                    <a:pt x="40" y="34"/>
                    <a:pt x="41" y="37"/>
                    <a:pt x="41" y="42"/>
                  </a:cubicBezTo>
                  <a:cubicBezTo>
                    <a:pt x="41" y="51"/>
                    <a:pt x="33" y="59"/>
                    <a:pt x="22" y="59"/>
                  </a:cubicBezTo>
                  <a:cubicBezTo>
                    <a:pt x="15" y="59"/>
                    <a:pt x="8" y="56"/>
                    <a:pt x="6" y="56"/>
                  </a:cubicBezTo>
                  <a:cubicBezTo>
                    <a:pt x="5" y="56"/>
                    <a:pt x="5" y="56"/>
                    <a:pt x="4" y="57"/>
                  </a:cubicBezTo>
                  <a:cubicBezTo>
                    <a:pt x="2" y="57"/>
                    <a:pt x="2" y="57"/>
                    <a:pt x="2" y="57"/>
                  </a:cubicBezTo>
                  <a:lnTo>
                    <a:pt x="0" y="41"/>
                  </a:lnTo>
                  <a:close/>
                </a:path>
              </a:pathLst>
            </a:custGeom>
            <a:solidFill>
              <a:srgbClr val="6699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8" name="Freeform 30"/>
            <p:cNvSpPr>
              <a:spLocks/>
            </p:cNvSpPr>
            <p:nvPr userDrawn="1"/>
          </p:nvSpPr>
          <p:spPr bwMode="gray">
            <a:xfrm>
              <a:off x="3338" y="3507"/>
              <a:ext cx="51" cy="51"/>
            </a:xfrm>
            <a:custGeom>
              <a:avLst/>
              <a:gdLst>
                <a:gd name="T0" fmla="*/ 33 w 56"/>
                <a:gd name="T1" fmla="*/ 5 h 56"/>
                <a:gd name="T2" fmla="*/ 17 w 56"/>
                <a:gd name="T3" fmla="*/ 5 h 56"/>
                <a:gd name="T4" fmla="*/ 17 w 56"/>
                <a:gd name="T5" fmla="*/ 19 h 56"/>
                <a:gd name="T6" fmla="*/ 29 w 56"/>
                <a:gd name="T7" fmla="*/ 19 h 56"/>
                <a:gd name="T8" fmla="*/ 34 w 56"/>
                <a:gd name="T9" fmla="*/ 14 h 56"/>
                <a:gd name="T10" fmla="*/ 36 w 56"/>
                <a:gd name="T11" fmla="*/ 14 h 56"/>
                <a:gd name="T12" fmla="*/ 36 w 56"/>
                <a:gd name="T13" fmla="*/ 28 h 56"/>
                <a:gd name="T14" fmla="*/ 34 w 56"/>
                <a:gd name="T15" fmla="*/ 28 h 56"/>
                <a:gd name="T16" fmla="*/ 28 w 56"/>
                <a:gd name="T17" fmla="*/ 23 h 56"/>
                <a:gd name="T18" fmla="*/ 17 w 56"/>
                <a:gd name="T19" fmla="*/ 23 h 56"/>
                <a:gd name="T20" fmla="*/ 17 w 56"/>
                <a:gd name="T21" fmla="*/ 36 h 56"/>
                <a:gd name="T22" fmla="*/ 21 w 56"/>
                <a:gd name="T23" fmla="*/ 38 h 56"/>
                <a:gd name="T24" fmla="*/ 32 w 56"/>
                <a:gd name="T25" fmla="*/ 38 h 56"/>
                <a:gd name="T26" fmla="*/ 39 w 56"/>
                <a:gd name="T27" fmla="*/ 32 h 56"/>
                <a:gd name="T28" fmla="*/ 42 w 56"/>
                <a:gd name="T29" fmla="*/ 32 h 56"/>
                <a:gd name="T30" fmla="*/ 42 w 56"/>
                <a:gd name="T31" fmla="*/ 42 h 56"/>
                <a:gd name="T32" fmla="*/ 0 w 56"/>
                <a:gd name="T33" fmla="*/ 42 h 56"/>
                <a:gd name="T34" fmla="*/ 0 w 56"/>
                <a:gd name="T35" fmla="*/ 40 h 56"/>
                <a:gd name="T36" fmla="*/ 4 w 56"/>
                <a:gd name="T37" fmla="*/ 40 h 56"/>
                <a:gd name="T38" fmla="*/ 8 w 56"/>
                <a:gd name="T39" fmla="*/ 35 h 56"/>
                <a:gd name="T40" fmla="*/ 8 w 56"/>
                <a:gd name="T41" fmla="*/ 7 h 56"/>
                <a:gd name="T42" fmla="*/ 3 w 56"/>
                <a:gd name="T43" fmla="*/ 4 h 56"/>
                <a:gd name="T44" fmla="*/ 2 w 56"/>
                <a:gd name="T45" fmla="*/ 4 h 56"/>
                <a:gd name="T46" fmla="*/ 2 w 56"/>
                <a:gd name="T47" fmla="*/ 0 h 56"/>
                <a:gd name="T48" fmla="*/ 39 w 56"/>
                <a:gd name="T49" fmla="*/ 0 h 56"/>
                <a:gd name="T50" fmla="*/ 40 w 56"/>
                <a:gd name="T51" fmla="*/ 10 h 56"/>
                <a:gd name="T52" fmla="*/ 37 w 56"/>
                <a:gd name="T53" fmla="*/ 10 h 56"/>
                <a:gd name="T54" fmla="*/ 33 w 56"/>
                <a:gd name="T55" fmla="*/ 5 h 5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 h="56">
                  <a:moveTo>
                    <a:pt x="43" y="5"/>
                  </a:moveTo>
                  <a:cubicBezTo>
                    <a:pt x="23" y="5"/>
                    <a:pt x="23" y="5"/>
                    <a:pt x="23" y="5"/>
                  </a:cubicBezTo>
                  <a:cubicBezTo>
                    <a:pt x="23" y="25"/>
                    <a:pt x="23" y="25"/>
                    <a:pt x="23" y="25"/>
                  </a:cubicBezTo>
                  <a:cubicBezTo>
                    <a:pt x="38" y="25"/>
                    <a:pt x="38" y="25"/>
                    <a:pt x="38" y="25"/>
                  </a:cubicBezTo>
                  <a:cubicBezTo>
                    <a:pt x="43" y="25"/>
                    <a:pt x="45" y="24"/>
                    <a:pt x="45" y="19"/>
                  </a:cubicBezTo>
                  <a:cubicBezTo>
                    <a:pt x="48" y="19"/>
                    <a:pt x="48" y="19"/>
                    <a:pt x="48" y="19"/>
                  </a:cubicBezTo>
                  <a:cubicBezTo>
                    <a:pt x="48" y="37"/>
                    <a:pt x="48" y="37"/>
                    <a:pt x="48" y="37"/>
                  </a:cubicBezTo>
                  <a:cubicBezTo>
                    <a:pt x="45" y="37"/>
                    <a:pt x="45" y="37"/>
                    <a:pt x="45" y="37"/>
                  </a:cubicBezTo>
                  <a:cubicBezTo>
                    <a:pt x="45" y="32"/>
                    <a:pt x="44" y="30"/>
                    <a:pt x="37" y="30"/>
                  </a:cubicBezTo>
                  <a:cubicBezTo>
                    <a:pt x="23" y="30"/>
                    <a:pt x="23" y="30"/>
                    <a:pt x="23" y="30"/>
                  </a:cubicBezTo>
                  <a:cubicBezTo>
                    <a:pt x="23" y="47"/>
                    <a:pt x="23" y="47"/>
                    <a:pt x="23" y="47"/>
                  </a:cubicBezTo>
                  <a:cubicBezTo>
                    <a:pt x="23" y="51"/>
                    <a:pt x="24" y="51"/>
                    <a:pt x="27" y="51"/>
                  </a:cubicBezTo>
                  <a:cubicBezTo>
                    <a:pt x="42" y="51"/>
                    <a:pt x="42" y="51"/>
                    <a:pt x="42" y="51"/>
                  </a:cubicBezTo>
                  <a:cubicBezTo>
                    <a:pt x="48" y="51"/>
                    <a:pt x="50" y="50"/>
                    <a:pt x="52" y="42"/>
                  </a:cubicBezTo>
                  <a:cubicBezTo>
                    <a:pt x="56" y="42"/>
                    <a:pt x="56" y="42"/>
                    <a:pt x="56" y="42"/>
                  </a:cubicBezTo>
                  <a:cubicBezTo>
                    <a:pt x="55" y="56"/>
                    <a:pt x="55" y="56"/>
                    <a:pt x="55" y="56"/>
                  </a:cubicBezTo>
                  <a:cubicBezTo>
                    <a:pt x="0" y="56"/>
                    <a:pt x="0" y="56"/>
                    <a:pt x="0" y="56"/>
                  </a:cubicBezTo>
                  <a:cubicBezTo>
                    <a:pt x="0" y="53"/>
                    <a:pt x="0" y="53"/>
                    <a:pt x="0" y="53"/>
                  </a:cubicBezTo>
                  <a:cubicBezTo>
                    <a:pt x="4" y="53"/>
                    <a:pt x="4" y="53"/>
                    <a:pt x="4" y="53"/>
                  </a:cubicBezTo>
                  <a:cubicBezTo>
                    <a:pt x="9" y="53"/>
                    <a:pt x="11" y="51"/>
                    <a:pt x="11" y="46"/>
                  </a:cubicBezTo>
                  <a:cubicBezTo>
                    <a:pt x="11" y="10"/>
                    <a:pt x="11" y="10"/>
                    <a:pt x="11" y="10"/>
                  </a:cubicBezTo>
                  <a:cubicBezTo>
                    <a:pt x="11" y="5"/>
                    <a:pt x="9" y="4"/>
                    <a:pt x="3" y="4"/>
                  </a:cubicBezTo>
                  <a:cubicBezTo>
                    <a:pt x="2" y="4"/>
                    <a:pt x="2" y="4"/>
                    <a:pt x="2" y="4"/>
                  </a:cubicBezTo>
                  <a:cubicBezTo>
                    <a:pt x="2" y="0"/>
                    <a:pt x="2" y="0"/>
                    <a:pt x="2" y="0"/>
                  </a:cubicBezTo>
                  <a:cubicBezTo>
                    <a:pt x="52" y="0"/>
                    <a:pt x="52" y="0"/>
                    <a:pt x="52" y="0"/>
                  </a:cubicBezTo>
                  <a:cubicBezTo>
                    <a:pt x="53" y="13"/>
                    <a:pt x="53" y="13"/>
                    <a:pt x="53" y="13"/>
                  </a:cubicBezTo>
                  <a:cubicBezTo>
                    <a:pt x="49" y="13"/>
                    <a:pt x="49" y="13"/>
                    <a:pt x="49" y="13"/>
                  </a:cubicBezTo>
                  <a:cubicBezTo>
                    <a:pt x="48" y="7"/>
                    <a:pt x="47" y="5"/>
                    <a:pt x="43" y="5"/>
                  </a:cubicBezTo>
                  <a:close/>
                </a:path>
              </a:pathLst>
            </a:custGeom>
            <a:solidFill>
              <a:srgbClr val="6699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9" name="Freeform 31"/>
            <p:cNvSpPr>
              <a:spLocks noEditPoints="1"/>
            </p:cNvSpPr>
            <p:nvPr userDrawn="1"/>
          </p:nvSpPr>
          <p:spPr bwMode="gray">
            <a:xfrm>
              <a:off x="3404" y="3506"/>
              <a:ext cx="65" cy="53"/>
            </a:xfrm>
            <a:custGeom>
              <a:avLst/>
              <a:gdLst>
                <a:gd name="T0" fmla="*/ 16 w 71"/>
                <a:gd name="T1" fmla="*/ 36 h 58"/>
                <a:gd name="T2" fmla="*/ 23 w 71"/>
                <a:gd name="T3" fmla="*/ 41 h 58"/>
                <a:gd name="T4" fmla="*/ 25 w 71"/>
                <a:gd name="T5" fmla="*/ 41 h 58"/>
                <a:gd name="T6" fmla="*/ 25 w 71"/>
                <a:gd name="T7" fmla="*/ 44 h 58"/>
                <a:gd name="T8" fmla="*/ 0 w 71"/>
                <a:gd name="T9" fmla="*/ 44 h 58"/>
                <a:gd name="T10" fmla="*/ 0 w 71"/>
                <a:gd name="T11" fmla="*/ 41 h 58"/>
                <a:gd name="T12" fmla="*/ 2 w 71"/>
                <a:gd name="T13" fmla="*/ 41 h 58"/>
                <a:gd name="T14" fmla="*/ 7 w 71"/>
                <a:gd name="T15" fmla="*/ 36 h 58"/>
                <a:gd name="T16" fmla="*/ 7 w 71"/>
                <a:gd name="T17" fmla="*/ 8 h 58"/>
                <a:gd name="T18" fmla="*/ 2 w 71"/>
                <a:gd name="T19" fmla="*/ 5 h 58"/>
                <a:gd name="T20" fmla="*/ 0 w 71"/>
                <a:gd name="T21" fmla="*/ 5 h 58"/>
                <a:gd name="T22" fmla="*/ 0 w 71"/>
                <a:gd name="T23" fmla="*/ 1 h 58"/>
                <a:gd name="T24" fmla="*/ 9 w 71"/>
                <a:gd name="T25" fmla="*/ 0 h 58"/>
                <a:gd name="T26" fmla="*/ 21 w 71"/>
                <a:gd name="T27" fmla="*/ 0 h 58"/>
                <a:gd name="T28" fmla="*/ 40 w 71"/>
                <a:gd name="T29" fmla="*/ 5 h 58"/>
                <a:gd name="T30" fmla="*/ 43 w 71"/>
                <a:gd name="T31" fmla="*/ 13 h 58"/>
                <a:gd name="T32" fmla="*/ 33 w 71"/>
                <a:gd name="T33" fmla="*/ 24 h 58"/>
                <a:gd name="T34" fmla="*/ 45 w 71"/>
                <a:gd name="T35" fmla="*/ 37 h 58"/>
                <a:gd name="T36" fmla="*/ 55 w 71"/>
                <a:gd name="T37" fmla="*/ 42 h 58"/>
                <a:gd name="T38" fmla="*/ 55 w 71"/>
                <a:gd name="T39" fmla="*/ 44 h 58"/>
                <a:gd name="T40" fmla="*/ 50 w 71"/>
                <a:gd name="T41" fmla="*/ 44 h 58"/>
                <a:gd name="T42" fmla="*/ 35 w 71"/>
                <a:gd name="T43" fmla="*/ 40 h 58"/>
                <a:gd name="T44" fmla="*/ 23 w 71"/>
                <a:gd name="T45" fmla="*/ 25 h 58"/>
                <a:gd name="T46" fmla="*/ 16 w 71"/>
                <a:gd name="T47" fmla="*/ 25 h 58"/>
                <a:gd name="T48" fmla="*/ 16 w 71"/>
                <a:gd name="T49" fmla="*/ 36 h 58"/>
                <a:gd name="T50" fmla="*/ 16 w 71"/>
                <a:gd name="T51" fmla="*/ 23 h 58"/>
                <a:gd name="T52" fmla="*/ 20 w 71"/>
                <a:gd name="T53" fmla="*/ 23 h 58"/>
                <a:gd name="T54" fmla="*/ 33 w 71"/>
                <a:gd name="T55" fmla="*/ 14 h 58"/>
                <a:gd name="T56" fmla="*/ 21 w 71"/>
                <a:gd name="T57" fmla="*/ 4 h 58"/>
                <a:gd name="T58" fmla="*/ 16 w 71"/>
                <a:gd name="T59" fmla="*/ 4 h 58"/>
                <a:gd name="T60" fmla="*/ 16 w 71"/>
                <a:gd name="T61" fmla="*/ 23 h 5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1" h="58">
                  <a:moveTo>
                    <a:pt x="22" y="47"/>
                  </a:moveTo>
                  <a:cubicBezTo>
                    <a:pt x="22" y="52"/>
                    <a:pt x="24" y="54"/>
                    <a:pt x="29" y="54"/>
                  </a:cubicBezTo>
                  <a:cubicBezTo>
                    <a:pt x="32" y="54"/>
                    <a:pt x="32" y="54"/>
                    <a:pt x="32" y="54"/>
                  </a:cubicBezTo>
                  <a:cubicBezTo>
                    <a:pt x="32" y="57"/>
                    <a:pt x="32" y="57"/>
                    <a:pt x="32" y="57"/>
                  </a:cubicBezTo>
                  <a:cubicBezTo>
                    <a:pt x="0" y="57"/>
                    <a:pt x="0" y="57"/>
                    <a:pt x="0" y="57"/>
                  </a:cubicBezTo>
                  <a:cubicBezTo>
                    <a:pt x="0" y="54"/>
                    <a:pt x="0" y="54"/>
                    <a:pt x="0" y="54"/>
                  </a:cubicBezTo>
                  <a:cubicBezTo>
                    <a:pt x="2" y="54"/>
                    <a:pt x="2" y="54"/>
                    <a:pt x="2" y="54"/>
                  </a:cubicBezTo>
                  <a:cubicBezTo>
                    <a:pt x="7" y="54"/>
                    <a:pt x="10" y="53"/>
                    <a:pt x="10" y="47"/>
                  </a:cubicBezTo>
                  <a:cubicBezTo>
                    <a:pt x="10" y="11"/>
                    <a:pt x="10" y="11"/>
                    <a:pt x="10" y="11"/>
                  </a:cubicBezTo>
                  <a:cubicBezTo>
                    <a:pt x="10" y="7"/>
                    <a:pt x="8" y="5"/>
                    <a:pt x="2" y="5"/>
                  </a:cubicBezTo>
                  <a:cubicBezTo>
                    <a:pt x="0" y="5"/>
                    <a:pt x="0" y="5"/>
                    <a:pt x="0" y="5"/>
                  </a:cubicBezTo>
                  <a:cubicBezTo>
                    <a:pt x="0" y="1"/>
                    <a:pt x="0" y="1"/>
                    <a:pt x="0" y="1"/>
                  </a:cubicBezTo>
                  <a:cubicBezTo>
                    <a:pt x="5" y="1"/>
                    <a:pt x="8" y="1"/>
                    <a:pt x="12" y="0"/>
                  </a:cubicBezTo>
                  <a:cubicBezTo>
                    <a:pt x="17" y="0"/>
                    <a:pt x="24" y="0"/>
                    <a:pt x="27" y="0"/>
                  </a:cubicBezTo>
                  <a:cubicBezTo>
                    <a:pt x="40" y="0"/>
                    <a:pt x="48" y="1"/>
                    <a:pt x="52" y="6"/>
                  </a:cubicBezTo>
                  <a:cubicBezTo>
                    <a:pt x="55" y="9"/>
                    <a:pt x="56" y="12"/>
                    <a:pt x="56" y="16"/>
                  </a:cubicBezTo>
                  <a:cubicBezTo>
                    <a:pt x="56" y="23"/>
                    <a:pt x="51" y="29"/>
                    <a:pt x="43" y="31"/>
                  </a:cubicBezTo>
                  <a:cubicBezTo>
                    <a:pt x="49" y="36"/>
                    <a:pt x="52" y="43"/>
                    <a:pt x="59" y="49"/>
                  </a:cubicBezTo>
                  <a:cubicBezTo>
                    <a:pt x="62" y="53"/>
                    <a:pt x="65" y="54"/>
                    <a:pt x="71" y="55"/>
                  </a:cubicBezTo>
                  <a:cubicBezTo>
                    <a:pt x="71" y="58"/>
                    <a:pt x="71" y="58"/>
                    <a:pt x="71" y="58"/>
                  </a:cubicBezTo>
                  <a:cubicBezTo>
                    <a:pt x="69" y="58"/>
                    <a:pt x="68" y="58"/>
                    <a:pt x="65" y="58"/>
                  </a:cubicBezTo>
                  <a:cubicBezTo>
                    <a:pt x="54" y="58"/>
                    <a:pt x="49" y="57"/>
                    <a:pt x="45" y="53"/>
                  </a:cubicBezTo>
                  <a:cubicBezTo>
                    <a:pt x="40" y="48"/>
                    <a:pt x="35" y="38"/>
                    <a:pt x="29" y="33"/>
                  </a:cubicBezTo>
                  <a:cubicBezTo>
                    <a:pt x="22" y="33"/>
                    <a:pt x="22" y="33"/>
                    <a:pt x="22" y="33"/>
                  </a:cubicBezTo>
                  <a:lnTo>
                    <a:pt x="22" y="47"/>
                  </a:lnTo>
                  <a:close/>
                  <a:moveTo>
                    <a:pt x="22" y="30"/>
                  </a:moveTo>
                  <a:cubicBezTo>
                    <a:pt x="26" y="30"/>
                    <a:pt x="26" y="30"/>
                    <a:pt x="26" y="30"/>
                  </a:cubicBezTo>
                  <a:cubicBezTo>
                    <a:pt x="37" y="30"/>
                    <a:pt x="43" y="26"/>
                    <a:pt x="43" y="17"/>
                  </a:cubicBezTo>
                  <a:cubicBezTo>
                    <a:pt x="43" y="7"/>
                    <a:pt x="36" y="4"/>
                    <a:pt x="27" y="4"/>
                  </a:cubicBezTo>
                  <a:cubicBezTo>
                    <a:pt x="22" y="4"/>
                    <a:pt x="22" y="4"/>
                    <a:pt x="22" y="4"/>
                  </a:cubicBezTo>
                  <a:lnTo>
                    <a:pt x="22" y="30"/>
                  </a:lnTo>
                  <a:close/>
                </a:path>
              </a:pathLst>
            </a:custGeom>
            <a:solidFill>
              <a:srgbClr val="6699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0" name="Freeform 32"/>
            <p:cNvSpPr>
              <a:spLocks/>
            </p:cNvSpPr>
            <p:nvPr userDrawn="1"/>
          </p:nvSpPr>
          <p:spPr bwMode="gray">
            <a:xfrm>
              <a:off x="3470" y="3507"/>
              <a:ext cx="61" cy="53"/>
            </a:xfrm>
            <a:custGeom>
              <a:avLst/>
              <a:gdLst>
                <a:gd name="T0" fmla="*/ 7 w 67"/>
                <a:gd name="T1" fmla="*/ 8 h 58"/>
                <a:gd name="T2" fmla="*/ 1 w 67"/>
                <a:gd name="T3" fmla="*/ 4 h 58"/>
                <a:gd name="T4" fmla="*/ 0 w 67"/>
                <a:gd name="T5" fmla="*/ 4 h 58"/>
                <a:gd name="T6" fmla="*/ 0 w 67"/>
                <a:gd name="T7" fmla="*/ 0 h 58"/>
                <a:gd name="T8" fmla="*/ 23 w 67"/>
                <a:gd name="T9" fmla="*/ 0 h 58"/>
                <a:gd name="T10" fmla="*/ 23 w 67"/>
                <a:gd name="T11" fmla="*/ 4 h 58"/>
                <a:gd name="T12" fmla="*/ 23 w 67"/>
                <a:gd name="T13" fmla="*/ 4 h 58"/>
                <a:gd name="T14" fmla="*/ 18 w 67"/>
                <a:gd name="T15" fmla="*/ 8 h 58"/>
                <a:gd name="T16" fmla="*/ 29 w 67"/>
                <a:gd name="T17" fmla="*/ 32 h 58"/>
                <a:gd name="T18" fmla="*/ 39 w 67"/>
                <a:gd name="T19" fmla="*/ 6 h 58"/>
                <a:gd name="T20" fmla="*/ 35 w 67"/>
                <a:gd name="T21" fmla="*/ 4 h 58"/>
                <a:gd name="T22" fmla="*/ 33 w 67"/>
                <a:gd name="T23" fmla="*/ 4 h 58"/>
                <a:gd name="T24" fmla="*/ 33 w 67"/>
                <a:gd name="T25" fmla="*/ 0 h 58"/>
                <a:gd name="T26" fmla="*/ 51 w 67"/>
                <a:gd name="T27" fmla="*/ 0 h 58"/>
                <a:gd name="T28" fmla="*/ 51 w 67"/>
                <a:gd name="T29" fmla="*/ 4 h 58"/>
                <a:gd name="T30" fmla="*/ 50 w 67"/>
                <a:gd name="T31" fmla="*/ 4 h 58"/>
                <a:gd name="T32" fmla="*/ 42 w 67"/>
                <a:gd name="T33" fmla="*/ 10 h 58"/>
                <a:gd name="T34" fmla="*/ 28 w 67"/>
                <a:gd name="T35" fmla="*/ 44 h 58"/>
                <a:gd name="T36" fmla="*/ 23 w 67"/>
                <a:gd name="T37" fmla="*/ 44 h 58"/>
                <a:gd name="T38" fmla="*/ 7 w 67"/>
                <a:gd name="T39" fmla="*/ 8 h 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7" h="58">
                  <a:moveTo>
                    <a:pt x="10" y="11"/>
                  </a:moveTo>
                  <a:cubicBezTo>
                    <a:pt x="7" y="5"/>
                    <a:pt x="6" y="4"/>
                    <a:pt x="1" y="4"/>
                  </a:cubicBezTo>
                  <a:cubicBezTo>
                    <a:pt x="0" y="4"/>
                    <a:pt x="0" y="4"/>
                    <a:pt x="0" y="4"/>
                  </a:cubicBezTo>
                  <a:cubicBezTo>
                    <a:pt x="0" y="0"/>
                    <a:pt x="0" y="0"/>
                    <a:pt x="0" y="0"/>
                  </a:cubicBezTo>
                  <a:cubicBezTo>
                    <a:pt x="31" y="0"/>
                    <a:pt x="31" y="0"/>
                    <a:pt x="31" y="0"/>
                  </a:cubicBezTo>
                  <a:cubicBezTo>
                    <a:pt x="31" y="4"/>
                    <a:pt x="31" y="4"/>
                    <a:pt x="31" y="4"/>
                  </a:cubicBezTo>
                  <a:cubicBezTo>
                    <a:pt x="30" y="4"/>
                    <a:pt x="30" y="4"/>
                    <a:pt x="30" y="4"/>
                  </a:cubicBezTo>
                  <a:cubicBezTo>
                    <a:pt x="22" y="4"/>
                    <a:pt x="21" y="6"/>
                    <a:pt x="24" y="11"/>
                  </a:cubicBezTo>
                  <a:cubicBezTo>
                    <a:pt x="38" y="42"/>
                    <a:pt x="38" y="42"/>
                    <a:pt x="38" y="42"/>
                  </a:cubicBezTo>
                  <a:cubicBezTo>
                    <a:pt x="52" y="9"/>
                    <a:pt x="52" y="9"/>
                    <a:pt x="52" y="9"/>
                  </a:cubicBezTo>
                  <a:cubicBezTo>
                    <a:pt x="53" y="6"/>
                    <a:pt x="51" y="4"/>
                    <a:pt x="46" y="4"/>
                  </a:cubicBezTo>
                  <a:cubicBezTo>
                    <a:pt x="44" y="4"/>
                    <a:pt x="44" y="4"/>
                    <a:pt x="44" y="4"/>
                  </a:cubicBezTo>
                  <a:cubicBezTo>
                    <a:pt x="44" y="0"/>
                    <a:pt x="44" y="0"/>
                    <a:pt x="44" y="0"/>
                  </a:cubicBezTo>
                  <a:cubicBezTo>
                    <a:pt x="67" y="0"/>
                    <a:pt x="67" y="0"/>
                    <a:pt x="67" y="0"/>
                  </a:cubicBezTo>
                  <a:cubicBezTo>
                    <a:pt x="67" y="4"/>
                    <a:pt x="67" y="4"/>
                    <a:pt x="67" y="4"/>
                  </a:cubicBezTo>
                  <a:cubicBezTo>
                    <a:pt x="66" y="4"/>
                    <a:pt x="66" y="4"/>
                    <a:pt x="66" y="4"/>
                  </a:cubicBezTo>
                  <a:cubicBezTo>
                    <a:pt x="61" y="4"/>
                    <a:pt x="59" y="6"/>
                    <a:pt x="56" y="13"/>
                  </a:cubicBezTo>
                  <a:cubicBezTo>
                    <a:pt x="37" y="58"/>
                    <a:pt x="37" y="58"/>
                    <a:pt x="37" y="58"/>
                  </a:cubicBezTo>
                  <a:cubicBezTo>
                    <a:pt x="31" y="58"/>
                    <a:pt x="31" y="58"/>
                    <a:pt x="31" y="58"/>
                  </a:cubicBezTo>
                  <a:lnTo>
                    <a:pt x="10" y="11"/>
                  </a:lnTo>
                  <a:close/>
                </a:path>
              </a:pathLst>
            </a:custGeom>
            <a:solidFill>
              <a:srgbClr val="6699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1" name="Freeform 33"/>
            <p:cNvSpPr>
              <a:spLocks/>
            </p:cNvSpPr>
            <p:nvPr userDrawn="1"/>
          </p:nvSpPr>
          <p:spPr bwMode="gray">
            <a:xfrm>
              <a:off x="3544" y="3507"/>
              <a:ext cx="27" cy="51"/>
            </a:xfrm>
            <a:custGeom>
              <a:avLst/>
              <a:gdLst>
                <a:gd name="T0" fmla="*/ 0 w 29"/>
                <a:gd name="T1" fmla="*/ 0 h 56"/>
                <a:gd name="T2" fmla="*/ 23 w 29"/>
                <a:gd name="T3" fmla="*/ 0 h 56"/>
                <a:gd name="T4" fmla="*/ 23 w 29"/>
                <a:gd name="T5" fmla="*/ 4 h 56"/>
                <a:gd name="T6" fmla="*/ 21 w 29"/>
                <a:gd name="T7" fmla="*/ 4 h 56"/>
                <a:gd name="T8" fmla="*/ 18 w 29"/>
                <a:gd name="T9" fmla="*/ 7 h 56"/>
                <a:gd name="T10" fmla="*/ 18 w 29"/>
                <a:gd name="T11" fmla="*/ 35 h 56"/>
                <a:gd name="T12" fmla="*/ 22 w 29"/>
                <a:gd name="T13" fmla="*/ 40 h 56"/>
                <a:gd name="T14" fmla="*/ 23 w 29"/>
                <a:gd name="T15" fmla="*/ 40 h 56"/>
                <a:gd name="T16" fmla="*/ 23 w 29"/>
                <a:gd name="T17" fmla="*/ 42 h 56"/>
                <a:gd name="T18" fmla="*/ 0 w 29"/>
                <a:gd name="T19" fmla="*/ 42 h 56"/>
                <a:gd name="T20" fmla="*/ 0 w 29"/>
                <a:gd name="T21" fmla="*/ 40 h 56"/>
                <a:gd name="T22" fmla="*/ 1 w 29"/>
                <a:gd name="T23" fmla="*/ 40 h 56"/>
                <a:gd name="T24" fmla="*/ 7 w 29"/>
                <a:gd name="T25" fmla="*/ 36 h 56"/>
                <a:gd name="T26" fmla="*/ 7 w 29"/>
                <a:gd name="T27" fmla="*/ 7 h 56"/>
                <a:gd name="T28" fmla="*/ 1 w 29"/>
                <a:gd name="T29" fmla="*/ 4 h 56"/>
                <a:gd name="T30" fmla="*/ 0 w 29"/>
                <a:gd name="T31" fmla="*/ 4 h 56"/>
                <a:gd name="T32" fmla="*/ 0 w 29"/>
                <a:gd name="T33" fmla="*/ 0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56">
                  <a:moveTo>
                    <a:pt x="0" y="0"/>
                  </a:moveTo>
                  <a:cubicBezTo>
                    <a:pt x="29" y="0"/>
                    <a:pt x="29" y="0"/>
                    <a:pt x="29" y="0"/>
                  </a:cubicBezTo>
                  <a:cubicBezTo>
                    <a:pt x="29" y="4"/>
                    <a:pt x="29" y="4"/>
                    <a:pt x="29" y="4"/>
                  </a:cubicBezTo>
                  <a:cubicBezTo>
                    <a:pt x="27" y="4"/>
                    <a:pt x="27" y="4"/>
                    <a:pt x="27" y="4"/>
                  </a:cubicBezTo>
                  <a:cubicBezTo>
                    <a:pt x="23" y="4"/>
                    <a:pt x="21" y="6"/>
                    <a:pt x="21" y="10"/>
                  </a:cubicBezTo>
                  <a:cubicBezTo>
                    <a:pt x="21" y="46"/>
                    <a:pt x="21" y="46"/>
                    <a:pt x="21" y="46"/>
                  </a:cubicBezTo>
                  <a:cubicBezTo>
                    <a:pt x="21" y="51"/>
                    <a:pt x="22" y="53"/>
                    <a:pt x="28" y="53"/>
                  </a:cubicBezTo>
                  <a:cubicBezTo>
                    <a:pt x="29" y="53"/>
                    <a:pt x="29" y="53"/>
                    <a:pt x="29" y="53"/>
                  </a:cubicBezTo>
                  <a:cubicBezTo>
                    <a:pt x="29" y="56"/>
                    <a:pt x="29" y="56"/>
                    <a:pt x="29" y="56"/>
                  </a:cubicBezTo>
                  <a:cubicBezTo>
                    <a:pt x="0" y="56"/>
                    <a:pt x="0" y="56"/>
                    <a:pt x="0" y="56"/>
                  </a:cubicBezTo>
                  <a:cubicBezTo>
                    <a:pt x="0" y="53"/>
                    <a:pt x="0" y="53"/>
                    <a:pt x="0" y="53"/>
                  </a:cubicBezTo>
                  <a:cubicBezTo>
                    <a:pt x="1" y="53"/>
                    <a:pt x="1" y="53"/>
                    <a:pt x="1" y="53"/>
                  </a:cubicBezTo>
                  <a:cubicBezTo>
                    <a:pt x="6" y="53"/>
                    <a:pt x="8" y="51"/>
                    <a:pt x="8" y="47"/>
                  </a:cubicBezTo>
                  <a:cubicBezTo>
                    <a:pt x="8" y="10"/>
                    <a:pt x="8" y="10"/>
                    <a:pt x="8" y="10"/>
                  </a:cubicBezTo>
                  <a:cubicBezTo>
                    <a:pt x="8" y="6"/>
                    <a:pt x="6" y="4"/>
                    <a:pt x="1" y="4"/>
                  </a:cubicBezTo>
                  <a:cubicBezTo>
                    <a:pt x="0" y="4"/>
                    <a:pt x="0" y="4"/>
                    <a:pt x="0" y="4"/>
                  </a:cubicBezTo>
                  <a:lnTo>
                    <a:pt x="0" y="0"/>
                  </a:lnTo>
                  <a:close/>
                </a:path>
              </a:pathLst>
            </a:custGeom>
            <a:solidFill>
              <a:srgbClr val="6699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2" name="Freeform 34"/>
            <p:cNvSpPr>
              <a:spLocks/>
            </p:cNvSpPr>
            <p:nvPr userDrawn="1"/>
          </p:nvSpPr>
          <p:spPr bwMode="gray">
            <a:xfrm>
              <a:off x="3588" y="3506"/>
              <a:ext cx="54" cy="54"/>
            </a:xfrm>
            <a:custGeom>
              <a:avLst/>
              <a:gdLst>
                <a:gd name="T0" fmla="*/ 45 w 59"/>
                <a:gd name="T1" fmla="*/ 32 h 59"/>
                <a:gd name="T2" fmla="*/ 41 w 59"/>
                <a:gd name="T3" fmla="*/ 45 h 59"/>
                <a:gd name="T4" fmla="*/ 38 w 59"/>
                <a:gd name="T5" fmla="*/ 44 h 59"/>
                <a:gd name="T6" fmla="*/ 25 w 59"/>
                <a:gd name="T7" fmla="*/ 45 h 59"/>
                <a:gd name="T8" fmla="*/ 0 w 59"/>
                <a:gd name="T9" fmla="*/ 23 h 59"/>
                <a:gd name="T10" fmla="*/ 27 w 59"/>
                <a:gd name="T11" fmla="*/ 0 h 59"/>
                <a:gd name="T12" fmla="*/ 40 w 59"/>
                <a:gd name="T13" fmla="*/ 3 h 59"/>
                <a:gd name="T14" fmla="*/ 41 w 59"/>
                <a:gd name="T15" fmla="*/ 3 h 59"/>
                <a:gd name="T16" fmla="*/ 44 w 59"/>
                <a:gd name="T17" fmla="*/ 3 h 59"/>
                <a:gd name="T18" fmla="*/ 44 w 59"/>
                <a:gd name="T19" fmla="*/ 14 h 59"/>
                <a:gd name="T20" fmla="*/ 41 w 59"/>
                <a:gd name="T21" fmla="*/ 14 h 59"/>
                <a:gd name="T22" fmla="*/ 27 w 59"/>
                <a:gd name="T23" fmla="*/ 4 h 59"/>
                <a:gd name="T24" fmla="*/ 11 w 59"/>
                <a:gd name="T25" fmla="*/ 22 h 59"/>
                <a:gd name="T26" fmla="*/ 28 w 59"/>
                <a:gd name="T27" fmla="*/ 41 h 59"/>
                <a:gd name="T28" fmla="*/ 43 w 59"/>
                <a:gd name="T29" fmla="*/ 32 h 59"/>
                <a:gd name="T30" fmla="*/ 45 w 59"/>
                <a:gd name="T31" fmla="*/ 32 h 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9" h="59">
                  <a:moveTo>
                    <a:pt x="59" y="41"/>
                  </a:moveTo>
                  <a:cubicBezTo>
                    <a:pt x="59" y="46"/>
                    <a:pt x="57" y="53"/>
                    <a:pt x="54" y="58"/>
                  </a:cubicBezTo>
                  <a:cubicBezTo>
                    <a:pt x="53" y="57"/>
                    <a:pt x="51" y="57"/>
                    <a:pt x="49" y="57"/>
                  </a:cubicBezTo>
                  <a:cubicBezTo>
                    <a:pt x="45" y="57"/>
                    <a:pt x="40" y="59"/>
                    <a:pt x="33" y="59"/>
                  </a:cubicBezTo>
                  <a:cubicBezTo>
                    <a:pt x="15" y="59"/>
                    <a:pt x="0" y="46"/>
                    <a:pt x="0" y="29"/>
                  </a:cubicBezTo>
                  <a:cubicBezTo>
                    <a:pt x="0" y="13"/>
                    <a:pt x="16" y="0"/>
                    <a:pt x="35" y="0"/>
                  </a:cubicBezTo>
                  <a:cubicBezTo>
                    <a:pt x="45" y="0"/>
                    <a:pt x="51" y="3"/>
                    <a:pt x="52" y="3"/>
                  </a:cubicBezTo>
                  <a:cubicBezTo>
                    <a:pt x="53" y="3"/>
                    <a:pt x="54" y="3"/>
                    <a:pt x="54" y="3"/>
                  </a:cubicBezTo>
                  <a:cubicBezTo>
                    <a:pt x="57" y="3"/>
                    <a:pt x="57" y="3"/>
                    <a:pt x="57" y="3"/>
                  </a:cubicBezTo>
                  <a:cubicBezTo>
                    <a:pt x="57" y="18"/>
                    <a:pt x="57" y="18"/>
                    <a:pt x="57" y="18"/>
                  </a:cubicBezTo>
                  <a:cubicBezTo>
                    <a:pt x="54" y="18"/>
                    <a:pt x="54" y="18"/>
                    <a:pt x="54" y="18"/>
                  </a:cubicBezTo>
                  <a:cubicBezTo>
                    <a:pt x="51" y="9"/>
                    <a:pt x="45" y="4"/>
                    <a:pt x="36" y="4"/>
                  </a:cubicBezTo>
                  <a:cubicBezTo>
                    <a:pt x="23" y="4"/>
                    <a:pt x="14" y="14"/>
                    <a:pt x="14" y="28"/>
                  </a:cubicBezTo>
                  <a:cubicBezTo>
                    <a:pt x="14" y="43"/>
                    <a:pt x="24" y="54"/>
                    <a:pt x="37" y="54"/>
                  </a:cubicBezTo>
                  <a:cubicBezTo>
                    <a:pt x="45" y="54"/>
                    <a:pt x="52" y="49"/>
                    <a:pt x="56" y="41"/>
                  </a:cubicBezTo>
                  <a:lnTo>
                    <a:pt x="59" y="41"/>
                  </a:lnTo>
                  <a:close/>
                </a:path>
              </a:pathLst>
            </a:custGeom>
            <a:solidFill>
              <a:srgbClr val="6699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3" name="Freeform 35"/>
            <p:cNvSpPr>
              <a:spLocks/>
            </p:cNvSpPr>
            <p:nvPr userDrawn="1"/>
          </p:nvSpPr>
          <p:spPr bwMode="gray">
            <a:xfrm>
              <a:off x="3656" y="3507"/>
              <a:ext cx="51" cy="51"/>
            </a:xfrm>
            <a:custGeom>
              <a:avLst/>
              <a:gdLst>
                <a:gd name="T0" fmla="*/ 33 w 56"/>
                <a:gd name="T1" fmla="*/ 5 h 56"/>
                <a:gd name="T2" fmla="*/ 18 w 56"/>
                <a:gd name="T3" fmla="*/ 5 h 56"/>
                <a:gd name="T4" fmla="*/ 18 w 56"/>
                <a:gd name="T5" fmla="*/ 19 h 56"/>
                <a:gd name="T6" fmla="*/ 29 w 56"/>
                <a:gd name="T7" fmla="*/ 19 h 56"/>
                <a:gd name="T8" fmla="*/ 34 w 56"/>
                <a:gd name="T9" fmla="*/ 14 h 56"/>
                <a:gd name="T10" fmla="*/ 37 w 56"/>
                <a:gd name="T11" fmla="*/ 14 h 56"/>
                <a:gd name="T12" fmla="*/ 37 w 56"/>
                <a:gd name="T13" fmla="*/ 28 h 56"/>
                <a:gd name="T14" fmla="*/ 34 w 56"/>
                <a:gd name="T15" fmla="*/ 28 h 56"/>
                <a:gd name="T16" fmla="*/ 28 w 56"/>
                <a:gd name="T17" fmla="*/ 23 h 56"/>
                <a:gd name="T18" fmla="*/ 18 w 56"/>
                <a:gd name="T19" fmla="*/ 23 h 56"/>
                <a:gd name="T20" fmla="*/ 18 w 56"/>
                <a:gd name="T21" fmla="*/ 36 h 56"/>
                <a:gd name="T22" fmla="*/ 21 w 56"/>
                <a:gd name="T23" fmla="*/ 38 h 56"/>
                <a:gd name="T24" fmla="*/ 32 w 56"/>
                <a:gd name="T25" fmla="*/ 38 h 56"/>
                <a:gd name="T26" fmla="*/ 39 w 56"/>
                <a:gd name="T27" fmla="*/ 32 h 56"/>
                <a:gd name="T28" fmla="*/ 42 w 56"/>
                <a:gd name="T29" fmla="*/ 32 h 56"/>
                <a:gd name="T30" fmla="*/ 42 w 56"/>
                <a:gd name="T31" fmla="*/ 42 h 56"/>
                <a:gd name="T32" fmla="*/ 0 w 56"/>
                <a:gd name="T33" fmla="*/ 42 h 56"/>
                <a:gd name="T34" fmla="*/ 0 w 56"/>
                <a:gd name="T35" fmla="*/ 40 h 56"/>
                <a:gd name="T36" fmla="*/ 4 w 56"/>
                <a:gd name="T37" fmla="*/ 40 h 56"/>
                <a:gd name="T38" fmla="*/ 8 w 56"/>
                <a:gd name="T39" fmla="*/ 35 h 56"/>
                <a:gd name="T40" fmla="*/ 8 w 56"/>
                <a:gd name="T41" fmla="*/ 7 h 56"/>
                <a:gd name="T42" fmla="*/ 3 w 56"/>
                <a:gd name="T43" fmla="*/ 4 h 56"/>
                <a:gd name="T44" fmla="*/ 2 w 56"/>
                <a:gd name="T45" fmla="*/ 4 h 56"/>
                <a:gd name="T46" fmla="*/ 2 w 56"/>
                <a:gd name="T47" fmla="*/ 0 h 56"/>
                <a:gd name="T48" fmla="*/ 39 w 56"/>
                <a:gd name="T49" fmla="*/ 0 h 56"/>
                <a:gd name="T50" fmla="*/ 40 w 56"/>
                <a:gd name="T51" fmla="*/ 10 h 56"/>
                <a:gd name="T52" fmla="*/ 38 w 56"/>
                <a:gd name="T53" fmla="*/ 10 h 56"/>
                <a:gd name="T54" fmla="*/ 33 w 56"/>
                <a:gd name="T55" fmla="*/ 5 h 5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 h="56">
                  <a:moveTo>
                    <a:pt x="43" y="5"/>
                  </a:moveTo>
                  <a:cubicBezTo>
                    <a:pt x="24" y="5"/>
                    <a:pt x="24" y="5"/>
                    <a:pt x="24" y="5"/>
                  </a:cubicBezTo>
                  <a:cubicBezTo>
                    <a:pt x="24" y="25"/>
                    <a:pt x="24" y="25"/>
                    <a:pt x="24" y="25"/>
                  </a:cubicBezTo>
                  <a:cubicBezTo>
                    <a:pt x="38" y="25"/>
                    <a:pt x="38" y="25"/>
                    <a:pt x="38" y="25"/>
                  </a:cubicBezTo>
                  <a:cubicBezTo>
                    <a:pt x="43" y="25"/>
                    <a:pt x="45" y="24"/>
                    <a:pt x="45" y="19"/>
                  </a:cubicBezTo>
                  <a:cubicBezTo>
                    <a:pt x="49" y="19"/>
                    <a:pt x="49" y="19"/>
                    <a:pt x="49" y="19"/>
                  </a:cubicBezTo>
                  <a:cubicBezTo>
                    <a:pt x="49" y="37"/>
                    <a:pt x="49" y="37"/>
                    <a:pt x="49" y="37"/>
                  </a:cubicBezTo>
                  <a:cubicBezTo>
                    <a:pt x="45" y="37"/>
                    <a:pt x="45" y="37"/>
                    <a:pt x="45" y="37"/>
                  </a:cubicBezTo>
                  <a:cubicBezTo>
                    <a:pt x="45" y="32"/>
                    <a:pt x="44" y="30"/>
                    <a:pt x="37" y="30"/>
                  </a:cubicBezTo>
                  <a:cubicBezTo>
                    <a:pt x="24" y="30"/>
                    <a:pt x="24" y="30"/>
                    <a:pt x="24" y="30"/>
                  </a:cubicBezTo>
                  <a:cubicBezTo>
                    <a:pt x="24" y="47"/>
                    <a:pt x="24" y="47"/>
                    <a:pt x="24" y="47"/>
                  </a:cubicBezTo>
                  <a:cubicBezTo>
                    <a:pt x="24" y="51"/>
                    <a:pt x="24" y="51"/>
                    <a:pt x="27" y="51"/>
                  </a:cubicBezTo>
                  <a:cubicBezTo>
                    <a:pt x="42" y="51"/>
                    <a:pt x="42" y="51"/>
                    <a:pt x="42" y="51"/>
                  </a:cubicBezTo>
                  <a:cubicBezTo>
                    <a:pt x="48" y="51"/>
                    <a:pt x="51" y="50"/>
                    <a:pt x="52" y="42"/>
                  </a:cubicBezTo>
                  <a:cubicBezTo>
                    <a:pt x="56" y="42"/>
                    <a:pt x="56" y="42"/>
                    <a:pt x="56" y="42"/>
                  </a:cubicBezTo>
                  <a:cubicBezTo>
                    <a:pt x="55" y="56"/>
                    <a:pt x="55" y="56"/>
                    <a:pt x="55" y="56"/>
                  </a:cubicBezTo>
                  <a:cubicBezTo>
                    <a:pt x="0" y="56"/>
                    <a:pt x="0" y="56"/>
                    <a:pt x="0" y="56"/>
                  </a:cubicBezTo>
                  <a:cubicBezTo>
                    <a:pt x="0" y="53"/>
                    <a:pt x="0" y="53"/>
                    <a:pt x="0" y="53"/>
                  </a:cubicBezTo>
                  <a:cubicBezTo>
                    <a:pt x="4" y="53"/>
                    <a:pt x="4" y="53"/>
                    <a:pt x="4" y="53"/>
                  </a:cubicBezTo>
                  <a:cubicBezTo>
                    <a:pt x="9" y="53"/>
                    <a:pt x="11" y="51"/>
                    <a:pt x="11" y="46"/>
                  </a:cubicBezTo>
                  <a:cubicBezTo>
                    <a:pt x="11" y="10"/>
                    <a:pt x="11" y="10"/>
                    <a:pt x="11" y="10"/>
                  </a:cubicBezTo>
                  <a:cubicBezTo>
                    <a:pt x="11" y="5"/>
                    <a:pt x="9" y="4"/>
                    <a:pt x="3" y="4"/>
                  </a:cubicBezTo>
                  <a:cubicBezTo>
                    <a:pt x="2" y="4"/>
                    <a:pt x="2" y="4"/>
                    <a:pt x="2" y="4"/>
                  </a:cubicBezTo>
                  <a:cubicBezTo>
                    <a:pt x="2" y="0"/>
                    <a:pt x="2" y="0"/>
                    <a:pt x="2" y="0"/>
                  </a:cubicBezTo>
                  <a:cubicBezTo>
                    <a:pt x="52" y="0"/>
                    <a:pt x="52" y="0"/>
                    <a:pt x="52" y="0"/>
                  </a:cubicBezTo>
                  <a:cubicBezTo>
                    <a:pt x="53" y="13"/>
                    <a:pt x="53" y="13"/>
                    <a:pt x="53" y="13"/>
                  </a:cubicBezTo>
                  <a:cubicBezTo>
                    <a:pt x="50" y="13"/>
                    <a:pt x="50" y="13"/>
                    <a:pt x="50" y="13"/>
                  </a:cubicBezTo>
                  <a:cubicBezTo>
                    <a:pt x="49" y="7"/>
                    <a:pt x="48" y="5"/>
                    <a:pt x="43" y="5"/>
                  </a:cubicBezTo>
                  <a:close/>
                </a:path>
              </a:pathLst>
            </a:custGeom>
            <a:solidFill>
              <a:srgbClr val="6699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4" name="Freeform 36"/>
            <p:cNvSpPr>
              <a:spLocks/>
            </p:cNvSpPr>
            <p:nvPr userDrawn="1"/>
          </p:nvSpPr>
          <p:spPr bwMode="gray">
            <a:xfrm>
              <a:off x="3727" y="3506"/>
              <a:ext cx="37" cy="54"/>
            </a:xfrm>
            <a:custGeom>
              <a:avLst/>
              <a:gdLst>
                <a:gd name="T0" fmla="*/ 0 w 41"/>
                <a:gd name="T1" fmla="*/ 32 h 59"/>
                <a:gd name="T2" fmla="*/ 3 w 41"/>
                <a:gd name="T3" fmla="*/ 32 h 59"/>
                <a:gd name="T4" fmla="*/ 14 w 41"/>
                <a:gd name="T5" fmla="*/ 41 h 59"/>
                <a:gd name="T6" fmla="*/ 21 w 41"/>
                <a:gd name="T7" fmla="*/ 35 h 59"/>
                <a:gd name="T8" fmla="*/ 0 w 41"/>
                <a:gd name="T9" fmla="*/ 11 h 59"/>
                <a:gd name="T10" fmla="*/ 14 w 41"/>
                <a:gd name="T11" fmla="*/ 0 h 59"/>
                <a:gd name="T12" fmla="*/ 24 w 41"/>
                <a:gd name="T13" fmla="*/ 2 h 59"/>
                <a:gd name="T14" fmla="*/ 26 w 41"/>
                <a:gd name="T15" fmla="*/ 1 h 59"/>
                <a:gd name="T16" fmla="*/ 26 w 41"/>
                <a:gd name="T17" fmla="*/ 1 h 59"/>
                <a:gd name="T18" fmla="*/ 28 w 41"/>
                <a:gd name="T19" fmla="*/ 13 h 59"/>
                <a:gd name="T20" fmla="*/ 26 w 41"/>
                <a:gd name="T21" fmla="*/ 13 h 59"/>
                <a:gd name="T22" fmla="*/ 21 w 41"/>
                <a:gd name="T23" fmla="*/ 5 h 59"/>
                <a:gd name="T24" fmla="*/ 14 w 41"/>
                <a:gd name="T25" fmla="*/ 4 h 59"/>
                <a:gd name="T26" fmla="*/ 8 w 41"/>
                <a:gd name="T27" fmla="*/ 7 h 59"/>
                <a:gd name="T28" fmla="*/ 26 w 41"/>
                <a:gd name="T29" fmla="*/ 23 h 59"/>
                <a:gd name="T30" fmla="*/ 30 w 41"/>
                <a:gd name="T31" fmla="*/ 32 h 59"/>
                <a:gd name="T32" fmla="*/ 16 w 41"/>
                <a:gd name="T33" fmla="*/ 45 h 59"/>
                <a:gd name="T34" fmla="*/ 5 w 41"/>
                <a:gd name="T35" fmla="*/ 43 h 59"/>
                <a:gd name="T36" fmla="*/ 5 w 41"/>
                <a:gd name="T37" fmla="*/ 44 h 59"/>
                <a:gd name="T38" fmla="*/ 2 w 41"/>
                <a:gd name="T39" fmla="*/ 44 h 59"/>
                <a:gd name="T40" fmla="*/ 0 w 41"/>
                <a:gd name="T41" fmla="*/ 32 h 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 h="59">
                  <a:moveTo>
                    <a:pt x="0" y="41"/>
                  </a:moveTo>
                  <a:cubicBezTo>
                    <a:pt x="3" y="41"/>
                    <a:pt x="3" y="41"/>
                    <a:pt x="3" y="41"/>
                  </a:cubicBezTo>
                  <a:cubicBezTo>
                    <a:pt x="6" y="50"/>
                    <a:pt x="12" y="54"/>
                    <a:pt x="19" y="54"/>
                  </a:cubicBezTo>
                  <a:cubicBezTo>
                    <a:pt x="25" y="54"/>
                    <a:pt x="29" y="51"/>
                    <a:pt x="29" y="45"/>
                  </a:cubicBezTo>
                  <a:cubicBezTo>
                    <a:pt x="29" y="32"/>
                    <a:pt x="0" y="32"/>
                    <a:pt x="0" y="14"/>
                  </a:cubicBezTo>
                  <a:cubicBezTo>
                    <a:pt x="0" y="6"/>
                    <a:pt x="8" y="0"/>
                    <a:pt x="19" y="0"/>
                  </a:cubicBezTo>
                  <a:cubicBezTo>
                    <a:pt x="26" y="0"/>
                    <a:pt x="31" y="2"/>
                    <a:pt x="33" y="2"/>
                  </a:cubicBezTo>
                  <a:cubicBezTo>
                    <a:pt x="33" y="2"/>
                    <a:pt x="34" y="2"/>
                    <a:pt x="35" y="1"/>
                  </a:cubicBezTo>
                  <a:cubicBezTo>
                    <a:pt x="36" y="1"/>
                    <a:pt x="36" y="1"/>
                    <a:pt x="36" y="1"/>
                  </a:cubicBezTo>
                  <a:cubicBezTo>
                    <a:pt x="38" y="16"/>
                    <a:pt x="38" y="16"/>
                    <a:pt x="38" y="16"/>
                  </a:cubicBezTo>
                  <a:cubicBezTo>
                    <a:pt x="35" y="16"/>
                    <a:pt x="35" y="16"/>
                    <a:pt x="35" y="16"/>
                  </a:cubicBezTo>
                  <a:cubicBezTo>
                    <a:pt x="34" y="12"/>
                    <a:pt x="32" y="9"/>
                    <a:pt x="29" y="7"/>
                  </a:cubicBezTo>
                  <a:cubicBezTo>
                    <a:pt x="26" y="5"/>
                    <a:pt x="23" y="4"/>
                    <a:pt x="20" y="4"/>
                  </a:cubicBezTo>
                  <a:cubicBezTo>
                    <a:pt x="15" y="4"/>
                    <a:pt x="11" y="6"/>
                    <a:pt x="11" y="10"/>
                  </a:cubicBezTo>
                  <a:cubicBezTo>
                    <a:pt x="11" y="18"/>
                    <a:pt x="26" y="20"/>
                    <a:pt x="36" y="30"/>
                  </a:cubicBezTo>
                  <a:cubicBezTo>
                    <a:pt x="40" y="34"/>
                    <a:pt x="41" y="37"/>
                    <a:pt x="41" y="42"/>
                  </a:cubicBezTo>
                  <a:cubicBezTo>
                    <a:pt x="41" y="51"/>
                    <a:pt x="33" y="59"/>
                    <a:pt x="22" y="59"/>
                  </a:cubicBezTo>
                  <a:cubicBezTo>
                    <a:pt x="15" y="59"/>
                    <a:pt x="8" y="56"/>
                    <a:pt x="6" y="56"/>
                  </a:cubicBezTo>
                  <a:cubicBezTo>
                    <a:pt x="6" y="56"/>
                    <a:pt x="5" y="56"/>
                    <a:pt x="5" y="57"/>
                  </a:cubicBezTo>
                  <a:cubicBezTo>
                    <a:pt x="2" y="57"/>
                    <a:pt x="2" y="57"/>
                    <a:pt x="2" y="57"/>
                  </a:cubicBezTo>
                  <a:lnTo>
                    <a:pt x="0" y="41"/>
                  </a:lnTo>
                  <a:close/>
                </a:path>
              </a:pathLst>
            </a:custGeom>
            <a:solidFill>
              <a:srgbClr val="6699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5" name="Freeform 37"/>
            <p:cNvSpPr>
              <a:spLocks/>
            </p:cNvSpPr>
            <p:nvPr userDrawn="1"/>
          </p:nvSpPr>
          <p:spPr bwMode="gray">
            <a:xfrm>
              <a:off x="2367" y="3129"/>
              <a:ext cx="0" cy="457"/>
            </a:xfrm>
            <a:custGeom>
              <a:avLst/>
              <a:gdLst>
                <a:gd name="T0" fmla="*/ 457 h 457"/>
                <a:gd name="T1" fmla="*/ 0 h 457"/>
                <a:gd name="T2" fmla="*/ 457 h 457"/>
                <a:gd name="T3" fmla="*/ 0 60000 65536"/>
                <a:gd name="T4" fmla="*/ 0 60000 65536"/>
                <a:gd name="T5" fmla="*/ 0 60000 65536"/>
              </a:gdLst>
              <a:ahLst/>
              <a:cxnLst>
                <a:cxn ang="T3">
                  <a:pos x="0" y="T0"/>
                </a:cxn>
                <a:cxn ang="T4">
                  <a:pos x="0" y="T1"/>
                </a:cxn>
                <a:cxn ang="T5">
                  <a:pos x="0" y="T2"/>
                </a:cxn>
              </a:cxnLst>
              <a:rect l="0" t="0" r="r" b="b"/>
              <a:pathLst>
                <a:path h="457">
                  <a:moveTo>
                    <a:pt x="0" y="457"/>
                  </a:moveTo>
                  <a:lnTo>
                    <a:pt x="0" y="0"/>
                  </a:lnTo>
                  <a:lnTo>
                    <a:pt x="0" y="457"/>
                  </a:lnTo>
                  <a:close/>
                </a:path>
              </a:pathLst>
            </a:custGeom>
            <a:solidFill>
              <a:srgbClr val="6699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6" name="Freeform 38"/>
            <p:cNvSpPr>
              <a:spLocks/>
            </p:cNvSpPr>
            <p:nvPr userDrawn="1"/>
          </p:nvSpPr>
          <p:spPr bwMode="gray">
            <a:xfrm>
              <a:off x="2019" y="3217"/>
              <a:ext cx="216" cy="36"/>
            </a:xfrm>
            <a:custGeom>
              <a:avLst/>
              <a:gdLst>
                <a:gd name="T0" fmla="*/ 97 w 237"/>
                <a:gd name="T1" fmla="*/ 10 h 39"/>
                <a:gd name="T2" fmla="*/ 98 w 237"/>
                <a:gd name="T3" fmla="*/ 11 h 39"/>
                <a:gd name="T4" fmla="*/ 159 w 237"/>
                <a:gd name="T5" fmla="*/ 30 h 39"/>
                <a:gd name="T6" fmla="*/ 174 w 237"/>
                <a:gd name="T7" fmla="*/ 30 h 39"/>
                <a:gd name="T8" fmla="*/ 179 w 237"/>
                <a:gd name="T9" fmla="*/ 19 h 39"/>
                <a:gd name="T10" fmla="*/ 179 w 237"/>
                <a:gd name="T11" fmla="*/ 17 h 39"/>
                <a:gd name="T12" fmla="*/ 89 w 237"/>
                <a:gd name="T13" fmla="*/ 0 h 39"/>
                <a:gd name="T14" fmla="*/ 2 w 237"/>
                <a:gd name="T15" fmla="*/ 16 h 39"/>
                <a:gd name="T16" fmla="*/ 0 w 237"/>
                <a:gd name="T17" fmla="*/ 18 h 39"/>
                <a:gd name="T18" fmla="*/ 1 w 237"/>
                <a:gd name="T19" fmla="*/ 20 h 39"/>
                <a:gd name="T20" fmla="*/ 3 w 237"/>
                <a:gd name="T21" fmla="*/ 24 h 39"/>
                <a:gd name="T22" fmla="*/ 5 w 237"/>
                <a:gd name="T23" fmla="*/ 24 h 39"/>
                <a:gd name="T24" fmla="*/ 5 w 237"/>
                <a:gd name="T25" fmla="*/ 23 h 39"/>
                <a:gd name="T26" fmla="*/ 5 w 237"/>
                <a:gd name="T27" fmla="*/ 21 h 39"/>
                <a:gd name="T28" fmla="*/ 5 w 237"/>
                <a:gd name="T29" fmla="*/ 18 h 39"/>
                <a:gd name="T30" fmla="*/ 8 w 237"/>
                <a:gd name="T31" fmla="*/ 17 h 39"/>
                <a:gd name="T32" fmla="*/ 10 w 237"/>
                <a:gd name="T33" fmla="*/ 18 h 39"/>
                <a:gd name="T34" fmla="*/ 12 w 237"/>
                <a:gd name="T35" fmla="*/ 20 h 39"/>
                <a:gd name="T36" fmla="*/ 21 w 237"/>
                <a:gd name="T37" fmla="*/ 18 h 39"/>
                <a:gd name="T38" fmla="*/ 23 w 237"/>
                <a:gd name="T39" fmla="*/ 17 h 39"/>
                <a:gd name="T40" fmla="*/ 23 w 237"/>
                <a:gd name="T41" fmla="*/ 16 h 39"/>
                <a:gd name="T42" fmla="*/ 24 w 237"/>
                <a:gd name="T43" fmla="*/ 13 h 39"/>
                <a:gd name="T44" fmla="*/ 28 w 237"/>
                <a:gd name="T45" fmla="*/ 11 h 39"/>
                <a:gd name="T46" fmla="*/ 31 w 237"/>
                <a:gd name="T47" fmla="*/ 14 h 39"/>
                <a:gd name="T48" fmla="*/ 31 w 237"/>
                <a:gd name="T49" fmla="*/ 16 h 39"/>
                <a:gd name="T50" fmla="*/ 46 w 237"/>
                <a:gd name="T51" fmla="*/ 14 h 39"/>
                <a:gd name="T52" fmla="*/ 47 w 237"/>
                <a:gd name="T53" fmla="*/ 13 h 39"/>
                <a:gd name="T54" fmla="*/ 48 w 237"/>
                <a:gd name="T55" fmla="*/ 10 h 39"/>
                <a:gd name="T56" fmla="*/ 50 w 237"/>
                <a:gd name="T57" fmla="*/ 7 h 39"/>
                <a:gd name="T58" fmla="*/ 56 w 237"/>
                <a:gd name="T59" fmla="*/ 6 h 39"/>
                <a:gd name="T60" fmla="*/ 60 w 237"/>
                <a:gd name="T61" fmla="*/ 9 h 39"/>
                <a:gd name="T62" fmla="*/ 60 w 237"/>
                <a:gd name="T63" fmla="*/ 12 h 39"/>
                <a:gd name="T64" fmla="*/ 61 w 237"/>
                <a:gd name="T65" fmla="*/ 12 h 39"/>
                <a:gd name="T66" fmla="*/ 80 w 237"/>
                <a:gd name="T67" fmla="*/ 11 h 39"/>
                <a:gd name="T68" fmla="*/ 81 w 237"/>
                <a:gd name="T69" fmla="*/ 10 h 39"/>
                <a:gd name="T70" fmla="*/ 82 w 237"/>
                <a:gd name="T71" fmla="*/ 9 h 39"/>
                <a:gd name="T72" fmla="*/ 82 w 237"/>
                <a:gd name="T73" fmla="*/ 6 h 39"/>
                <a:gd name="T74" fmla="*/ 86 w 237"/>
                <a:gd name="T75" fmla="*/ 6 h 39"/>
                <a:gd name="T76" fmla="*/ 91 w 237"/>
                <a:gd name="T77" fmla="*/ 6 h 39"/>
                <a:gd name="T78" fmla="*/ 96 w 237"/>
                <a:gd name="T79" fmla="*/ 6 h 39"/>
                <a:gd name="T80" fmla="*/ 96 w 237"/>
                <a:gd name="T81" fmla="*/ 9 h 39"/>
                <a:gd name="T82" fmla="*/ 97 w 237"/>
                <a:gd name="T83" fmla="*/ 10 h 3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37" h="39">
                  <a:moveTo>
                    <a:pt x="127" y="13"/>
                  </a:moveTo>
                  <a:cubicBezTo>
                    <a:pt x="127" y="14"/>
                    <a:pt x="128" y="14"/>
                    <a:pt x="128" y="14"/>
                  </a:cubicBezTo>
                  <a:cubicBezTo>
                    <a:pt x="178" y="12"/>
                    <a:pt x="207" y="31"/>
                    <a:pt x="210" y="39"/>
                  </a:cubicBezTo>
                  <a:cubicBezTo>
                    <a:pt x="230" y="38"/>
                    <a:pt x="230" y="38"/>
                    <a:pt x="230" y="38"/>
                  </a:cubicBezTo>
                  <a:cubicBezTo>
                    <a:pt x="236" y="25"/>
                    <a:pt x="236" y="25"/>
                    <a:pt x="236" y="25"/>
                  </a:cubicBezTo>
                  <a:cubicBezTo>
                    <a:pt x="237" y="24"/>
                    <a:pt x="236" y="22"/>
                    <a:pt x="236" y="22"/>
                  </a:cubicBezTo>
                  <a:cubicBezTo>
                    <a:pt x="230" y="15"/>
                    <a:pt x="179" y="0"/>
                    <a:pt x="118" y="0"/>
                  </a:cubicBezTo>
                  <a:cubicBezTo>
                    <a:pt x="52" y="0"/>
                    <a:pt x="11" y="13"/>
                    <a:pt x="2" y="20"/>
                  </a:cubicBezTo>
                  <a:cubicBezTo>
                    <a:pt x="2" y="20"/>
                    <a:pt x="0" y="21"/>
                    <a:pt x="0" y="23"/>
                  </a:cubicBezTo>
                  <a:cubicBezTo>
                    <a:pt x="0" y="24"/>
                    <a:pt x="1" y="26"/>
                    <a:pt x="1" y="26"/>
                  </a:cubicBezTo>
                  <a:cubicBezTo>
                    <a:pt x="3" y="30"/>
                    <a:pt x="3" y="30"/>
                    <a:pt x="3" y="30"/>
                  </a:cubicBezTo>
                  <a:cubicBezTo>
                    <a:pt x="4" y="31"/>
                    <a:pt x="4" y="31"/>
                    <a:pt x="6" y="30"/>
                  </a:cubicBezTo>
                  <a:cubicBezTo>
                    <a:pt x="6" y="30"/>
                    <a:pt x="7" y="30"/>
                    <a:pt x="7" y="29"/>
                  </a:cubicBezTo>
                  <a:cubicBezTo>
                    <a:pt x="7" y="28"/>
                    <a:pt x="7" y="27"/>
                    <a:pt x="7" y="27"/>
                  </a:cubicBezTo>
                  <a:cubicBezTo>
                    <a:pt x="5" y="24"/>
                    <a:pt x="7" y="24"/>
                    <a:pt x="7" y="24"/>
                  </a:cubicBezTo>
                  <a:cubicBezTo>
                    <a:pt x="11" y="22"/>
                    <a:pt x="11" y="22"/>
                    <a:pt x="11" y="22"/>
                  </a:cubicBezTo>
                  <a:cubicBezTo>
                    <a:pt x="13" y="22"/>
                    <a:pt x="13" y="23"/>
                    <a:pt x="13" y="24"/>
                  </a:cubicBezTo>
                  <a:cubicBezTo>
                    <a:pt x="13" y="24"/>
                    <a:pt x="14" y="26"/>
                    <a:pt x="15" y="26"/>
                  </a:cubicBezTo>
                  <a:cubicBezTo>
                    <a:pt x="16" y="27"/>
                    <a:pt x="19" y="25"/>
                    <a:pt x="27" y="23"/>
                  </a:cubicBezTo>
                  <a:cubicBezTo>
                    <a:pt x="28" y="23"/>
                    <a:pt x="28" y="23"/>
                    <a:pt x="30" y="22"/>
                  </a:cubicBezTo>
                  <a:cubicBezTo>
                    <a:pt x="30" y="22"/>
                    <a:pt x="30" y="19"/>
                    <a:pt x="30" y="19"/>
                  </a:cubicBezTo>
                  <a:cubicBezTo>
                    <a:pt x="29" y="18"/>
                    <a:pt x="29" y="16"/>
                    <a:pt x="32" y="16"/>
                  </a:cubicBezTo>
                  <a:cubicBezTo>
                    <a:pt x="37" y="14"/>
                    <a:pt x="37" y="14"/>
                    <a:pt x="37" y="14"/>
                  </a:cubicBezTo>
                  <a:cubicBezTo>
                    <a:pt x="40" y="14"/>
                    <a:pt x="40" y="15"/>
                    <a:pt x="41" y="17"/>
                  </a:cubicBezTo>
                  <a:cubicBezTo>
                    <a:pt x="41" y="17"/>
                    <a:pt x="41" y="19"/>
                    <a:pt x="41" y="20"/>
                  </a:cubicBezTo>
                  <a:cubicBezTo>
                    <a:pt x="42" y="21"/>
                    <a:pt x="43" y="19"/>
                    <a:pt x="60" y="17"/>
                  </a:cubicBezTo>
                  <a:cubicBezTo>
                    <a:pt x="60" y="17"/>
                    <a:pt x="63" y="17"/>
                    <a:pt x="63" y="16"/>
                  </a:cubicBezTo>
                  <a:cubicBezTo>
                    <a:pt x="64" y="15"/>
                    <a:pt x="64" y="13"/>
                    <a:pt x="64" y="13"/>
                  </a:cubicBezTo>
                  <a:cubicBezTo>
                    <a:pt x="63" y="11"/>
                    <a:pt x="62" y="10"/>
                    <a:pt x="66" y="10"/>
                  </a:cubicBezTo>
                  <a:cubicBezTo>
                    <a:pt x="74" y="9"/>
                    <a:pt x="74" y="9"/>
                    <a:pt x="74" y="9"/>
                  </a:cubicBezTo>
                  <a:cubicBezTo>
                    <a:pt x="79" y="8"/>
                    <a:pt x="78" y="10"/>
                    <a:pt x="79" y="12"/>
                  </a:cubicBezTo>
                  <a:cubicBezTo>
                    <a:pt x="79" y="12"/>
                    <a:pt x="79" y="14"/>
                    <a:pt x="79" y="15"/>
                  </a:cubicBezTo>
                  <a:cubicBezTo>
                    <a:pt x="80" y="15"/>
                    <a:pt x="81" y="15"/>
                    <a:pt x="81" y="15"/>
                  </a:cubicBezTo>
                  <a:cubicBezTo>
                    <a:pt x="91" y="14"/>
                    <a:pt x="96" y="14"/>
                    <a:pt x="106" y="14"/>
                  </a:cubicBezTo>
                  <a:cubicBezTo>
                    <a:pt x="106" y="14"/>
                    <a:pt x="108" y="14"/>
                    <a:pt x="108" y="13"/>
                  </a:cubicBezTo>
                  <a:cubicBezTo>
                    <a:pt x="109" y="12"/>
                    <a:pt x="109" y="12"/>
                    <a:pt x="109" y="12"/>
                  </a:cubicBezTo>
                  <a:cubicBezTo>
                    <a:pt x="109" y="11"/>
                    <a:pt x="109" y="9"/>
                    <a:pt x="109" y="8"/>
                  </a:cubicBezTo>
                  <a:cubicBezTo>
                    <a:pt x="110" y="7"/>
                    <a:pt x="111" y="8"/>
                    <a:pt x="113" y="8"/>
                  </a:cubicBezTo>
                  <a:cubicBezTo>
                    <a:pt x="121" y="8"/>
                    <a:pt x="121" y="8"/>
                    <a:pt x="121" y="8"/>
                  </a:cubicBezTo>
                  <a:cubicBezTo>
                    <a:pt x="123" y="8"/>
                    <a:pt x="125" y="7"/>
                    <a:pt x="126" y="8"/>
                  </a:cubicBezTo>
                  <a:cubicBezTo>
                    <a:pt x="127" y="9"/>
                    <a:pt x="126" y="12"/>
                    <a:pt x="126" y="12"/>
                  </a:cubicBezTo>
                  <a:cubicBezTo>
                    <a:pt x="126" y="12"/>
                    <a:pt x="126" y="13"/>
                    <a:pt x="127" y="13"/>
                  </a:cubicBezTo>
                  <a:close/>
                </a:path>
              </a:pathLst>
            </a:custGeom>
            <a:solidFill>
              <a:srgbClr val="6699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7" name="Freeform 39"/>
            <p:cNvSpPr>
              <a:spLocks/>
            </p:cNvSpPr>
            <p:nvPr userDrawn="1"/>
          </p:nvSpPr>
          <p:spPr bwMode="gray">
            <a:xfrm>
              <a:off x="2003" y="3154"/>
              <a:ext cx="247" cy="83"/>
            </a:xfrm>
            <a:custGeom>
              <a:avLst/>
              <a:gdLst>
                <a:gd name="T0" fmla="*/ 102 w 271"/>
                <a:gd name="T1" fmla="*/ 0 h 91"/>
                <a:gd name="T2" fmla="*/ 27 w 271"/>
                <a:gd name="T3" fmla="*/ 26 h 91"/>
                <a:gd name="T4" fmla="*/ 26 w 271"/>
                <a:gd name="T5" fmla="*/ 27 h 91"/>
                <a:gd name="T6" fmla="*/ 28 w 271"/>
                <a:gd name="T7" fmla="*/ 29 h 91"/>
                <a:gd name="T8" fmla="*/ 107 w 271"/>
                <a:gd name="T9" fmla="*/ 36 h 91"/>
                <a:gd name="T10" fmla="*/ 107 w 271"/>
                <a:gd name="T11" fmla="*/ 37 h 91"/>
                <a:gd name="T12" fmla="*/ 64 w 271"/>
                <a:gd name="T13" fmla="*/ 39 h 91"/>
                <a:gd name="T14" fmla="*/ 35 w 271"/>
                <a:gd name="T15" fmla="*/ 45 h 91"/>
                <a:gd name="T16" fmla="*/ 5 w 271"/>
                <a:gd name="T17" fmla="*/ 57 h 91"/>
                <a:gd name="T18" fmla="*/ 3 w 271"/>
                <a:gd name="T19" fmla="*/ 59 h 91"/>
                <a:gd name="T20" fmla="*/ 2 w 271"/>
                <a:gd name="T21" fmla="*/ 62 h 91"/>
                <a:gd name="T22" fmla="*/ 1 w 271"/>
                <a:gd name="T23" fmla="*/ 67 h 91"/>
                <a:gd name="T24" fmla="*/ 3 w 271"/>
                <a:gd name="T25" fmla="*/ 67 h 91"/>
                <a:gd name="T26" fmla="*/ 15 w 271"/>
                <a:gd name="T27" fmla="*/ 58 h 91"/>
                <a:gd name="T28" fmla="*/ 46 w 271"/>
                <a:gd name="T29" fmla="*/ 49 h 91"/>
                <a:gd name="T30" fmla="*/ 100 w 271"/>
                <a:gd name="T31" fmla="*/ 44 h 91"/>
                <a:gd name="T32" fmla="*/ 158 w 271"/>
                <a:gd name="T33" fmla="*/ 49 h 91"/>
                <a:gd name="T34" fmla="*/ 194 w 271"/>
                <a:gd name="T35" fmla="*/ 61 h 91"/>
                <a:gd name="T36" fmla="*/ 202 w 271"/>
                <a:gd name="T37" fmla="*/ 67 h 91"/>
                <a:gd name="T38" fmla="*/ 205 w 271"/>
                <a:gd name="T39" fmla="*/ 67 h 91"/>
                <a:gd name="T40" fmla="*/ 201 w 271"/>
                <a:gd name="T41" fmla="*/ 57 h 91"/>
                <a:gd name="T42" fmla="*/ 102 w 271"/>
                <a:gd name="T43" fmla="*/ 0 h 9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1" h="91">
                  <a:moveTo>
                    <a:pt x="135" y="0"/>
                  </a:moveTo>
                  <a:cubicBezTo>
                    <a:pt x="86" y="0"/>
                    <a:pt x="55" y="16"/>
                    <a:pt x="36" y="35"/>
                  </a:cubicBezTo>
                  <a:cubicBezTo>
                    <a:pt x="36" y="35"/>
                    <a:pt x="36" y="35"/>
                    <a:pt x="35" y="36"/>
                  </a:cubicBezTo>
                  <a:cubicBezTo>
                    <a:pt x="35" y="37"/>
                    <a:pt x="35" y="38"/>
                    <a:pt x="37" y="38"/>
                  </a:cubicBezTo>
                  <a:cubicBezTo>
                    <a:pt x="79" y="20"/>
                    <a:pt x="126" y="31"/>
                    <a:pt x="140" y="48"/>
                  </a:cubicBezTo>
                  <a:cubicBezTo>
                    <a:pt x="141" y="48"/>
                    <a:pt x="140" y="49"/>
                    <a:pt x="140" y="49"/>
                  </a:cubicBezTo>
                  <a:cubicBezTo>
                    <a:pt x="125" y="49"/>
                    <a:pt x="112" y="48"/>
                    <a:pt x="85" y="52"/>
                  </a:cubicBezTo>
                  <a:cubicBezTo>
                    <a:pt x="70" y="54"/>
                    <a:pt x="57" y="56"/>
                    <a:pt x="46" y="59"/>
                  </a:cubicBezTo>
                  <a:cubicBezTo>
                    <a:pt x="27" y="64"/>
                    <a:pt x="14" y="70"/>
                    <a:pt x="7" y="75"/>
                  </a:cubicBezTo>
                  <a:cubicBezTo>
                    <a:pt x="4" y="76"/>
                    <a:pt x="4" y="77"/>
                    <a:pt x="3" y="78"/>
                  </a:cubicBezTo>
                  <a:cubicBezTo>
                    <a:pt x="3" y="81"/>
                    <a:pt x="3" y="81"/>
                    <a:pt x="2" y="82"/>
                  </a:cubicBezTo>
                  <a:cubicBezTo>
                    <a:pt x="1" y="85"/>
                    <a:pt x="1" y="87"/>
                    <a:pt x="1" y="88"/>
                  </a:cubicBezTo>
                  <a:cubicBezTo>
                    <a:pt x="0" y="90"/>
                    <a:pt x="2" y="90"/>
                    <a:pt x="3" y="88"/>
                  </a:cubicBezTo>
                  <a:cubicBezTo>
                    <a:pt x="6" y="86"/>
                    <a:pt x="12" y="81"/>
                    <a:pt x="21" y="77"/>
                  </a:cubicBezTo>
                  <a:cubicBezTo>
                    <a:pt x="30" y="73"/>
                    <a:pt x="45" y="68"/>
                    <a:pt x="61" y="65"/>
                  </a:cubicBezTo>
                  <a:cubicBezTo>
                    <a:pt x="83" y="61"/>
                    <a:pt x="109" y="58"/>
                    <a:pt x="133" y="58"/>
                  </a:cubicBezTo>
                  <a:cubicBezTo>
                    <a:pt x="161" y="58"/>
                    <a:pt x="186" y="61"/>
                    <a:pt x="208" y="65"/>
                  </a:cubicBezTo>
                  <a:cubicBezTo>
                    <a:pt x="229" y="69"/>
                    <a:pt x="246" y="75"/>
                    <a:pt x="257" y="80"/>
                  </a:cubicBezTo>
                  <a:cubicBezTo>
                    <a:pt x="262" y="83"/>
                    <a:pt x="265" y="85"/>
                    <a:pt x="268" y="88"/>
                  </a:cubicBezTo>
                  <a:cubicBezTo>
                    <a:pt x="271" y="91"/>
                    <a:pt x="271" y="88"/>
                    <a:pt x="271" y="88"/>
                  </a:cubicBezTo>
                  <a:cubicBezTo>
                    <a:pt x="271" y="88"/>
                    <a:pt x="270" y="84"/>
                    <a:pt x="266" y="76"/>
                  </a:cubicBezTo>
                  <a:cubicBezTo>
                    <a:pt x="252" y="50"/>
                    <a:pt x="215" y="0"/>
                    <a:pt x="135" y="0"/>
                  </a:cubicBezTo>
                </a:path>
              </a:pathLst>
            </a:custGeom>
            <a:solidFill>
              <a:srgbClr val="6699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8" name="Freeform 40"/>
            <p:cNvSpPr>
              <a:spLocks/>
            </p:cNvSpPr>
            <p:nvPr userDrawn="1"/>
          </p:nvSpPr>
          <p:spPr bwMode="gray">
            <a:xfrm>
              <a:off x="1996" y="3426"/>
              <a:ext cx="266" cy="61"/>
            </a:xfrm>
            <a:custGeom>
              <a:avLst/>
              <a:gdLst>
                <a:gd name="T0" fmla="*/ 0 w 292"/>
                <a:gd name="T1" fmla="*/ 24 h 67"/>
                <a:gd name="T2" fmla="*/ 110 w 292"/>
                <a:gd name="T3" fmla="*/ 51 h 67"/>
                <a:gd name="T4" fmla="*/ 220 w 292"/>
                <a:gd name="T5" fmla="*/ 24 h 67"/>
                <a:gd name="T6" fmla="*/ 220 w 292"/>
                <a:gd name="T7" fmla="*/ 12 h 67"/>
                <a:gd name="T8" fmla="*/ 220 w 292"/>
                <a:gd name="T9" fmla="*/ 11 h 67"/>
                <a:gd name="T10" fmla="*/ 205 w 292"/>
                <a:gd name="T11" fmla="*/ 7 h 67"/>
                <a:gd name="T12" fmla="*/ 204 w 292"/>
                <a:gd name="T13" fmla="*/ 0 h 67"/>
                <a:gd name="T14" fmla="*/ 200 w 292"/>
                <a:gd name="T15" fmla="*/ 4 h 67"/>
                <a:gd name="T16" fmla="*/ 108 w 292"/>
                <a:gd name="T17" fmla="*/ 17 h 67"/>
                <a:gd name="T18" fmla="*/ 14 w 292"/>
                <a:gd name="T19" fmla="*/ 0 h 67"/>
                <a:gd name="T20" fmla="*/ 14 w 292"/>
                <a:gd name="T21" fmla="*/ 12 h 67"/>
                <a:gd name="T22" fmla="*/ 138 w 292"/>
                <a:gd name="T23" fmla="*/ 30 h 67"/>
                <a:gd name="T24" fmla="*/ 142 w 292"/>
                <a:gd name="T25" fmla="*/ 30 h 67"/>
                <a:gd name="T26" fmla="*/ 141 w 292"/>
                <a:gd name="T27" fmla="*/ 32 h 67"/>
                <a:gd name="T28" fmla="*/ 0 w 292"/>
                <a:gd name="T29" fmla="*/ 15 h 67"/>
                <a:gd name="T30" fmla="*/ 0 w 292"/>
                <a:gd name="T31" fmla="*/ 24 h 6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92" h="67">
                  <a:moveTo>
                    <a:pt x="0" y="32"/>
                  </a:moveTo>
                  <a:cubicBezTo>
                    <a:pt x="0" y="44"/>
                    <a:pt x="47" y="67"/>
                    <a:pt x="146" y="67"/>
                  </a:cubicBezTo>
                  <a:cubicBezTo>
                    <a:pt x="242" y="67"/>
                    <a:pt x="292" y="44"/>
                    <a:pt x="292" y="32"/>
                  </a:cubicBezTo>
                  <a:cubicBezTo>
                    <a:pt x="292" y="15"/>
                    <a:pt x="292" y="15"/>
                    <a:pt x="292" y="15"/>
                  </a:cubicBezTo>
                  <a:cubicBezTo>
                    <a:pt x="292" y="15"/>
                    <a:pt x="292" y="14"/>
                    <a:pt x="292" y="14"/>
                  </a:cubicBezTo>
                  <a:cubicBezTo>
                    <a:pt x="291" y="11"/>
                    <a:pt x="286" y="10"/>
                    <a:pt x="271" y="10"/>
                  </a:cubicBezTo>
                  <a:cubicBezTo>
                    <a:pt x="270" y="0"/>
                    <a:pt x="270" y="0"/>
                    <a:pt x="270" y="0"/>
                  </a:cubicBezTo>
                  <a:cubicBezTo>
                    <a:pt x="270" y="1"/>
                    <a:pt x="267" y="3"/>
                    <a:pt x="265" y="4"/>
                  </a:cubicBezTo>
                  <a:cubicBezTo>
                    <a:pt x="253" y="12"/>
                    <a:pt x="204" y="23"/>
                    <a:pt x="144" y="23"/>
                  </a:cubicBezTo>
                  <a:cubicBezTo>
                    <a:pt x="74" y="23"/>
                    <a:pt x="26" y="8"/>
                    <a:pt x="18" y="0"/>
                  </a:cubicBezTo>
                  <a:cubicBezTo>
                    <a:pt x="18" y="15"/>
                    <a:pt x="18" y="15"/>
                    <a:pt x="18" y="15"/>
                  </a:cubicBezTo>
                  <a:cubicBezTo>
                    <a:pt x="41" y="32"/>
                    <a:pt x="111" y="46"/>
                    <a:pt x="183" y="39"/>
                  </a:cubicBezTo>
                  <a:cubicBezTo>
                    <a:pt x="185" y="39"/>
                    <a:pt x="186" y="38"/>
                    <a:pt x="188" y="39"/>
                  </a:cubicBezTo>
                  <a:cubicBezTo>
                    <a:pt x="188" y="39"/>
                    <a:pt x="190" y="41"/>
                    <a:pt x="187" y="42"/>
                  </a:cubicBezTo>
                  <a:cubicBezTo>
                    <a:pt x="145" y="56"/>
                    <a:pt x="43" y="53"/>
                    <a:pt x="0" y="20"/>
                  </a:cubicBezTo>
                  <a:cubicBezTo>
                    <a:pt x="0" y="32"/>
                    <a:pt x="0" y="32"/>
                    <a:pt x="0" y="32"/>
                  </a:cubicBezTo>
                </a:path>
              </a:pathLst>
            </a:custGeom>
            <a:solidFill>
              <a:srgbClr val="6699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9" name="Freeform 41"/>
            <p:cNvSpPr>
              <a:spLocks/>
            </p:cNvSpPr>
            <p:nvPr userDrawn="1"/>
          </p:nvSpPr>
          <p:spPr bwMode="gray">
            <a:xfrm>
              <a:off x="2182" y="3248"/>
              <a:ext cx="1" cy="0"/>
            </a:xfrm>
            <a:custGeom>
              <a:avLst/>
              <a:gdLst>
                <a:gd name="T0" fmla="*/ 0 w 1"/>
                <a:gd name="T1" fmla="*/ 1 w 1"/>
                <a:gd name="T2" fmla="*/ 0 w 1"/>
                <a:gd name="T3" fmla="*/ 0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0" y="0"/>
                  </a:moveTo>
                  <a:cubicBezTo>
                    <a:pt x="1" y="0"/>
                    <a:pt x="1" y="0"/>
                    <a:pt x="1" y="0"/>
                  </a:cubicBezTo>
                  <a:cubicBezTo>
                    <a:pt x="0" y="0"/>
                    <a:pt x="0" y="0"/>
                    <a:pt x="0" y="0"/>
                  </a:cubicBezTo>
                  <a:cubicBezTo>
                    <a:pt x="0" y="0"/>
                    <a:pt x="0" y="0"/>
                    <a:pt x="0" y="0"/>
                  </a:cubicBezTo>
                  <a:close/>
                </a:path>
              </a:pathLst>
            </a:custGeom>
            <a:solidFill>
              <a:srgbClr val="6699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0" name="Freeform 42"/>
            <p:cNvSpPr>
              <a:spLocks/>
            </p:cNvSpPr>
            <p:nvPr userDrawn="1"/>
          </p:nvSpPr>
          <p:spPr bwMode="gray">
            <a:xfrm>
              <a:off x="2181" y="3249"/>
              <a:ext cx="0" cy="3"/>
            </a:xfrm>
            <a:custGeom>
              <a:avLst/>
              <a:gdLst>
                <a:gd name="T0" fmla="*/ 3 h 3"/>
                <a:gd name="T1" fmla="*/ 3 h 3"/>
                <a:gd name="T2" fmla="*/ 0 h 3"/>
                <a:gd name="T3" fmla="*/ 0 h 3"/>
                <a:gd name="T4" fmla="*/ 0 h 3"/>
                <a:gd name="T5" fmla="*/ 0 h 3"/>
                <a:gd name="T6" fmla="*/ 3 h 3"/>
                <a:gd name="T7" fmla="*/ 0 60000 65536"/>
                <a:gd name="T8" fmla="*/ 0 60000 65536"/>
                <a:gd name="T9" fmla="*/ 0 60000 65536"/>
                <a:gd name="T10" fmla="*/ 0 60000 65536"/>
                <a:gd name="T11" fmla="*/ 0 60000 65536"/>
                <a:gd name="T12" fmla="*/ 0 60000 65536"/>
                <a:gd name="T13" fmla="*/ 0 60000 65536"/>
              </a:gdLst>
              <a:ahLst/>
              <a:cxnLst>
                <a:cxn ang="T7">
                  <a:pos x="0" y="T0"/>
                </a:cxn>
                <a:cxn ang="T8">
                  <a:pos x="0" y="T1"/>
                </a:cxn>
                <a:cxn ang="T9">
                  <a:pos x="0" y="T2"/>
                </a:cxn>
                <a:cxn ang="T10">
                  <a:pos x="0" y="T3"/>
                </a:cxn>
                <a:cxn ang="T11">
                  <a:pos x="0" y="T4"/>
                </a:cxn>
                <a:cxn ang="T12">
                  <a:pos x="0" y="T5"/>
                </a:cxn>
                <a:cxn ang="T13">
                  <a:pos x="0" y="T6"/>
                </a:cxn>
              </a:cxnLst>
              <a:rect l="0" t="0" r="r" b="b"/>
              <a:pathLst>
                <a:path h="3">
                  <a:moveTo>
                    <a:pt x="0" y="3"/>
                  </a:moveTo>
                  <a:cubicBezTo>
                    <a:pt x="0" y="3"/>
                    <a:pt x="0" y="3"/>
                    <a:pt x="0" y="3"/>
                  </a:cubicBezTo>
                  <a:cubicBezTo>
                    <a:pt x="0" y="0"/>
                    <a:pt x="0" y="0"/>
                    <a:pt x="0" y="0"/>
                  </a:cubicBezTo>
                  <a:cubicBezTo>
                    <a:pt x="0" y="0"/>
                    <a:pt x="0" y="0"/>
                    <a:pt x="0" y="0"/>
                  </a:cubicBezTo>
                  <a:cubicBezTo>
                    <a:pt x="0" y="0"/>
                    <a:pt x="0" y="0"/>
                    <a:pt x="0" y="0"/>
                  </a:cubicBezTo>
                  <a:cubicBezTo>
                    <a:pt x="0" y="0"/>
                    <a:pt x="0" y="0"/>
                    <a:pt x="0" y="0"/>
                  </a:cubicBezTo>
                  <a:lnTo>
                    <a:pt x="0" y="3"/>
                  </a:lnTo>
                  <a:close/>
                </a:path>
              </a:pathLst>
            </a:custGeom>
            <a:solidFill>
              <a:srgbClr val="6699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1" name="Rectangle 43"/>
            <p:cNvSpPr>
              <a:spLocks noChangeArrowheads="1"/>
            </p:cNvSpPr>
            <p:nvPr userDrawn="1"/>
          </p:nvSpPr>
          <p:spPr bwMode="gray">
            <a:xfrm>
              <a:off x="2181" y="3249"/>
              <a:ext cx="1" cy="3"/>
            </a:xfrm>
            <a:prstGeom prst="rect">
              <a:avLst/>
            </a:prstGeom>
            <a:solidFill>
              <a:srgbClr val="6699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2092" name="Freeform 44"/>
            <p:cNvSpPr>
              <a:spLocks/>
            </p:cNvSpPr>
            <p:nvPr userDrawn="1"/>
          </p:nvSpPr>
          <p:spPr bwMode="gray">
            <a:xfrm>
              <a:off x="2156" y="3247"/>
              <a:ext cx="1" cy="0"/>
            </a:xfrm>
            <a:custGeom>
              <a:avLst/>
              <a:gdLst>
                <a:gd name="T0" fmla="*/ 1 w 1"/>
                <a:gd name="T1" fmla="*/ 1 w 1"/>
                <a:gd name="T2" fmla="*/ 0 w 1"/>
                <a:gd name="T3" fmla="*/ 1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1" y="0"/>
                  </a:moveTo>
                  <a:cubicBezTo>
                    <a:pt x="1" y="0"/>
                    <a:pt x="1" y="0"/>
                    <a:pt x="1" y="0"/>
                  </a:cubicBezTo>
                  <a:cubicBezTo>
                    <a:pt x="0" y="0"/>
                    <a:pt x="0" y="0"/>
                    <a:pt x="0" y="0"/>
                  </a:cubicBezTo>
                  <a:cubicBezTo>
                    <a:pt x="0" y="0"/>
                    <a:pt x="1" y="0"/>
                    <a:pt x="1" y="0"/>
                  </a:cubicBezTo>
                  <a:close/>
                </a:path>
              </a:pathLst>
            </a:custGeom>
            <a:solidFill>
              <a:srgbClr val="6699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3" name="Rectangle 45"/>
            <p:cNvSpPr>
              <a:spLocks noChangeArrowheads="1"/>
            </p:cNvSpPr>
            <p:nvPr userDrawn="1"/>
          </p:nvSpPr>
          <p:spPr bwMode="gray">
            <a:xfrm>
              <a:off x="2181" y="3252"/>
              <a:ext cx="1" cy="1"/>
            </a:xfrm>
            <a:prstGeom prst="rect">
              <a:avLst/>
            </a:prstGeom>
            <a:solidFill>
              <a:srgbClr val="6699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2094" name="Freeform 46"/>
            <p:cNvSpPr>
              <a:spLocks/>
            </p:cNvSpPr>
            <p:nvPr userDrawn="1"/>
          </p:nvSpPr>
          <p:spPr bwMode="gray">
            <a:xfrm>
              <a:off x="2156" y="3242"/>
              <a:ext cx="28" cy="193"/>
            </a:xfrm>
            <a:custGeom>
              <a:avLst/>
              <a:gdLst>
                <a:gd name="T0" fmla="*/ 22 w 30"/>
                <a:gd name="T1" fmla="*/ 0 h 212"/>
                <a:gd name="T2" fmla="*/ 1 w 30"/>
                <a:gd name="T3" fmla="*/ 0 h 212"/>
                <a:gd name="T4" fmla="*/ 0 w 30"/>
                <a:gd name="T5" fmla="*/ 2 h 212"/>
                <a:gd name="T6" fmla="*/ 0 w 30"/>
                <a:gd name="T7" fmla="*/ 5 h 212"/>
                <a:gd name="T8" fmla="*/ 2 w 30"/>
                <a:gd name="T9" fmla="*/ 5 h 212"/>
                <a:gd name="T10" fmla="*/ 7 w 30"/>
                <a:gd name="T11" fmla="*/ 5 h 212"/>
                <a:gd name="T12" fmla="*/ 8 w 30"/>
                <a:gd name="T13" fmla="*/ 5 h 212"/>
                <a:gd name="T14" fmla="*/ 7 w 30"/>
                <a:gd name="T15" fmla="*/ 6 h 212"/>
                <a:gd name="T16" fmla="*/ 5 w 30"/>
                <a:gd name="T17" fmla="*/ 9 h 212"/>
                <a:gd name="T18" fmla="*/ 4 w 30"/>
                <a:gd name="T19" fmla="*/ 12 h 212"/>
                <a:gd name="T20" fmla="*/ 4 w 30"/>
                <a:gd name="T21" fmla="*/ 157 h 212"/>
                <a:gd name="T22" fmla="*/ 12 w 30"/>
                <a:gd name="T23" fmla="*/ 160 h 212"/>
                <a:gd name="T24" fmla="*/ 21 w 30"/>
                <a:gd name="T25" fmla="*/ 157 h 212"/>
                <a:gd name="T26" fmla="*/ 21 w 30"/>
                <a:gd name="T27" fmla="*/ 5 h 212"/>
                <a:gd name="T28" fmla="*/ 21 w 30"/>
                <a:gd name="T29" fmla="*/ 5 h 212"/>
                <a:gd name="T30" fmla="*/ 22 w 30"/>
                <a:gd name="T31" fmla="*/ 5 h 212"/>
                <a:gd name="T32" fmla="*/ 24 w 30"/>
                <a:gd name="T33" fmla="*/ 5 h 212"/>
                <a:gd name="T34" fmla="*/ 24 w 30"/>
                <a:gd name="T35" fmla="*/ 2 h 212"/>
                <a:gd name="T36" fmla="*/ 22 w 30"/>
                <a:gd name="T37" fmla="*/ 0 h 2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0" h="212">
                  <a:moveTo>
                    <a:pt x="28" y="0"/>
                  </a:moveTo>
                  <a:cubicBezTo>
                    <a:pt x="1" y="0"/>
                    <a:pt x="1" y="0"/>
                    <a:pt x="1" y="0"/>
                  </a:cubicBezTo>
                  <a:cubicBezTo>
                    <a:pt x="0" y="0"/>
                    <a:pt x="0" y="1"/>
                    <a:pt x="0" y="2"/>
                  </a:cubicBezTo>
                  <a:cubicBezTo>
                    <a:pt x="0" y="5"/>
                    <a:pt x="0" y="5"/>
                    <a:pt x="0" y="5"/>
                  </a:cubicBezTo>
                  <a:cubicBezTo>
                    <a:pt x="0" y="6"/>
                    <a:pt x="0" y="7"/>
                    <a:pt x="2" y="7"/>
                  </a:cubicBezTo>
                  <a:cubicBezTo>
                    <a:pt x="10" y="7"/>
                    <a:pt x="10" y="7"/>
                    <a:pt x="10" y="7"/>
                  </a:cubicBezTo>
                  <a:cubicBezTo>
                    <a:pt x="11" y="7"/>
                    <a:pt x="11" y="7"/>
                    <a:pt x="11" y="8"/>
                  </a:cubicBezTo>
                  <a:cubicBezTo>
                    <a:pt x="11" y="8"/>
                    <a:pt x="10" y="9"/>
                    <a:pt x="9" y="9"/>
                  </a:cubicBezTo>
                  <a:cubicBezTo>
                    <a:pt x="5" y="12"/>
                    <a:pt x="5" y="12"/>
                    <a:pt x="5" y="12"/>
                  </a:cubicBezTo>
                  <a:cubicBezTo>
                    <a:pt x="4" y="12"/>
                    <a:pt x="4" y="13"/>
                    <a:pt x="4" y="15"/>
                  </a:cubicBezTo>
                  <a:cubicBezTo>
                    <a:pt x="4" y="208"/>
                    <a:pt x="4" y="208"/>
                    <a:pt x="4" y="208"/>
                  </a:cubicBezTo>
                  <a:cubicBezTo>
                    <a:pt x="4" y="211"/>
                    <a:pt x="10" y="212"/>
                    <a:pt x="15" y="212"/>
                  </a:cubicBezTo>
                  <a:cubicBezTo>
                    <a:pt x="20" y="212"/>
                    <a:pt x="26" y="211"/>
                    <a:pt x="27" y="208"/>
                  </a:cubicBezTo>
                  <a:cubicBezTo>
                    <a:pt x="27" y="208"/>
                    <a:pt x="27" y="24"/>
                    <a:pt x="27" y="8"/>
                  </a:cubicBezTo>
                  <a:cubicBezTo>
                    <a:pt x="27" y="7"/>
                    <a:pt x="27" y="7"/>
                    <a:pt x="27" y="7"/>
                  </a:cubicBezTo>
                  <a:cubicBezTo>
                    <a:pt x="28" y="7"/>
                    <a:pt x="28" y="7"/>
                    <a:pt x="28" y="7"/>
                  </a:cubicBezTo>
                  <a:cubicBezTo>
                    <a:pt x="30" y="7"/>
                    <a:pt x="30" y="6"/>
                    <a:pt x="30" y="5"/>
                  </a:cubicBezTo>
                  <a:cubicBezTo>
                    <a:pt x="30" y="2"/>
                    <a:pt x="30" y="2"/>
                    <a:pt x="30" y="2"/>
                  </a:cubicBezTo>
                  <a:cubicBezTo>
                    <a:pt x="30" y="1"/>
                    <a:pt x="29" y="0"/>
                    <a:pt x="28" y="0"/>
                  </a:cubicBezTo>
                  <a:close/>
                </a:path>
              </a:pathLst>
            </a:custGeom>
            <a:solidFill>
              <a:srgbClr val="6699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5" name="Freeform 47"/>
            <p:cNvSpPr>
              <a:spLocks/>
            </p:cNvSpPr>
            <p:nvPr userDrawn="1"/>
          </p:nvSpPr>
          <p:spPr bwMode="gray">
            <a:xfrm>
              <a:off x="2110" y="3362"/>
              <a:ext cx="34" cy="61"/>
            </a:xfrm>
            <a:custGeom>
              <a:avLst/>
              <a:gdLst>
                <a:gd name="T0" fmla="*/ 25 w 38"/>
                <a:gd name="T1" fmla="*/ 2 h 67"/>
                <a:gd name="T2" fmla="*/ 26 w 38"/>
                <a:gd name="T3" fmla="*/ 1 h 67"/>
                <a:gd name="T4" fmla="*/ 27 w 38"/>
                <a:gd name="T5" fmla="*/ 1 h 67"/>
                <a:gd name="T6" fmla="*/ 27 w 38"/>
                <a:gd name="T7" fmla="*/ 0 h 67"/>
                <a:gd name="T8" fmla="*/ 0 w 38"/>
                <a:gd name="T9" fmla="*/ 0 h 67"/>
                <a:gd name="T10" fmla="*/ 0 w 38"/>
                <a:gd name="T11" fmla="*/ 1 h 67"/>
                <a:gd name="T12" fmla="*/ 2 w 38"/>
                <a:gd name="T13" fmla="*/ 1 h 67"/>
                <a:gd name="T14" fmla="*/ 3 w 38"/>
                <a:gd name="T15" fmla="*/ 2 h 67"/>
                <a:gd name="T16" fmla="*/ 4 w 38"/>
                <a:gd name="T17" fmla="*/ 5 h 67"/>
                <a:gd name="T18" fmla="*/ 4 w 38"/>
                <a:gd name="T19" fmla="*/ 5 h 67"/>
                <a:gd name="T20" fmla="*/ 5 w 38"/>
                <a:gd name="T21" fmla="*/ 5 h 67"/>
                <a:gd name="T22" fmla="*/ 12 w 38"/>
                <a:gd name="T23" fmla="*/ 5 h 67"/>
                <a:gd name="T24" fmla="*/ 13 w 38"/>
                <a:gd name="T25" fmla="*/ 6 h 67"/>
                <a:gd name="T26" fmla="*/ 13 w 38"/>
                <a:gd name="T27" fmla="*/ 8 h 67"/>
                <a:gd name="T28" fmla="*/ 4 w 38"/>
                <a:gd name="T29" fmla="*/ 14 h 67"/>
                <a:gd name="T30" fmla="*/ 4 w 38"/>
                <a:gd name="T31" fmla="*/ 15 h 67"/>
                <a:gd name="T32" fmla="*/ 4 w 38"/>
                <a:gd name="T33" fmla="*/ 15 h 67"/>
                <a:gd name="T34" fmla="*/ 4 w 38"/>
                <a:gd name="T35" fmla="*/ 43 h 67"/>
                <a:gd name="T36" fmla="*/ 2 w 38"/>
                <a:gd name="T37" fmla="*/ 45 h 67"/>
                <a:gd name="T38" fmla="*/ 2 w 38"/>
                <a:gd name="T39" fmla="*/ 51 h 67"/>
                <a:gd name="T40" fmla="*/ 25 w 38"/>
                <a:gd name="T41" fmla="*/ 51 h 67"/>
                <a:gd name="T42" fmla="*/ 25 w 38"/>
                <a:gd name="T43" fmla="*/ 45 h 67"/>
                <a:gd name="T44" fmla="*/ 23 w 38"/>
                <a:gd name="T45" fmla="*/ 43 h 67"/>
                <a:gd name="T46" fmla="*/ 23 w 38"/>
                <a:gd name="T47" fmla="*/ 6 h 67"/>
                <a:gd name="T48" fmla="*/ 25 w 38"/>
                <a:gd name="T49" fmla="*/ 2 h 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8" h="67">
                  <a:moveTo>
                    <a:pt x="35" y="2"/>
                  </a:moveTo>
                  <a:cubicBezTo>
                    <a:pt x="36" y="1"/>
                    <a:pt x="36" y="1"/>
                    <a:pt x="36" y="1"/>
                  </a:cubicBezTo>
                  <a:cubicBezTo>
                    <a:pt x="38" y="1"/>
                    <a:pt x="38" y="1"/>
                    <a:pt x="38" y="1"/>
                  </a:cubicBezTo>
                  <a:cubicBezTo>
                    <a:pt x="38" y="0"/>
                    <a:pt x="38" y="0"/>
                    <a:pt x="38" y="0"/>
                  </a:cubicBezTo>
                  <a:cubicBezTo>
                    <a:pt x="0" y="0"/>
                    <a:pt x="0" y="0"/>
                    <a:pt x="0" y="0"/>
                  </a:cubicBezTo>
                  <a:cubicBezTo>
                    <a:pt x="0" y="1"/>
                    <a:pt x="0" y="1"/>
                    <a:pt x="0" y="1"/>
                  </a:cubicBezTo>
                  <a:cubicBezTo>
                    <a:pt x="2" y="1"/>
                    <a:pt x="2" y="1"/>
                    <a:pt x="2" y="1"/>
                  </a:cubicBezTo>
                  <a:cubicBezTo>
                    <a:pt x="3" y="2"/>
                    <a:pt x="3" y="2"/>
                    <a:pt x="3" y="2"/>
                  </a:cubicBezTo>
                  <a:cubicBezTo>
                    <a:pt x="5" y="7"/>
                    <a:pt x="5" y="7"/>
                    <a:pt x="5" y="7"/>
                  </a:cubicBezTo>
                  <a:cubicBezTo>
                    <a:pt x="5" y="7"/>
                    <a:pt x="5" y="7"/>
                    <a:pt x="6" y="8"/>
                  </a:cubicBezTo>
                  <a:cubicBezTo>
                    <a:pt x="6" y="8"/>
                    <a:pt x="7" y="8"/>
                    <a:pt x="8" y="8"/>
                  </a:cubicBezTo>
                  <a:cubicBezTo>
                    <a:pt x="17" y="8"/>
                    <a:pt x="15" y="8"/>
                    <a:pt x="17" y="8"/>
                  </a:cubicBezTo>
                  <a:cubicBezTo>
                    <a:pt x="18" y="8"/>
                    <a:pt x="19" y="8"/>
                    <a:pt x="19" y="9"/>
                  </a:cubicBezTo>
                  <a:cubicBezTo>
                    <a:pt x="19" y="9"/>
                    <a:pt x="20" y="10"/>
                    <a:pt x="18" y="11"/>
                  </a:cubicBezTo>
                  <a:cubicBezTo>
                    <a:pt x="15" y="13"/>
                    <a:pt x="10" y="17"/>
                    <a:pt x="7" y="18"/>
                  </a:cubicBezTo>
                  <a:cubicBezTo>
                    <a:pt x="7" y="18"/>
                    <a:pt x="6" y="19"/>
                    <a:pt x="6" y="20"/>
                  </a:cubicBezTo>
                  <a:cubicBezTo>
                    <a:pt x="5" y="21"/>
                    <a:pt x="6" y="21"/>
                    <a:pt x="6" y="21"/>
                  </a:cubicBezTo>
                  <a:cubicBezTo>
                    <a:pt x="6" y="57"/>
                    <a:pt x="6" y="57"/>
                    <a:pt x="6" y="57"/>
                  </a:cubicBezTo>
                  <a:cubicBezTo>
                    <a:pt x="2" y="59"/>
                    <a:pt x="2" y="59"/>
                    <a:pt x="2" y="59"/>
                  </a:cubicBezTo>
                  <a:cubicBezTo>
                    <a:pt x="2" y="59"/>
                    <a:pt x="1" y="66"/>
                    <a:pt x="2" y="67"/>
                  </a:cubicBezTo>
                  <a:cubicBezTo>
                    <a:pt x="4" y="67"/>
                    <a:pt x="34" y="67"/>
                    <a:pt x="35" y="67"/>
                  </a:cubicBezTo>
                  <a:cubicBezTo>
                    <a:pt x="36" y="66"/>
                    <a:pt x="35" y="59"/>
                    <a:pt x="35" y="59"/>
                  </a:cubicBezTo>
                  <a:cubicBezTo>
                    <a:pt x="32" y="57"/>
                    <a:pt x="32" y="57"/>
                    <a:pt x="32" y="57"/>
                  </a:cubicBezTo>
                  <a:cubicBezTo>
                    <a:pt x="32" y="9"/>
                    <a:pt x="32" y="9"/>
                    <a:pt x="32" y="9"/>
                  </a:cubicBezTo>
                  <a:lnTo>
                    <a:pt x="35" y="2"/>
                  </a:lnTo>
                  <a:close/>
                </a:path>
              </a:pathLst>
            </a:custGeom>
            <a:solidFill>
              <a:srgbClr val="6699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6" name="Freeform 48"/>
            <p:cNvSpPr>
              <a:spLocks/>
            </p:cNvSpPr>
            <p:nvPr userDrawn="1"/>
          </p:nvSpPr>
          <p:spPr bwMode="gray">
            <a:xfrm>
              <a:off x="2204" y="3252"/>
              <a:ext cx="28" cy="175"/>
            </a:xfrm>
            <a:custGeom>
              <a:avLst/>
              <a:gdLst>
                <a:gd name="T0" fmla="*/ 21 w 31"/>
                <a:gd name="T1" fmla="*/ 0 h 192"/>
                <a:gd name="T2" fmla="*/ 2 w 31"/>
                <a:gd name="T3" fmla="*/ 0 h 192"/>
                <a:gd name="T4" fmla="*/ 0 w 31"/>
                <a:gd name="T5" fmla="*/ 2 h 192"/>
                <a:gd name="T6" fmla="*/ 0 w 31"/>
                <a:gd name="T7" fmla="*/ 5 h 192"/>
                <a:gd name="T8" fmla="*/ 2 w 31"/>
                <a:gd name="T9" fmla="*/ 5 h 192"/>
                <a:gd name="T10" fmla="*/ 7 w 31"/>
                <a:gd name="T11" fmla="*/ 5 h 192"/>
                <a:gd name="T12" fmla="*/ 8 w 31"/>
                <a:gd name="T13" fmla="*/ 5 h 192"/>
                <a:gd name="T14" fmla="*/ 6 w 31"/>
                <a:gd name="T15" fmla="*/ 6 h 192"/>
                <a:gd name="T16" fmla="*/ 5 w 31"/>
                <a:gd name="T17" fmla="*/ 9 h 192"/>
                <a:gd name="T18" fmla="*/ 4 w 31"/>
                <a:gd name="T19" fmla="*/ 11 h 192"/>
                <a:gd name="T20" fmla="*/ 4 w 31"/>
                <a:gd name="T21" fmla="*/ 142 h 192"/>
                <a:gd name="T22" fmla="*/ 12 w 31"/>
                <a:gd name="T23" fmla="*/ 146 h 192"/>
                <a:gd name="T24" fmla="*/ 20 w 31"/>
                <a:gd name="T25" fmla="*/ 142 h 192"/>
                <a:gd name="T26" fmla="*/ 20 w 31"/>
                <a:gd name="T27" fmla="*/ 5 h 192"/>
                <a:gd name="T28" fmla="*/ 21 w 31"/>
                <a:gd name="T29" fmla="*/ 5 h 192"/>
                <a:gd name="T30" fmla="*/ 21 w 31"/>
                <a:gd name="T31" fmla="*/ 5 h 192"/>
                <a:gd name="T32" fmla="*/ 23 w 31"/>
                <a:gd name="T33" fmla="*/ 5 h 192"/>
                <a:gd name="T34" fmla="*/ 23 w 31"/>
                <a:gd name="T35" fmla="*/ 1 h 192"/>
                <a:gd name="T36" fmla="*/ 21 w 31"/>
                <a:gd name="T37" fmla="*/ 0 h 1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1" h="192">
                  <a:moveTo>
                    <a:pt x="29" y="0"/>
                  </a:moveTo>
                  <a:cubicBezTo>
                    <a:pt x="2" y="0"/>
                    <a:pt x="2" y="0"/>
                    <a:pt x="2" y="0"/>
                  </a:cubicBezTo>
                  <a:cubicBezTo>
                    <a:pt x="0" y="0"/>
                    <a:pt x="0" y="0"/>
                    <a:pt x="0" y="2"/>
                  </a:cubicBezTo>
                  <a:cubicBezTo>
                    <a:pt x="0" y="5"/>
                    <a:pt x="0" y="5"/>
                    <a:pt x="0" y="5"/>
                  </a:cubicBezTo>
                  <a:cubicBezTo>
                    <a:pt x="0" y="6"/>
                    <a:pt x="0" y="7"/>
                    <a:pt x="2" y="7"/>
                  </a:cubicBezTo>
                  <a:cubicBezTo>
                    <a:pt x="10" y="7"/>
                    <a:pt x="10" y="7"/>
                    <a:pt x="10" y="7"/>
                  </a:cubicBezTo>
                  <a:cubicBezTo>
                    <a:pt x="11" y="7"/>
                    <a:pt x="11" y="7"/>
                    <a:pt x="11" y="7"/>
                  </a:cubicBezTo>
                  <a:cubicBezTo>
                    <a:pt x="11" y="8"/>
                    <a:pt x="10" y="9"/>
                    <a:pt x="9" y="9"/>
                  </a:cubicBezTo>
                  <a:cubicBezTo>
                    <a:pt x="5" y="12"/>
                    <a:pt x="5" y="12"/>
                    <a:pt x="5" y="12"/>
                  </a:cubicBezTo>
                  <a:cubicBezTo>
                    <a:pt x="5" y="12"/>
                    <a:pt x="4" y="13"/>
                    <a:pt x="4" y="14"/>
                  </a:cubicBezTo>
                  <a:cubicBezTo>
                    <a:pt x="4" y="188"/>
                    <a:pt x="4" y="188"/>
                    <a:pt x="4" y="188"/>
                  </a:cubicBezTo>
                  <a:cubicBezTo>
                    <a:pt x="4" y="192"/>
                    <a:pt x="10" y="192"/>
                    <a:pt x="16" y="192"/>
                  </a:cubicBezTo>
                  <a:cubicBezTo>
                    <a:pt x="21" y="192"/>
                    <a:pt x="27" y="192"/>
                    <a:pt x="27" y="188"/>
                  </a:cubicBezTo>
                  <a:cubicBezTo>
                    <a:pt x="27" y="188"/>
                    <a:pt x="27" y="24"/>
                    <a:pt x="27" y="8"/>
                  </a:cubicBezTo>
                  <a:cubicBezTo>
                    <a:pt x="27" y="7"/>
                    <a:pt x="27" y="7"/>
                    <a:pt x="28" y="7"/>
                  </a:cubicBezTo>
                  <a:cubicBezTo>
                    <a:pt x="28" y="7"/>
                    <a:pt x="29" y="7"/>
                    <a:pt x="29" y="7"/>
                  </a:cubicBezTo>
                  <a:cubicBezTo>
                    <a:pt x="30" y="7"/>
                    <a:pt x="31" y="6"/>
                    <a:pt x="31" y="5"/>
                  </a:cubicBezTo>
                  <a:cubicBezTo>
                    <a:pt x="31" y="1"/>
                    <a:pt x="31" y="1"/>
                    <a:pt x="31" y="1"/>
                  </a:cubicBezTo>
                  <a:cubicBezTo>
                    <a:pt x="30" y="0"/>
                    <a:pt x="30" y="0"/>
                    <a:pt x="29" y="0"/>
                  </a:cubicBezTo>
                  <a:close/>
                </a:path>
              </a:pathLst>
            </a:custGeom>
            <a:solidFill>
              <a:srgbClr val="6699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7" name="Freeform 49"/>
            <p:cNvSpPr>
              <a:spLocks/>
            </p:cNvSpPr>
            <p:nvPr userDrawn="1"/>
          </p:nvSpPr>
          <p:spPr bwMode="gray">
            <a:xfrm>
              <a:off x="2069" y="3242"/>
              <a:ext cx="28" cy="193"/>
            </a:xfrm>
            <a:custGeom>
              <a:avLst/>
              <a:gdLst>
                <a:gd name="T0" fmla="*/ 21 w 31"/>
                <a:gd name="T1" fmla="*/ 0 h 212"/>
                <a:gd name="T2" fmla="*/ 2 w 31"/>
                <a:gd name="T3" fmla="*/ 0 h 212"/>
                <a:gd name="T4" fmla="*/ 0 w 31"/>
                <a:gd name="T5" fmla="*/ 2 h 212"/>
                <a:gd name="T6" fmla="*/ 0 w 31"/>
                <a:gd name="T7" fmla="*/ 5 h 212"/>
                <a:gd name="T8" fmla="*/ 2 w 31"/>
                <a:gd name="T9" fmla="*/ 5 h 212"/>
                <a:gd name="T10" fmla="*/ 8 w 31"/>
                <a:gd name="T11" fmla="*/ 5 h 212"/>
                <a:gd name="T12" fmla="*/ 9 w 31"/>
                <a:gd name="T13" fmla="*/ 5 h 212"/>
                <a:gd name="T14" fmla="*/ 7 w 31"/>
                <a:gd name="T15" fmla="*/ 6 h 212"/>
                <a:gd name="T16" fmla="*/ 5 w 31"/>
                <a:gd name="T17" fmla="*/ 9 h 212"/>
                <a:gd name="T18" fmla="*/ 5 w 31"/>
                <a:gd name="T19" fmla="*/ 12 h 212"/>
                <a:gd name="T20" fmla="*/ 5 w 31"/>
                <a:gd name="T21" fmla="*/ 157 h 212"/>
                <a:gd name="T22" fmla="*/ 12 w 31"/>
                <a:gd name="T23" fmla="*/ 160 h 212"/>
                <a:gd name="T24" fmla="*/ 21 w 31"/>
                <a:gd name="T25" fmla="*/ 157 h 212"/>
                <a:gd name="T26" fmla="*/ 21 w 31"/>
                <a:gd name="T27" fmla="*/ 5 h 212"/>
                <a:gd name="T28" fmla="*/ 21 w 31"/>
                <a:gd name="T29" fmla="*/ 5 h 212"/>
                <a:gd name="T30" fmla="*/ 21 w 31"/>
                <a:gd name="T31" fmla="*/ 5 h 212"/>
                <a:gd name="T32" fmla="*/ 23 w 31"/>
                <a:gd name="T33" fmla="*/ 5 h 212"/>
                <a:gd name="T34" fmla="*/ 23 w 31"/>
                <a:gd name="T35" fmla="*/ 2 h 212"/>
                <a:gd name="T36" fmla="*/ 21 w 31"/>
                <a:gd name="T37" fmla="*/ 0 h 2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1" h="212">
                  <a:moveTo>
                    <a:pt x="29" y="0"/>
                  </a:moveTo>
                  <a:cubicBezTo>
                    <a:pt x="2" y="0"/>
                    <a:pt x="2" y="0"/>
                    <a:pt x="2" y="0"/>
                  </a:cubicBezTo>
                  <a:cubicBezTo>
                    <a:pt x="1" y="0"/>
                    <a:pt x="0" y="1"/>
                    <a:pt x="0" y="2"/>
                  </a:cubicBezTo>
                  <a:cubicBezTo>
                    <a:pt x="0" y="5"/>
                    <a:pt x="0" y="5"/>
                    <a:pt x="0" y="5"/>
                  </a:cubicBezTo>
                  <a:cubicBezTo>
                    <a:pt x="0" y="6"/>
                    <a:pt x="1" y="7"/>
                    <a:pt x="2" y="7"/>
                  </a:cubicBezTo>
                  <a:cubicBezTo>
                    <a:pt x="11" y="7"/>
                    <a:pt x="11" y="7"/>
                    <a:pt x="11" y="7"/>
                  </a:cubicBezTo>
                  <a:cubicBezTo>
                    <a:pt x="12" y="7"/>
                    <a:pt x="12" y="7"/>
                    <a:pt x="12" y="8"/>
                  </a:cubicBezTo>
                  <a:cubicBezTo>
                    <a:pt x="12" y="8"/>
                    <a:pt x="11" y="9"/>
                    <a:pt x="10" y="9"/>
                  </a:cubicBezTo>
                  <a:cubicBezTo>
                    <a:pt x="6" y="12"/>
                    <a:pt x="6" y="12"/>
                    <a:pt x="6" y="12"/>
                  </a:cubicBezTo>
                  <a:cubicBezTo>
                    <a:pt x="5" y="12"/>
                    <a:pt x="5" y="13"/>
                    <a:pt x="5" y="15"/>
                  </a:cubicBezTo>
                  <a:cubicBezTo>
                    <a:pt x="5" y="208"/>
                    <a:pt x="5" y="208"/>
                    <a:pt x="5" y="208"/>
                  </a:cubicBezTo>
                  <a:cubicBezTo>
                    <a:pt x="5" y="211"/>
                    <a:pt x="10" y="212"/>
                    <a:pt x="16" y="212"/>
                  </a:cubicBezTo>
                  <a:cubicBezTo>
                    <a:pt x="21" y="212"/>
                    <a:pt x="27" y="211"/>
                    <a:pt x="28" y="208"/>
                  </a:cubicBezTo>
                  <a:cubicBezTo>
                    <a:pt x="28" y="208"/>
                    <a:pt x="28" y="24"/>
                    <a:pt x="28" y="8"/>
                  </a:cubicBezTo>
                  <a:cubicBezTo>
                    <a:pt x="28" y="7"/>
                    <a:pt x="28" y="7"/>
                    <a:pt x="28" y="7"/>
                  </a:cubicBezTo>
                  <a:cubicBezTo>
                    <a:pt x="28" y="7"/>
                    <a:pt x="29" y="7"/>
                    <a:pt x="29" y="7"/>
                  </a:cubicBezTo>
                  <a:cubicBezTo>
                    <a:pt x="31" y="7"/>
                    <a:pt x="31" y="6"/>
                    <a:pt x="31" y="5"/>
                  </a:cubicBezTo>
                  <a:cubicBezTo>
                    <a:pt x="31" y="2"/>
                    <a:pt x="31" y="2"/>
                    <a:pt x="31" y="2"/>
                  </a:cubicBezTo>
                  <a:cubicBezTo>
                    <a:pt x="31" y="1"/>
                    <a:pt x="30" y="0"/>
                    <a:pt x="29" y="0"/>
                  </a:cubicBezTo>
                  <a:close/>
                </a:path>
              </a:pathLst>
            </a:custGeom>
            <a:solidFill>
              <a:srgbClr val="6699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8" name="Freeform 50"/>
            <p:cNvSpPr>
              <a:spLocks/>
            </p:cNvSpPr>
            <p:nvPr userDrawn="1"/>
          </p:nvSpPr>
          <p:spPr bwMode="gray">
            <a:xfrm>
              <a:off x="2021" y="3252"/>
              <a:ext cx="29" cy="176"/>
            </a:xfrm>
            <a:custGeom>
              <a:avLst/>
              <a:gdLst>
                <a:gd name="T0" fmla="*/ 23 w 31"/>
                <a:gd name="T1" fmla="*/ 0 h 193"/>
                <a:gd name="T2" fmla="*/ 2 w 31"/>
                <a:gd name="T3" fmla="*/ 0 h 193"/>
                <a:gd name="T4" fmla="*/ 0 w 31"/>
                <a:gd name="T5" fmla="*/ 2 h 193"/>
                <a:gd name="T6" fmla="*/ 0 w 31"/>
                <a:gd name="T7" fmla="*/ 5 h 193"/>
                <a:gd name="T8" fmla="*/ 2 w 31"/>
                <a:gd name="T9" fmla="*/ 5 h 193"/>
                <a:gd name="T10" fmla="*/ 7 w 31"/>
                <a:gd name="T11" fmla="*/ 5 h 193"/>
                <a:gd name="T12" fmla="*/ 8 w 31"/>
                <a:gd name="T13" fmla="*/ 5 h 193"/>
                <a:gd name="T14" fmla="*/ 7 w 31"/>
                <a:gd name="T15" fmla="*/ 6 h 193"/>
                <a:gd name="T16" fmla="*/ 6 w 31"/>
                <a:gd name="T17" fmla="*/ 9 h 193"/>
                <a:gd name="T18" fmla="*/ 4 w 31"/>
                <a:gd name="T19" fmla="*/ 12 h 193"/>
                <a:gd name="T20" fmla="*/ 4 w 31"/>
                <a:gd name="T21" fmla="*/ 143 h 193"/>
                <a:gd name="T22" fmla="*/ 13 w 31"/>
                <a:gd name="T23" fmla="*/ 146 h 193"/>
                <a:gd name="T24" fmla="*/ 22 w 31"/>
                <a:gd name="T25" fmla="*/ 143 h 193"/>
                <a:gd name="T26" fmla="*/ 22 w 31"/>
                <a:gd name="T27" fmla="*/ 5 h 193"/>
                <a:gd name="T28" fmla="*/ 22 w 31"/>
                <a:gd name="T29" fmla="*/ 5 h 193"/>
                <a:gd name="T30" fmla="*/ 23 w 31"/>
                <a:gd name="T31" fmla="*/ 5 h 193"/>
                <a:gd name="T32" fmla="*/ 25 w 31"/>
                <a:gd name="T33" fmla="*/ 5 h 193"/>
                <a:gd name="T34" fmla="*/ 25 w 31"/>
                <a:gd name="T35" fmla="*/ 2 h 193"/>
                <a:gd name="T36" fmla="*/ 23 w 31"/>
                <a:gd name="T37" fmla="*/ 0 h 19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1" h="193">
                  <a:moveTo>
                    <a:pt x="29" y="0"/>
                  </a:moveTo>
                  <a:cubicBezTo>
                    <a:pt x="2" y="0"/>
                    <a:pt x="2" y="0"/>
                    <a:pt x="2" y="0"/>
                  </a:cubicBezTo>
                  <a:cubicBezTo>
                    <a:pt x="1" y="0"/>
                    <a:pt x="0" y="1"/>
                    <a:pt x="0" y="2"/>
                  </a:cubicBezTo>
                  <a:cubicBezTo>
                    <a:pt x="0" y="5"/>
                    <a:pt x="0" y="5"/>
                    <a:pt x="0" y="5"/>
                  </a:cubicBezTo>
                  <a:cubicBezTo>
                    <a:pt x="0" y="6"/>
                    <a:pt x="1" y="7"/>
                    <a:pt x="2" y="7"/>
                  </a:cubicBezTo>
                  <a:cubicBezTo>
                    <a:pt x="10" y="7"/>
                    <a:pt x="10" y="7"/>
                    <a:pt x="10" y="7"/>
                  </a:cubicBezTo>
                  <a:cubicBezTo>
                    <a:pt x="11" y="7"/>
                    <a:pt x="11" y="7"/>
                    <a:pt x="11" y="8"/>
                  </a:cubicBezTo>
                  <a:cubicBezTo>
                    <a:pt x="12" y="8"/>
                    <a:pt x="10" y="9"/>
                    <a:pt x="10" y="9"/>
                  </a:cubicBezTo>
                  <a:cubicBezTo>
                    <a:pt x="6" y="12"/>
                    <a:pt x="6" y="12"/>
                    <a:pt x="6" y="12"/>
                  </a:cubicBezTo>
                  <a:cubicBezTo>
                    <a:pt x="5" y="12"/>
                    <a:pt x="4" y="13"/>
                    <a:pt x="4" y="15"/>
                  </a:cubicBezTo>
                  <a:cubicBezTo>
                    <a:pt x="4" y="189"/>
                    <a:pt x="4" y="189"/>
                    <a:pt x="4" y="189"/>
                  </a:cubicBezTo>
                  <a:cubicBezTo>
                    <a:pt x="5" y="192"/>
                    <a:pt x="10" y="193"/>
                    <a:pt x="16" y="193"/>
                  </a:cubicBezTo>
                  <a:cubicBezTo>
                    <a:pt x="21" y="193"/>
                    <a:pt x="27" y="192"/>
                    <a:pt x="27" y="189"/>
                  </a:cubicBezTo>
                  <a:cubicBezTo>
                    <a:pt x="27" y="189"/>
                    <a:pt x="27" y="24"/>
                    <a:pt x="27" y="8"/>
                  </a:cubicBezTo>
                  <a:cubicBezTo>
                    <a:pt x="27" y="7"/>
                    <a:pt x="28" y="7"/>
                    <a:pt x="28" y="7"/>
                  </a:cubicBezTo>
                  <a:cubicBezTo>
                    <a:pt x="28" y="7"/>
                    <a:pt x="29" y="7"/>
                    <a:pt x="29" y="7"/>
                  </a:cubicBezTo>
                  <a:cubicBezTo>
                    <a:pt x="30" y="7"/>
                    <a:pt x="31" y="6"/>
                    <a:pt x="31" y="5"/>
                  </a:cubicBezTo>
                  <a:cubicBezTo>
                    <a:pt x="31" y="2"/>
                    <a:pt x="31" y="2"/>
                    <a:pt x="31" y="2"/>
                  </a:cubicBezTo>
                  <a:cubicBezTo>
                    <a:pt x="31" y="1"/>
                    <a:pt x="30" y="0"/>
                    <a:pt x="29" y="0"/>
                  </a:cubicBezTo>
                  <a:close/>
                </a:path>
              </a:pathLst>
            </a:custGeom>
            <a:solidFill>
              <a:srgbClr val="6699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9" name="Freeform 51"/>
            <p:cNvSpPr>
              <a:spLocks/>
            </p:cNvSpPr>
            <p:nvPr userDrawn="1"/>
          </p:nvSpPr>
          <p:spPr bwMode="gray">
            <a:xfrm>
              <a:off x="2476" y="3165"/>
              <a:ext cx="241" cy="202"/>
            </a:xfrm>
            <a:custGeom>
              <a:avLst/>
              <a:gdLst>
                <a:gd name="T0" fmla="*/ 201 w 264"/>
                <a:gd name="T1" fmla="*/ 0 h 221"/>
                <a:gd name="T2" fmla="*/ 201 w 264"/>
                <a:gd name="T3" fmla="*/ 5 h 221"/>
                <a:gd name="T4" fmla="*/ 177 w 264"/>
                <a:gd name="T5" fmla="*/ 29 h 221"/>
                <a:gd name="T6" fmla="*/ 177 w 264"/>
                <a:gd name="T7" fmla="*/ 101 h 221"/>
                <a:gd name="T8" fmla="*/ 100 w 264"/>
                <a:gd name="T9" fmla="*/ 169 h 221"/>
                <a:gd name="T10" fmla="*/ 22 w 264"/>
                <a:gd name="T11" fmla="*/ 102 h 221"/>
                <a:gd name="T12" fmla="*/ 22 w 264"/>
                <a:gd name="T13" fmla="*/ 25 h 221"/>
                <a:gd name="T14" fmla="*/ 0 w 264"/>
                <a:gd name="T15" fmla="*/ 5 h 221"/>
                <a:gd name="T16" fmla="*/ 0 w 264"/>
                <a:gd name="T17" fmla="*/ 0 h 221"/>
                <a:gd name="T18" fmla="*/ 68 w 264"/>
                <a:gd name="T19" fmla="*/ 0 h 221"/>
                <a:gd name="T20" fmla="*/ 68 w 264"/>
                <a:gd name="T21" fmla="*/ 5 h 221"/>
                <a:gd name="T22" fmla="*/ 66 w 264"/>
                <a:gd name="T23" fmla="*/ 5 h 221"/>
                <a:gd name="T24" fmla="*/ 44 w 264"/>
                <a:gd name="T25" fmla="*/ 25 h 221"/>
                <a:gd name="T26" fmla="*/ 44 w 264"/>
                <a:gd name="T27" fmla="*/ 98 h 221"/>
                <a:gd name="T28" fmla="*/ 104 w 264"/>
                <a:gd name="T29" fmla="*/ 155 h 221"/>
                <a:gd name="T30" fmla="*/ 164 w 264"/>
                <a:gd name="T31" fmla="*/ 98 h 221"/>
                <a:gd name="T32" fmla="*/ 164 w 264"/>
                <a:gd name="T33" fmla="*/ 36 h 221"/>
                <a:gd name="T34" fmla="*/ 139 w 264"/>
                <a:gd name="T35" fmla="*/ 5 h 221"/>
                <a:gd name="T36" fmla="*/ 139 w 264"/>
                <a:gd name="T37" fmla="*/ 0 h 221"/>
                <a:gd name="T38" fmla="*/ 201 w 264"/>
                <a:gd name="T39" fmla="*/ 0 h 22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64" h="221">
                  <a:moveTo>
                    <a:pt x="264" y="0"/>
                  </a:moveTo>
                  <a:cubicBezTo>
                    <a:pt x="264" y="6"/>
                    <a:pt x="264" y="6"/>
                    <a:pt x="264" y="6"/>
                  </a:cubicBezTo>
                  <a:cubicBezTo>
                    <a:pt x="241" y="7"/>
                    <a:pt x="232" y="16"/>
                    <a:pt x="232" y="38"/>
                  </a:cubicBezTo>
                  <a:cubicBezTo>
                    <a:pt x="232" y="132"/>
                    <a:pt x="232" y="132"/>
                    <a:pt x="232" y="132"/>
                  </a:cubicBezTo>
                  <a:cubicBezTo>
                    <a:pt x="232" y="175"/>
                    <a:pt x="205" y="221"/>
                    <a:pt x="130" y="221"/>
                  </a:cubicBezTo>
                  <a:cubicBezTo>
                    <a:pt x="63" y="221"/>
                    <a:pt x="29" y="183"/>
                    <a:pt x="29" y="134"/>
                  </a:cubicBezTo>
                  <a:cubicBezTo>
                    <a:pt x="29" y="32"/>
                    <a:pt x="29" y="32"/>
                    <a:pt x="29" y="32"/>
                  </a:cubicBezTo>
                  <a:cubicBezTo>
                    <a:pt x="29" y="10"/>
                    <a:pt x="23" y="7"/>
                    <a:pt x="0" y="6"/>
                  </a:cubicBezTo>
                  <a:cubicBezTo>
                    <a:pt x="0" y="0"/>
                    <a:pt x="0" y="0"/>
                    <a:pt x="0" y="0"/>
                  </a:cubicBezTo>
                  <a:cubicBezTo>
                    <a:pt x="89" y="0"/>
                    <a:pt x="89" y="0"/>
                    <a:pt x="89" y="0"/>
                  </a:cubicBezTo>
                  <a:cubicBezTo>
                    <a:pt x="89" y="6"/>
                    <a:pt x="89" y="6"/>
                    <a:pt x="89" y="6"/>
                  </a:cubicBezTo>
                  <a:cubicBezTo>
                    <a:pt x="86" y="6"/>
                    <a:pt x="86" y="6"/>
                    <a:pt x="86" y="6"/>
                  </a:cubicBezTo>
                  <a:cubicBezTo>
                    <a:pt x="67" y="6"/>
                    <a:pt x="58" y="11"/>
                    <a:pt x="58" y="32"/>
                  </a:cubicBezTo>
                  <a:cubicBezTo>
                    <a:pt x="58" y="128"/>
                    <a:pt x="58" y="128"/>
                    <a:pt x="58" y="128"/>
                  </a:cubicBezTo>
                  <a:cubicBezTo>
                    <a:pt x="58" y="175"/>
                    <a:pt x="86" y="203"/>
                    <a:pt x="137" y="203"/>
                  </a:cubicBezTo>
                  <a:cubicBezTo>
                    <a:pt x="177" y="203"/>
                    <a:pt x="216" y="187"/>
                    <a:pt x="216" y="128"/>
                  </a:cubicBezTo>
                  <a:cubicBezTo>
                    <a:pt x="216" y="47"/>
                    <a:pt x="216" y="47"/>
                    <a:pt x="216" y="47"/>
                  </a:cubicBezTo>
                  <a:cubicBezTo>
                    <a:pt x="216" y="14"/>
                    <a:pt x="211" y="8"/>
                    <a:pt x="182" y="6"/>
                  </a:cubicBezTo>
                  <a:cubicBezTo>
                    <a:pt x="182" y="0"/>
                    <a:pt x="182" y="0"/>
                    <a:pt x="182" y="0"/>
                  </a:cubicBezTo>
                  <a:lnTo>
                    <a:pt x="264" y="0"/>
                  </a:lnTo>
                  <a:close/>
                </a:path>
              </a:pathLst>
            </a:custGeom>
            <a:solidFill>
              <a:srgbClr val="6699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00" name="Freeform 52"/>
            <p:cNvSpPr>
              <a:spLocks/>
            </p:cNvSpPr>
            <p:nvPr userDrawn="1"/>
          </p:nvSpPr>
          <p:spPr bwMode="gray">
            <a:xfrm>
              <a:off x="2711" y="3165"/>
              <a:ext cx="243" cy="199"/>
            </a:xfrm>
            <a:custGeom>
              <a:avLst/>
              <a:gdLst>
                <a:gd name="T0" fmla="*/ 172 w 266"/>
                <a:gd name="T1" fmla="*/ 166 h 218"/>
                <a:gd name="T2" fmla="*/ 34 w 266"/>
                <a:gd name="T3" fmla="*/ 23 h 218"/>
                <a:gd name="T4" fmla="*/ 34 w 266"/>
                <a:gd name="T5" fmla="*/ 136 h 218"/>
                <a:gd name="T6" fmla="*/ 61 w 266"/>
                <a:gd name="T7" fmla="*/ 159 h 218"/>
                <a:gd name="T8" fmla="*/ 61 w 266"/>
                <a:gd name="T9" fmla="*/ 163 h 218"/>
                <a:gd name="T10" fmla="*/ 0 w 266"/>
                <a:gd name="T11" fmla="*/ 163 h 218"/>
                <a:gd name="T12" fmla="*/ 0 w 266"/>
                <a:gd name="T13" fmla="*/ 159 h 218"/>
                <a:gd name="T14" fmla="*/ 1 w 266"/>
                <a:gd name="T15" fmla="*/ 159 h 218"/>
                <a:gd name="T16" fmla="*/ 23 w 266"/>
                <a:gd name="T17" fmla="*/ 141 h 218"/>
                <a:gd name="T18" fmla="*/ 23 w 266"/>
                <a:gd name="T19" fmla="*/ 12 h 218"/>
                <a:gd name="T20" fmla="*/ 0 w 266"/>
                <a:gd name="T21" fmla="*/ 5 h 218"/>
                <a:gd name="T22" fmla="*/ 0 w 266"/>
                <a:gd name="T23" fmla="*/ 0 h 218"/>
                <a:gd name="T24" fmla="*/ 42 w 266"/>
                <a:gd name="T25" fmla="*/ 0 h 218"/>
                <a:gd name="T26" fmla="*/ 166 w 266"/>
                <a:gd name="T27" fmla="*/ 129 h 218"/>
                <a:gd name="T28" fmla="*/ 166 w 266"/>
                <a:gd name="T29" fmla="*/ 24 h 218"/>
                <a:gd name="T30" fmla="*/ 140 w 266"/>
                <a:gd name="T31" fmla="*/ 5 h 218"/>
                <a:gd name="T32" fmla="*/ 140 w 266"/>
                <a:gd name="T33" fmla="*/ 0 h 218"/>
                <a:gd name="T34" fmla="*/ 203 w 266"/>
                <a:gd name="T35" fmla="*/ 0 h 218"/>
                <a:gd name="T36" fmla="*/ 203 w 266"/>
                <a:gd name="T37" fmla="*/ 5 h 218"/>
                <a:gd name="T38" fmla="*/ 178 w 266"/>
                <a:gd name="T39" fmla="*/ 18 h 218"/>
                <a:gd name="T40" fmla="*/ 178 w 266"/>
                <a:gd name="T41" fmla="*/ 166 h 218"/>
                <a:gd name="T42" fmla="*/ 172 w 266"/>
                <a:gd name="T43" fmla="*/ 166 h 21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66" h="218">
                  <a:moveTo>
                    <a:pt x="225" y="218"/>
                  </a:moveTo>
                  <a:cubicBezTo>
                    <a:pt x="45" y="30"/>
                    <a:pt x="45" y="30"/>
                    <a:pt x="45" y="30"/>
                  </a:cubicBezTo>
                  <a:cubicBezTo>
                    <a:pt x="45" y="179"/>
                    <a:pt x="45" y="179"/>
                    <a:pt x="45" y="179"/>
                  </a:cubicBezTo>
                  <a:cubicBezTo>
                    <a:pt x="45" y="204"/>
                    <a:pt x="51" y="209"/>
                    <a:pt x="80" y="209"/>
                  </a:cubicBezTo>
                  <a:cubicBezTo>
                    <a:pt x="80" y="215"/>
                    <a:pt x="80" y="215"/>
                    <a:pt x="80" y="215"/>
                  </a:cubicBezTo>
                  <a:cubicBezTo>
                    <a:pt x="0" y="215"/>
                    <a:pt x="0" y="215"/>
                    <a:pt x="0" y="215"/>
                  </a:cubicBezTo>
                  <a:cubicBezTo>
                    <a:pt x="0" y="209"/>
                    <a:pt x="0" y="209"/>
                    <a:pt x="0" y="209"/>
                  </a:cubicBezTo>
                  <a:cubicBezTo>
                    <a:pt x="1" y="209"/>
                    <a:pt x="1" y="209"/>
                    <a:pt x="1" y="209"/>
                  </a:cubicBezTo>
                  <a:cubicBezTo>
                    <a:pt x="23" y="209"/>
                    <a:pt x="30" y="202"/>
                    <a:pt x="30" y="186"/>
                  </a:cubicBezTo>
                  <a:cubicBezTo>
                    <a:pt x="30" y="15"/>
                    <a:pt x="30" y="15"/>
                    <a:pt x="30" y="15"/>
                  </a:cubicBezTo>
                  <a:cubicBezTo>
                    <a:pt x="22" y="9"/>
                    <a:pt x="13" y="7"/>
                    <a:pt x="0" y="6"/>
                  </a:cubicBezTo>
                  <a:cubicBezTo>
                    <a:pt x="0" y="0"/>
                    <a:pt x="0" y="0"/>
                    <a:pt x="0" y="0"/>
                  </a:cubicBezTo>
                  <a:cubicBezTo>
                    <a:pt x="55" y="0"/>
                    <a:pt x="55" y="0"/>
                    <a:pt x="55" y="0"/>
                  </a:cubicBezTo>
                  <a:cubicBezTo>
                    <a:pt x="218" y="170"/>
                    <a:pt x="218" y="170"/>
                    <a:pt x="218" y="170"/>
                  </a:cubicBezTo>
                  <a:cubicBezTo>
                    <a:pt x="218" y="32"/>
                    <a:pt x="218" y="32"/>
                    <a:pt x="218" y="32"/>
                  </a:cubicBezTo>
                  <a:cubicBezTo>
                    <a:pt x="218" y="11"/>
                    <a:pt x="212" y="7"/>
                    <a:pt x="184" y="6"/>
                  </a:cubicBezTo>
                  <a:cubicBezTo>
                    <a:pt x="184" y="0"/>
                    <a:pt x="184" y="0"/>
                    <a:pt x="184" y="0"/>
                  </a:cubicBezTo>
                  <a:cubicBezTo>
                    <a:pt x="266" y="0"/>
                    <a:pt x="266" y="0"/>
                    <a:pt x="266" y="0"/>
                  </a:cubicBezTo>
                  <a:cubicBezTo>
                    <a:pt x="266" y="6"/>
                    <a:pt x="266" y="6"/>
                    <a:pt x="266" y="6"/>
                  </a:cubicBezTo>
                  <a:cubicBezTo>
                    <a:pt x="240" y="6"/>
                    <a:pt x="234" y="11"/>
                    <a:pt x="234" y="24"/>
                  </a:cubicBezTo>
                  <a:cubicBezTo>
                    <a:pt x="234" y="218"/>
                    <a:pt x="234" y="218"/>
                    <a:pt x="234" y="218"/>
                  </a:cubicBezTo>
                  <a:lnTo>
                    <a:pt x="225" y="218"/>
                  </a:lnTo>
                  <a:close/>
                </a:path>
              </a:pathLst>
            </a:custGeom>
            <a:solidFill>
              <a:srgbClr val="6699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01" name="Freeform 53"/>
            <p:cNvSpPr>
              <a:spLocks/>
            </p:cNvSpPr>
            <p:nvPr userDrawn="1"/>
          </p:nvSpPr>
          <p:spPr bwMode="gray">
            <a:xfrm>
              <a:off x="2955" y="3160"/>
              <a:ext cx="202" cy="207"/>
            </a:xfrm>
            <a:custGeom>
              <a:avLst/>
              <a:gdLst>
                <a:gd name="T0" fmla="*/ 155 w 222"/>
                <a:gd name="T1" fmla="*/ 47 h 227"/>
                <a:gd name="T2" fmla="*/ 96 w 222"/>
                <a:gd name="T3" fmla="*/ 6 h 227"/>
                <a:gd name="T4" fmla="*/ 25 w 222"/>
                <a:gd name="T5" fmla="*/ 82 h 227"/>
                <a:gd name="T6" fmla="*/ 97 w 222"/>
                <a:gd name="T7" fmla="*/ 165 h 227"/>
                <a:gd name="T8" fmla="*/ 162 w 222"/>
                <a:gd name="T9" fmla="*/ 127 h 227"/>
                <a:gd name="T10" fmla="*/ 167 w 222"/>
                <a:gd name="T11" fmla="*/ 127 h 227"/>
                <a:gd name="T12" fmla="*/ 150 w 222"/>
                <a:gd name="T13" fmla="*/ 165 h 227"/>
                <a:gd name="T14" fmla="*/ 91 w 222"/>
                <a:gd name="T15" fmla="*/ 172 h 227"/>
                <a:gd name="T16" fmla="*/ 0 w 222"/>
                <a:gd name="T17" fmla="*/ 88 h 227"/>
                <a:gd name="T18" fmla="*/ 95 w 222"/>
                <a:gd name="T19" fmla="*/ 0 h 227"/>
                <a:gd name="T20" fmla="*/ 149 w 222"/>
                <a:gd name="T21" fmla="*/ 11 h 227"/>
                <a:gd name="T22" fmla="*/ 154 w 222"/>
                <a:gd name="T23" fmla="*/ 9 h 227"/>
                <a:gd name="T24" fmla="*/ 157 w 222"/>
                <a:gd name="T25" fmla="*/ 9 h 227"/>
                <a:gd name="T26" fmla="*/ 160 w 222"/>
                <a:gd name="T27" fmla="*/ 47 h 227"/>
                <a:gd name="T28" fmla="*/ 155 w 222"/>
                <a:gd name="T29" fmla="*/ 47 h 2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2" h="227">
                  <a:moveTo>
                    <a:pt x="206" y="63"/>
                  </a:moveTo>
                  <a:cubicBezTo>
                    <a:pt x="194" y="30"/>
                    <a:pt x="164" y="9"/>
                    <a:pt x="127" y="9"/>
                  </a:cubicBezTo>
                  <a:cubicBezTo>
                    <a:pt x="69" y="9"/>
                    <a:pt x="33" y="51"/>
                    <a:pt x="33" y="109"/>
                  </a:cubicBezTo>
                  <a:cubicBezTo>
                    <a:pt x="33" y="172"/>
                    <a:pt x="78" y="218"/>
                    <a:pt x="130" y="218"/>
                  </a:cubicBezTo>
                  <a:cubicBezTo>
                    <a:pt x="158" y="218"/>
                    <a:pt x="192" y="209"/>
                    <a:pt x="215" y="167"/>
                  </a:cubicBezTo>
                  <a:cubicBezTo>
                    <a:pt x="222" y="167"/>
                    <a:pt x="222" y="167"/>
                    <a:pt x="222" y="167"/>
                  </a:cubicBezTo>
                  <a:cubicBezTo>
                    <a:pt x="217" y="183"/>
                    <a:pt x="208" y="204"/>
                    <a:pt x="199" y="218"/>
                  </a:cubicBezTo>
                  <a:cubicBezTo>
                    <a:pt x="177" y="215"/>
                    <a:pt x="162" y="227"/>
                    <a:pt x="121" y="227"/>
                  </a:cubicBezTo>
                  <a:cubicBezTo>
                    <a:pt x="51" y="227"/>
                    <a:pt x="0" y="181"/>
                    <a:pt x="0" y="116"/>
                  </a:cubicBezTo>
                  <a:cubicBezTo>
                    <a:pt x="0" y="49"/>
                    <a:pt x="52" y="0"/>
                    <a:pt x="125" y="0"/>
                  </a:cubicBezTo>
                  <a:cubicBezTo>
                    <a:pt x="168" y="0"/>
                    <a:pt x="187" y="14"/>
                    <a:pt x="198" y="14"/>
                  </a:cubicBezTo>
                  <a:cubicBezTo>
                    <a:pt x="202" y="14"/>
                    <a:pt x="203" y="13"/>
                    <a:pt x="204" y="12"/>
                  </a:cubicBezTo>
                  <a:cubicBezTo>
                    <a:pt x="209" y="12"/>
                    <a:pt x="209" y="12"/>
                    <a:pt x="209" y="12"/>
                  </a:cubicBezTo>
                  <a:cubicBezTo>
                    <a:pt x="212" y="63"/>
                    <a:pt x="212" y="63"/>
                    <a:pt x="212" y="63"/>
                  </a:cubicBezTo>
                  <a:lnTo>
                    <a:pt x="206" y="63"/>
                  </a:lnTo>
                  <a:close/>
                </a:path>
              </a:pathLst>
            </a:custGeom>
            <a:solidFill>
              <a:srgbClr val="6699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02" name="Line 54"/>
            <p:cNvSpPr>
              <a:spLocks noChangeShapeType="1"/>
            </p:cNvSpPr>
            <p:nvPr userDrawn="1"/>
          </p:nvSpPr>
          <p:spPr bwMode="gray">
            <a:xfrm>
              <a:off x="2367" y="3129"/>
              <a:ext cx="0" cy="458"/>
            </a:xfrm>
            <a:prstGeom prst="line">
              <a:avLst/>
            </a:prstGeom>
            <a:noFill/>
            <a:ln w="12700">
              <a:solidFill>
                <a:srgbClr val="6699CC"/>
              </a:solidFill>
              <a:round/>
              <a:headEnd/>
              <a:tailEnd/>
            </a:ln>
            <a:extLst>
              <a:ext uri="{909E8E84-426E-40DD-AFC4-6F175D3DCCD1}">
                <a14:hiddenFill xmlns:a14="http://schemas.microsoft.com/office/drawing/2010/main">
                  <a:noFill/>
                </a14:hiddenFill>
              </a:ext>
            </a:extLst>
          </p:spPr>
          <p:txBody>
            <a:bodyPr/>
            <a:lstStyle/>
            <a:p>
              <a:endParaRPr lang="en-US"/>
            </a:p>
          </p:txBody>
        </p:sp>
      </p:grpSp>
    </p:spTree>
  </p:cSld>
  <p:clrMap bg1="lt1" tx1="dk1" bg2="lt2" tx2="dk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 id="2147483935" r:id="rId6"/>
    <p:sldLayoutId id="2147483936" r:id="rId7"/>
    <p:sldLayoutId id="2147483937" r:id="rId8"/>
    <p:sldLayoutId id="2147483938" r:id="rId9"/>
    <p:sldLayoutId id="2147483939" r:id="rId10"/>
    <p:sldLayoutId id="2147483940" r:id="rId11"/>
  </p:sldLayoutIdLst>
  <p:txStyles>
    <p:titleStyle>
      <a:lvl1pPr algn="ctr" rtl="0" eaLnBrk="0" fontAlgn="base" hangingPunct="0">
        <a:spcBef>
          <a:spcPct val="0"/>
        </a:spcBef>
        <a:spcAft>
          <a:spcPct val="0"/>
        </a:spcAft>
        <a:defRPr sz="3600" b="1">
          <a:solidFill>
            <a:srgbClr val="FFFF66"/>
          </a:solidFill>
          <a:latin typeface="+mj-lt"/>
          <a:ea typeface="+mj-ea"/>
          <a:cs typeface="+mj-cs"/>
        </a:defRPr>
      </a:lvl1pPr>
      <a:lvl2pPr algn="ctr" rtl="0" eaLnBrk="0" fontAlgn="base" hangingPunct="0">
        <a:spcBef>
          <a:spcPct val="0"/>
        </a:spcBef>
        <a:spcAft>
          <a:spcPct val="0"/>
        </a:spcAft>
        <a:defRPr sz="3600" b="1">
          <a:solidFill>
            <a:srgbClr val="FFFF66"/>
          </a:solidFill>
          <a:latin typeface="Trebuchet MS" pitchFamily="34" charset="0"/>
          <a:cs typeface="Arial" charset="0"/>
        </a:defRPr>
      </a:lvl2pPr>
      <a:lvl3pPr algn="ctr" rtl="0" eaLnBrk="0" fontAlgn="base" hangingPunct="0">
        <a:spcBef>
          <a:spcPct val="0"/>
        </a:spcBef>
        <a:spcAft>
          <a:spcPct val="0"/>
        </a:spcAft>
        <a:defRPr sz="3600" b="1">
          <a:solidFill>
            <a:srgbClr val="FFFF66"/>
          </a:solidFill>
          <a:latin typeface="Trebuchet MS" pitchFamily="34" charset="0"/>
          <a:cs typeface="Arial" charset="0"/>
        </a:defRPr>
      </a:lvl3pPr>
      <a:lvl4pPr algn="ctr" rtl="0" eaLnBrk="0" fontAlgn="base" hangingPunct="0">
        <a:spcBef>
          <a:spcPct val="0"/>
        </a:spcBef>
        <a:spcAft>
          <a:spcPct val="0"/>
        </a:spcAft>
        <a:defRPr sz="3600" b="1">
          <a:solidFill>
            <a:srgbClr val="FFFF66"/>
          </a:solidFill>
          <a:latin typeface="Trebuchet MS" pitchFamily="34" charset="0"/>
          <a:cs typeface="Arial" charset="0"/>
        </a:defRPr>
      </a:lvl4pPr>
      <a:lvl5pPr algn="ctr" rtl="0" eaLnBrk="0" fontAlgn="base" hangingPunct="0">
        <a:spcBef>
          <a:spcPct val="0"/>
        </a:spcBef>
        <a:spcAft>
          <a:spcPct val="0"/>
        </a:spcAft>
        <a:defRPr sz="3600" b="1">
          <a:solidFill>
            <a:srgbClr val="FFFF66"/>
          </a:solidFill>
          <a:latin typeface="Trebuchet MS" pitchFamily="34" charset="0"/>
          <a:cs typeface="Arial" charset="0"/>
        </a:defRPr>
      </a:lvl5pPr>
      <a:lvl6pPr marL="457200" algn="ctr" rtl="0" fontAlgn="base">
        <a:spcBef>
          <a:spcPct val="0"/>
        </a:spcBef>
        <a:spcAft>
          <a:spcPct val="0"/>
        </a:spcAft>
        <a:defRPr sz="3600" b="1">
          <a:solidFill>
            <a:srgbClr val="FFFF66"/>
          </a:solidFill>
          <a:latin typeface="Trebuchet MS" pitchFamily="34" charset="0"/>
          <a:cs typeface="Arial" charset="0"/>
        </a:defRPr>
      </a:lvl6pPr>
      <a:lvl7pPr marL="914400" algn="ctr" rtl="0" fontAlgn="base">
        <a:spcBef>
          <a:spcPct val="0"/>
        </a:spcBef>
        <a:spcAft>
          <a:spcPct val="0"/>
        </a:spcAft>
        <a:defRPr sz="3600" b="1">
          <a:solidFill>
            <a:srgbClr val="FFFF66"/>
          </a:solidFill>
          <a:latin typeface="Trebuchet MS" pitchFamily="34" charset="0"/>
          <a:cs typeface="Arial" charset="0"/>
        </a:defRPr>
      </a:lvl7pPr>
      <a:lvl8pPr marL="1371600" algn="ctr" rtl="0" fontAlgn="base">
        <a:spcBef>
          <a:spcPct val="0"/>
        </a:spcBef>
        <a:spcAft>
          <a:spcPct val="0"/>
        </a:spcAft>
        <a:defRPr sz="3600" b="1">
          <a:solidFill>
            <a:srgbClr val="FFFF66"/>
          </a:solidFill>
          <a:latin typeface="Trebuchet MS" pitchFamily="34" charset="0"/>
          <a:cs typeface="Arial" charset="0"/>
        </a:defRPr>
      </a:lvl8pPr>
      <a:lvl9pPr marL="1828800" algn="ctr" rtl="0" fontAlgn="base">
        <a:spcBef>
          <a:spcPct val="0"/>
        </a:spcBef>
        <a:spcAft>
          <a:spcPct val="0"/>
        </a:spcAft>
        <a:defRPr sz="3600" b="1">
          <a:solidFill>
            <a:srgbClr val="FFFF66"/>
          </a:solidFill>
          <a:latin typeface="Trebuchet MS"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1035050" y="274638"/>
            <a:ext cx="76517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Text Placeholder 2"/>
          <p:cNvSpPr>
            <a:spLocks noGrp="1"/>
          </p:cNvSpPr>
          <p:nvPr>
            <p:ph type="body" idx="1"/>
          </p:nvPr>
        </p:nvSpPr>
        <p:spPr bwMode="auto">
          <a:xfrm>
            <a:off x="1035050" y="1600200"/>
            <a:ext cx="7651750"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3076" name="Picture 6"/>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81000" y="5967413"/>
            <a:ext cx="2316163"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Line 3"/>
          <p:cNvSpPr>
            <a:spLocks noChangeShapeType="1"/>
          </p:cNvSpPr>
          <p:nvPr/>
        </p:nvSpPr>
        <p:spPr bwMode="auto">
          <a:xfrm>
            <a:off x="1035050" y="1157288"/>
            <a:ext cx="7162800" cy="0"/>
          </a:xfrm>
          <a:prstGeom prst="line">
            <a:avLst/>
          </a:prstGeom>
          <a:noFill/>
          <a:ln w="9525">
            <a:solidFill>
              <a:srgbClr val="6699CC"/>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948" r:id="rId1"/>
    <p:sldLayoutId id="2147483949" r:id="rId2"/>
    <p:sldLayoutId id="2147483941" r:id="rId3"/>
    <p:sldLayoutId id="2147483942" r:id="rId4"/>
    <p:sldLayoutId id="2147483950" r:id="rId5"/>
    <p:sldLayoutId id="2147483943" r:id="rId6"/>
    <p:sldLayoutId id="2147483951" r:id="rId7"/>
    <p:sldLayoutId id="2147483952" r:id="rId8"/>
    <p:sldLayoutId id="2147483953" r:id="rId9"/>
    <p:sldLayoutId id="2147483954" r:id="rId10"/>
  </p:sldLayoutIdLst>
  <p:txStyles>
    <p:titleStyle>
      <a:lvl1pPr algn="l" defTabSz="457200" rtl="0" fontAlgn="base">
        <a:spcBef>
          <a:spcPct val="0"/>
        </a:spcBef>
        <a:spcAft>
          <a:spcPct val="0"/>
        </a:spcAft>
        <a:defRPr sz="3100" kern="1200">
          <a:solidFill>
            <a:schemeClr val="accent1"/>
          </a:solidFill>
          <a:latin typeface="Times New Roman"/>
          <a:ea typeface="+mj-ea"/>
          <a:cs typeface="Times New Roman"/>
        </a:defRPr>
      </a:lvl1pPr>
      <a:lvl2pPr algn="l" defTabSz="457200" rtl="0" fontAlgn="base">
        <a:spcBef>
          <a:spcPct val="0"/>
        </a:spcBef>
        <a:spcAft>
          <a:spcPct val="0"/>
        </a:spcAft>
        <a:defRPr sz="3100">
          <a:solidFill>
            <a:schemeClr val="accent1"/>
          </a:solidFill>
          <a:latin typeface="Times New Roman" pitchFamily="18" charset="0"/>
          <a:cs typeface="Times New Roman" pitchFamily="18" charset="0"/>
        </a:defRPr>
      </a:lvl2pPr>
      <a:lvl3pPr algn="l" defTabSz="457200" rtl="0" fontAlgn="base">
        <a:spcBef>
          <a:spcPct val="0"/>
        </a:spcBef>
        <a:spcAft>
          <a:spcPct val="0"/>
        </a:spcAft>
        <a:defRPr sz="3100">
          <a:solidFill>
            <a:schemeClr val="accent1"/>
          </a:solidFill>
          <a:latin typeface="Times New Roman" pitchFamily="18" charset="0"/>
          <a:cs typeface="Times New Roman" pitchFamily="18" charset="0"/>
        </a:defRPr>
      </a:lvl3pPr>
      <a:lvl4pPr algn="l" defTabSz="457200" rtl="0" fontAlgn="base">
        <a:spcBef>
          <a:spcPct val="0"/>
        </a:spcBef>
        <a:spcAft>
          <a:spcPct val="0"/>
        </a:spcAft>
        <a:defRPr sz="3100">
          <a:solidFill>
            <a:schemeClr val="accent1"/>
          </a:solidFill>
          <a:latin typeface="Times New Roman" pitchFamily="18" charset="0"/>
          <a:cs typeface="Times New Roman" pitchFamily="18" charset="0"/>
        </a:defRPr>
      </a:lvl4pPr>
      <a:lvl5pPr algn="l" defTabSz="457200" rtl="0" fontAlgn="base">
        <a:spcBef>
          <a:spcPct val="0"/>
        </a:spcBef>
        <a:spcAft>
          <a:spcPct val="0"/>
        </a:spcAft>
        <a:defRPr sz="3100">
          <a:solidFill>
            <a:schemeClr val="accent1"/>
          </a:solidFill>
          <a:latin typeface="Times New Roman" pitchFamily="18" charset="0"/>
          <a:cs typeface="Times New Roman" pitchFamily="18" charset="0"/>
        </a:defRPr>
      </a:lvl5pPr>
      <a:lvl6pPr marL="457200" algn="l" defTabSz="457200" rtl="0" fontAlgn="base">
        <a:spcBef>
          <a:spcPct val="0"/>
        </a:spcBef>
        <a:spcAft>
          <a:spcPct val="0"/>
        </a:spcAft>
        <a:defRPr sz="3100">
          <a:solidFill>
            <a:schemeClr val="accent1"/>
          </a:solidFill>
          <a:latin typeface="Times New Roman" pitchFamily="18" charset="0"/>
          <a:cs typeface="Times New Roman" pitchFamily="18" charset="0"/>
        </a:defRPr>
      </a:lvl6pPr>
      <a:lvl7pPr marL="914400" algn="l" defTabSz="457200" rtl="0" fontAlgn="base">
        <a:spcBef>
          <a:spcPct val="0"/>
        </a:spcBef>
        <a:spcAft>
          <a:spcPct val="0"/>
        </a:spcAft>
        <a:defRPr sz="3100">
          <a:solidFill>
            <a:schemeClr val="accent1"/>
          </a:solidFill>
          <a:latin typeface="Times New Roman" pitchFamily="18" charset="0"/>
          <a:cs typeface="Times New Roman" pitchFamily="18" charset="0"/>
        </a:defRPr>
      </a:lvl7pPr>
      <a:lvl8pPr marL="1371600" algn="l" defTabSz="457200" rtl="0" fontAlgn="base">
        <a:spcBef>
          <a:spcPct val="0"/>
        </a:spcBef>
        <a:spcAft>
          <a:spcPct val="0"/>
        </a:spcAft>
        <a:defRPr sz="3100">
          <a:solidFill>
            <a:schemeClr val="accent1"/>
          </a:solidFill>
          <a:latin typeface="Times New Roman" pitchFamily="18" charset="0"/>
          <a:cs typeface="Times New Roman" pitchFamily="18" charset="0"/>
        </a:defRPr>
      </a:lvl8pPr>
      <a:lvl9pPr marL="1828800" algn="l" defTabSz="457200" rtl="0" fontAlgn="base">
        <a:spcBef>
          <a:spcPct val="0"/>
        </a:spcBef>
        <a:spcAft>
          <a:spcPct val="0"/>
        </a:spcAft>
        <a:defRPr sz="3100">
          <a:solidFill>
            <a:schemeClr val="accent1"/>
          </a:solidFill>
          <a:latin typeface="Times New Roman" pitchFamily="18" charset="0"/>
          <a:cs typeface="Times New Roman" pitchFamily="18" charset="0"/>
        </a:defRPr>
      </a:lvl9pPr>
    </p:titleStyle>
    <p:bodyStyle>
      <a:lvl1pPr marL="342900" indent="-342900" algn="l" defTabSz="457200" rtl="0" fontAlgn="base">
        <a:spcBef>
          <a:spcPct val="20000"/>
        </a:spcBef>
        <a:spcAft>
          <a:spcPct val="0"/>
        </a:spcAft>
        <a:buClr>
          <a:schemeClr val="accent1"/>
        </a:buClr>
        <a:buFont typeface="Wingdings" pitchFamily="2" charset="2"/>
        <a:buChar char="§"/>
        <a:defRPr sz="2700" kern="1200">
          <a:solidFill>
            <a:schemeClr val="tx1"/>
          </a:solidFill>
          <a:latin typeface="Times New Roman"/>
          <a:ea typeface="+mn-ea"/>
          <a:cs typeface="Times New Roman"/>
        </a:defRPr>
      </a:lvl1pPr>
      <a:lvl2pPr marL="742950" indent="-285750" algn="l" defTabSz="457200" rtl="0" fontAlgn="base">
        <a:spcBef>
          <a:spcPct val="20000"/>
        </a:spcBef>
        <a:spcAft>
          <a:spcPct val="0"/>
        </a:spcAft>
        <a:buClr>
          <a:schemeClr val="accent1"/>
        </a:buClr>
        <a:buSzPct val="90000"/>
        <a:buFont typeface="Arial" charset="0"/>
        <a:buChar char="•"/>
        <a:defRPr sz="2400" kern="1200">
          <a:solidFill>
            <a:schemeClr val="tx1"/>
          </a:solidFill>
          <a:latin typeface="Times New Roman"/>
          <a:ea typeface="+mn-ea"/>
          <a:cs typeface="Times New Roman"/>
        </a:defRPr>
      </a:lvl2pPr>
      <a:lvl3pPr marL="1143000" indent="-228600" algn="l" defTabSz="457200" rtl="0" fontAlgn="base">
        <a:spcBef>
          <a:spcPct val="20000"/>
        </a:spcBef>
        <a:spcAft>
          <a:spcPct val="0"/>
        </a:spcAft>
        <a:buClr>
          <a:schemeClr val="accent1"/>
        </a:buClr>
        <a:buFont typeface="Wingdings" pitchFamily="2" charset="2"/>
        <a:buChar char="§"/>
        <a:defRPr sz="2000" kern="1200">
          <a:solidFill>
            <a:schemeClr val="tx1"/>
          </a:solidFill>
          <a:latin typeface="Times New Roman"/>
          <a:ea typeface="+mn-ea"/>
          <a:cs typeface="Times New Roman"/>
        </a:defRPr>
      </a:lvl3pPr>
      <a:lvl4pPr marL="1600200" indent="-228600" algn="l" defTabSz="457200" rtl="0" fontAlgn="base">
        <a:spcBef>
          <a:spcPct val="20000"/>
        </a:spcBef>
        <a:spcAft>
          <a:spcPct val="0"/>
        </a:spcAft>
        <a:buClr>
          <a:schemeClr val="accent1"/>
        </a:buClr>
        <a:buFont typeface="Arial" charset="0"/>
        <a:buChar char="•"/>
        <a:defRPr sz="2000" kern="1200">
          <a:solidFill>
            <a:schemeClr val="tx1"/>
          </a:solidFill>
          <a:latin typeface="Times New Roman"/>
          <a:ea typeface="+mn-ea"/>
          <a:cs typeface="Times New Roman"/>
        </a:defRPr>
      </a:lvl4pPr>
      <a:lvl5pPr marL="2057400" indent="-228600" algn="l" defTabSz="457200" rtl="0" fontAlgn="base">
        <a:spcBef>
          <a:spcPct val="20000"/>
        </a:spcBef>
        <a:spcAft>
          <a:spcPct val="0"/>
        </a:spcAft>
        <a:buClr>
          <a:schemeClr val="accent1"/>
        </a:buClr>
        <a:buFont typeface="Arial" charset="0"/>
        <a:buChar char="»"/>
        <a:defRPr sz="2000" kern="1200">
          <a:solidFill>
            <a:schemeClr val="tx1"/>
          </a:solidFill>
          <a:latin typeface="Times New Roman"/>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33.xml"/></Relationships>
</file>

<file path=ppt/slides/_rels/slide10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3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2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0.xml"/><Relationship Id="rId1" Type="http://schemas.openxmlformats.org/officeDocument/2006/relationships/vmlDrawing" Target="../drawings/vmlDrawing1.vml"/><Relationship Id="rId4" Type="http://schemas.openxmlformats.org/officeDocument/2006/relationships/image" Target="../media/image46.emf"/></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jpeg"/><Relationship Id="rId2" Type="http://schemas.openxmlformats.org/officeDocument/2006/relationships/image" Target="../media/image23.png"/><Relationship Id="rId1" Type="http://schemas.openxmlformats.org/officeDocument/2006/relationships/slideLayout" Target="../slideLayouts/slideLayout30.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2" Type="http://schemas.openxmlformats.org/officeDocument/2006/relationships/hyperlink" Target="mailto:markreed@unc.edu" TargetMode="Externa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3.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3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0.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30.xml"/><Relationship Id="rId5" Type="http://schemas.openxmlformats.org/officeDocument/2006/relationships/image" Target="../media/image14.jpeg"/><Relationship Id="rId4" Type="http://schemas.openxmlformats.org/officeDocument/2006/relationships/image" Target="../media/image13.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30.xml"/><Relationship Id="rId5" Type="http://schemas.openxmlformats.org/officeDocument/2006/relationships/image" Target="../media/image42.png"/><Relationship Id="rId4" Type="http://schemas.openxmlformats.org/officeDocument/2006/relationships/image" Target="../media/image41.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0.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idx="4294967295"/>
          </p:nvPr>
        </p:nvSpPr>
        <p:spPr>
          <a:xfrm>
            <a:off x="2592388" y="228600"/>
            <a:ext cx="6551612" cy="1143000"/>
          </a:xfrm>
        </p:spPr>
        <p:txBody>
          <a:bodyPr/>
          <a:lstStyle/>
          <a:p>
            <a:pPr algn="ctr"/>
            <a:r>
              <a:rPr lang="en-US" altLang="en-US" sz="4400" smtClean="0">
                <a:solidFill>
                  <a:srgbClr val="FF9900"/>
                </a:solidFill>
                <a:latin typeface="Times New Roman" pitchFamily="18" charset="0"/>
                <a:cs typeface="Times New Roman" pitchFamily="18" charset="0"/>
              </a:rPr>
              <a:t>MPI Short Course</a:t>
            </a:r>
          </a:p>
        </p:txBody>
      </p:sp>
      <p:sp>
        <p:nvSpPr>
          <p:cNvPr id="3" name="Rectangle 3"/>
          <p:cNvSpPr txBox="1">
            <a:spLocks noChangeArrowheads="1"/>
          </p:cNvSpPr>
          <p:nvPr/>
        </p:nvSpPr>
        <p:spPr bwMode="auto">
          <a:xfrm>
            <a:off x="1143000" y="4343400"/>
            <a:ext cx="8001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lnSpc>
                <a:spcPct val="90000"/>
              </a:lnSpc>
              <a:spcBef>
                <a:spcPct val="20000"/>
              </a:spcBef>
              <a:spcAft>
                <a:spcPct val="20000"/>
              </a:spcAft>
              <a:buClr>
                <a:srgbClr val="336699"/>
              </a:buClr>
              <a:buSzPct val="115000"/>
              <a:buFont typeface="Wingdings" pitchFamily="2" charset="2"/>
              <a:buChar char="§"/>
              <a:defRPr sz="3200">
                <a:solidFill>
                  <a:srgbClr val="003366"/>
                </a:solidFill>
                <a:latin typeface="+mn-lt"/>
                <a:ea typeface="+mn-ea"/>
                <a:cs typeface="+mn-cs"/>
              </a:defRPr>
            </a:lvl1pPr>
            <a:lvl2pPr marL="742950" indent="-285750" algn="l" rtl="0" eaLnBrk="0" fontAlgn="base" hangingPunct="0">
              <a:lnSpc>
                <a:spcPct val="90000"/>
              </a:lnSpc>
              <a:spcBef>
                <a:spcPct val="20000"/>
              </a:spcBef>
              <a:spcAft>
                <a:spcPct val="20000"/>
              </a:spcAft>
              <a:buClr>
                <a:srgbClr val="6699CC"/>
              </a:buClr>
              <a:buSzPct val="125000"/>
              <a:buChar char="•"/>
              <a:defRPr sz="2800">
                <a:solidFill>
                  <a:srgbClr val="335F89"/>
                </a:solidFill>
                <a:latin typeface="+mn-lt"/>
                <a:cs typeface="+mn-cs"/>
              </a:defRPr>
            </a:lvl2pPr>
            <a:lvl3pPr marL="1143000" indent="-228600" algn="l" rtl="0" eaLnBrk="0" fontAlgn="base" hangingPunct="0">
              <a:lnSpc>
                <a:spcPct val="90000"/>
              </a:lnSpc>
              <a:spcBef>
                <a:spcPct val="20000"/>
              </a:spcBef>
              <a:spcAft>
                <a:spcPct val="20000"/>
              </a:spcAft>
              <a:buClr>
                <a:srgbClr val="336699"/>
              </a:buClr>
              <a:buSzPct val="115000"/>
              <a:buFont typeface="Wingdings" pitchFamily="2" charset="2"/>
              <a:buChar char="w"/>
              <a:defRPr sz="2400">
                <a:solidFill>
                  <a:srgbClr val="5F5F5F"/>
                </a:solidFill>
                <a:latin typeface="+mn-lt"/>
                <a:cs typeface="+mn-cs"/>
              </a:defRPr>
            </a:lvl3pPr>
            <a:lvl4pPr marL="1600200" indent="-228600" algn="l" rtl="0" eaLnBrk="0" fontAlgn="base" hangingPunct="0">
              <a:spcBef>
                <a:spcPct val="20000"/>
              </a:spcBef>
              <a:spcAft>
                <a:spcPct val="0"/>
              </a:spcAft>
              <a:buSzPct val="75000"/>
              <a:buFont typeface="Wingdings" pitchFamily="2" charset="2"/>
              <a:buChar char="v"/>
              <a:defRPr sz="2000">
                <a:solidFill>
                  <a:srgbClr val="808080"/>
                </a:solidFill>
                <a:latin typeface="+mn-lt"/>
                <a:cs typeface="+mn-cs"/>
              </a:defRPr>
            </a:lvl4pPr>
            <a:lvl5pPr marL="2057400" indent="-228600" algn="l" rtl="0" eaLnBrk="0" fontAlgn="base" hangingPunct="0">
              <a:spcBef>
                <a:spcPct val="20000"/>
              </a:spcBef>
              <a:spcAft>
                <a:spcPct val="0"/>
              </a:spcAft>
              <a:buSzPct val="80000"/>
              <a:buChar char="o"/>
              <a:defRPr sz="2000">
                <a:solidFill>
                  <a:srgbClr val="969696"/>
                </a:solidFill>
                <a:latin typeface="+mn-lt"/>
                <a:cs typeface="+mn-cs"/>
              </a:defRPr>
            </a:lvl5pPr>
            <a:lvl6pPr marL="2514600" indent="-228600" algn="l" rtl="0" fontAlgn="base">
              <a:spcBef>
                <a:spcPct val="20000"/>
              </a:spcBef>
              <a:spcAft>
                <a:spcPct val="0"/>
              </a:spcAft>
              <a:buSzPct val="80000"/>
              <a:buChar char="o"/>
              <a:defRPr sz="2000">
                <a:solidFill>
                  <a:srgbClr val="969696"/>
                </a:solidFill>
                <a:latin typeface="+mn-lt"/>
                <a:cs typeface="+mn-cs"/>
              </a:defRPr>
            </a:lvl6pPr>
            <a:lvl7pPr marL="2971800" indent="-228600" algn="l" rtl="0" fontAlgn="base">
              <a:spcBef>
                <a:spcPct val="20000"/>
              </a:spcBef>
              <a:spcAft>
                <a:spcPct val="0"/>
              </a:spcAft>
              <a:buSzPct val="80000"/>
              <a:buChar char="o"/>
              <a:defRPr sz="2000">
                <a:solidFill>
                  <a:srgbClr val="969696"/>
                </a:solidFill>
                <a:latin typeface="+mn-lt"/>
                <a:cs typeface="+mn-cs"/>
              </a:defRPr>
            </a:lvl7pPr>
            <a:lvl8pPr marL="3429000" indent="-228600" algn="l" rtl="0" fontAlgn="base">
              <a:spcBef>
                <a:spcPct val="20000"/>
              </a:spcBef>
              <a:spcAft>
                <a:spcPct val="0"/>
              </a:spcAft>
              <a:buSzPct val="80000"/>
              <a:buChar char="o"/>
              <a:defRPr sz="2000">
                <a:solidFill>
                  <a:srgbClr val="969696"/>
                </a:solidFill>
                <a:latin typeface="+mn-lt"/>
                <a:cs typeface="+mn-cs"/>
              </a:defRPr>
            </a:lvl8pPr>
            <a:lvl9pPr marL="3886200" indent="-228600" algn="l" rtl="0" fontAlgn="base">
              <a:spcBef>
                <a:spcPct val="20000"/>
              </a:spcBef>
              <a:spcAft>
                <a:spcPct val="0"/>
              </a:spcAft>
              <a:buSzPct val="80000"/>
              <a:buChar char="o"/>
              <a:defRPr sz="2000">
                <a:solidFill>
                  <a:srgbClr val="969696"/>
                </a:solidFill>
                <a:latin typeface="+mn-lt"/>
                <a:cs typeface="+mn-cs"/>
              </a:defRPr>
            </a:lvl9pPr>
          </a:lstStyle>
          <a:p>
            <a:pPr marL="457200" lvl="1" indent="0" algn="r" eaLnBrk="1" hangingPunct="1">
              <a:buFontTx/>
              <a:buNone/>
              <a:defRPr/>
            </a:pPr>
            <a:endParaRPr lang="en-US" altLang="en-US" sz="2400" b="1" kern="0" dirty="0" smtClean="0">
              <a:solidFill>
                <a:srgbClr val="CCECFF"/>
              </a:solidFill>
              <a:latin typeface="Arial" charset="0"/>
            </a:endParaRPr>
          </a:p>
          <a:p>
            <a:pPr marL="457200" lvl="1" indent="0" algn="r" eaLnBrk="1" hangingPunct="1">
              <a:buFontTx/>
              <a:buNone/>
              <a:defRPr/>
            </a:pPr>
            <a:r>
              <a:rPr lang="en-US" altLang="en-US" sz="2400" kern="0" dirty="0" smtClean="0">
                <a:solidFill>
                  <a:srgbClr val="CCECFF"/>
                </a:solidFill>
                <a:latin typeface="Arial" charset="0"/>
              </a:rPr>
              <a:t>                                           Instructor: </a:t>
            </a:r>
            <a:r>
              <a:rPr lang="en-US" altLang="en-US" sz="2400" i="1" kern="0" dirty="0" smtClean="0">
                <a:solidFill>
                  <a:srgbClr val="CCECFF"/>
                </a:solidFill>
                <a:latin typeface="Arial" charset="0"/>
              </a:rPr>
              <a:t>Mark Reed</a:t>
            </a:r>
          </a:p>
          <a:p>
            <a:pPr marL="457200" lvl="1" indent="0" algn="r" eaLnBrk="1" hangingPunct="1">
              <a:buFontTx/>
              <a:buNone/>
              <a:defRPr/>
            </a:pPr>
            <a:r>
              <a:rPr lang="en-US" altLang="en-US" sz="2400" i="1" kern="0" dirty="0">
                <a:solidFill>
                  <a:srgbClr val="CCECFF"/>
                </a:solidFill>
                <a:latin typeface="Arial" charset="0"/>
              </a:rPr>
              <a:t>	</a:t>
            </a:r>
            <a:r>
              <a:rPr lang="en-US" altLang="en-US" sz="2400" i="1" kern="0" dirty="0" smtClean="0">
                <a:solidFill>
                  <a:srgbClr val="CCECFF"/>
                </a:solidFill>
                <a:latin typeface="Arial" charset="0"/>
              </a:rPr>
              <a:t>			</a:t>
            </a:r>
            <a:r>
              <a:rPr lang="en-US" altLang="en-US" sz="2400" kern="0" dirty="0" err="1" smtClean="0">
                <a:solidFill>
                  <a:srgbClr val="CCECFF"/>
                </a:solidFill>
                <a:latin typeface="Arial" charset="0"/>
              </a:rPr>
              <a:t>Dept</a:t>
            </a:r>
            <a:r>
              <a:rPr lang="en-US" altLang="en-US" sz="2400" kern="0" dirty="0">
                <a:solidFill>
                  <a:srgbClr val="CCECFF"/>
                </a:solidFill>
                <a:latin typeface="Arial" charset="0"/>
              </a:rPr>
              <a:t>:</a:t>
            </a:r>
            <a:r>
              <a:rPr lang="en-US" altLang="en-US" sz="2400" kern="0" dirty="0" smtClean="0">
                <a:solidFill>
                  <a:srgbClr val="CCECFF"/>
                </a:solidFill>
                <a:latin typeface="Arial" charset="0"/>
              </a:rPr>
              <a:t> </a:t>
            </a:r>
            <a:r>
              <a:rPr lang="en-US" altLang="en-US" sz="2400" i="1" kern="0" dirty="0" smtClean="0">
                <a:solidFill>
                  <a:srgbClr val="CCECFF"/>
                </a:solidFill>
                <a:latin typeface="Arial" charset="0"/>
              </a:rPr>
              <a:t>Research Computing</a:t>
            </a:r>
          </a:p>
          <a:p>
            <a:pPr marL="457200" lvl="1" indent="0" algn="r" eaLnBrk="1" hangingPunct="1">
              <a:buFontTx/>
              <a:buNone/>
              <a:defRPr/>
            </a:pPr>
            <a:r>
              <a:rPr lang="en-US" altLang="en-US" sz="2400" kern="0" dirty="0" smtClean="0">
                <a:solidFill>
                  <a:srgbClr val="CCECFF"/>
                </a:solidFill>
                <a:latin typeface="Arial" charset="0"/>
              </a:rPr>
              <a:t>				     Email</a:t>
            </a:r>
            <a:r>
              <a:rPr lang="en-US" altLang="en-US" sz="2400" i="1" kern="0" dirty="0" smtClean="0">
                <a:solidFill>
                  <a:srgbClr val="CCECFF"/>
                </a:solidFill>
                <a:latin typeface="Arial" charset="0"/>
              </a:rPr>
              <a:t>: markreed@unc.edu</a:t>
            </a:r>
          </a:p>
          <a:p>
            <a:pPr marL="0" indent="0" algn="r" eaLnBrk="1" hangingPunct="1">
              <a:lnSpc>
                <a:spcPct val="85000"/>
              </a:lnSpc>
              <a:spcBef>
                <a:spcPct val="0"/>
              </a:spcBef>
              <a:spcAft>
                <a:spcPct val="0"/>
              </a:spcAft>
              <a:buFont typeface="Wingdings" pitchFamily="2" charset="2"/>
              <a:buNone/>
              <a:defRPr/>
            </a:pPr>
            <a:endParaRPr lang="en-US" altLang="en-US" sz="2000" i="1" kern="0" dirty="0" smtClean="0">
              <a:solidFill>
                <a:srgbClr val="CCECFF"/>
              </a:solidFill>
              <a:latin typeface="Comic Sans MS" pitchFamily="66"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2592388" y="47625"/>
            <a:ext cx="6551612" cy="1143000"/>
          </a:xfrm>
        </p:spPr>
        <p:txBody>
          <a:bodyPr/>
          <a:lstStyle/>
          <a:p>
            <a:r>
              <a:rPr lang="en-US" altLang="en-US" sz="3600" smtClean="0">
                <a:latin typeface="Times New Roman" pitchFamily="18" charset="0"/>
                <a:cs typeface="Times New Roman" pitchFamily="18" charset="0"/>
              </a:rPr>
              <a:t>Memory Types</a:t>
            </a:r>
          </a:p>
        </p:txBody>
      </p:sp>
      <p:sp>
        <p:nvSpPr>
          <p:cNvPr id="26627" name="Rectangle 3"/>
          <p:cNvSpPr>
            <a:spLocks noChangeArrowheads="1"/>
          </p:cNvSpPr>
          <p:nvPr/>
        </p:nvSpPr>
        <p:spPr bwMode="auto">
          <a:xfrm>
            <a:off x="685800" y="3048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a:spcBef>
                <a:spcPct val="0"/>
              </a:spcBef>
              <a:buClrTx/>
              <a:buFontTx/>
              <a:buNone/>
            </a:pPr>
            <a:endParaRPr lang="en-US" altLang="en-US" sz="3600" b="1">
              <a:solidFill>
                <a:srgbClr val="005768"/>
              </a:solidFill>
              <a:latin typeface="Verdana" pitchFamily="34" charset="0"/>
              <a:cs typeface="Arial" charset="0"/>
            </a:endParaRPr>
          </a:p>
        </p:txBody>
      </p:sp>
      <p:grpSp>
        <p:nvGrpSpPr>
          <p:cNvPr id="26628" name="Group 4"/>
          <p:cNvGrpSpPr>
            <a:grpSpLocks/>
          </p:cNvGrpSpPr>
          <p:nvPr/>
        </p:nvGrpSpPr>
        <p:grpSpPr bwMode="auto">
          <a:xfrm>
            <a:off x="609600" y="2133600"/>
            <a:ext cx="1295400" cy="838200"/>
            <a:chOff x="384" y="1344"/>
            <a:chExt cx="816" cy="528"/>
          </a:xfrm>
        </p:grpSpPr>
        <p:sp>
          <p:nvSpPr>
            <p:cNvPr id="26667" name="Rectangle 5"/>
            <p:cNvSpPr>
              <a:spLocks noChangeArrowheads="1"/>
            </p:cNvSpPr>
            <p:nvPr/>
          </p:nvSpPr>
          <p:spPr bwMode="auto">
            <a:xfrm>
              <a:off x="384" y="1344"/>
              <a:ext cx="816" cy="528"/>
            </a:xfrm>
            <a:prstGeom prst="rect">
              <a:avLst/>
            </a:prstGeom>
            <a:solidFill>
              <a:srgbClr val="99CCFF"/>
            </a:solidFill>
            <a:ln w="28575">
              <a:solidFill>
                <a:schemeClr val="tx1"/>
              </a:solidFill>
              <a:miter lim="800000"/>
              <a:headEnd/>
              <a:tailEnd/>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0"/>
                </a:spcBef>
                <a:buClrTx/>
                <a:buFontTx/>
                <a:buNone/>
              </a:pPr>
              <a:endParaRPr lang="en-US" altLang="en-US" sz="2400">
                <a:solidFill>
                  <a:srgbClr val="009900"/>
                </a:solidFill>
                <a:cs typeface="Arial" charset="0"/>
              </a:endParaRPr>
            </a:p>
          </p:txBody>
        </p:sp>
        <p:sp>
          <p:nvSpPr>
            <p:cNvPr id="26668" name="Line 6"/>
            <p:cNvSpPr>
              <a:spLocks noChangeShapeType="1"/>
            </p:cNvSpPr>
            <p:nvPr/>
          </p:nvSpPr>
          <p:spPr bwMode="auto">
            <a:xfrm>
              <a:off x="384" y="1584"/>
              <a:ext cx="81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69" name="Rectangle 7"/>
            <p:cNvSpPr>
              <a:spLocks noChangeArrowheads="1"/>
            </p:cNvSpPr>
            <p:nvPr/>
          </p:nvSpPr>
          <p:spPr bwMode="auto">
            <a:xfrm>
              <a:off x="624" y="1344"/>
              <a:ext cx="34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0"/>
                </a:spcBef>
                <a:buClrTx/>
                <a:buFontTx/>
                <a:buNone/>
              </a:pPr>
              <a:r>
                <a:rPr lang="en-US" altLang="en-US" sz="1400" b="1">
                  <a:solidFill>
                    <a:srgbClr val="009900"/>
                  </a:solidFill>
                  <a:cs typeface="Arial" charset="0"/>
                </a:rPr>
                <a:t>CPU</a:t>
              </a:r>
              <a:endParaRPr lang="en-US" altLang="en-US" sz="1600" b="1">
                <a:solidFill>
                  <a:srgbClr val="009900"/>
                </a:solidFill>
                <a:cs typeface="Arial" charset="0"/>
              </a:endParaRPr>
            </a:p>
          </p:txBody>
        </p:sp>
        <p:sp>
          <p:nvSpPr>
            <p:cNvPr id="26670" name="Text Box 8"/>
            <p:cNvSpPr txBox="1">
              <a:spLocks noChangeArrowheads="1"/>
            </p:cNvSpPr>
            <p:nvPr/>
          </p:nvSpPr>
          <p:spPr bwMode="auto">
            <a:xfrm>
              <a:off x="528" y="1632"/>
              <a:ext cx="576" cy="192"/>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1400" b="1">
                  <a:solidFill>
                    <a:srgbClr val="009900"/>
                  </a:solidFill>
                  <a:cs typeface="Arial" charset="0"/>
                </a:rPr>
                <a:t>Memory</a:t>
              </a:r>
              <a:endParaRPr lang="en-US" altLang="en-US" sz="1400">
                <a:solidFill>
                  <a:srgbClr val="009900"/>
                </a:solidFill>
                <a:cs typeface="Arial" charset="0"/>
              </a:endParaRPr>
            </a:p>
          </p:txBody>
        </p:sp>
      </p:grpSp>
      <p:grpSp>
        <p:nvGrpSpPr>
          <p:cNvPr id="26629" name="Group 9"/>
          <p:cNvGrpSpPr>
            <a:grpSpLocks/>
          </p:cNvGrpSpPr>
          <p:nvPr/>
        </p:nvGrpSpPr>
        <p:grpSpPr bwMode="auto">
          <a:xfrm>
            <a:off x="2362200" y="2133600"/>
            <a:ext cx="1295400" cy="838200"/>
            <a:chOff x="384" y="1344"/>
            <a:chExt cx="816" cy="528"/>
          </a:xfrm>
        </p:grpSpPr>
        <p:sp>
          <p:nvSpPr>
            <p:cNvPr id="26663" name="Rectangle 10"/>
            <p:cNvSpPr>
              <a:spLocks noChangeArrowheads="1"/>
            </p:cNvSpPr>
            <p:nvPr/>
          </p:nvSpPr>
          <p:spPr bwMode="auto">
            <a:xfrm>
              <a:off x="384" y="1344"/>
              <a:ext cx="816" cy="528"/>
            </a:xfrm>
            <a:prstGeom prst="rect">
              <a:avLst/>
            </a:prstGeom>
            <a:solidFill>
              <a:srgbClr val="99CCFF"/>
            </a:solidFill>
            <a:ln w="28575">
              <a:solidFill>
                <a:schemeClr val="tx1"/>
              </a:solidFill>
              <a:miter lim="800000"/>
              <a:headEnd/>
              <a:tailEnd/>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0"/>
                </a:spcBef>
                <a:buClrTx/>
                <a:buFontTx/>
                <a:buNone/>
              </a:pPr>
              <a:endParaRPr lang="en-US" altLang="en-US" sz="2400">
                <a:solidFill>
                  <a:srgbClr val="009900"/>
                </a:solidFill>
                <a:cs typeface="Arial" charset="0"/>
              </a:endParaRPr>
            </a:p>
          </p:txBody>
        </p:sp>
        <p:sp>
          <p:nvSpPr>
            <p:cNvPr id="26664" name="Line 11"/>
            <p:cNvSpPr>
              <a:spLocks noChangeShapeType="1"/>
            </p:cNvSpPr>
            <p:nvPr/>
          </p:nvSpPr>
          <p:spPr bwMode="auto">
            <a:xfrm>
              <a:off x="384" y="1584"/>
              <a:ext cx="81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65" name="Rectangle 12"/>
            <p:cNvSpPr>
              <a:spLocks noChangeArrowheads="1"/>
            </p:cNvSpPr>
            <p:nvPr/>
          </p:nvSpPr>
          <p:spPr bwMode="auto">
            <a:xfrm>
              <a:off x="624" y="1344"/>
              <a:ext cx="34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0"/>
                </a:spcBef>
                <a:buClrTx/>
                <a:buFontTx/>
                <a:buNone/>
              </a:pPr>
              <a:r>
                <a:rPr lang="en-US" altLang="en-US" sz="1400" b="1">
                  <a:solidFill>
                    <a:srgbClr val="009900"/>
                  </a:solidFill>
                  <a:cs typeface="Arial" charset="0"/>
                </a:rPr>
                <a:t>CPU</a:t>
              </a:r>
              <a:endParaRPr lang="en-US" altLang="en-US" sz="1600" b="1">
                <a:solidFill>
                  <a:srgbClr val="009900"/>
                </a:solidFill>
                <a:cs typeface="Arial" charset="0"/>
              </a:endParaRPr>
            </a:p>
          </p:txBody>
        </p:sp>
        <p:sp>
          <p:nvSpPr>
            <p:cNvPr id="26666" name="Text Box 13"/>
            <p:cNvSpPr txBox="1">
              <a:spLocks noChangeArrowheads="1"/>
            </p:cNvSpPr>
            <p:nvPr/>
          </p:nvSpPr>
          <p:spPr bwMode="auto">
            <a:xfrm>
              <a:off x="528" y="1632"/>
              <a:ext cx="576" cy="192"/>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1400" b="1">
                  <a:solidFill>
                    <a:srgbClr val="009900"/>
                  </a:solidFill>
                  <a:cs typeface="Arial" charset="0"/>
                </a:rPr>
                <a:t>Memory</a:t>
              </a:r>
              <a:endParaRPr lang="en-US" altLang="en-US" sz="1400">
                <a:solidFill>
                  <a:srgbClr val="009900"/>
                </a:solidFill>
                <a:cs typeface="Arial" charset="0"/>
              </a:endParaRPr>
            </a:p>
          </p:txBody>
        </p:sp>
      </p:grpSp>
      <p:grpSp>
        <p:nvGrpSpPr>
          <p:cNvPr id="26630" name="Group 14"/>
          <p:cNvGrpSpPr>
            <a:grpSpLocks/>
          </p:cNvGrpSpPr>
          <p:nvPr/>
        </p:nvGrpSpPr>
        <p:grpSpPr bwMode="auto">
          <a:xfrm>
            <a:off x="609600" y="3505200"/>
            <a:ext cx="1295400" cy="838200"/>
            <a:chOff x="384" y="1344"/>
            <a:chExt cx="816" cy="528"/>
          </a:xfrm>
        </p:grpSpPr>
        <p:sp>
          <p:nvSpPr>
            <p:cNvPr id="26659" name="Rectangle 15"/>
            <p:cNvSpPr>
              <a:spLocks noChangeArrowheads="1"/>
            </p:cNvSpPr>
            <p:nvPr/>
          </p:nvSpPr>
          <p:spPr bwMode="auto">
            <a:xfrm>
              <a:off x="384" y="1344"/>
              <a:ext cx="816" cy="528"/>
            </a:xfrm>
            <a:prstGeom prst="rect">
              <a:avLst/>
            </a:prstGeom>
            <a:solidFill>
              <a:srgbClr val="99CCFF"/>
            </a:solidFill>
            <a:ln w="28575">
              <a:solidFill>
                <a:schemeClr val="tx1"/>
              </a:solidFill>
              <a:miter lim="800000"/>
              <a:headEnd/>
              <a:tailEnd/>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0"/>
                </a:spcBef>
                <a:buClrTx/>
                <a:buFontTx/>
                <a:buNone/>
              </a:pPr>
              <a:endParaRPr lang="en-US" altLang="en-US" sz="2400">
                <a:solidFill>
                  <a:srgbClr val="009900"/>
                </a:solidFill>
                <a:cs typeface="Arial" charset="0"/>
              </a:endParaRPr>
            </a:p>
          </p:txBody>
        </p:sp>
        <p:sp>
          <p:nvSpPr>
            <p:cNvPr id="26660" name="Line 16"/>
            <p:cNvSpPr>
              <a:spLocks noChangeShapeType="1"/>
            </p:cNvSpPr>
            <p:nvPr/>
          </p:nvSpPr>
          <p:spPr bwMode="auto">
            <a:xfrm>
              <a:off x="384" y="1584"/>
              <a:ext cx="81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61" name="Rectangle 17"/>
            <p:cNvSpPr>
              <a:spLocks noChangeArrowheads="1"/>
            </p:cNvSpPr>
            <p:nvPr/>
          </p:nvSpPr>
          <p:spPr bwMode="auto">
            <a:xfrm>
              <a:off x="624" y="1344"/>
              <a:ext cx="34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0"/>
                </a:spcBef>
                <a:buClrTx/>
                <a:buFontTx/>
                <a:buNone/>
              </a:pPr>
              <a:r>
                <a:rPr lang="en-US" altLang="en-US" sz="1400" b="1">
                  <a:solidFill>
                    <a:srgbClr val="009900"/>
                  </a:solidFill>
                  <a:cs typeface="Arial" charset="0"/>
                </a:rPr>
                <a:t>CPU</a:t>
              </a:r>
              <a:endParaRPr lang="en-US" altLang="en-US" sz="1600" b="1">
                <a:solidFill>
                  <a:srgbClr val="009900"/>
                </a:solidFill>
                <a:cs typeface="Arial" charset="0"/>
              </a:endParaRPr>
            </a:p>
          </p:txBody>
        </p:sp>
        <p:sp>
          <p:nvSpPr>
            <p:cNvPr id="26662" name="Text Box 18"/>
            <p:cNvSpPr txBox="1">
              <a:spLocks noChangeArrowheads="1"/>
            </p:cNvSpPr>
            <p:nvPr/>
          </p:nvSpPr>
          <p:spPr bwMode="auto">
            <a:xfrm>
              <a:off x="528" y="1632"/>
              <a:ext cx="576" cy="192"/>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1400" b="1">
                  <a:solidFill>
                    <a:srgbClr val="009900"/>
                  </a:solidFill>
                  <a:cs typeface="Arial" charset="0"/>
                </a:rPr>
                <a:t>Memory</a:t>
              </a:r>
              <a:endParaRPr lang="en-US" altLang="en-US" sz="1400">
                <a:solidFill>
                  <a:srgbClr val="009900"/>
                </a:solidFill>
                <a:cs typeface="Arial" charset="0"/>
              </a:endParaRPr>
            </a:p>
          </p:txBody>
        </p:sp>
      </p:grpSp>
      <p:sp>
        <p:nvSpPr>
          <p:cNvPr id="26631" name="Rectangle 19"/>
          <p:cNvSpPr>
            <a:spLocks noChangeArrowheads="1"/>
          </p:cNvSpPr>
          <p:nvPr/>
        </p:nvSpPr>
        <p:spPr bwMode="auto">
          <a:xfrm>
            <a:off x="2362200" y="3505200"/>
            <a:ext cx="1295400" cy="838200"/>
          </a:xfrm>
          <a:prstGeom prst="rect">
            <a:avLst/>
          </a:prstGeom>
          <a:solidFill>
            <a:srgbClr val="99CCFF"/>
          </a:solidFill>
          <a:ln w="28575">
            <a:solidFill>
              <a:schemeClr val="tx1"/>
            </a:solidFill>
            <a:miter lim="800000"/>
            <a:headEnd/>
            <a:tailEnd/>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0"/>
              </a:spcBef>
              <a:buClrTx/>
              <a:buFontTx/>
              <a:buNone/>
            </a:pPr>
            <a:endParaRPr lang="en-US" altLang="en-US" sz="2400">
              <a:solidFill>
                <a:srgbClr val="009900"/>
              </a:solidFill>
              <a:cs typeface="Arial" charset="0"/>
            </a:endParaRPr>
          </a:p>
        </p:txBody>
      </p:sp>
      <p:sp>
        <p:nvSpPr>
          <p:cNvPr id="26632" name="Line 20"/>
          <p:cNvSpPr>
            <a:spLocks noChangeShapeType="1"/>
          </p:cNvSpPr>
          <p:nvPr/>
        </p:nvSpPr>
        <p:spPr bwMode="auto">
          <a:xfrm>
            <a:off x="2362200" y="3886200"/>
            <a:ext cx="1295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33" name="Rectangle 21"/>
          <p:cNvSpPr>
            <a:spLocks noChangeArrowheads="1"/>
          </p:cNvSpPr>
          <p:nvPr/>
        </p:nvSpPr>
        <p:spPr bwMode="auto">
          <a:xfrm>
            <a:off x="2743200" y="3505200"/>
            <a:ext cx="549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0"/>
              </a:spcBef>
              <a:buClrTx/>
              <a:buFontTx/>
              <a:buNone/>
            </a:pPr>
            <a:r>
              <a:rPr lang="en-US" altLang="en-US" sz="1400" b="1">
                <a:solidFill>
                  <a:srgbClr val="009900"/>
                </a:solidFill>
                <a:cs typeface="Arial" charset="0"/>
              </a:rPr>
              <a:t>CPU</a:t>
            </a:r>
            <a:endParaRPr lang="en-US" altLang="en-US" sz="1600" b="1">
              <a:solidFill>
                <a:srgbClr val="009900"/>
              </a:solidFill>
              <a:cs typeface="Arial" charset="0"/>
            </a:endParaRPr>
          </a:p>
        </p:txBody>
      </p:sp>
      <p:sp>
        <p:nvSpPr>
          <p:cNvPr id="26634" name="Text Box 22"/>
          <p:cNvSpPr txBox="1">
            <a:spLocks noChangeArrowheads="1"/>
          </p:cNvSpPr>
          <p:nvPr/>
        </p:nvSpPr>
        <p:spPr bwMode="auto">
          <a:xfrm>
            <a:off x="2590800" y="3962400"/>
            <a:ext cx="914400" cy="3048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1400" b="1">
                <a:solidFill>
                  <a:srgbClr val="009900"/>
                </a:solidFill>
                <a:cs typeface="Arial" charset="0"/>
              </a:rPr>
              <a:t>Memory</a:t>
            </a:r>
            <a:endParaRPr lang="en-US" altLang="en-US" sz="1400">
              <a:solidFill>
                <a:srgbClr val="009900"/>
              </a:solidFill>
              <a:cs typeface="Arial" charset="0"/>
            </a:endParaRPr>
          </a:p>
        </p:txBody>
      </p:sp>
      <p:sp>
        <p:nvSpPr>
          <p:cNvPr id="26635" name="Line 23"/>
          <p:cNvSpPr>
            <a:spLocks noChangeShapeType="1"/>
          </p:cNvSpPr>
          <p:nvPr/>
        </p:nvSpPr>
        <p:spPr bwMode="auto">
          <a:xfrm>
            <a:off x="1295400" y="2971800"/>
            <a:ext cx="0" cy="53340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636" name="Line 24"/>
          <p:cNvSpPr>
            <a:spLocks noChangeShapeType="1"/>
          </p:cNvSpPr>
          <p:nvPr/>
        </p:nvSpPr>
        <p:spPr bwMode="auto">
          <a:xfrm>
            <a:off x="3048000" y="2971800"/>
            <a:ext cx="0" cy="53340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637" name="Line 25"/>
          <p:cNvSpPr>
            <a:spLocks noChangeShapeType="1"/>
          </p:cNvSpPr>
          <p:nvPr/>
        </p:nvSpPr>
        <p:spPr bwMode="auto">
          <a:xfrm>
            <a:off x="1905000" y="2743200"/>
            <a:ext cx="457200" cy="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638" name="Line 26"/>
          <p:cNvSpPr>
            <a:spLocks noChangeShapeType="1"/>
          </p:cNvSpPr>
          <p:nvPr/>
        </p:nvSpPr>
        <p:spPr bwMode="auto">
          <a:xfrm>
            <a:off x="1905000" y="3733800"/>
            <a:ext cx="457200" cy="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639" name="Oval 27"/>
          <p:cNvSpPr>
            <a:spLocks noChangeArrowheads="1"/>
          </p:cNvSpPr>
          <p:nvPr/>
        </p:nvSpPr>
        <p:spPr bwMode="auto">
          <a:xfrm>
            <a:off x="5791200" y="3276600"/>
            <a:ext cx="1752600" cy="1828800"/>
          </a:xfrm>
          <a:prstGeom prst="ellipse">
            <a:avLst/>
          </a:prstGeom>
          <a:solidFill>
            <a:srgbClr val="99CCFF"/>
          </a:solidFill>
          <a:ln w="19050">
            <a:solidFill>
              <a:schemeClr val="tx1"/>
            </a:solidFill>
            <a:round/>
            <a:headEnd/>
            <a:tailEnd/>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solidFill>
                <a:srgbClr val="009900"/>
              </a:solidFill>
              <a:latin typeface="Arial" charset="0"/>
              <a:cs typeface="Arial" charset="0"/>
            </a:endParaRPr>
          </a:p>
        </p:txBody>
      </p:sp>
      <p:sp>
        <p:nvSpPr>
          <p:cNvPr id="26640" name="Text Box 28"/>
          <p:cNvSpPr txBox="1">
            <a:spLocks noChangeArrowheads="1"/>
          </p:cNvSpPr>
          <p:nvPr/>
        </p:nvSpPr>
        <p:spPr bwMode="auto">
          <a:xfrm>
            <a:off x="6248400" y="4038600"/>
            <a:ext cx="914400" cy="3048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1400" b="1">
                <a:solidFill>
                  <a:srgbClr val="009900"/>
                </a:solidFill>
                <a:cs typeface="Arial" charset="0"/>
              </a:rPr>
              <a:t>Memory</a:t>
            </a:r>
            <a:endParaRPr lang="en-US" altLang="en-US" sz="1400">
              <a:solidFill>
                <a:srgbClr val="009900"/>
              </a:solidFill>
              <a:cs typeface="Arial" charset="0"/>
            </a:endParaRPr>
          </a:p>
        </p:txBody>
      </p:sp>
      <p:grpSp>
        <p:nvGrpSpPr>
          <p:cNvPr id="26641" name="Group 29"/>
          <p:cNvGrpSpPr>
            <a:grpSpLocks/>
          </p:cNvGrpSpPr>
          <p:nvPr/>
        </p:nvGrpSpPr>
        <p:grpSpPr bwMode="auto">
          <a:xfrm>
            <a:off x="5410200" y="2667000"/>
            <a:ext cx="549275" cy="533400"/>
            <a:chOff x="3408" y="1680"/>
            <a:chExt cx="346" cy="336"/>
          </a:xfrm>
        </p:grpSpPr>
        <p:sp>
          <p:nvSpPr>
            <p:cNvPr id="26657" name="Oval 30"/>
            <p:cNvSpPr>
              <a:spLocks noChangeArrowheads="1"/>
            </p:cNvSpPr>
            <p:nvPr/>
          </p:nvSpPr>
          <p:spPr bwMode="auto">
            <a:xfrm>
              <a:off x="3408" y="1680"/>
              <a:ext cx="336" cy="336"/>
            </a:xfrm>
            <a:prstGeom prst="ellipse">
              <a:avLst/>
            </a:prstGeom>
            <a:solidFill>
              <a:srgbClr val="99CCFF"/>
            </a:solidFill>
            <a:ln w="19050">
              <a:solidFill>
                <a:schemeClr val="tx1"/>
              </a:solidFill>
              <a:round/>
              <a:headEnd/>
              <a:tailEnd/>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solidFill>
                  <a:srgbClr val="009900"/>
                </a:solidFill>
                <a:latin typeface="Arial" charset="0"/>
                <a:cs typeface="Arial" charset="0"/>
              </a:endParaRPr>
            </a:p>
          </p:txBody>
        </p:sp>
        <p:sp>
          <p:nvSpPr>
            <p:cNvPr id="26658" name="Rectangle 31"/>
            <p:cNvSpPr>
              <a:spLocks noChangeArrowheads="1"/>
            </p:cNvSpPr>
            <p:nvPr/>
          </p:nvSpPr>
          <p:spPr bwMode="auto">
            <a:xfrm>
              <a:off x="3408" y="1728"/>
              <a:ext cx="34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0"/>
                </a:spcBef>
                <a:buClrTx/>
                <a:buFontTx/>
                <a:buNone/>
              </a:pPr>
              <a:r>
                <a:rPr lang="en-US" altLang="en-US" sz="1400" b="1">
                  <a:solidFill>
                    <a:srgbClr val="009900"/>
                  </a:solidFill>
                  <a:cs typeface="Arial" charset="0"/>
                </a:rPr>
                <a:t>CPU</a:t>
              </a:r>
              <a:endParaRPr lang="en-US" altLang="en-US" sz="1600" b="1">
                <a:solidFill>
                  <a:srgbClr val="009900"/>
                </a:solidFill>
                <a:cs typeface="Arial" charset="0"/>
              </a:endParaRPr>
            </a:p>
          </p:txBody>
        </p:sp>
      </p:grpSp>
      <p:grpSp>
        <p:nvGrpSpPr>
          <p:cNvPr id="26642" name="Group 32"/>
          <p:cNvGrpSpPr>
            <a:grpSpLocks/>
          </p:cNvGrpSpPr>
          <p:nvPr/>
        </p:nvGrpSpPr>
        <p:grpSpPr bwMode="auto">
          <a:xfrm>
            <a:off x="7467600" y="2743200"/>
            <a:ext cx="549275" cy="533400"/>
            <a:chOff x="3408" y="1680"/>
            <a:chExt cx="346" cy="336"/>
          </a:xfrm>
        </p:grpSpPr>
        <p:sp>
          <p:nvSpPr>
            <p:cNvPr id="26655" name="Oval 33"/>
            <p:cNvSpPr>
              <a:spLocks noChangeArrowheads="1"/>
            </p:cNvSpPr>
            <p:nvPr/>
          </p:nvSpPr>
          <p:spPr bwMode="auto">
            <a:xfrm>
              <a:off x="3408" y="1680"/>
              <a:ext cx="336" cy="336"/>
            </a:xfrm>
            <a:prstGeom prst="ellipse">
              <a:avLst/>
            </a:prstGeom>
            <a:solidFill>
              <a:srgbClr val="99CCFF"/>
            </a:solidFill>
            <a:ln w="19050">
              <a:solidFill>
                <a:schemeClr val="tx1"/>
              </a:solidFill>
              <a:round/>
              <a:headEnd/>
              <a:tailEnd/>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solidFill>
                  <a:srgbClr val="009900"/>
                </a:solidFill>
                <a:latin typeface="Arial" charset="0"/>
                <a:cs typeface="Arial" charset="0"/>
              </a:endParaRPr>
            </a:p>
          </p:txBody>
        </p:sp>
        <p:sp>
          <p:nvSpPr>
            <p:cNvPr id="26656" name="Rectangle 34"/>
            <p:cNvSpPr>
              <a:spLocks noChangeArrowheads="1"/>
            </p:cNvSpPr>
            <p:nvPr/>
          </p:nvSpPr>
          <p:spPr bwMode="auto">
            <a:xfrm>
              <a:off x="3408" y="1728"/>
              <a:ext cx="34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0"/>
                </a:spcBef>
                <a:buClrTx/>
                <a:buFontTx/>
                <a:buNone/>
              </a:pPr>
              <a:r>
                <a:rPr lang="en-US" altLang="en-US" sz="1400" b="1">
                  <a:solidFill>
                    <a:srgbClr val="009900"/>
                  </a:solidFill>
                  <a:cs typeface="Arial" charset="0"/>
                </a:rPr>
                <a:t>CPU</a:t>
              </a:r>
              <a:endParaRPr lang="en-US" altLang="en-US" sz="1600" b="1">
                <a:solidFill>
                  <a:srgbClr val="009900"/>
                </a:solidFill>
                <a:cs typeface="Arial" charset="0"/>
              </a:endParaRPr>
            </a:p>
          </p:txBody>
        </p:sp>
      </p:grpSp>
      <p:grpSp>
        <p:nvGrpSpPr>
          <p:cNvPr id="26643" name="Group 35"/>
          <p:cNvGrpSpPr>
            <a:grpSpLocks/>
          </p:cNvGrpSpPr>
          <p:nvPr/>
        </p:nvGrpSpPr>
        <p:grpSpPr bwMode="auto">
          <a:xfrm>
            <a:off x="5257800" y="5029200"/>
            <a:ext cx="549275" cy="533400"/>
            <a:chOff x="3408" y="1680"/>
            <a:chExt cx="346" cy="336"/>
          </a:xfrm>
        </p:grpSpPr>
        <p:sp>
          <p:nvSpPr>
            <p:cNvPr id="26653" name="Oval 36"/>
            <p:cNvSpPr>
              <a:spLocks noChangeArrowheads="1"/>
            </p:cNvSpPr>
            <p:nvPr/>
          </p:nvSpPr>
          <p:spPr bwMode="auto">
            <a:xfrm>
              <a:off x="3408" y="1680"/>
              <a:ext cx="336" cy="336"/>
            </a:xfrm>
            <a:prstGeom prst="ellipse">
              <a:avLst/>
            </a:prstGeom>
            <a:solidFill>
              <a:srgbClr val="99CCFF"/>
            </a:solidFill>
            <a:ln w="19050">
              <a:solidFill>
                <a:schemeClr val="tx1"/>
              </a:solidFill>
              <a:round/>
              <a:headEnd/>
              <a:tailEnd/>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solidFill>
                  <a:srgbClr val="009900"/>
                </a:solidFill>
                <a:latin typeface="Arial" charset="0"/>
                <a:cs typeface="Arial" charset="0"/>
              </a:endParaRPr>
            </a:p>
          </p:txBody>
        </p:sp>
        <p:sp>
          <p:nvSpPr>
            <p:cNvPr id="26654" name="Rectangle 37"/>
            <p:cNvSpPr>
              <a:spLocks noChangeArrowheads="1"/>
            </p:cNvSpPr>
            <p:nvPr/>
          </p:nvSpPr>
          <p:spPr bwMode="auto">
            <a:xfrm>
              <a:off x="3408" y="1728"/>
              <a:ext cx="34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0"/>
                </a:spcBef>
                <a:buClrTx/>
                <a:buFontTx/>
                <a:buNone/>
              </a:pPr>
              <a:r>
                <a:rPr lang="en-US" altLang="en-US" sz="1400" b="1">
                  <a:solidFill>
                    <a:srgbClr val="009900"/>
                  </a:solidFill>
                  <a:cs typeface="Arial" charset="0"/>
                </a:rPr>
                <a:t>CPU</a:t>
              </a:r>
              <a:endParaRPr lang="en-US" altLang="en-US" sz="1600" b="1">
                <a:solidFill>
                  <a:srgbClr val="009900"/>
                </a:solidFill>
                <a:cs typeface="Arial" charset="0"/>
              </a:endParaRPr>
            </a:p>
          </p:txBody>
        </p:sp>
      </p:grpSp>
      <p:grpSp>
        <p:nvGrpSpPr>
          <p:cNvPr id="26644" name="Group 38"/>
          <p:cNvGrpSpPr>
            <a:grpSpLocks/>
          </p:cNvGrpSpPr>
          <p:nvPr/>
        </p:nvGrpSpPr>
        <p:grpSpPr bwMode="auto">
          <a:xfrm>
            <a:off x="7620000" y="4876800"/>
            <a:ext cx="549275" cy="533400"/>
            <a:chOff x="3408" y="1680"/>
            <a:chExt cx="346" cy="336"/>
          </a:xfrm>
        </p:grpSpPr>
        <p:sp>
          <p:nvSpPr>
            <p:cNvPr id="26651" name="Oval 39"/>
            <p:cNvSpPr>
              <a:spLocks noChangeArrowheads="1"/>
            </p:cNvSpPr>
            <p:nvPr/>
          </p:nvSpPr>
          <p:spPr bwMode="auto">
            <a:xfrm>
              <a:off x="3408" y="1680"/>
              <a:ext cx="336" cy="336"/>
            </a:xfrm>
            <a:prstGeom prst="ellipse">
              <a:avLst/>
            </a:prstGeom>
            <a:solidFill>
              <a:srgbClr val="99CCFF"/>
            </a:solidFill>
            <a:ln w="19050">
              <a:solidFill>
                <a:schemeClr val="tx1"/>
              </a:solidFill>
              <a:round/>
              <a:headEnd/>
              <a:tailEnd/>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solidFill>
                  <a:srgbClr val="009900"/>
                </a:solidFill>
                <a:latin typeface="Arial" charset="0"/>
                <a:cs typeface="Arial" charset="0"/>
              </a:endParaRPr>
            </a:p>
          </p:txBody>
        </p:sp>
        <p:sp>
          <p:nvSpPr>
            <p:cNvPr id="26652" name="Rectangle 40"/>
            <p:cNvSpPr>
              <a:spLocks noChangeArrowheads="1"/>
            </p:cNvSpPr>
            <p:nvPr/>
          </p:nvSpPr>
          <p:spPr bwMode="auto">
            <a:xfrm>
              <a:off x="3408" y="1728"/>
              <a:ext cx="34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0"/>
                </a:spcBef>
                <a:buClrTx/>
                <a:buFontTx/>
                <a:buNone/>
              </a:pPr>
              <a:r>
                <a:rPr lang="en-US" altLang="en-US" sz="1400" b="1">
                  <a:solidFill>
                    <a:srgbClr val="009900"/>
                  </a:solidFill>
                  <a:cs typeface="Arial" charset="0"/>
                </a:rPr>
                <a:t>CPU</a:t>
              </a:r>
              <a:endParaRPr lang="en-US" altLang="en-US" sz="1600" b="1">
                <a:solidFill>
                  <a:srgbClr val="009900"/>
                </a:solidFill>
                <a:cs typeface="Arial" charset="0"/>
              </a:endParaRPr>
            </a:p>
          </p:txBody>
        </p:sp>
      </p:grpSp>
      <p:sp>
        <p:nvSpPr>
          <p:cNvPr id="26645" name="Line 41"/>
          <p:cNvSpPr>
            <a:spLocks noChangeShapeType="1"/>
          </p:cNvSpPr>
          <p:nvPr/>
        </p:nvSpPr>
        <p:spPr bwMode="auto">
          <a:xfrm>
            <a:off x="5867400" y="3124200"/>
            <a:ext cx="304800" cy="30480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646" name="Line 42"/>
          <p:cNvSpPr>
            <a:spLocks noChangeShapeType="1"/>
          </p:cNvSpPr>
          <p:nvPr/>
        </p:nvSpPr>
        <p:spPr bwMode="auto">
          <a:xfrm>
            <a:off x="7391400" y="4648200"/>
            <a:ext cx="304800" cy="30480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647" name="Line 43"/>
          <p:cNvSpPr>
            <a:spLocks noChangeShapeType="1"/>
          </p:cNvSpPr>
          <p:nvPr/>
        </p:nvSpPr>
        <p:spPr bwMode="auto">
          <a:xfrm flipV="1">
            <a:off x="5715000" y="4800600"/>
            <a:ext cx="304800" cy="30480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648" name="Line 44"/>
          <p:cNvSpPr>
            <a:spLocks noChangeShapeType="1"/>
          </p:cNvSpPr>
          <p:nvPr/>
        </p:nvSpPr>
        <p:spPr bwMode="auto">
          <a:xfrm flipV="1">
            <a:off x="7239000" y="3200400"/>
            <a:ext cx="304800" cy="30480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649" name="Text Box 45"/>
          <p:cNvSpPr txBox="1">
            <a:spLocks noChangeArrowheads="1"/>
          </p:cNvSpPr>
          <p:nvPr/>
        </p:nvSpPr>
        <p:spPr bwMode="auto">
          <a:xfrm>
            <a:off x="914400" y="5105400"/>
            <a:ext cx="2438400" cy="4572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2400" b="1">
                <a:solidFill>
                  <a:schemeClr val="folHlink"/>
                </a:solidFill>
                <a:cs typeface="Arial" charset="0"/>
              </a:rPr>
              <a:t>Distributed</a:t>
            </a:r>
          </a:p>
        </p:txBody>
      </p:sp>
      <p:sp>
        <p:nvSpPr>
          <p:cNvPr id="26650" name="Text Box 46"/>
          <p:cNvSpPr txBox="1">
            <a:spLocks noChangeArrowheads="1"/>
          </p:cNvSpPr>
          <p:nvPr/>
        </p:nvSpPr>
        <p:spPr bwMode="auto">
          <a:xfrm>
            <a:off x="5486400" y="1752600"/>
            <a:ext cx="2590800" cy="4572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2400" b="1">
                <a:solidFill>
                  <a:schemeClr val="folHlink"/>
                </a:solidFill>
                <a:cs typeface="Arial" charset="0"/>
              </a:rPr>
              <a:t>Shared</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ext Box 3"/>
          <p:cNvSpPr txBox="1">
            <a:spLocks noChangeArrowheads="1"/>
          </p:cNvSpPr>
          <p:nvPr/>
        </p:nvSpPr>
        <p:spPr bwMode="auto">
          <a:xfrm>
            <a:off x="0" y="1295400"/>
            <a:ext cx="9372600" cy="558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eaLnBrk="0" hangingPunct="0">
              <a:spcBef>
                <a:spcPct val="0"/>
              </a:spcBef>
              <a:buClrTx/>
              <a:buFontTx/>
              <a:buNone/>
            </a:pPr>
            <a:r>
              <a:rPr lang="en-US" altLang="en-US" sz="1800">
                <a:latin typeface="Courier New" pitchFamily="49" charset="0"/>
                <a:cs typeface="Arial" charset="0"/>
              </a:rPr>
              <a:t>c now send and receive the ghost cells</a:t>
            </a:r>
          </a:p>
          <a:p>
            <a:pPr eaLnBrk="0" hangingPunct="0">
              <a:spcBef>
                <a:spcPct val="0"/>
              </a:spcBef>
              <a:buClrTx/>
              <a:buFontTx/>
              <a:buNone/>
            </a:pPr>
            <a:r>
              <a:rPr lang="en-US" altLang="en-US" sz="1800">
                <a:latin typeface="Courier New" pitchFamily="49" charset="0"/>
                <a:cs typeface="Arial" charset="0"/>
              </a:rPr>
              <a:t>c everyone but the end sends to the next processor</a:t>
            </a:r>
          </a:p>
          <a:p>
            <a:pPr eaLnBrk="0" hangingPunct="0">
              <a:spcBef>
                <a:spcPct val="0"/>
              </a:spcBef>
              <a:buClrTx/>
              <a:buFontTx/>
              <a:buNone/>
            </a:pPr>
            <a:r>
              <a:rPr lang="en-US" altLang="en-US" sz="1800">
                <a:latin typeface="Courier New" pitchFamily="49" charset="0"/>
                <a:cs typeface="Arial" charset="0"/>
              </a:rPr>
              <a:t>c everyone but the first sends to the previous processor    </a:t>
            </a:r>
          </a:p>
          <a:p>
            <a:pPr eaLnBrk="0" hangingPunct="0">
              <a:spcBef>
                <a:spcPct val="0"/>
              </a:spcBef>
              <a:buClrTx/>
              <a:buFontTx/>
              <a:buNone/>
            </a:pPr>
            <a:r>
              <a:rPr lang="en-US" altLang="en-US" sz="1800">
                <a:latin typeface="Courier New" pitchFamily="49" charset="0"/>
                <a:cs typeface="Arial" charset="0"/>
              </a:rPr>
              <a:t>         if (myrank.ne.npes-1) then</a:t>
            </a:r>
          </a:p>
          <a:p>
            <a:pPr eaLnBrk="0" hangingPunct="0">
              <a:spcBef>
                <a:spcPct val="0"/>
              </a:spcBef>
              <a:buClrTx/>
              <a:buFontTx/>
              <a:buNone/>
            </a:pPr>
            <a:r>
              <a:rPr lang="en-US" altLang="en-US" sz="1800">
                <a:latin typeface="Courier New" pitchFamily="49" charset="0"/>
                <a:cs typeface="Arial" charset="0"/>
              </a:rPr>
              <a:t>            call mpi_isend (image(myblock),1,mpi_real,inext,msgtag,</a:t>
            </a:r>
          </a:p>
          <a:p>
            <a:pPr eaLnBrk="0" hangingPunct="0">
              <a:spcBef>
                <a:spcPct val="0"/>
              </a:spcBef>
              <a:buClrTx/>
              <a:buFontTx/>
              <a:buNone/>
            </a:pPr>
            <a:r>
              <a:rPr lang="en-US" altLang="en-US" sz="1800">
                <a:latin typeface="Courier New" pitchFamily="49" charset="0"/>
                <a:cs typeface="Arial" charset="0"/>
              </a:rPr>
              <a:t>     &amp;           mpi_comm_world,nsendreq,istat)</a:t>
            </a:r>
          </a:p>
          <a:p>
            <a:pPr eaLnBrk="0" hangingPunct="0">
              <a:spcBef>
                <a:spcPct val="0"/>
              </a:spcBef>
              <a:buClrTx/>
              <a:buFontTx/>
              <a:buNone/>
            </a:pPr>
            <a:r>
              <a:rPr lang="en-US" altLang="en-US" sz="1800">
                <a:latin typeface="Courier New" pitchFamily="49" charset="0"/>
                <a:cs typeface="Arial" charset="0"/>
              </a:rPr>
              <a:t>         endif</a:t>
            </a:r>
          </a:p>
          <a:p>
            <a:pPr eaLnBrk="0" hangingPunct="0">
              <a:spcBef>
                <a:spcPct val="0"/>
              </a:spcBef>
              <a:buClrTx/>
              <a:buFontTx/>
              <a:buNone/>
            </a:pPr>
            <a:r>
              <a:rPr lang="en-US" altLang="en-US" sz="1800">
                <a:latin typeface="Courier New" pitchFamily="49" charset="0"/>
                <a:cs typeface="Arial" charset="0"/>
              </a:rPr>
              <a:t>         if (myrank.ne.0) then</a:t>
            </a:r>
          </a:p>
          <a:p>
            <a:pPr eaLnBrk="0" hangingPunct="0">
              <a:spcBef>
                <a:spcPct val="0"/>
              </a:spcBef>
              <a:buClrTx/>
              <a:buFontTx/>
              <a:buNone/>
            </a:pPr>
            <a:r>
              <a:rPr lang="en-US" altLang="en-US" sz="1800">
                <a:latin typeface="Courier New" pitchFamily="49" charset="0"/>
                <a:cs typeface="Arial" charset="0"/>
              </a:rPr>
              <a:t>            call mpi_isend (image(1),1,mpi_real,iprev,msgtag,</a:t>
            </a:r>
          </a:p>
          <a:p>
            <a:pPr eaLnBrk="0" hangingPunct="0">
              <a:spcBef>
                <a:spcPct val="0"/>
              </a:spcBef>
              <a:buClrTx/>
              <a:buFontTx/>
              <a:buNone/>
            </a:pPr>
            <a:r>
              <a:rPr lang="en-US" altLang="en-US" sz="1800">
                <a:latin typeface="Courier New" pitchFamily="49" charset="0"/>
                <a:cs typeface="Arial" charset="0"/>
              </a:rPr>
              <a:t>     &amp;           mpi_comm_world,psendreq,istat)</a:t>
            </a:r>
          </a:p>
          <a:p>
            <a:pPr eaLnBrk="0" hangingPunct="0">
              <a:spcBef>
                <a:spcPct val="0"/>
              </a:spcBef>
              <a:buClrTx/>
              <a:buFontTx/>
              <a:buNone/>
            </a:pPr>
            <a:r>
              <a:rPr lang="en-US" altLang="en-US" sz="1800">
                <a:latin typeface="Courier New" pitchFamily="49" charset="0"/>
                <a:cs typeface="Arial" charset="0"/>
              </a:rPr>
              <a:t>         endif</a:t>
            </a:r>
          </a:p>
          <a:p>
            <a:pPr eaLnBrk="0" hangingPunct="0">
              <a:spcBef>
                <a:spcPct val="0"/>
              </a:spcBef>
              <a:buClrTx/>
              <a:buFontTx/>
              <a:buNone/>
            </a:pPr>
            <a:r>
              <a:rPr lang="en-US" altLang="en-US" sz="1800">
                <a:latin typeface="Courier New" pitchFamily="49" charset="0"/>
                <a:cs typeface="Arial" charset="0"/>
              </a:rPr>
              <a:t>         if (myrank.ne.npes-1) then</a:t>
            </a:r>
          </a:p>
          <a:p>
            <a:pPr eaLnBrk="0" hangingPunct="0">
              <a:spcBef>
                <a:spcPct val="0"/>
              </a:spcBef>
              <a:buClrTx/>
              <a:buFontTx/>
              <a:buNone/>
            </a:pPr>
            <a:r>
              <a:rPr lang="en-US" altLang="en-US" sz="1800">
                <a:latin typeface="Courier New" pitchFamily="49" charset="0"/>
                <a:cs typeface="Arial" charset="0"/>
              </a:rPr>
              <a:t>            call mpi_irecv (overimage(myblock+1),1,mpi_real,inext,</a:t>
            </a:r>
          </a:p>
          <a:p>
            <a:pPr eaLnBrk="0" hangingPunct="0">
              <a:spcBef>
                <a:spcPct val="0"/>
              </a:spcBef>
              <a:buClrTx/>
              <a:buFontTx/>
              <a:buNone/>
            </a:pPr>
            <a:r>
              <a:rPr lang="en-US" altLang="en-US" sz="1800">
                <a:latin typeface="Courier New" pitchFamily="49" charset="0"/>
                <a:cs typeface="Arial" charset="0"/>
              </a:rPr>
              <a:t>     $           msgtag,mpi_comm_world,nrecvreq,istat)</a:t>
            </a:r>
          </a:p>
          <a:p>
            <a:pPr eaLnBrk="0" hangingPunct="0">
              <a:spcBef>
                <a:spcPct val="0"/>
              </a:spcBef>
              <a:buClrTx/>
              <a:buFontTx/>
              <a:buNone/>
            </a:pPr>
            <a:r>
              <a:rPr lang="en-US" altLang="en-US" sz="1800">
                <a:latin typeface="Courier New" pitchFamily="49" charset="0"/>
                <a:cs typeface="Arial" charset="0"/>
              </a:rPr>
              <a:t>         endif</a:t>
            </a:r>
          </a:p>
          <a:p>
            <a:pPr eaLnBrk="0" hangingPunct="0">
              <a:spcBef>
                <a:spcPct val="0"/>
              </a:spcBef>
              <a:buClrTx/>
              <a:buFontTx/>
              <a:buNone/>
            </a:pPr>
            <a:r>
              <a:rPr lang="en-US" altLang="en-US" sz="1800">
                <a:latin typeface="Courier New" pitchFamily="49" charset="0"/>
                <a:cs typeface="Arial" charset="0"/>
              </a:rPr>
              <a:t>         if (myrank.ne.0) then</a:t>
            </a:r>
          </a:p>
          <a:p>
            <a:pPr eaLnBrk="0" hangingPunct="0">
              <a:spcBef>
                <a:spcPct val="0"/>
              </a:spcBef>
              <a:buClrTx/>
              <a:buFontTx/>
              <a:buNone/>
            </a:pPr>
            <a:r>
              <a:rPr lang="en-US" altLang="en-US" sz="1800">
                <a:latin typeface="Courier New" pitchFamily="49" charset="0"/>
                <a:cs typeface="Arial" charset="0"/>
              </a:rPr>
              <a:t>            call mpi_irecv (overimage(0),1,mpi_real,iprev,msgtag,</a:t>
            </a:r>
          </a:p>
          <a:p>
            <a:pPr eaLnBrk="0" hangingPunct="0">
              <a:spcBef>
                <a:spcPct val="0"/>
              </a:spcBef>
              <a:buClrTx/>
              <a:buFontTx/>
              <a:buNone/>
            </a:pPr>
            <a:r>
              <a:rPr lang="en-US" altLang="en-US" sz="1800">
                <a:latin typeface="Courier New" pitchFamily="49" charset="0"/>
                <a:cs typeface="Arial" charset="0"/>
              </a:rPr>
              <a:t>     &amp;           mpi_comm_world,precvreq,istat)</a:t>
            </a:r>
          </a:p>
          <a:p>
            <a:pPr eaLnBrk="0" hangingPunct="0">
              <a:spcBef>
                <a:spcPct val="0"/>
              </a:spcBef>
              <a:buClrTx/>
              <a:buFontTx/>
              <a:buNone/>
            </a:pPr>
            <a:r>
              <a:rPr lang="en-US" altLang="en-US" sz="1800">
                <a:latin typeface="Courier New" pitchFamily="49" charset="0"/>
                <a:cs typeface="Arial" charset="0"/>
              </a:rPr>
              <a:t>         endif</a:t>
            </a:r>
          </a:p>
          <a:p>
            <a:pPr eaLnBrk="0" hangingPunct="0">
              <a:spcBef>
                <a:spcPct val="0"/>
              </a:spcBef>
              <a:buClrTx/>
              <a:buFontTx/>
              <a:buNone/>
            </a:pPr>
            <a:endParaRPr lang="en-US" altLang="en-US" sz="1800">
              <a:latin typeface="Courier New" pitchFamily="49" charset="0"/>
              <a:cs typeface="Arial" charset="0"/>
            </a:endParaRPr>
          </a:p>
        </p:txBody>
      </p:sp>
      <p:sp>
        <p:nvSpPr>
          <p:cNvPr id="122883" name="Rectangle 2"/>
          <p:cNvSpPr>
            <a:spLocks noGrp="1" noChangeArrowheads="1"/>
          </p:cNvSpPr>
          <p:nvPr>
            <p:ph type="title" idx="4294967295"/>
          </p:nvPr>
        </p:nvSpPr>
        <p:spPr>
          <a:xfrm>
            <a:off x="2592388" y="47625"/>
            <a:ext cx="6551612" cy="1143000"/>
          </a:xfrm>
        </p:spPr>
        <p:txBody>
          <a:bodyPr/>
          <a:lstStyle/>
          <a:p>
            <a:pPr>
              <a:lnSpc>
                <a:spcPct val="90000"/>
              </a:lnSpc>
            </a:pPr>
            <a:r>
              <a:rPr lang="en-US" altLang="en-US" sz="3600" dirty="0" err="1" smtClean="0">
                <a:latin typeface="Times New Roman" pitchFamily="18" charset="0"/>
                <a:cs typeface="Times New Roman" pitchFamily="18" charset="0"/>
              </a:rPr>
              <a:t>Smooth.immed.f</a:t>
            </a:r>
            <a:endParaRPr lang="en-US" altLang="en-US" sz="3600" dirty="0" smtClean="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3907" name="Rectangle 4"/>
          <p:cNvSpPr>
            <a:spLocks noChangeArrowheads="1"/>
          </p:cNvSpPr>
          <p:nvPr/>
        </p:nvSpPr>
        <p:spPr bwMode="auto">
          <a:xfrm>
            <a:off x="533400" y="1752600"/>
            <a:ext cx="2438400" cy="381000"/>
          </a:xfrm>
          <a:prstGeom prst="rect">
            <a:avLst/>
          </a:prstGeom>
          <a:solidFill>
            <a:srgbClr val="FFFFCC"/>
          </a:solidFill>
          <a:ln w="12700">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23908" name="Rectangle 5"/>
          <p:cNvSpPr>
            <a:spLocks noChangeArrowheads="1"/>
          </p:cNvSpPr>
          <p:nvPr/>
        </p:nvSpPr>
        <p:spPr bwMode="auto">
          <a:xfrm>
            <a:off x="609600" y="2895600"/>
            <a:ext cx="2209800" cy="228600"/>
          </a:xfrm>
          <a:prstGeom prst="rect">
            <a:avLst/>
          </a:prstGeom>
          <a:solidFill>
            <a:srgbClr val="FFFFCC"/>
          </a:solidFill>
          <a:ln w="12700">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23909" name="Rectangle 6"/>
          <p:cNvSpPr>
            <a:spLocks noChangeArrowheads="1"/>
          </p:cNvSpPr>
          <p:nvPr/>
        </p:nvSpPr>
        <p:spPr bwMode="auto">
          <a:xfrm>
            <a:off x="533400" y="3962400"/>
            <a:ext cx="6019800" cy="1143000"/>
          </a:xfrm>
          <a:prstGeom prst="rect">
            <a:avLst/>
          </a:prstGeom>
          <a:solidFill>
            <a:srgbClr val="FFFFCC"/>
          </a:solidFill>
          <a:ln w="12700">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23910" name="Text Box 3"/>
          <p:cNvSpPr txBox="1">
            <a:spLocks noChangeArrowheads="1"/>
          </p:cNvSpPr>
          <p:nvPr/>
        </p:nvSpPr>
        <p:spPr bwMode="auto">
          <a:xfrm>
            <a:off x="76200" y="1447800"/>
            <a:ext cx="9144000" cy="531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eaLnBrk="0" hangingPunct="0">
              <a:spcBef>
                <a:spcPct val="0"/>
              </a:spcBef>
              <a:buClrTx/>
              <a:buFontTx/>
              <a:buNone/>
            </a:pPr>
            <a:r>
              <a:rPr lang="en-US" altLang="en-US" sz="1800" dirty="0">
                <a:latin typeface="Courier New" pitchFamily="49" charset="0"/>
                <a:cs typeface="Arial" charset="0"/>
              </a:rPr>
              <a:t>c smooth data excluding the ghost cells which are done already</a:t>
            </a:r>
          </a:p>
          <a:p>
            <a:pPr eaLnBrk="0" hangingPunct="0">
              <a:spcBef>
                <a:spcPct val="0"/>
              </a:spcBef>
              <a:buClrTx/>
              <a:buFontTx/>
              <a:buNone/>
            </a:pPr>
            <a:r>
              <a:rPr lang="en-US" altLang="en-US" sz="1800" dirty="0">
                <a:latin typeface="Courier New" pitchFamily="49" charset="0"/>
                <a:cs typeface="Arial" charset="0"/>
              </a:rPr>
              <a:t>   do i=2,myblock-1</a:t>
            </a:r>
          </a:p>
          <a:p>
            <a:pPr eaLnBrk="0" hangingPunct="0">
              <a:spcBef>
                <a:spcPct val="0"/>
              </a:spcBef>
              <a:buClrTx/>
              <a:buFontTx/>
              <a:buNone/>
            </a:pPr>
            <a:r>
              <a:rPr lang="en-US" altLang="en-US" sz="1800" dirty="0">
                <a:latin typeface="Courier New" pitchFamily="49" charset="0"/>
                <a:cs typeface="Arial" charset="0"/>
              </a:rPr>
              <a:t>     image(i) = (</a:t>
            </a:r>
            <a:r>
              <a:rPr lang="en-US" altLang="en-US" sz="1800" dirty="0" err="1">
                <a:latin typeface="Courier New" pitchFamily="49" charset="0"/>
                <a:cs typeface="Arial" charset="0"/>
              </a:rPr>
              <a:t>overimage</a:t>
            </a:r>
            <a:r>
              <a:rPr lang="en-US" altLang="en-US" sz="1800" dirty="0">
                <a:latin typeface="Courier New" pitchFamily="49" charset="0"/>
                <a:cs typeface="Arial" charset="0"/>
              </a:rPr>
              <a:t>(i-1)+</a:t>
            </a:r>
            <a:r>
              <a:rPr lang="en-US" altLang="en-US" sz="1800" dirty="0" err="1">
                <a:latin typeface="Courier New" pitchFamily="49" charset="0"/>
                <a:cs typeface="Arial" charset="0"/>
              </a:rPr>
              <a:t>overimage</a:t>
            </a:r>
            <a:r>
              <a:rPr lang="en-US" altLang="en-US" sz="1800" dirty="0">
                <a:latin typeface="Courier New" pitchFamily="49" charset="0"/>
                <a:cs typeface="Arial" charset="0"/>
              </a:rPr>
              <a:t>(i)+</a:t>
            </a:r>
            <a:r>
              <a:rPr lang="en-US" altLang="en-US" sz="1800" dirty="0" err="1">
                <a:latin typeface="Courier New" pitchFamily="49" charset="0"/>
                <a:cs typeface="Arial" charset="0"/>
              </a:rPr>
              <a:t>overimage</a:t>
            </a:r>
            <a:r>
              <a:rPr lang="en-US" altLang="en-US" sz="1800" dirty="0">
                <a:latin typeface="Courier New" pitchFamily="49" charset="0"/>
                <a:cs typeface="Arial" charset="0"/>
              </a:rPr>
              <a:t>(i+1))*</a:t>
            </a:r>
            <a:r>
              <a:rPr lang="en-US" altLang="en-US" sz="1800" dirty="0" err="1">
                <a:latin typeface="Courier New" pitchFamily="49" charset="0"/>
                <a:cs typeface="Arial" charset="0"/>
              </a:rPr>
              <a:t>tinv</a:t>
            </a:r>
            <a:endParaRPr lang="en-US" altLang="en-US" sz="1800" dirty="0">
              <a:latin typeface="Courier New" pitchFamily="49" charset="0"/>
              <a:cs typeface="Arial" charset="0"/>
            </a:endParaRPr>
          </a:p>
          <a:p>
            <a:pPr eaLnBrk="0" hangingPunct="0">
              <a:spcBef>
                <a:spcPct val="0"/>
              </a:spcBef>
              <a:buClrTx/>
              <a:buFontTx/>
              <a:buNone/>
            </a:pPr>
            <a:r>
              <a:rPr lang="en-US" altLang="en-US" sz="1800" dirty="0">
                <a:latin typeface="Courier New" pitchFamily="49" charset="0"/>
                <a:cs typeface="Arial" charset="0"/>
              </a:rPr>
              <a:t>   enddo</a:t>
            </a:r>
          </a:p>
          <a:p>
            <a:pPr eaLnBrk="0" hangingPunct="0">
              <a:spcBef>
                <a:spcPct val="0"/>
              </a:spcBef>
              <a:buClrTx/>
              <a:buFontTx/>
              <a:buNone/>
            </a:pPr>
            <a:r>
              <a:rPr lang="en-US" altLang="en-US" sz="1800" dirty="0">
                <a:latin typeface="Courier New" pitchFamily="49" charset="0"/>
                <a:cs typeface="Arial" charset="0"/>
              </a:rPr>
              <a:t>c update </a:t>
            </a:r>
            <a:r>
              <a:rPr lang="en-US" altLang="en-US" sz="1800" dirty="0" err="1">
                <a:latin typeface="Courier New" pitchFamily="49" charset="0"/>
                <a:cs typeface="Arial" charset="0"/>
              </a:rPr>
              <a:t>overimage</a:t>
            </a:r>
            <a:r>
              <a:rPr lang="en-US" altLang="en-US" sz="1800" dirty="0">
                <a:latin typeface="Courier New" pitchFamily="49" charset="0"/>
                <a:cs typeface="Arial" charset="0"/>
              </a:rPr>
              <a:t>, excluding the ghost cells </a:t>
            </a:r>
          </a:p>
          <a:p>
            <a:pPr eaLnBrk="0" hangingPunct="0">
              <a:spcBef>
                <a:spcPct val="0"/>
              </a:spcBef>
              <a:buClrTx/>
              <a:buFontTx/>
              <a:buNone/>
            </a:pPr>
            <a:r>
              <a:rPr lang="en-US" altLang="en-US" sz="1800" dirty="0">
                <a:latin typeface="Courier New" pitchFamily="49" charset="0"/>
                <a:cs typeface="Arial" charset="0"/>
              </a:rPr>
              <a:t>    do i=1,myblock</a:t>
            </a:r>
          </a:p>
          <a:p>
            <a:pPr eaLnBrk="0" hangingPunct="0">
              <a:spcBef>
                <a:spcPct val="0"/>
              </a:spcBef>
              <a:buClrTx/>
              <a:buFontTx/>
              <a:buNone/>
            </a:pPr>
            <a:r>
              <a:rPr lang="en-US" altLang="en-US" sz="1800" dirty="0">
                <a:latin typeface="Courier New" pitchFamily="49" charset="0"/>
                <a:cs typeface="Arial" charset="0"/>
              </a:rPr>
              <a:t>      </a:t>
            </a:r>
            <a:r>
              <a:rPr lang="en-US" altLang="en-US" sz="1800" dirty="0" err="1">
                <a:latin typeface="Courier New" pitchFamily="49" charset="0"/>
                <a:cs typeface="Arial" charset="0"/>
              </a:rPr>
              <a:t>overimage</a:t>
            </a:r>
            <a:r>
              <a:rPr lang="en-US" altLang="en-US" sz="1800" dirty="0">
                <a:latin typeface="Courier New" pitchFamily="49" charset="0"/>
                <a:cs typeface="Arial" charset="0"/>
              </a:rPr>
              <a:t>(i) = image(i)</a:t>
            </a:r>
          </a:p>
          <a:p>
            <a:pPr eaLnBrk="0" hangingPunct="0">
              <a:spcBef>
                <a:spcPct val="0"/>
              </a:spcBef>
              <a:buClrTx/>
              <a:buFontTx/>
              <a:buNone/>
            </a:pPr>
            <a:r>
              <a:rPr lang="en-US" altLang="en-US" sz="1800" dirty="0">
                <a:latin typeface="Courier New" pitchFamily="49" charset="0"/>
                <a:cs typeface="Arial" charset="0"/>
              </a:rPr>
              <a:t>    enddo</a:t>
            </a:r>
          </a:p>
          <a:p>
            <a:pPr eaLnBrk="0" hangingPunct="0">
              <a:spcBef>
                <a:spcPct val="0"/>
              </a:spcBef>
              <a:buClrTx/>
              <a:buFontTx/>
              <a:buNone/>
            </a:pPr>
            <a:endParaRPr lang="en-US" altLang="en-US" sz="1800" dirty="0">
              <a:latin typeface="Courier New" pitchFamily="49" charset="0"/>
              <a:cs typeface="Arial" charset="0"/>
            </a:endParaRPr>
          </a:p>
          <a:p>
            <a:pPr eaLnBrk="0" hangingPunct="0">
              <a:spcBef>
                <a:spcPct val="0"/>
              </a:spcBef>
              <a:buClrTx/>
              <a:buFontTx/>
              <a:buNone/>
            </a:pPr>
            <a:r>
              <a:rPr lang="en-US" altLang="en-US" sz="1800" dirty="0">
                <a:latin typeface="Courier New" pitchFamily="49" charset="0"/>
                <a:cs typeface="Arial" charset="0"/>
              </a:rPr>
              <a:t>    call </a:t>
            </a:r>
            <a:r>
              <a:rPr lang="en-US" altLang="en-US" sz="1800" dirty="0" err="1">
                <a:latin typeface="Courier New" pitchFamily="49" charset="0"/>
                <a:cs typeface="Arial" charset="0"/>
              </a:rPr>
              <a:t>mpi_wait</a:t>
            </a:r>
            <a:r>
              <a:rPr lang="en-US" altLang="en-US" sz="1800" dirty="0">
                <a:latin typeface="Courier New" pitchFamily="49" charset="0"/>
                <a:cs typeface="Arial" charset="0"/>
              </a:rPr>
              <a:t>(</a:t>
            </a:r>
            <a:r>
              <a:rPr lang="en-US" altLang="en-US" sz="1800" dirty="0" err="1">
                <a:latin typeface="Courier New" pitchFamily="49" charset="0"/>
                <a:cs typeface="Arial" charset="0"/>
              </a:rPr>
              <a:t>nsendreq</a:t>
            </a:r>
            <a:r>
              <a:rPr lang="en-US" altLang="en-US" sz="1800" dirty="0">
                <a:latin typeface="Courier New" pitchFamily="49" charset="0"/>
                <a:cs typeface="Arial" charset="0"/>
              </a:rPr>
              <a:t>, </a:t>
            </a:r>
            <a:r>
              <a:rPr lang="en-US" altLang="en-US" sz="1800" dirty="0" err="1">
                <a:latin typeface="Courier New" pitchFamily="49" charset="0"/>
                <a:cs typeface="Arial" charset="0"/>
              </a:rPr>
              <a:t>irecvstat</a:t>
            </a:r>
            <a:r>
              <a:rPr lang="en-US" altLang="en-US" sz="1800" dirty="0">
                <a:latin typeface="Courier New" pitchFamily="49" charset="0"/>
                <a:cs typeface="Arial" charset="0"/>
              </a:rPr>
              <a:t>, </a:t>
            </a:r>
            <a:r>
              <a:rPr lang="en-US" altLang="en-US" sz="1800" dirty="0" err="1">
                <a:latin typeface="Courier New" pitchFamily="49" charset="0"/>
                <a:cs typeface="Arial" charset="0"/>
              </a:rPr>
              <a:t>istat</a:t>
            </a:r>
            <a:r>
              <a:rPr lang="en-US" altLang="en-US" sz="1800" dirty="0">
                <a:latin typeface="Courier New" pitchFamily="49" charset="0"/>
                <a:cs typeface="Arial" charset="0"/>
              </a:rPr>
              <a:t>)</a:t>
            </a:r>
          </a:p>
          <a:p>
            <a:pPr eaLnBrk="0" hangingPunct="0">
              <a:spcBef>
                <a:spcPct val="0"/>
              </a:spcBef>
              <a:buClrTx/>
              <a:buFontTx/>
              <a:buNone/>
            </a:pPr>
            <a:r>
              <a:rPr lang="en-US" altLang="en-US" sz="1800" dirty="0">
                <a:latin typeface="Courier New" pitchFamily="49" charset="0"/>
                <a:cs typeface="Arial" charset="0"/>
              </a:rPr>
              <a:t>    call </a:t>
            </a:r>
            <a:r>
              <a:rPr lang="en-US" altLang="en-US" sz="1800" dirty="0" err="1">
                <a:latin typeface="Courier New" pitchFamily="49" charset="0"/>
                <a:cs typeface="Arial" charset="0"/>
              </a:rPr>
              <a:t>mpi_wait</a:t>
            </a:r>
            <a:r>
              <a:rPr lang="en-US" altLang="en-US" sz="1800" dirty="0">
                <a:latin typeface="Courier New" pitchFamily="49" charset="0"/>
                <a:cs typeface="Arial" charset="0"/>
              </a:rPr>
              <a:t>(</a:t>
            </a:r>
            <a:r>
              <a:rPr lang="en-US" altLang="en-US" sz="1800" dirty="0" err="1">
                <a:latin typeface="Courier New" pitchFamily="49" charset="0"/>
                <a:cs typeface="Arial" charset="0"/>
              </a:rPr>
              <a:t>psendreq</a:t>
            </a:r>
            <a:r>
              <a:rPr lang="en-US" altLang="en-US" sz="1800" dirty="0">
                <a:latin typeface="Courier New" pitchFamily="49" charset="0"/>
                <a:cs typeface="Arial" charset="0"/>
              </a:rPr>
              <a:t>, </a:t>
            </a:r>
            <a:r>
              <a:rPr lang="en-US" altLang="en-US" sz="1800" dirty="0" err="1">
                <a:latin typeface="Courier New" pitchFamily="49" charset="0"/>
                <a:cs typeface="Arial" charset="0"/>
              </a:rPr>
              <a:t>irecvstat</a:t>
            </a:r>
            <a:r>
              <a:rPr lang="en-US" altLang="en-US" sz="1800" dirty="0">
                <a:latin typeface="Courier New" pitchFamily="49" charset="0"/>
                <a:cs typeface="Arial" charset="0"/>
              </a:rPr>
              <a:t>, </a:t>
            </a:r>
            <a:r>
              <a:rPr lang="en-US" altLang="en-US" sz="1800" dirty="0" err="1">
                <a:latin typeface="Courier New" pitchFamily="49" charset="0"/>
                <a:cs typeface="Arial" charset="0"/>
              </a:rPr>
              <a:t>istat</a:t>
            </a:r>
            <a:r>
              <a:rPr lang="en-US" altLang="en-US" sz="1800" dirty="0">
                <a:latin typeface="Courier New" pitchFamily="49" charset="0"/>
                <a:cs typeface="Arial" charset="0"/>
              </a:rPr>
              <a:t>)</a:t>
            </a:r>
          </a:p>
          <a:p>
            <a:pPr eaLnBrk="0" hangingPunct="0">
              <a:spcBef>
                <a:spcPct val="0"/>
              </a:spcBef>
              <a:buClrTx/>
              <a:buFontTx/>
              <a:buNone/>
            </a:pPr>
            <a:r>
              <a:rPr lang="en-US" altLang="en-US" sz="1800" dirty="0">
                <a:latin typeface="Courier New" pitchFamily="49" charset="0"/>
                <a:cs typeface="Arial" charset="0"/>
              </a:rPr>
              <a:t>    call </a:t>
            </a:r>
            <a:r>
              <a:rPr lang="en-US" altLang="en-US" sz="1800" dirty="0" err="1">
                <a:latin typeface="Courier New" pitchFamily="49" charset="0"/>
                <a:cs typeface="Arial" charset="0"/>
              </a:rPr>
              <a:t>mpi_wait</a:t>
            </a:r>
            <a:r>
              <a:rPr lang="en-US" altLang="en-US" sz="1800" dirty="0">
                <a:latin typeface="Courier New" pitchFamily="49" charset="0"/>
                <a:cs typeface="Arial" charset="0"/>
              </a:rPr>
              <a:t>(</a:t>
            </a:r>
            <a:r>
              <a:rPr lang="en-US" altLang="en-US" sz="1800" dirty="0" err="1">
                <a:latin typeface="Courier New" pitchFamily="49" charset="0"/>
                <a:cs typeface="Arial" charset="0"/>
              </a:rPr>
              <a:t>nrecvreq</a:t>
            </a:r>
            <a:r>
              <a:rPr lang="en-US" altLang="en-US" sz="1800" dirty="0">
                <a:latin typeface="Courier New" pitchFamily="49" charset="0"/>
                <a:cs typeface="Arial" charset="0"/>
              </a:rPr>
              <a:t>, </a:t>
            </a:r>
            <a:r>
              <a:rPr lang="en-US" altLang="en-US" sz="1800" dirty="0" err="1">
                <a:latin typeface="Courier New" pitchFamily="49" charset="0"/>
                <a:cs typeface="Arial" charset="0"/>
              </a:rPr>
              <a:t>irecvstat</a:t>
            </a:r>
            <a:r>
              <a:rPr lang="en-US" altLang="en-US" sz="1800" dirty="0">
                <a:latin typeface="Courier New" pitchFamily="49" charset="0"/>
                <a:cs typeface="Arial" charset="0"/>
              </a:rPr>
              <a:t>, </a:t>
            </a:r>
            <a:r>
              <a:rPr lang="en-US" altLang="en-US" sz="1800" dirty="0" err="1">
                <a:latin typeface="Courier New" pitchFamily="49" charset="0"/>
                <a:cs typeface="Arial" charset="0"/>
              </a:rPr>
              <a:t>istat</a:t>
            </a:r>
            <a:r>
              <a:rPr lang="en-US" altLang="en-US" sz="1800" dirty="0">
                <a:latin typeface="Courier New" pitchFamily="49" charset="0"/>
                <a:cs typeface="Arial" charset="0"/>
              </a:rPr>
              <a:t>)</a:t>
            </a:r>
          </a:p>
          <a:p>
            <a:pPr eaLnBrk="0" hangingPunct="0">
              <a:spcBef>
                <a:spcPct val="0"/>
              </a:spcBef>
              <a:buClrTx/>
              <a:buFontTx/>
              <a:buNone/>
            </a:pPr>
            <a:r>
              <a:rPr lang="en-US" altLang="en-US" sz="1800" dirty="0">
                <a:latin typeface="Courier New" pitchFamily="49" charset="0"/>
                <a:cs typeface="Arial" charset="0"/>
              </a:rPr>
              <a:t>    call </a:t>
            </a:r>
            <a:r>
              <a:rPr lang="en-US" altLang="en-US" sz="1800" dirty="0" err="1">
                <a:latin typeface="Courier New" pitchFamily="49" charset="0"/>
                <a:cs typeface="Arial" charset="0"/>
              </a:rPr>
              <a:t>mpi_wait</a:t>
            </a:r>
            <a:r>
              <a:rPr lang="en-US" altLang="en-US" sz="1800" dirty="0">
                <a:latin typeface="Courier New" pitchFamily="49" charset="0"/>
                <a:cs typeface="Arial" charset="0"/>
              </a:rPr>
              <a:t>(</a:t>
            </a:r>
            <a:r>
              <a:rPr lang="en-US" altLang="en-US" sz="1800" dirty="0" err="1">
                <a:latin typeface="Courier New" pitchFamily="49" charset="0"/>
                <a:cs typeface="Arial" charset="0"/>
              </a:rPr>
              <a:t>precvreq</a:t>
            </a:r>
            <a:r>
              <a:rPr lang="en-US" altLang="en-US" sz="1800" dirty="0">
                <a:latin typeface="Courier New" pitchFamily="49" charset="0"/>
                <a:cs typeface="Arial" charset="0"/>
              </a:rPr>
              <a:t>, </a:t>
            </a:r>
            <a:r>
              <a:rPr lang="en-US" altLang="en-US" sz="1800" dirty="0" err="1">
                <a:latin typeface="Courier New" pitchFamily="49" charset="0"/>
                <a:cs typeface="Arial" charset="0"/>
              </a:rPr>
              <a:t>irecvstat</a:t>
            </a:r>
            <a:r>
              <a:rPr lang="en-US" altLang="en-US" sz="1800" dirty="0">
                <a:latin typeface="Courier New" pitchFamily="49" charset="0"/>
                <a:cs typeface="Arial" charset="0"/>
              </a:rPr>
              <a:t>, </a:t>
            </a:r>
            <a:r>
              <a:rPr lang="en-US" altLang="en-US" sz="1800" dirty="0" err="1">
                <a:latin typeface="Courier New" pitchFamily="49" charset="0"/>
                <a:cs typeface="Arial" charset="0"/>
              </a:rPr>
              <a:t>istat</a:t>
            </a:r>
            <a:r>
              <a:rPr lang="en-US" altLang="en-US" sz="1800" dirty="0">
                <a:latin typeface="Courier New" pitchFamily="49" charset="0"/>
                <a:cs typeface="Arial" charset="0"/>
              </a:rPr>
              <a:t>)</a:t>
            </a:r>
          </a:p>
          <a:p>
            <a:pPr eaLnBrk="0" hangingPunct="0">
              <a:spcBef>
                <a:spcPct val="0"/>
              </a:spcBef>
              <a:buClrTx/>
              <a:buFontTx/>
              <a:buNone/>
            </a:pPr>
            <a:r>
              <a:rPr lang="en-US" altLang="en-US" sz="1800" dirty="0">
                <a:latin typeface="Courier New" pitchFamily="49" charset="0"/>
                <a:cs typeface="Arial" charset="0"/>
              </a:rPr>
              <a:t> enddo    ! end of do </a:t>
            </a:r>
            <a:r>
              <a:rPr lang="en-US" altLang="en-US" sz="1800" dirty="0" err="1">
                <a:latin typeface="Courier New" pitchFamily="49" charset="0"/>
                <a:cs typeface="Arial" charset="0"/>
              </a:rPr>
              <a:t>iter</a:t>
            </a:r>
            <a:endParaRPr lang="en-US" altLang="en-US" sz="1800" dirty="0">
              <a:latin typeface="Courier New" pitchFamily="49" charset="0"/>
              <a:cs typeface="Arial" charset="0"/>
            </a:endParaRPr>
          </a:p>
          <a:p>
            <a:pPr eaLnBrk="0" hangingPunct="0">
              <a:spcBef>
                <a:spcPct val="0"/>
              </a:spcBef>
              <a:buClrTx/>
              <a:buFontTx/>
              <a:buNone/>
            </a:pPr>
            <a:r>
              <a:rPr lang="en-US" altLang="en-US" sz="1800" dirty="0">
                <a:latin typeface="Courier New" pitchFamily="49" charset="0"/>
                <a:cs typeface="Arial" charset="0"/>
              </a:rPr>
              <a:t>      </a:t>
            </a:r>
          </a:p>
          <a:p>
            <a:pPr eaLnBrk="0" hangingPunct="0">
              <a:spcBef>
                <a:spcPct val="0"/>
              </a:spcBef>
              <a:buClrTx/>
              <a:buFontTx/>
              <a:buNone/>
            </a:pPr>
            <a:r>
              <a:rPr lang="en-US" altLang="en-US" sz="1800" dirty="0">
                <a:latin typeface="Courier New" pitchFamily="49" charset="0"/>
                <a:cs typeface="Arial" charset="0"/>
              </a:rPr>
              <a:t>c call barrier and exit</a:t>
            </a:r>
          </a:p>
          <a:p>
            <a:pPr eaLnBrk="0" hangingPunct="0">
              <a:spcBef>
                <a:spcPct val="0"/>
              </a:spcBef>
              <a:buClrTx/>
              <a:buFontTx/>
              <a:buNone/>
            </a:pPr>
            <a:r>
              <a:rPr lang="en-US" altLang="en-US" sz="1800" dirty="0">
                <a:latin typeface="Courier New" pitchFamily="49" charset="0"/>
                <a:cs typeface="Arial" charset="0"/>
              </a:rPr>
              <a:t>      call </a:t>
            </a:r>
            <a:r>
              <a:rPr lang="en-US" altLang="en-US" sz="1800" dirty="0" err="1">
                <a:latin typeface="Courier New" pitchFamily="49" charset="0"/>
                <a:cs typeface="Arial" charset="0"/>
              </a:rPr>
              <a:t>mpi_barrier</a:t>
            </a:r>
            <a:r>
              <a:rPr lang="en-US" altLang="en-US" sz="1800" dirty="0">
                <a:latin typeface="Courier New" pitchFamily="49" charset="0"/>
                <a:cs typeface="Arial" charset="0"/>
              </a:rPr>
              <a:t>(</a:t>
            </a:r>
            <a:r>
              <a:rPr lang="en-US" altLang="en-US" sz="1800" dirty="0" err="1">
                <a:latin typeface="Courier New" pitchFamily="49" charset="0"/>
                <a:cs typeface="Arial" charset="0"/>
              </a:rPr>
              <a:t>MPI_COMM_WORLD,istat</a:t>
            </a:r>
            <a:r>
              <a:rPr lang="en-US" altLang="en-US" sz="1800" dirty="0">
                <a:latin typeface="Courier New" pitchFamily="49" charset="0"/>
                <a:cs typeface="Arial" charset="0"/>
              </a:rPr>
              <a:t>)</a:t>
            </a:r>
          </a:p>
          <a:p>
            <a:pPr eaLnBrk="0" hangingPunct="0">
              <a:spcBef>
                <a:spcPct val="0"/>
              </a:spcBef>
              <a:buClrTx/>
              <a:buFontTx/>
              <a:buNone/>
            </a:pPr>
            <a:r>
              <a:rPr lang="en-US" altLang="en-US" sz="1800" dirty="0">
                <a:latin typeface="Courier New" pitchFamily="49" charset="0"/>
                <a:cs typeface="Arial" charset="0"/>
              </a:rPr>
              <a:t>      call </a:t>
            </a:r>
            <a:r>
              <a:rPr lang="en-US" altLang="en-US" sz="1800" dirty="0" err="1">
                <a:latin typeface="Courier New" pitchFamily="49" charset="0"/>
                <a:cs typeface="Arial" charset="0"/>
              </a:rPr>
              <a:t>mpi_finalize</a:t>
            </a:r>
            <a:r>
              <a:rPr lang="en-US" altLang="en-US" sz="1800" dirty="0">
                <a:latin typeface="Courier New" pitchFamily="49" charset="0"/>
                <a:cs typeface="Arial" charset="0"/>
              </a:rPr>
              <a:t> (</a:t>
            </a:r>
            <a:r>
              <a:rPr lang="en-US" altLang="en-US" sz="1800" dirty="0" err="1">
                <a:latin typeface="Courier New" pitchFamily="49" charset="0"/>
                <a:cs typeface="Arial" charset="0"/>
              </a:rPr>
              <a:t>istat</a:t>
            </a:r>
            <a:r>
              <a:rPr lang="en-US" altLang="en-US" sz="1800" dirty="0">
                <a:latin typeface="Courier New" pitchFamily="49" charset="0"/>
                <a:cs typeface="Arial" charset="0"/>
              </a:rPr>
              <a:t>)</a:t>
            </a:r>
          </a:p>
          <a:p>
            <a:pPr eaLnBrk="0" hangingPunct="0">
              <a:spcBef>
                <a:spcPct val="0"/>
              </a:spcBef>
              <a:buClrTx/>
              <a:buFontTx/>
              <a:buNone/>
            </a:pPr>
            <a:endParaRPr lang="en-US" altLang="en-US" sz="1800" dirty="0">
              <a:latin typeface="Courier New" pitchFamily="49" charset="0"/>
              <a:cs typeface="Arial" charset="0"/>
            </a:endParaRPr>
          </a:p>
        </p:txBody>
      </p:sp>
      <p:sp>
        <p:nvSpPr>
          <p:cNvPr id="123906" name="Rectangle 2"/>
          <p:cNvSpPr>
            <a:spLocks noGrp="1" noChangeArrowheads="1"/>
          </p:cNvSpPr>
          <p:nvPr>
            <p:ph type="title" idx="4294967295"/>
          </p:nvPr>
        </p:nvSpPr>
        <p:spPr>
          <a:xfrm>
            <a:off x="2592388" y="47625"/>
            <a:ext cx="6551612" cy="1143000"/>
          </a:xfrm>
        </p:spPr>
        <p:txBody>
          <a:bodyPr/>
          <a:lstStyle/>
          <a:p>
            <a:pPr>
              <a:lnSpc>
                <a:spcPct val="90000"/>
              </a:lnSpc>
            </a:pPr>
            <a:r>
              <a:rPr lang="en-US" altLang="en-US" sz="3600" dirty="0" err="1" smtClean="0">
                <a:latin typeface="Times New Roman" pitchFamily="18" charset="0"/>
                <a:cs typeface="Times New Roman" pitchFamily="18" charset="0"/>
              </a:rPr>
              <a:t>Smooth.immed.f</a:t>
            </a:r>
            <a:endParaRPr lang="en-US" altLang="en-US" sz="3600" dirty="0" smtClean="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ctrTitle" idx="4294967295"/>
          </p:nvPr>
        </p:nvSpPr>
        <p:spPr>
          <a:xfrm>
            <a:off x="228600" y="3581400"/>
            <a:ext cx="8763000" cy="1295400"/>
          </a:xfrm>
          <a:extLst>
            <a:ext uri="{AF507438-7753-43E0-B8FC-AC1667EBCBE1}">
              <a14:hiddenEffects xmlns:a14="http://schemas.microsoft.com/office/drawing/2010/main">
                <a:effectLst>
                  <a:outerShdw dist="35921" dir="2700000" algn="ctr" rotWithShape="0">
                    <a:srgbClr val="336699"/>
                  </a:outerShdw>
                </a:effectLst>
              </a14:hiddenEffects>
            </a:ext>
          </a:extLst>
        </p:spPr>
        <p:txBody>
          <a:bodyPr/>
          <a:lstStyle/>
          <a:p>
            <a:pPr algn="ctr"/>
            <a:r>
              <a:rPr lang="en-US" altLang="en-US" sz="4400" b="1" dirty="0" smtClean="0">
                <a:solidFill>
                  <a:srgbClr val="FF9933"/>
                </a:solidFill>
                <a:latin typeface="Times New Roman" pitchFamily="18" charset="0"/>
                <a:cs typeface="Times New Roman" pitchFamily="18" charset="0"/>
              </a:rPr>
              <a:t>Collective Communication</a:t>
            </a:r>
          </a:p>
        </p:txBody>
      </p:sp>
      <p:sp>
        <p:nvSpPr>
          <p:cNvPr id="124931" name="Rectangle 3"/>
          <p:cNvSpPr>
            <a:spLocks noGrp="1" noChangeArrowheads="1"/>
          </p:cNvSpPr>
          <p:nvPr>
            <p:ph type="subTitle" idx="4294967295"/>
          </p:nvPr>
        </p:nvSpPr>
        <p:spPr>
          <a:xfrm>
            <a:off x="2286000" y="4572000"/>
            <a:ext cx="6705600" cy="2286000"/>
          </a:xfrm>
        </p:spPr>
        <p:txBody>
          <a:bodyPr/>
          <a:lstStyle/>
          <a:p>
            <a:pPr marL="0" indent="0" algn="r">
              <a:lnSpc>
                <a:spcPct val="85000"/>
              </a:lnSpc>
              <a:spcBef>
                <a:spcPct val="0"/>
              </a:spcBef>
              <a:buFont typeface="Wingdings" pitchFamily="2" charset="2"/>
              <a:buNone/>
            </a:pPr>
            <a:endParaRPr lang="en-US" altLang="en-US" sz="2400" b="1" dirty="0" smtClean="0">
              <a:solidFill>
                <a:srgbClr val="FF9900"/>
              </a:solidFill>
              <a:latin typeface="Arial" charset="0"/>
              <a:cs typeface="Times New Roman" pitchFamily="18" charset="0"/>
            </a:endParaRPr>
          </a:p>
          <a:p>
            <a:pPr marL="0" indent="0" algn="r">
              <a:lnSpc>
                <a:spcPct val="85000"/>
              </a:lnSpc>
              <a:spcBef>
                <a:spcPct val="0"/>
              </a:spcBef>
              <a:buFont typeface="Wingdings" pitchFamily="2" charset="2"/>
              <a:buNone/>
            </a:pPr>
            <a:endParaRPr lang="en-US" altLang="en-US" sz="2400" b="1" dirty="0">
              <a:solidFill>
                <a:srgbClr val="FF9900"/>
              </a:solidFill>
              <a:latin typeface="Arial" charset="0"/>
              <a:cs typeface="Times New Roman" pitchFamily="18" charset="0"/>
            </a:endParaRPr>
          </a:p>
          <a:p>
            <a:pPr marL="0" indent="0" algn="r">
              <a:lnSpc>
                <a:spcPct val="85000"/>
              </a:lnSpc>
              <a:spcBef>
                <a:spcPct val="0"/>
              </a:spcBef>
              <a:buFont typeface="Wingdings" pitchFamily="2" charset="2"/>
              <a:buNone/>
            </a:pPr>
            <a:endParaRPr lang="en-US" altLang="en-US" sz="2400" b="1" dirty="0" smtClean="0">
              <a:solidFill>
                <a:srgbClr val="FF9900"/>
              </a:solidFill>
              <a:latin typeface="Arial" charset="0"/>
              <a:cs typeface="Times New Roman" pitchFamily="18" charset="0"/>
            </a:endParaRPr>
          </a:p>
          <a:p>
            <a:pPr marL="0" indent="0" algn="r">
              <a:lnSpc>
                <a:spcPct val="85000"/>
              </a:lnSpc>
              <a:spcBef>
                <a:spcPct val="0"/>
              </a:spcBef>
              <a:buFont typeface="Wingdings" pitchFamily="2" charset="2"/>
              <a:buNone/>
            </a:pPr>
            <a:endParaRPr lang="en-US" altLang="en-US" sz="2400" b="1" dirty="0">
              <a:solidFill>
                <a:srgbClr val="FF9900"/>
              </a:solidFill>
              <a:latin typeface="Arial" charset="0"/>
              <a:cs typeface="Times New Roman" pitchFamily="18" charset="0"/>
            </a:endParaRPr>
          </a:p>
          <a:p>
            <a:pPr marL="0" indent="0" algn="r">
              <a:lnSpc>
                <a:spcPct val="85000"/>
              </a:lnSpc>
              <a:spcBef>
                <a:spcPct val="0"/>
              </a:spcBef>
              <a:buFont typeface="Wingdings" pitchFamily="2" charset="2"/>
              <a:buNone/>
            </a:pPr>
            <a:r>
              <a:rPr lang="en-US" altLang="en-US" sz="2400" b="1" dirty="0" smtClean="0">
                <a:solidFill>
                  <a:srgbClr val="FF9900"/>
                </a:solidFill>
                <a:latin typeface="Arial" charset="0"/>
                <a:cs typeface="Times New Roman" pitchFamily="18" charset="0"/>
              </a:rPr>
              <a:t>ITS </a:t>
            </a:r>
            <a:r>
              <a:rPr lang="en-US" altLang="en-US" sz="2400" b="1" dirty="0" smtClean="0">
                <a:solidFill>
                  <a:srgbClr val="FF9900"/>
                </a:solidFill>
                <a:latin typeface="Arial" charset="0"/>
                <a:cs typeface="Times New Roman" pitchFamily="18" charset="0"/>
              </a:rPr>
              <a:t>- Research </a:t>
            </a:r>
            <a:r>
              <a:rPr lang="en-US" altLang="en-US" sz="2400" b="1" dirty="0" smtClean="0">
                <a:solidFill>
                  <a:srgbClr val="FF9900"/>
                </a:solidFill>
                <a:latin typeface="Arial" charset="0"/>
                <a:cs typeface="Times New Roman" pitchFamily="18" charset="0"/>
              </a:rPr>
              <a:t>Computing                  </a:t>
            </a:r>
            <a:r>
              <a:rPr lang="en-US" altLang="en-US" sz="2400" b="1" dirty="0" smtClean="0">
                <a:solidFill>
                  <a:srgbClr val="FF9900"/>
                </a:solidFill>
                <a:latin typeface="Arial" charset="0"/>
                <a:cs typeface="Times New Roman" pitchFamily="18" charset="0"/>
              </a:rPr>
              <a:t/>
            </a:r>
            <a:br>
              <a:rPr lang="en-US" altLang="en-US" sz="2400" b="1" dirty="0" smtClean="0">
                <a:solidFill>
                  <a:srgbClr val="FF9900"/>
                </a:solidFill>
                <a:latin typeface="Arial" charset="0"/>
                <a:cs typeface="Times New Roman" pitchFamily="18" charset="0"/>
              </a:rPr>
            </a:br>
            <a:r>
              <a:rPr lang="en-US" altLang="en-US" sz="2400" b="1" dirty="0" smtClean="0">
                <a:solidFill>
                  <a:srgbClr val="FF9900"/>
                </a:solidFill>
                <a:latin typeface="Arial" charset="0"/>
                <a:cs typeface="Times New Roman" pitchFamily="18" charset="0"/>
              </a:rPr>
              <a:t>		          Instructor: </a:t>
            </a:r>
            <a:r>
              <a:rPr lang="en-US" altLang="en-US" sz="2400" b="1" i="1" dirty="0" smtClean="0">
                <a:solidFill>
                  <a:srgbClr val="FF9900"/>
                </a:solidFill>
                <a:latin typeface="Arial" charset="0"/>
                <a:cs typeface="Times New Roman" pitchFamily="18" charset="0"/>
              </a:rPr>
              <a:t>Mark Reed</a:t>
            </a:r>
            <a:br>
              <a:rPr lang="en-US" altLang="en-US" sz="2400" b="1" i="1" dirty="0" smtClean="0">
                <a:solidFill>
                  <a:srgbClr val="FF9900"/>
                </a:solidFill>
                <a:latin typeface="Arial" charset="0"/>
                <a:cs typeface="Times New Roman" pitchFamily="18" charset="0"/>
              </a:rPr>
            </a:br>
            <a:r>
              <a:rPr lang="en-US" altLang="en-US" sz="2400" b="1" dirty="0" smtClean="0">
                <a:solidFill>
                  <a:srgbClr val="FF9900"/>
                </a:solidFill>
                <a:latin typeface="Arial" charset="0"/>
                <a:cs typeface="Times New Roman" pitchFamily="18" charset="0"/>
              </a:rPr>
              <a:t>		          Email</a:t>
            </a:r>
            <a:r>
              <a:rPr lang="en-US" altLang="en-US" sz="2400" b="1" i="1" dirty="0" smtClean="0">
                <a:solidFill>
                  <a:srgbClr val="FF9900"/>
                </a:solidFill>
                <a:latin typeface="Arial" charset="0"/>
                <a:cs typeface="Times New Roman" pitchFamily="18" charset="0"/>
              </a:rPr>
              <a:t>: markreed@unc.edu</a:t>
            </a:r>
            <a:br>
              <a:rPr lang="en-US" altLang="en-US" sz="2400" b="1" i="1" dirty="0" smtClean="0">
                <a:solidFill>
                  <a:srgbClr val="FF9900"/>
                </a:solidFill>
                <a:latin typeface="Arial" charset="0"/>
                <a:cs typeface="Times New Roman" pitchFamily="18" charset="0"/>
              </a:rPr>
            </a:br>
            <a:endParaRPr lang="en-US" altLang="en-US" sz="2400" b="1" i="1" dirty="0" smtClean="0">
              <a:solidFill>
                <a:srgbClr val="FF9900"/>
              </a:solidFill>
              <a:latin typeface="Arial" charset="0"/>
              <a:cs typeface="Times New Roman" pitchFamily="18" charset="0"/>
            </a:endParaRPr>
          </a:p>
        </p:txBody>
      </p:sp>
    </p:spTree>
  </p:cSld>
  <p:clrMapOvr>
    <a:masterClrMapping/>
  </p:clrMapOvr>
  <p:transition spd="slow"/>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r>
              <a:rPr lang="en-US" altLang="en-US" smtClean="0">
                <a:latin typeface="Times New Roman" pitchFamily="18" charset="0"/>
                <a:cs typeface="Times New Roman" pitchFamily="18" charset="0"/>
              </a:rPr>
              <a:t>Collective Communication</a:t>
            </a:r>
          </a:p>
        </p:txBody>
      </p:sp>
      <p:sp>
        <p:nvSpPr>
          <p:cNvPr id="125955" name="Rectangle 3"/>
          <p:cNvSpPr>
            <a:spLocks noGrp="1" noChangeArrowheads="1"/>
          </p:cNvSpPr>
          <p:nvPr>
            <p:ph idx="1"/>
          </p:nvPr>
        </p:nvSpPr>
        <p:spPr/>
        <p:txBody>
          <a:bodyPr/>
          <a:lstStyle/>
          <a:p>
            <a:r>
              <a:rPr lang="en-US" altLang="en-US" smtClean="0">
                <a:latin typeface="Times New Roman" pitchFamily="18" charset="0"/>
                <a:cs typeface="Times New Roman" pitchFamily="18" charset="0"/>
              </a:rPr>
              <a:t>Communications involving a </a:t>
            </a:r>
            <a:r>
              <a:rPr lang="en-US" altLang="en-US" smtClean="0">
                <a:solidFill>
                  <a:srgbClr val="FF0000"/>
                </a:solidFill>
                <a:latin typeface="Times New Roman" pitchFamily="18" charset="0"/>
                <a:cs typeface="Times New Roman" pitchFamily="18" charset="0"/>
              </a:rPr>
              <a:t>group</a:t>
            </a:r>
            <a:r>
              <a:rPr lang="en-US" altLang="en-US" smtClean="0">
                <a:latin typeface="Times New Roman" pitchFamily="18" charset="0"/>
                <a:cs typeface="Times New Roman" pitchFamily="18" charset="0"/>
              </a:rPr>
              <a:t> of processes.</a:t>
            </a:r>
          </a:p>
          <a:p>
            <a:r>
              <a:rPr lang="en-US" altLang="en-US" smtClean="0">
                <a:latin typeface="Times New Roman" pitchFamily="18" charset="0"/>
                <a:cs typeface="Times New Roman" pitchFamily="18" charset="0"/>
              </a:rPr>
              <a:t>Called by </a:t>
            </a:r>
            <a:r>
              <a:rPr lang="en-US" altLang="en-US" smtClean="0">
                <a:solidFill>
                  <a:srgbClr val="FF0000"/>
                </a:solidFill>
                <a:latin typeface="Times New Roman" pitchFamily="18" charset="0"/>
                <a:cs typeface="Times New Roman" pitchFamily="18" charset="0"/>
              </a:rPr>
              <a:t>all</a:t>
            </a:r>
            <a:r>
              <a:rPr lang="en-US" altLang="en-US" smtClean="0">
                <a:latin typeface="Times New Roman" pitchFamily="18" charset="0"/>
                <a:cs typeface="Times New Roman" pitchFamily="18" charset="0"/>
              </a:rPr>
              <a:t> processes in a communicator.</a:t>
            </a:r>
          </a:p>
          <a:p>
            <a:r>
              <a:rPr lang="en-US" altLang="en-US" smtClean="0">
                <a:latin typeface="Times New Roman" pitchFamily="18" charset="0"/>
                <a:cs typeface="Times New Roman" pitchFamily="18" charset="0"/>
              </a:rPr>
              <a:t>Examples:</a:t>
            </a:r>
          </a:p>
          <a:p>
            <a:pPr lvl="1"/>
            <a:r>
              <a:rPr lang="en-US" altLang="en-US" smtClean="0">
                <a:latin typeface="Times New Roman" pitchFamily="18" charset="0"/>
                <a:cs typeface="Times New Roman" pitchFamily="18" charset="0"/>
              </a:rPr>
              <a:t>Barrier synchronization</a:t>
            </a:r>
          </a:p>
          <a:p>
            <a:pPr lvl="1"/>
            <a:r>
              <a:rPr lang="en-US" altLang="en-US" smtClean="0">
                <a:latin typeface="Times New Roman" pitchFamily="18" charset="0"/>
                <a:cs typeface="Times New Roman" pitchFamily="18" charset="0"/>
              </a:rPr>
              <a:t>Broadcast, scatter, gather.</a:t>
            </a:r>
          </a:p>
          <a:p>
            <a:pPr lvl="1"/>
            <a:r>
              <a:rPr lang="en-US" altLang="en-US" smtClean="0">
                <a:latin typeface="Times New Roman" pitchFamily="18" charset="0"/>
                <a:cs typeface="Times New Roman" pitchFamily="18" charset="0"/>
              </a:rPr>
              <a:t>Global sum, global maximum, etc.</a:t>
            </a:r>
          </a:p>
        </p:txBody>
      </p:sp>
    </p:spTree>
  </p:cSld>
  <p:clrMapOvr>
    <a:masterClrMapping/>
  </p:clrMapOvr>
  <p:transition spd="slow"/>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normAutofit fontScale="90000"/>
          </a:bodyPr>
          <a:lstStyle/>
          <a:p>
            <a:r>
              <a:rPr lang="en-US" altLang="en-US" smtClean="0">
                <a:latin typeface="Times New Roman" pitchFamily="18" charset="0"/>
                <a:cs typeface="Times New Roman" pitchFamily="18" charset="0"/>
              </a:rPr>
              <a:t>Characteristics of Collective Communication</a:t>
            </a:r>
          </a:p>
        </p:txBody>
      </p:sp>
      <p:sp>
        <p:nvSpPr>
          <p:cNvPr id="126979" name="Rectangle 3"/>
          <p:cNvSpPr>
            <a:spLocks noGrp="1" noChangeArrowheads="1"/>
          </p:cNvSpPr>
          <p:nvPr>
            <p:ph idx="1"/>
          </p:nvPr>
        </p:nvSpPr>
        <p:spPr/>
        <p:txBody>
          <a:bodyPr/>
          <a:lstStyle/>
          <a:p>
            <a:r>
              <a:rPr lang="en-US" altLang="en-US" sz="2800" smtClean="0">
                <a:latin typeface="Times New Roman" pitchFamily="18" charset="0"/>
                <a:cs typeface="Times New Roman" pitchFamily="18" charset="0"/>
              </a:rPr>
              <a:t> Collective action over a communicator </a:t>
            </a:r>
          </a:p>
          <a:p>
            <a:r>
              <a:rPr lang="en-US" altLang="en-US" sz="2800" smtClean="0">
                <a:latin typeface="Times New Roman" pitchFamily="18" charset="0"/>
                <a:cs typeface="Times New Roman" pitchFamily="18" charset="0"/>
              </a:rPr>
              <a:t> All processes must communicate</a:t>
            </a:r>
          </a:p>
          <a:p>
            <a:r>
              <a:rPr lang="en-US" altLang="en-US" sz="2800" smtClean="0">
                <a:latin typeface="Times New Roman" pitchFamily="18" charset="0"/>
                <a:cs typeface="Times New Roman" pitchFamily="18" charset="0"/>
              </a:rPr>
              <a:t> Synchronization may or may not occur</a:t>
            </a:r>
          </a:p>
          <a:p>
            <a:r>
              <a:rPr lang="en-US" altLang="en-US" sz="2800" smtClean="0">
                <a:latin typeface="Times New Roman" pitchFamily="18" charset="0"/>
                <a:cs typeface="Times New Roman" pitchFamily="18" charset="0"/>
              </a:rPr>
              <a:t> All collective operations are blocking.</a:t>
            </a:r>
          </a:p>
          <a:p>
            <a:r>
              <a:rPr lang="en-US" altLang="en-US" sz="2800" smtClean="0">
                <a:latin typeface="Times New Roman" pitchFamily="18" charset="0"/>
                <a:cs typeface="Times New Roman" pitchFamily="18" charset="0"/>
              </a:rPr>
              <a:t> No tags.</a:t>
            </a:r>
          </a:p>
          <a:p>
            <a:r>
              <a:rPr lang="en-US" altLang="en-US" sz="2800" smtClean="0">
                <a:latin typeface="Times New Roman" pitchFamily="18" charset="0"/>
                <a:cs typeface="Times New Roman" pitchFamily="18" charset="0"/>
              </a:rPr>
              <a:t> Receive buffers must be exactly the right size</a:t>
            </a:r>
          </a:p>
          <a:p>
            <a:pPr lvl="1"/>
            <a:r>
              <a:rPr lang="en-US" altLang="en-US" smtClean="0">
                <a:latin typeface="Times New Roman" pitchFamily="18" charset="0"/>
                <a:cs typeface="Times New Roman" pitchFamily="18" charset="0"/>
              </a:rPr>
              <a:t>This restriction was made to simplify the standard (e.g. no receive status required)</a:t>
            </a:r>
          </a:p>
        </p:txBody>
      </p:sp>
    </p:spTree>
  </p:cSld>
  <p:clrMapOvr>
    <a:masterClrMapping/>
  </p:clrMapOvr>
  <p:transition spd="slow"/>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r>
              <a:rPr lang="en-US" altLang="en-US" smtClean="0">
                <a:latin typeface="Times New Roman" pitchFamily="18" charset="0"/>
                <a:cs typeface="Times New Roman" pitchFamily="18" charset="0"/>
              </a:rPr>
              <a:t>Why use collective operations?</a:t>
            </a:r>
          </a:p>
        </p:txBody>
      </p:sp>
      <p:sp>
        <p:nvSpPr>
          <p:cNvPr id="128003" name="Rectangle 3"/>
          <p:cNvSpPr>
            <a:spLocks noGrp="1" noChangeArrowheads="1"/>
          </p:cNvSpPr>
          <p:nvPr>
            <p:ph type="body" sz="half" idx="1"/>
          </p:nvPr>
        </p:nvSpPr>
        <p:spPr/>
        <p:txBody>
          <a:bodyPr/>
          <a:lstStyle/>
          <a:p>
            <a:r>
              <a:rPr lang="en-US" altLang="en-US" sz="2800" dirty="0" smtClean="0">
                <a:latin typeface="Times New Roman" pitchFamily="18" charset="0"/>
                <a:cs typeface="Times New Roman" pitchFamily="18" charset="0"/>
              </a:rPr>
              <a:t>Efficiency</a:t>
            </a:r>
          </a:p>
          <a:p>
            <a:r>
              <a:rPr lang="en-US" altLang="en-US" sz="2800" dirty="0" smtClean="0">
                <a:latin typeface="Times New Roman" pitchFamily="18" charset="0"/>
                <a:cs typeface="Times New Roman" pitchFamily="18" charset="0"/>
              </a:rPr>
              <a:t>Clarity</a:t>
            </a:r>
          </a:p>
          <a:p>
            <a:r>
              <a:rPr lang="en-US" altLang="en-US" sz="2800" dirty="0" smtClean="0">
                <a:latin typeface="Times New Roman" pitchFamily="18" charset="0"/>
                <a:cs typeface="Times New Roman" pitchFamily="18" charset="0"/>
              </a:rPr>
              <a:t>Convenience</a:t>
            </a:r>
          </a:p>
          <a:p>
            <a:r>
              <a:rPr lang="en-US" altLang="en-US" sz="2800" dirty="0" smtClean="0">
                <a:latin typeface="Times New Roman" pitchFamily="18" charset="0"/>
                <a:cs typeface="Times New Roman" pitchFamily="18" charset="0"/>
              </a:rPr>
              <a:t>Robustness</a:t>
            </a:r>
          </a:p>
          <a:p>
            <a:r>
              <a:rPr lang="en-US" altLang="en-US" sz="2800" dirty="0" smtClean="0">
                <a:latin typeface="Times New Roman" pitchFamily="18" charset="0"/>
                <a:cs typeface="Times New Roman" pitchFamily="18" charset="0"/>
              </a:rPr>
              <a:t>Flexibility</a:t>
            </a:r>
          </a:p>
          <a:p>
            <a:r>
              <a:rPr lang="en-US" altLang="en-US" sz="2800" dirty="0" smtClean="0">
                <a:latin typeface="Times New Roman" pitchFamily="18" charset="0"/>
                <a:cs typeface="Times New Roman" pitchFamily="18" charset="0"/>
              </a:rPr>
              <a:t>Programming Style </a:t>
            </a:r>
            <a:endParaRPr lang="en-US" altLang="en-US" sz="2800" dirty="0" smtClean="0">
              <a:latin typeface="Times New Roman" pitchFamily="18" charset="0"/>
              <a:cs typeface="Times New Roman" pitchFamily="18" charset="0"/>
            </a:endParaRPr>
          </a:p>
          <a:p>
            <a:pPr lvl="1"/>
            <a:r>
              <a:rPr lang="en-US" altLang="en-US" sz="2500" dirty="0" smtClean="0">
                <a:latin typeface="Times New Roman" pitchFamily="18" charset="0"/>
                <a:cs typeface="Times New Roman" pitchFamily="18" charset="0"/>
              </a:rPr>
              <a:t>all </a:t>
            </a:r>
            <a:r>
              <a:rPr lang="en-US" altLang="en-US" sz="2500" dirty="0" smtClean="0">
                <a:latin typeface="Times New Roman" pitchFamily="18" charset="0"/>
                <a:cs typeface="Times New Roman" pitchFamily="18" charset="0"/>
              </a:rPr>
              <a:t>collective ops</a:t>
            </a:r>
          </a:p>
          <a:p>
            <a:endParaRPr lang="en-US" altLang="en-US" sz="2800" dirty="0" smtClean="0">
              <a:latin typeface="Times New Roman" pitchFamily="18" charset="0"/>
              <a:cs typeface="Times New Roman" pitchFamily="18" charset="0"/>
            </a:endParaRPr>
          </a:p>
        </p:txBody>
      </p:sp>
      <p:pic>
        <p:nvPicPr>
          <p:cNvPr id="128004" name="Picture 7" descr="Working Togethe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a:xfrm>
            <a:off x="3886200" y="1354243"/>
            <a:ext cx="5094687" cy="3370157"/>
          </a:xfrm>
          <a:noFill/>
        </p:spPr>
      </p:pic>
    </p:spTree>
  </p:cSld>
  <p:clrMapOvr>
    <a:masterClrMapping/>
  </p:clrMapOvr>
  <p:transition spd="slow"/>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r>
              <a:rPr lang="en-US" altLang="en-US" smtClean="0">
                <a:latin typeface="Times New Roman" pitchFamily="18" charset="0"/>
                <a:cs typeface="Times New Roman" pitchFamily="18" charset="0"/>
              </a:rPr>
              <a:t>Barrier Synchronization</a:t>
            </a:r>
          </a:p>
        </p:txBody>
      </p:sp>
      <p:sp>
        <p:nvSpPr>
          <p:cNvPr id="129027" name="Rectangle 3"/>
          <p:cNvSpPr>
            <a:spLocks noGrp="1" noChangeArrowheads="1"/>
          </p:cNvSpPr>
          <p:nvPr>
            <p:ph type="body" sz="half" idx="1"/>
          </p:nvPr>
        </p:nvSpPr>
        <p:spPr>
          <a:xfrm>
            <a:off x="457200" y="1371600"/>
            <a:ext cx="4038600" cy="4525963"/>
          </a:xfrm>
        </p:spPr>
        <p:txBody>
          <a:bodyPr/>
          <a:lstStyle/>
          <a:p>
            <a:r>
              <a:rPr lang="en-US" altLang="en-US" sz="2800" b="1" i="1" dirty="0" err="1" smtClean="0">
                <a:latin typeface="Courier New" pitchFamily="49" charset="0"/>
                <a:cs typeface="Times New Roman" pitchFamily="18" charset="0"/>
              </a:rPr>
              <a:t>int</a:t>
            </a:r>
            <a:r>
              <a:rPr lang="en-US" altLang="en-US" sz="2800" b="1" i="1" dirty="0" smtClean="0">
                <a:latin typeface="Courier New" pitchFamily="49" charset="0"/>
                <a:cs typeface="Times New Roman" pitchFamily="18" charset="0"/>
              </a:rPr>
              <a:t> </a:t>
            </a:r>
            <a:r>
              <a:rPr lang="en-US" altLang="en-US" sz="2800" b="1" i="1" dirty="0" err="1" smtClean="0">
                <a:latin typeface="Courier New" pitchFamily="49" charset="0"/>
                <a:cs typeface="Times New Roman" pitchFamily="18" charset="0"/>
              </a:rPr>
              <a:t>MPI_Barrier</a:t>
            </a:r>
            <a:r>
              <a:rPr lang="en-US" altLang="en-US" sz="2800" b="1" i="1" dirty="0" smtClean="0">
                <a:latin typeface="Courier New" pitchFamily="49" charset="0"/>
                <a:cs typeface="Times New Roman" pitchFamily="18" charset="0"/>
              </a:rPr>
              <a:t> (</a:t>
            </a:r>
            <a:r>
              <a:rPr lang="en-US" altLang="en-US" sz="2800" b="1" i="1" dirty="0" err="1" smtClean="0">
                <a:latin typeface="Courier New" pitchFamily="49" charset="0"/>
                <a:cs typeface="Times New Roman" pitchFamily="18" charset="0"/>
              </a:rPr>
              <a:t>MPI_Comm</a:t>
            </a:r>
            <a:r>
              <a:rPr lang="en-US" altLang="en-US" sz="2800" b="1" i="1" dirty="0" smtClean="0">
                <a:latin typeface="Courier New" pitchFamily="49" charset="0"/>
                <a:cs typeface="Times New Roman" pitchFamily="18" charset="0"/>
              </a:rPr>
              <a:t> </a:t>
            </a:r>
            <a:r>
              <a:rPr lang="en-US" altLang="en-US" sz="2800" b="1" i="1" dirty="0" err="1" smtClean="0">
                <a:latin typeface="Courier New" pitchFamily="49" charset="0"/>
                <a:cs typeface="Times New Roman" pitchFamily="18" charset="0"/>
              </a:rPr>
              <a:t>comm</a:t>
            </a:r>
            <a:r>
              <a:rPr lang="en-US" altLang="en-US" sz="2800" b="1" i="1" dirty="0" smtClean="0">
                <a:latin typeface="Courier New" pitchFamily="49" charset="0"/>
                <a:cs typeface="Times New Roman" pitchFamily="18" charset="0"/>
              </a:rPr>
              <a:t>)</a:t>
            </a:r>
          </a:p>
          <a:p>
            <a:pPr lvl="1"/>
            <a:r>
              <a:rPr lang="en-US" altLang="en-US" dirty="0" smtClean="0">
                <a:latin typeface="Times New Roman" pitchFamily="18" charset="0"/>
                <a:cs typeface="Times New Roman" pitchFamily="18" charset="0"/>
              </a:rPr>
              <a:t>all processes within the </a:t>
            </a:r>
            <a:br>
              <a:rPr lang="en-US" altLang="en-US" dirty="0" smtClean="0">
                <a:latin typeface="Times New Roman" pitchFamily="18" charset="0"/>
                <a:cs typeface="Times New Roman" pitchFamily="18" charset="0"/>
              </a:rPr>
            </a:br>
            <a:r>
              <a:rPr lang="en-US" altLang="en-US" dirty="0" smtClean="0">
                <a:latin typeface="Times New Roman" pitchFamily="18" charset="0"/>
                <a:cs typeface="Times New Roman" pitchFamily="18" charset="0"/>
              </a:rPr>
              <a:t>communicator, </a:t>
            </a:r>
            <a:r>
              <a:rPr lang="en-US" altLang="en-US" dirty="0" err="1" smtClean="0">
                <a:latin typeface="Times New Roman" pitchFamily="18" charset="0"/>
                <a:cs typeface="Times New Roman" pitchFamily="18" charset="0"/>
              </a:rPr>
              <a:t>comm</a:t>
            </a:r>
            <a:r>
              <a:rPr lang="en-US" altLang="en-US" dirty="0" smtClean="0">
                <a:latin typeface="Times New Roman" pitchFamily="18" charset="0"/>
                <a:cs typeface="Times New Roman" pitchFamily="18" charset="0"/>
              </a:rPr>
              <a:t>, </a:t>
            </a:r>
            <a:br>
              <a:rPr lang="en-US" altLang="en-US" dirty="0" smtClean="0">
                <a:latin typeface="Times New Roman" pitchFamily="18" charset="0"/>
                <a:cs typeface="Times New Roman" pitchFamily="18" charset="0"/>
              </a:rPr>
            </a:br>
            <a:r>
              <a:rPr lang="en-US" altLang="en-US" dirty="0" smtClean="0">
                <a:latin typeface="Times New Roman" pitchFamily="18" charset="0"/>
                <a:cs typeface="Times New Roman" pitchFamily="18" charset="0"/>
              </a:rPr>
              <a:t>are </a:t>
            </a:r>
            <a:r>
              <a:rPr lang="en-US" altLang="en-US" dirty="0" smtClean="0">
                <a:solidFill>
                  <a:srgbClr val="CC0000"/>
                </a:solidFill>
                <a:latin typeface="Times New Roman" pitchFamily="18" charset="0"/>
                <a:cs typeface="Times New Roman" pitchFamily="18" charset="0"/>
              </a:rPr>
              <a:t>synchronized</a:t>
            </a:r>
            <a:r>
              <a:rPr lang="en-US" altLang="en-US" dirty="0" smtClean="0">
                <a:latin typeface="Times New Roman" pitchFamily="18" charset="0"/>
                <a:cs typeface="Times New Roman" pitchFamily="18" charset="0"/>
              </a:rPr>
              <a:t>.</a:t>
            </a:r>
          </a:p>
        </p:txBody>
      </p:sp>
      <p:pic>
        <p:nvPicPr>
          <p:cNvPr id="129028" name="Picture 5" descr="barrie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a:xfrm>
            <a:off x="5715000" y="1371600"/>
            <a:ext cx="2857500" cy="2705100"/>
          </a:xfrm>
          <a:noFill/>
        </p:spPr>
      </p:pic>
      <p:sp>
        <p:nvSpPr>
          <p:cNvPr id="129029" name="Rectangle 9"/>
          <p:cNvSpPr>
            <a:spLocks noChangeArrowheads="1"/>
          </p:cNvSpPr>
          <p:nvPr/>
        </p:nvSpPr>
        <p:spPr bwMode="auto">
          <a:xfrm>
            <a:off x="228600" y="5486400"/>
            <a:ext cx="4572000" cy="3810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29030" name="AutoShape 10"/>
          <p:cNvSpPr>
            <a:spLocks noChangeArrowheads="1"/>
          </p:cNvSpPr>
          <p:nvPr/>
        </p:nvSpPr>
        <p:spPr bwMode="auto">
          <a:xfrm>
            <a:off x="1066800" y="3733800"/>
            <a:ext cx="228600" cy="1524000"/>
          </a:xfrm>
          <a:prstGeom prst="downArrow">
            <a:avLst>
              <a:gd name="adj1" fmla="val 50000"/>
              <a:gd name="adj2" fmla="val 166667"/>
            </a:avLst>
          </a:prstGeom>
          <a:solidFill>
            <a:srgbClr val="FFCC66"/>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29031" name="AutoShape 11"/>
          <p:cNvSpPr>
            <a:spLocks noChangeArrowheads="1"/>
          </p:cNvSpPr>
          <p:nvPr/>
        </p:nvSpPr>
        <p:spPr bwMode="auto">
          <a:xfrm>
            <a:off x="1524000" y="3733800"/>
            <a:ext cx="228600" cy="990600"/>
          </a:xfrm>
          <a:prstGeom prst="downArrow">
            <a:avLst>
              <a:gd name="adj1" fmla="val 50000"/>
              <a:gd name="adj2" fmla="val 108333"/>
            </a:avLst>
          </a:prstGeom>
          <a:solidFill>
            <a:srgbClr val="FFCC66"/>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29032" name="AutoShape 12"/>
          <p:cNvSpPr>
            <a:spLocks noChangeArrowheads="1"/>
          </p:cNvSpPr>
          <p:nvPr/>
        </p:nvSpPr>
        <p:spPr bwMode="auto">
          <a:xfrm>
            <a:off x="2057400" y="3733800"/>
            <a:ext cx="228600" cy="1905000"/>
          </a:xfrm>
          <a:prstGeom prst="downArrow">
            <a:avLst>
              <a:gd name="adj1" fmla="val 50000"/>
              <a:gd name="adj2" fmla="val 208333"/>
            </a:avLst>
          </a:prstGeom>
          <a:solidFill>
            <a:srgbClr val="FFCC66"/>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29033" name="AutoShape 13"/>
          <p:cNvSpPr>
            <a:spLocks noChangeArrowheads="1"/>
          </p:cNvSpPr>
          <p:nvPr/>
        </p:nvSpPr>
        <p:spPr bwMode="auto">
          <a:xfrm>
            <a:off x="2590800" y="3733800"/>
            <a:ext cx="228600" cy="685800"/>
          </a:xfrm>
          <a:prstGeom prst="downArrow">
            <a:avLst>
              <a:gd name="adj1" fmla="val 50000"/>
              <a:gd name="adj2" fmla="val 75000"/>
            </a:avLst>
          </a:prstGeom>
          <a:solidFill>
            <a:srgbClr val="FFCC66"/>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29034" name="AutoShape 14"/>
          <p:cNvSpPr>
            <a:spLocks noChangeArrowheads="1"/>
          </p:cNvSpPr>
          <p:nvPr/>
        </p:nvSpPr>
        <p:spPr bwMode="auto">
          <a:xfrm>
            <a:off x="3200400" y="3733800"/>
            <a:ext cx="228600" cy="1752600"/>
          </a:xfrm>
          <a:prstGeom prst="downArrow">
            <a:avLst>
              <a:gd name="adj1" fmla="val 50000"/>
              <a:gd name="adj2" fmla="val 191667"/>
            </a:avLst>
          </a:prstGeom>
          <a:solidFill>
            <a:srgbClr val="FFCC66"/>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29035" name="AutoShape 15"/>
          <p:cNvSpPr>
            <a:spLocks noChangeArrowheads="1"/>
          </p:cNvSpPr>
          <p:nvPr/>
        </p:nvSpPr>
        <p:spPr bwMode="auto">
          <a:xfrm>
            <a:off x="3810000" y="3733800"/>
            <a:ext cx="228600" cy="1143000"/>
          </a:xfrm>
          <a:prstGeom prst="downArrow">
            <a:avLst>
              <a:gd name="adj1" fmla="val 50000"/>
              <a:gd name="adj2" fmla="val 125000"/>
            </a:avLst>
          </a:prstGeom>
          <a:solidFill>
            <a:srgbClr val="FFCC66"/>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Tree>
  </p:cSld>
  <p:clrMapOvr>
    <a:masterClrMapping/>
  </p:clrMapOvr>
  <p:transition spd="slow"/>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idx="4294967295"/>
          </p:nvPr>
        </p:nvSpPr>
        <p:spPr>
          <a:xfrm>
            <a:off x="1879600" y="38100"/>
            <a:ext cx="6551612" cy="1143000"/>
          </a:xfrm>
        </p:spPr>
        <p:txBody>
          <a:bodyPr/>
          <a:lstStyle/>
          <a:p>
            <a:pPr algn="ctr"/>
            <a:r>
              <a:rPr lang="en-US" altLang="en-US" sz="3600" dirty="0" smtClean="0">
                <a:latin typeface="Times New Roman" pitchFamily="18" charset="0"/>
                <a:cs typeface="Times New Roman" pitchFamily="18" charset="0"/>
              </a:rPr>
              <a:t>Broadcast</a:t>
            </a:r>
          </a:p>
        </p:txBody>
      </p:sp>
      <p:sp>
        <p:nvSpPr>
          <p:cNvPr id="130051" name="Rectangle 4"/>
          <p:cNvSpPr>
            <a:spLocks noChangeArrowheads="1"/>
          </p:cNvSpPr>
          <p:nvPr/>
        </p:nvSpPr>
        <p:spPr bwMode="auto">
          <a:xfrm>
            <a:off x="1447800" y="2590800"/>
            <a:ext cx="6096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30052" name="Rectangle 6"/>
          <p:cNvSpPr>
            <a:spLocks noChangeArrowheads="1"/>
          </p:cNvSpPr>
          <p:nvPr/>
        </p:nvSpPr>
        <p:spPr bwMode="auto">
          <a:xfrm>
            <a:off x="2057400" y="2590800"/>
            <a:ext cx="6096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30053" name="Rectangle 7"/>
          <p:cNvSpPr>
            <a:spLocks noChangeArrowheads="1"/>
          </p:cNvSpPr>
          <p:nvPr/>
        </p:nvSpPr>
        <p:spPr bwMode="auto">
          <a:xfrm>
            <a:off x="2590800" y="2590800"/>
            <a:ext cx="6096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30054" name="Rectangle 8"/>
          <p:cNvSpPr>
            <a:spLocks noChangeArrowheads="1"/>
          </p:cNvSpPr>
          <p:nvPr/>
        </p:nvSpPr>
        <p:spPr bwMode="auto">
          <a:xfrm>
            <a:off x="3200400" y="2590800"/>
            <a:ext cx="6096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30055" name="Rectangle 9"/>
          <p:cNvSpPr>
            <a:spLocks noChangeArrowheads="1"/>
          </p:cNvSpPr>
          <p:nvPr/>
        </p:nvSpPr>
        <p:spPr bwMode="auto">
          <a:xfrm>
            <a:off x="1447800" y="3200400"/>
            <a:ext cx="6096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30056" name="Rectangle 10"/>
          <p:cNvSpPr>
            <a:spLocks noChangeArrowheads="1"/>
          </p:cNvSpPr>
          <p:nvPr/>
        </p:nvSpPr>
        <p:spPr bwMode="auto">
          <a:xfrm>
            <a:off x="2057400" y="3200400"/>
            <a:ext cx="6096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30057" name="Rectangle 11"/>
          <p:cNvSpPr>
            <a:spLocks noChangeArrowheads="1"/>
          </p:cNvSpPr>
          <p:nvPr/>
        </p:nvSpPr>
        <p:spPr bwMode="auto">
          <a:xfrm>
            <a:off x="2590800" y="3200400"/>
            <a:ext cx="6096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30058" name="Rectangle 12"/>
          <p:cNvSpPr>
            <a:spLocks noChangeArrowheads="1"/>
          </p:cNvSpPr>
          <p:nvPr/>
        </p:nvSpPr>
        <p:spPr bwMode="auto">
          <a:xfrm>
            <a:off x="3200400" y="3200400"/>
            <a:ext cx="6096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30059" name="Rectangle 45"/>
          <p:cNvSpPr>
            <a:spLocks noChangeArrowheads="1"/>
          </p:cNvSpPr>
          <p:nvPr/>
        </p:nvSpPr>
        <p:spPr bwMode="auto">
          <a:xfrm>
            <a:off x="1447800" y="3733800"/>
            <a:ext cx="6096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30060" name="Rectangle 46"/>
          <p:cNvSpPr>
            <a:spLocks noChangeArrowheads="1"/>
          </p:cNvSpPr>
          <p:nvPr/>
        </p:nvSpPr>
        <p:spPr bwMode="auto">
          <a:xfrm>
            <a:off x="2057400" y="3733800"/>
            <a:ext cx="6096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30061" name="Rectangle 47"/>
          <p:cNvSpPr>
            <a:spLocks noChangeArrowheads="1"/>
          </p:cNvSpPr>
          <p:nvPr/>
        </p:nvSpPr>
        <p:spPr bwMode="auto">
          <a:xfrm>
            <a:off x="2590800" y="3733800"/>
            <a:ext cx="6096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30062" name="Rectangle 48"/>
          <p:cNvSpPr>
            <a:spLocks noChangeArrowheads="1"/>
          </p:cNvSpPr>
          <p:nvPr/>
        </p:nvSpPr>
        <p:spPr bwMode="auto">
          <a:xfrm>
            <a:off x="3200400" y="3733800"/>
            <a:ext cx="6096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30063" name="Rectangle 49"/>
          <p:cNvSpPr>
            <a:spLocks noChangeArrowheads="1"/>
          </p:cNvSpPr>
          <p:nvPr/>
        </p:nvSpPr>
        <p:spPr bwMode="auto">
          <a:xfrm>
            <a:off x="1447800" y="4343400"/>
            <a:ext cx="6096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30064" name="Rectangle 50"/>
          <p:cNvSpPr>
            <a:spLocks noChangeArrowheads="1"/>
          </p:cNvSpPr>
          <p:nvPr/>
        </p:nvSpPr>
        <p:spPr bwMode="auto">
          <a:xfrm>
            <a:off x="2057400" y="4343400"/>
            <a:ext cx="6096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30065" name="Rectangle 51"/>
          <p:cNvSpPr>
            <a:spLocks noChangeArrowheads="1"/>
          </p:cNvSpPr>
          <p:nvPr/>
        </p:nvSpPr>
        <p:spPr bwMode="auto">
          <a:xfrm>
            <a:off x="2590800" y="4343400"/>
            <a:ext cx="6096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30066" name="Rectangle 52"/>
          <p:cNvSpPr>
            <a:spLocks noChangeArrowheads="1"/>
          </p:cNvSpPr>
          <p:nvPr/>
        </p:nvSpPr>
        <p:spPr bwMode="auto">
          <a:xfrm>
            <a:off x="3200400" y="4343400"/>
            <a:ext cx="6096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30067" name="Rectangle 53"/>
          <p:cNvSpPr>
            <a:spLocks noChangeArrowheads="1"/>
          </p:cNvSpPr>
          <p:nvPr/>
        </p:nvSpPr>
        <p:spPr bwMode="auto">
          <a:xfrm>
            <a:off x="5638800" y="2590800"/>
            <a:ext cx="6096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30068" name="Rectangle 54"/>
          <p:cNvSpPr>
            <a:spLocks noChangeArrowheads="1"/>
          </p:cNvSpPr>
          <p:nvPr/>
        </p:nvSpPr>
        <p:spPr bwMode="auto">
          <a:xfrm>
            <a:off x="6248400" y="2590800"/>
            <a:ext cx="6096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30069" name="Rectangle 55"/>
          <p:cNvSpPr>
            <a:spLocks noChangeArrowheads="1"/>
          </p:cNvSpPr>
          <p:nvPr/>
        </p:nvSpPr>
        <p:spPr bwMode="auto">
          <a:xfrm>
            <a:off x="6781800" y="2590800"/>
            <a:ext cx="6096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30070" name="Rectangle 56"/>
          <p:cNvSpPr>
            <a:spLocks noChangeArrowheads="1"/>
          </p:cNvSpPr>
          <p:nvPr/>
        </p:nvSpPr>
        <p:spPr bwMode="auto">
          <a:xfrm>
            <a:off x="7391400" y="2590800"/>
            <a:ext cx="6096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30071" name="Rectangle 57"/>
          <p:cNvSpPr>
            <a:spLocks noChangeArrowheads="1"/>
          </p:cNvSpPr>
          <p:nvPr/>
        </p:nvSpPr>
        <p:spPr bwMode="auto">
          <a:xfrm>
            <a:off x="5638800" y="3200400"/>
            <a:ext cx="6096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30072" name="Rectangle 58"/>
          <p:cNvSpPr>
            <a:spLocks noChangeArrowheads="1"/>
          </p:cNvSpPr>
          <p:nvPr/>
        </p:nvSpPr>
        <p:spPr bwMode="auto">
          <a:xfrm>
            <a:off x="6248400" y="3200400"/>
            <a:ext cx="6096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30073" name="Rectangle 59"/>
          <p:cNvSpPr>
            <a:spLocks noChangeArrowheads="1"/>
          </p:cNvSpPr>
          <p:nvPr/>
        </p:nvSpPr>
        <p:spPr bwMode="auto">
          <a:xfrm>
            <a:off x="6781800" y="3200400"/>
            <a:ext cx="6096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30074" name="Rectangle 60"/>
          <p:cNvSpPr>
            <a:spLocks noChangeArrowheads="1"/>
          </p:cNvSpPr>
          <p:nvPr/>
        </p:nvSpPr>
        <p:spPr bwMode="auto">
          <a:xfrm>
            <a:off x="7391400" y="3200400"/>
            <a:ext cx="6096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30075" name="Rectangle 61"/>
          <p:cNvSpPr>
            <a:spLocks noChangeArrowheads="1"/>
          </p:cNvSpPr>
          <p:nvPr/>
        </p:nvSpPr>
        <p:spPr bwMode="auto">
          <a:xfrm>
            <a:off x="5638800" y="3733800"/>
            <a:ext cx="6096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30076" name="Rectangle 62"/>
          <p:cNvSpPr>
            <a:spLocks noChangeArrowheads="1"/>
          </p:cNvSpPr>
          <p:nvPr/>
        </p:nvSpPr>
        <p:spPr bwMode="auto">
          <a:xfrm>
            <a:off x="6248400" y="3733800"/>
            <a:ext cx="6096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30077" name="Rectangle 63"/>
          <p:cNvSpPr>
            <a:spLocks noChangeArrowheads="1"/>
          </p:cNvSpPr>
          <p:nvPr/>
        </p:nvSpPr>
        <p:spPr bwMode="auto">
          <a:xfrm>
            <a:off x="6781800" y="3733800"/>
            <a:ext cx="6096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30078" name="Rectangle 64"/>
          <p:cNvSpPr>
            <a:spLocks noChangeArrowheads="1"/>
          </p:cNvSpPr>
          <p:nvPr/>
        </p:nvSpPr>
        <p:spPr bwMode="auto">
          <a:xfrm>
            <a:off x="7391400" y="3733800"/>
            <a:ext cx="6096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30079" name="Rectangle 65"/>
          <p:cNvSpPr>
            <a:spLocks noChangeArrowheads="1"/>
          </p:cNvSpPr>
          <p:nvPr/>
        </p:nvSpPr>
        <p:spPr bwMode="auto">
          <a:xfrm>
            <a:off x="5638800" y="4343400"/>
            <a:ext cx="6096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30080" name="Rectangle 66"/>
          <p:cNvSpPr>
            <a:spLocks noChangeArrowheads="1"/>
          </p:cNvSpPr>
          <p:nvPr/>
        </p:nvSpPr>
        <p:spPr bwMode="auto">
          <a:xfrm>
            <a:off x="6248400" y="4343400"/>
            <a:ext cx="6096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30081" name="Rectangle 67"/>
          <p:cNvSpPr>
            <a:spLocks noChangeArrowheads="1"/>
          </p:cNvSpPr>
          <p:nvPr/>
        </p:nvSpPr>
        <p:spPr bwMode="auto">
          <a:xfrm>
            <a:off x="6781800" y="4343400"/>
            <a:ext cx="6096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30082" name="Rectangle 68"/>
          <p:cNvSpPr>
            <a:spLocks noChangeArrowheads="1"/>
          </p:cNvSpPr>
          <p:nvPr/>
        </p:nvSpPr>
        <p:spPr bwMode="auto">
          <a:xfrm>
            <a:off x="7391400" y="4343400"/>
            <a:ext cx="6096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30083" name="Text Box 69"/>
          <p:cNvSpPr txBox="1">
            <a:spLocks noChangeArrowheads="1"/>
          </p:cNvSpPr>
          <p:nvPr/>
        </p:nvSpPr>
        <p:spPr bwMode="auto">
          <a:xfrm>
            <a:off x="1295400" y="26670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2400" b="1">
                <a:solidFill>
                  <a:srgbClr val="000000"/>
                </a:solidFill>
                <a:cs typeface="Arial" charset="0"/>
              </a:rPr>
              <a:t>A0</a:t>
            </a:r>
          </a:p>
        </p:txBody>
      </p:sp>
      <p:sp>
        <p:nvSpPr>
          <p:cNvPr id="130084" name="Text Box 70"/>
          <p:cNvSpPr txBox="1">
            <a:spLocks noChangeArrowheads="1"/>
          </p:cNvSpPr>
          <p:nvPr/>
        </p:nvSpPr>
        <p:spPr bwMode="auto">
          <a:xfrm>
            <a:off x="5562600" y="26670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2400" b="1">
                <a:solidFill>
                  <a:srgbClr val="000000"/>
                </a:solidFill>
                <a:cs typeface="Arial" charset="0"/>
              </a:rPr>
              <a:t>A0</a:t>
            </a:r>
          </a:p>
        </p:txBody>
      </p:sp>
      <p:sp>
        <p:nvSpPr>
          <p:cNvPr id="130085" name="Text Box 71"/>
          <p:cNvSpPr txBox="1">
            <a:spLocks noChangeArrowheads="1"/>
          </p:cNvSpPr>
          <p:nvPr/>
        </p:nvSpPr>
        <p:spPr bwMode="auto">
          <a:xfrm>
            <a:off x="5562600" y="32766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2400" b="1">
                <a:solidFill>
                  <a:srgbClr val="000000"/>
                </a:solidFill>
                <a:cs typeface="Arial" charset="0"/>
              </a:rPr>
              <a:t>A0</a:t>
            </a:r>
          </a:p>
        </p:txBody>
      </p:sp>
      <p:sp>
        <p:nvSpPr>
          <p:cNvPr id="130086" name="Text Box 72"/>
          <p:cNvSpPr txBox="1">
            <a:spLocks noChangeArrowheads="1"/>
          </p:cNvSpPr>
          <p:nvPr/>
        </p:nvSpPr>
        <p:spPr bwMode="auto">
          <a:xfrm>
            <a:off x="5562600" y="38100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2400" b="1">
                <a:solidFill>
                  <a:srgbClr val="000000"/>
                </a:solidFill>
                <a:cs typeface="Arial" charset="0"/>
              </a:rPr>
              <a:t>A0</a:t>
            </a:r>
          </a:p>
        </p:txBody>
      </p:sp>
      <p:sp>
        <p:nvSpPr>
          <p:cNvPr id="130087" name="Text Box 73"/>
          <p:cNvSpPr txBox="1">
            <a:spLocks noChangeArrowheads="1"/>
          </p:cNvSpPr>
          <p:nvPr/>
        </p:nvSpPr>
        <p:spPr bwMode="auto">
          <a:xfrm>
            <a:off x="5562600" y="44196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2400" b="1">
                <a:solidFill>
                  <a:srgbClr val="000000"/>
                </a:solidFill>
                <a:cs typeface="Arial" charset="0"/>
              </a:rPr>
              <a:t>A0</a:t>
            </a:r>
          </a:p>
        </p:txBody>
      </p:sp>
      <p:sp>
        <p:nvSpPr>
          <p:cNvPr id="130088" name="Text Box 74"/>
          <p:cNvSpPr txBox="1">
            <a:spLocks noChangeArrowheads="1"/>
          </p:cNvSpPr>
          <p:nvPr/>
        </p:nvSpPr>
        <p:spPr bwMode="auto">
          <a:xfrm>
            <a:off x="1447800" y="18288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eaLnBrk="0" hangingPunct="0">
              <a:spcBef>
                <a:spcPct val="50000"/>
              </a:spcBef>
              <a:buClrTx/>
              <a:buFontTx/>
              <a:buNone/>
            </a:pPr>
            <a:r>
              <a:rPr lang="en-US" altLang="en-US" sz="2400">
                <a:solidFill>
                  <a:srgbClr val="000000"/>
                </a:solidFill>
                <a:cs typeface="Arial" charset="0"/>
              </a:rPr>
              <a:t>data</a:t>
            </a:r>
            <a:endParaRPr lang="en-US" altLang="en-US" sz="2400">
              <a:cs typeface="Arial" charset="0"/>
            </a:endParaRPr>
          </a:p>
        </p:txBody>
      </p:sp>
      <p:sp>
        <p:nvSpPr>
          <p:cNvPr id="130089" name="Line 75"/>
          <p:cNvSpPr>
            <a:spLocks noChangeShapeType="1"/>
          </p:cNvSpPr>
          <p:nvPr/>
        </p:nvSpPr>
        <p:spPr bwMode="auto">
          <a:xfrm>
            <a:off x="2209800" y="2057400"/>
            <a:ext cx="1524000" cy="0"/>
          </a:xfrm>
          <a:prstGeom prst="line">
            <a:avLst/>
          </a:prstGeom>
          <a:noFill/>
          <a:ln w="38100">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0090" name="Text Box 76"/>
          <p:cNvSpPr txBox="1">
            <a:spLocks noChangeArrowheads="1"/>
          </p:cNvSpPr>
          <p:nvPr/>
        </p:nvSpPr>
        <p:spPr bwMode="auto">
          <a:xfrm rot="10800000">
            <a:off x="304800" y="2819400"/>
            <a:ext cx="5492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vert="eaVert">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2400">
                <a:solidFill>
                  <a:srgbClr val="000000"/>
                </a:solidFill>
                <a:cs typeface="Arial" charset="0"/>
              </a:rPr>
              <a:t>Processors</a:t>
            </a:r>
            <a:endParaRPr lang="en-US" altLang="en-US" sz="2400">
              <a:cs typeface="Arial" charset="0"/>
            </a:endParaRPr>
          </a:p>
        </p:txBody>
      </p:sp>
      <p:sp>
        <p:nvSpPr>
          <p:cNvPr id="130091" name="Line 77"/>
          <p:cNvSpPr>
            <a:spLocks noChangeShapeType="1"/>
          </p:cNvSpPr>
          <p:nvPr/>
        </p:nvSpPr>
        <p:spPr bwMode="auto">
          <a:xfrm>
            <a:off x="914400" y="2819400"/>
            <a:ext cx="0" cy="2057400"/>
          </a:xfrm>
          <a:prstGeom prst="line">
            <a:avLst/>
          </a:prstGeom>
          <a:noFill/>
          <a:ln w="38100">
            <a:solidFill>
              <a:srgbClr val="000000"/>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130092" name="AutoShape 78"/>
          <p:cNvSpPr>
            <a:spLocks noChangeArrowheads="1"/>
          </p:cNvSpPr>
          <p:nvPr/>
        </p:nvSpPr>
        <p:spPr bwMode="auto">
          <a:xfrm>
            <a:off x="4038600" y="3505200"/>
            <a:ext cx="1295400" cy="533400"/>
          </a:xfrm>
          <a:prstGeom prst="rightArrow">
            <a:avLst>
              <a:gd name="adj1" fmla="val 50000"/>
              <a:gd name="adj2" fmla="val 60714"/>
            </a:avLst>
          </a:prstGeom>
          <a:solidFill>
            <a:srgbClr val="FF9933"/>
          </a:solidFill>
          <a:ln w="12700">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Tree>
  </p:cSld>
  <p:clrMapOvr>
    <a:masterClrMapping/>
  </p:clrMapOvr>
  <p:transition spd="slow"/>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r>
              <a:rPr lang="en-US" altLang="en-US" dirty="0" smtClean="0">
                <a:latin typeface="Times New Roman" pitchFamily="18" charset="0"/>
                <a:cs typeface="Times New Roman" pitchFamily="18" charset="0"/>
              </a:rPr>
              <a:t>Broadcast</a:t>
            </a:r>
          </a:p>
        </p:txBody>
      </p:sp>
      <p:sp>
        <p:nvSpPr>
          <p:cNvPr id="131075" name="Rectangle 3"/>
          <p:cNvSpPr>
            <a:spLocks noGrp="1" noChangeArrowheads="1"/>
          </p:cNvSpPr>
          <p:nvPr>
            <p:ph idx="1"/>
          </p:nvPr>
        </p:nvSpPr>
        <p:spPr/>
        <p:txBody>
          <a:bodyPr/>
          <a:lstStyle/>
          <a:p>
            <a:r>
              <a:rPr lang="en-US" altLang="en-US" sz="2800" b="1" i="1" smtClean="0">
                <a:latin typeface="Courier New" pitchFamily="49" charset="0"/>
                <a:cs typeface="Times New Roman" pitchFamily="18" charset="0"/>
              </a:rPr>
              <a:t>int MPI_Bcast (void *buffer, int count, MPI_Datatype datatype, int root,                                    MPI_Comm comm)</a:t>
            </a:r>
          </a:p>
          <a:p>
            <a:pPr lvl="1"/>
            <a:r>
              <a:rPr lang="en-US" altLang="en-US" smtClean="0">
                <a:latin typeface="Times New Roman" pitchFamily="18" charset="0"/>
                <a:cs typeface="Times New Roman" pitchFamily="18" charset="0"/>
              </a:rPr>
              <a:t>buffer - address of data to broadcast</a:t>
            </a:r>
          </a:p>
          <a:p>
            <a:pPr lvl="1"/>
            <a:r>
              <a:rPr lang="en-US" altLang="en-US" smtClean="0">
                <a:latin typeface="Times New Roman" pitchFamily="18" charset="0"/>
                <a:cs typeface="Times New Roman" pitchFamily="18" charset="0"/>
              </a:rPr>
              <a:t>count - number of items to send</a:t>
            </a:r>
          </a:p>
          <a:p>
            <a:pPr lvl="1"/>
            <a:r>
              <a:rPr lang="en-US" altLang="en-US" smtClean="0">
                <a:latin typeface="Times New Roman" pitchFamily="18" charset="0"/>
                <a:cs typeface="Times New Roman" pitchFamily="18" charset="0"/>
              </a:rPr>
              <a:t>datatype - MPI datatype</a:t>
            </a:r>
          </a:p>
          <a:p>
            <a:pPr lvl="1"/>
            <a:r>
              <a:rPr lang="en-US" altLang="en-US" smtClean="0">
                <a:solidFill>
                  <a:srgbClr val="CC0000"/>
                </a:solidFill>
                <a:latin typeface="Times New Roman" pitchFamily="18" charset="0"/>
                <a:cs typeface="Times New Roman" pitchFamily="18" charset="0"/>
              </a:rPr>
              <a:t>root</a:t>
            </a:r>
            <a:r>
              <a:rPr lang="en-US" altLang="en-US" smtClean="0">
                <a:latin typeface="Times New Roman" pitchFamily="18" charset="0"/>
                <a:cs typeface="Times New Roman" pitchFamily="18" charset="0"/>
              </a:rPr>
              <a:t> - process from which data is sent</a:t>
            </a:r>
          </a:p>
          <a:p>
            <a:pPr lvl="1"/>
            <a:r>
              <a:rPr lang="en-US" altLang="en-US" smtClean="0">
                <a:latin typeface="Times New Roman" pitchFamily="18" charset="0"/>
                <a:cs typeface="Times New Roman" pitchFamily="18" charset="0"/>
              </a:rPr>
              <a:t>comm - MPI communicator</a:t>
            </a:r>
          </a:p>
        </p:txBody>
      </p:sp>
    </p:spTree>
  </p:cSld>
  <p:clrMapOvr>
    <a:masterClrMapping/>
  </p:clrMapOvr>
  <p:transition spd="slow"/>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idx="4294967295"/>
          </p:nvPr>
        </p:nvSpPr>
        <p:spPr>
          <a:xfrm>
            <a:off x="2592388" y="47625"/>
            <a:ext cx="6551612" cy="1143000"/>
          </a:xfrm>
        </p:spPr>
        <p:txBody>
          <a:bodyPr/>
          <a:lstStyle/>
          <a:p>
            <a:r>
              <a:rPr lang="en-US" altLang="en-US" sz="3600" dirty="0" smtClean="0">
                <a:latin typeface="Times New Roman" pitchFamily="18" charset="0"/>
                <a:cs typeface="Times New Roman" pitchFamily="18" charset="0"/>
              </a:rPr>
              <a:t>Gather/Scatter</a:t>
            </a:r>
          </a:p>
        </p:txBody>
      </p:sp>
      <p:sp>
        <p:nvSpPr>
          <p:cNvPr id="132099" name="Rectangle 3"/>
          <p:cNvSpPr>
            <a:spLocks noChangeArrowheads="1"/>
          </p:cNvSpPr>
          <p:nvPr/>
        </p:nvSpPr>
        <p:spPr bwMode="auto">
          <a:xfrm>
            <a:off x="1447800" y="2590800"/>
            <a:ext cx="6096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32100" name="Rectangle 4"/>
          <p:cNvSpPr>
            <a:spLocks noChangeArrowheads="1"/>
          </p:cNvSpPr>
          <p:nvPr/>
        </p:nvSpPr>
        <p:spPr bwMode="auto">
          <a:xfrm>
            <a:off x="2057400" y="2590800"/>
            <a:ext cx="6096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32101" name="Rectangle 5"/>
          <p:cNvSpPr>
            <a:spLocks noChangeArrowheads="1"/>
          </p:cNvSpPr>
          <p:nvPr/>
        </p:nvSpPr>
        <p:spPr bwMode="auto">
          <a:xfrm>
            <a:off x="2590800" y="2590800"/>
            <a:ext cx="6096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32102" name="Rectangle 6"/>
          <p:cNvSpPr>
            <a:spLocks noChangeArrowheads="1"/>
          </p:cNvSpPr>
          <p:nvPr/>
        </p:nvSpPr>
        <p:spPr bwMode="auto">
          <a:xfrm>
            <a:off x="3200400" y="2590800"/>
            <a:ext cx="6096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32103" name="Rectangle 7"/>
          <p:cNvSpPr>
            <a:spLocks noChangeArrowheads="1"/>
          </p:cNvSpPr>
          <p:nvPr/>
        </p:nvSpPr>
        <p:spPr bwMode="auto">
          <a:xfrm>
            <a:off x="1447800" y="3200400"/>
            <a:ext cx="6096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32104" name="Rectangle 8"/>
          <p:cNvSpPr>
            <a:spLocks noChangeArrowheads="1"/>
          </p:cNvSpPr>
          <p:nvPr/>
        </p:nvSpPr>
        <p:spPr bwMode="auto">
          <a:xfrm>
            <a:off x="2057400" y="3200400"/>
            <a:ext cx="6096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32105" name="Rectangle 9"/>
          <p:cNvSpPr>
            <a:spLocks noChangeArrowheads="1"/>
          </p:cNvSpPr>
          <p:nvPr/>
        </p:nvSpPr>
        <p:spPr bwMode="auto">
          <a:xfrm>
            <a:off x="2590800" y="3200400"/>
            <a:ext cx="6096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32106" name="Rectangle 10"/>
          <p:cNvSpPr>
            <a:spLocks noChangeArrowheads="1"/>
          </p:cNvSpPr>
          <p:nvPr/>
        </p:nvSpPr>
        <p:spPr bwMode="auto">
          <a:xfrm>
            <a:off x="3200400" y="3200400"/>
            <a:ext cx="6096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32107" name="Rectangle 11"/>
          <p:cNvSpPr>
            <a:spLocks noChangeArrowheads="1"/>
          </p:cNvSpPr>
          <p:nvPr/>
        </p:nvSpPr>
        <p:spPr bwMode="auto">
          <a:xfrm>
            <a:off x="1447800" y="3733800"/>
            <a:ext cx="6096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32108" name="Rectangle 12"/>
          <p:cNvSpPr>
            <a:spLocks noChangeArrowheads="1"/>
          </p:cNvSpPr>
          <p:nvPr/>
        </p:nvSpPr>
        <p:spPr bwMode="auto">
          <a:xfrm>
            <a:off x="2057400" y="3733800"/>
            <a:ext cx="6096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32109" name="Rectangle 13"/>
          <p:cNvSpPr>
            <a:spLocks noChangeArrowheads="1"/>
          </p:cNvSpPr>
          <p:nvPr/>
        </p:nvSpPr>
        <p:spPr bwMode="auto">
          <a:xfrm>
            <a:off x="2590800" y="3733800"/>
            <a:ext cx="6096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32110" name="Rectangle 14"/>
          <p:cNvSpPr>
            <a:spLocks noChangeArrowheads="1"/>
          </p:cNvSpPr>
          <p:nvPr/>
        </p:nvSpPr>
        <p:spPr bwMode="auto">
          <a:xfrm>
            <a:off x="3200400" y="3733800"/>
            <a:ext cx="6096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32111" name="Rectangle 15"/>
          <p:cNvSpPr>
            <a:spLocks noChangeArrowheads="1"/>
          </p:cNvSpPr>
          <p:nvPr/>
        </p:nvSpPr>
        <p:spPr bwMode="auto">
          <a:xfrm>
            <a:off x="1447800" y="4343400"/>
            <a:ext cx="6096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32112" name="Rectangle 16"/>
          <p:cNvSpPr>
            <a:spLocks noChangeArrowheads="1"/>
          </p:cNvSpPr>
          <p:nvPr/>
        </p:nvSpPr>
        <p:spPr bwMode="auto">
          <a:xfrm>
            <a:off x="2057400" y="4343400"/>
            <a:ext cx="6096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32113" name="Rectangle 17"/>
          <p:cNvSpPr>
            <a:spLocks noChangeArrowheads="1"/>
          </p:cNvSpPr>
          <p:nvPr/>
        </p:nvSpPr>
        <p:spPr bwMode="auto">
          <a:xfrm>
            <a:off x="2590800" y="4343400"/>
            <a:ext cx="6096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32114" name="Rectangle 18"/>
          <p:cNvSpPr>
            <a:spLocks noChangeArrowheads="1"/>
          </p:cNvSpPr>
          <p:nvPr/>
        </p:nvSpPr>
        <p:spPr bwMode="auto">
          <a:xfrm>
            <a:off x="3200400" y="4343400"/>
            <a:ext cx="6096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32115" name="Rectangle 19"/>
          <p:cNvSpPr>
            <a:spLocks noChangeArrowheads="1"/>
          </p:cNvSpPr>
          <p:nvPr/>
        </p:nvSpPr>
        <p:spPr bwMode="auto">
          <a:xfrm>
            <a:off x="5638800" y="2590800"/>
            <a:ext cx="6096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32116" name="Rectangle 20"/>
          <p:cNvSpPr>
            <a:spLocks noChangeArrowheads="1"/>
          </p:cNvSpPr>
          <p:nvPr/>
        </p:nvSpPr>
        <p:spPr bwMode="auto">
          <a:xfrm>
            <a:off x="6248400" y="2590800"/>
            <a:ext cx="6096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32117" name="Rectangle 21"/>
          <p:cNvSpPr>
            <a:spLocks noChangeArrowheads="1"/>
          </p:cNvSpPr>
          <p:nvPr/>
        </p:nvSpPr>
        <p:spPr bwMode="auto">
          <a:xfrm>
            <a:off x="6781800" y="2590800"/>
            <a:ext cx="6096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32118" name="Rectangle 22"/>
          <p:cNvSpPr>
            <a:spLocks noChangeArrowheads="1"/>
          </p:cNvSpPr>
          <p:nvPr/>
        </p:nvSpPr>
        <p:spPr bwMode="auto">
          <a:xfrm>
            <a:off x="7391400" y="2590800"/>
            <a:ext cx="6096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32119" name="Rectangle 23"/>
          <p:cNvSpPr>
            <a:spLocks noChangeArrowheads="1"/>
          </p:cNvSpPr>
          <p:nvPr/>
        </p:nvSpPr>
        <p:spPr bwMode="auto">
          <a:xfrm>
            <a:off x="5638800" y="3200400"/>
            <a:ext cx="6096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32120" name="Rectangle 24"/>
          <p:cNvSpPr>
            <a:spLocks noChangeArrowheads="1"/>
          </p:cNvSpPr>
          <p:nvPr/>
        </p:nvSpPr>
        <p:spPr bwMode="auto">
          <a:xfrm>
            <a:off x="6248400" y="3200400"/>
            <a:ext cx="6096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32121" name="Rectangle 25"/>
          <p:cNvSpPr>
            <a:spLocks noChangeArrowheads="1"/>
          </p:cNvSpPr>
          <p:nvPr/>
        </p:nvSpPr>
        <p:spPr bwMode="auto">
          <a:xfrm>
            <a:off x="6781800" y="3200400"/>
            <a:ext cx="6096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32122" name="Rectangle 26"/>
          <p:cNvSpPr>
            <a:spLocks noChangeArrowheads="1"/>
          </p:cNvSpPr>
          <p:nvPr/>
        </p:nvSpPr>
        <p:spPr bwMode="auto">
          <a:xfrm>
            <a:off x="7391400" y="3200400"/>
            <a:ext cx="6096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32123" name="Rectangle 27"/>
          <p:cNvSpPr>
            <a:spLocks noChangeArrowheads="1"/>
          </p:cNvSpPr>
          <p:nvPr/>
        </p:nvSpPr>
        <p:spPr bwMode="auto">
          <a:xfrm>
            <a:off x="5638800" y="3733800"/>
            <a:ext cx="6096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32124" name="Rectangle 28"/>
          <p:cNvSpPr>
            <a:spLocks noChangeArrowheads="1"/>
          </p:cNvSpPr>
          <p:nvPr/>
        </p:nvSpPr>
        <p:spPr bwMode="auto">
          <a:xfrm>
            <a:off x="6248400" y="3733800"/>
            <a:ext cx="6096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32125" name="Rectangle 29"/>
          <p:cNvSpPr>
            <a:spLocks noChangeArrowheads="1"/>
          </p:cNvSpPr>
          <p:nvPr/>
        </p:nvSpPr>
        <p:spPr bwMode="auto">
          <a:xfrm>
            <a:off x="6781800" y="3733800"/>
            <a:ext cx="6096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32126" name="Rectangle 30"/>
          <p:cNvSpPr>
            <a:spLocks noChangeArrowheads="1"/>
          </p:cNvSpPr>
          <p:nvPr/>
        </p:nvSpPr>
        <p:spPr bwMode="auto">
          <a:xfrm>
            <a:off x="7391400" y="3733800"/>
            <a:ext cx="6096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32127" name="Rectangle 31"/>
          <p:cNvSpPr>
            <a:spLocks noChangeArrowheads="1"/>
          </p:cNvSpPr>
          <p:nvPr/>
        </p:nvSpPr>
        <p:spPr bwMode="auto">
          <a:xfrm>
            <a:off x="5638800" y="4343400"/>
            <a:ext cx="6096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32128" name="Rectangle 32"/>
          <p:cNvSpPr>
            <a:spLocks noChangeArrowheads="1"/>
          </p:cNvSpPr>
          <p:nvPr/>
        </p:nvSpPr>
        <p:spPr bwMode="auto">
          <a:xfrm>
            <a:off x="6248400" y="4343400"/>
            <a:ext cx="6096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32129" name="Rectangle 33"/>
          <p:cNvSpPr>
            <a:spLocks noChangeArrowheads="1"/>
          </p:cNvSpPr>
          <p:nvPr/>
        </p:nvSpPr>
        <p:spPr bwMode="auto">
          <a:xfrm>
            <a:off x="6781800" y="4343400"/>
            <a:ext cx="6096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32130" name="Rectangle 34"/>
          <p:cNvSpPr>
            <a:spLocks noChangeArrowheads="1"/>
          </p:cNvSpPr>
          <p:nvPr/>
        </p:nvSpPr>
        <p:spPr bwMode="auto">
          <a:xfrm>
            <a:off x="7391400" y="4343400"/>
            <a:ext cx="6096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32131" name="Text Box 35"/>
          <p:cNvSpPr txBox="1">
            <a:spLocks noChangeArrowheads="1"/>
          </p:cNvSpPr>
          <p:nvPr/>
        </p:nvSpPr>
        <p:spPr bwMode="auto">
          <a:xfrm>
            <a:off x="1295400" y="26670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2400" b="1">
                <a:solidFill>
                  <a:srgbClr val="000000"/>
                </a:solidFill>
                <a:cs typeface="Arial" charset="0"/>
              </a:rPr>
              <a:t>A0</a:t>
            </a:r>
          </a:p>
        </p:txBody>
      </p:sp>
      <p:sp>
        <p:nvSpPr>
          <p:cNvPr id="132132" name="Text Box 36"/>
          <p:cNvSpPr txBox="1">
            <a:spLocks noChangeArrowheads="1"/>
          </p:cNvSpPr>
          <p:nvPr/>
        </p:nvSpPr>
        <p:spPr bwMode="auto">
          <a:xfrm>
            <a:off x="5562600" y="26670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2400" b="1">
                <a:solidFill>
                  <a:srgbClr val="000000"/>
                </a:solidFill>
                <a:cs typeface="Arial" charset="0"/>
              </a:rPr>
              <a:t>A0</a:t>
            </a:r>
          </a:p>
        </p:txBody>
      </p:sp>
      <p:sp>
        <p:nvSpPr>
          <p:cNvPr id="132133" name="Text Box 37"/>
          <p:cNvSpPr txBox="1">
            <a:spLocks noChangeArrowheads="1"/>
          </p:cNvSpPr>
          <p:nvPr/>
        </p:nvSpPr>
        <p:spPr bwMode="auto">
          <a:xfrm>
            <a:off x="5562600" y="32766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2400" b="1">
                <a:solidFill>
                  <a:srgbClr val="000000"/>
                </a:solidFill>
                <a:cs typeface="Arial" charset="0"/>
              </a:rPr>
              <a:t>A1</a:t>
            </a:r>
          </a:p>
        </p:txBody>
      </p:sp>
      <p:sp>
        <p:nvSpPr>
          <p:cNvPr id="132134" name="Text Box 38"/>
          <p:cNvSpPr txBox="1">
            <a:spLocks noChangeArrowheads="1"/>
          </p:cNvSpPr>
          <p:nvPr/>
        </p:nvSpPr>
        <p:spPr bwMode="auto">
          <a:xfrm>
            <a:off x="5562600" y="38100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2400" b="1">
                <a:solidFill>
                  <a:srgbClr val="000000"/>
                </a:solidFill>
                <a:cs typeface="Arial" charset="0"/>
              </a:rPr>
              <a:t>A2</a:t>
            </a:r>
          </a:p>
        </p:txBody>
      </p:sp>
      <p:sp>
        <p:nvSpPr>
          <p:cNvPr id="132135" name="Text Box 39"/>
          <p:cNvSpPr txBox="1">
            <a:spLocks noChangeArrowheads="1"/>
          </p:cNvSpPr>
          <p:nvPr/>
        </p:nvSpPr>
        <p:spPr bwMode="auto">
          <a:xfrm>
            <a:off x="5562600" y="44196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2400" b="1">
                <a:solidFill>
                  <a:srgbClr val="000000"/>
                </a:solidFill>
                <a:cs typeface="Arial" charset="0"/>
              </a:rPr>
              <a:t>A3</a:t>
            </a:r>
          </a:p>
        </p:txBody>
      </p:sp>
      <p:sp>
        <p:nvSpPr>
          <p:cNvPr id="132136" name="Text Box 40"/>
          <p:cNvSpPr txBox="1">
            <a:spLocks noChangeArrowheads="1"/>
          </p:cNvSpPr>
          <p:nvPr/>
        </p:nvSpPr>
        <p:spPr bwMode="auto">
          <a:xfrm>
            <a:off x="1447800" y="18288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eaLnBrk="0" hangingPunct="0">
              <a:spcBef>
                <a:spcPct val="50000"/>
              </a:spcBef>
              <a:buClrTx/>
              <a:buFontTx/>
              <a:buNone/>
            </a:pPr>
            <a:r>
              <a:rPr lang="en-US" altLang="en-US" sz="2400">
                <a:solidFill>
                  <a:srgbClr val="000000"/>
                </a:solidFill>
                <a:cs typeface="Arial" charset="0"/>
              </a:rPr>
              <a:t>data</a:t>
            </a:r>
            <a:endParaRPr lang="en-US" altLang="en-US" sz="2400">
              <a:cs typeface="Arial" charset="0"/>
            </a:endParaRPr>
          </a:p>
        </p:txBody>
      </p:sp>
      <p:sp>
        <p:nvSpPr>
          <p:cNvPr id="132137" name="Line 41"/>
          <p:cNvSpPr>
            <a:spLocks noChangeShapeType="1"/>
          </p:cNvSpPr>
          <p:nvPr/>
        </p:nvSpPr>
        <p:spPr bwMode="auto">
          <a:xfrm>
            <a:off x="2209800" y="2057400"/>
            <a:ext cx="990600" cy="0"/>
          </a:xfrm>
          <a:prstGeom prst="line">
            <a:avLst/>
          </a:prstGeom>
          <a:noFill/>
          <a:ln w="38100">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2138" name="AutoShape 44"/>
          <p:cNvSpPr>
            <a:spLocks noChangeArrowheads="1"/>
          </p:cNvSpPr>
          <p:nvPr/>
        </p:nvSpPr>
        <p:spPr bwMode="auto">
          <a:xfrm>
            <a:off x="4114800" y="2971800"/>
            <a:ext cx="1295400" cy="533400"/>
          </a:xfrm>
          <a:prstGeom prst="rightArrow">
            <a:avLst>
              <a:gd name="adj1" fmla="val 50000"/>
              <a:gd name="adj2" fmla="val 60714"/>
            </a:avLst>
          </a:prstGeom>
          <a:solidFill>
            <a:srgbClr val="FF9933"/>
          </a:solidFill>
          <a:ln w="12700">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32139" name="Text Box 45"/>
          <p:cNvSpPr txBox="1">
            <a:spLocks noChangeArrowheads="1"/>
          </p:cNvSpPr>
          <p:nvPr/>
        </p:nvSpPr>
        <p:spPr bwMode="auto">
          <a:xfrm>
            <a:off x="1905000" y="26670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2400" b="1">
                <a:solidFill>
                  <a:srgbClr val="000000"/>
                </a:solidFill>
                <a:cs typeface="Arial" charset="0"/>
              </a:rPr>
              <a:t>A1</a:t>
            </a:r>
          </a:p>
        </p:txBody>
      </p:sp>
      <p:sp>
        <p:nvSpPr>
          <p:cNvPr id="132140" name="Text Box 46"/>
          <p:cNvSpPr txBox="1">
            <a:spLocks noChangeArrowheads="1"/>
          </p:cNvSpPr>
          <p:nvPr/>
        </p:nvSpPr>
        <p:spPr bwMode="auto">
          <a:xfrm>
            <a:off x="2438400" y="26670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2400" b="1">
                <a:solidFill>
                  <a:srgbClr val="000000"/>
                </a:solidFill>
                <a:cs typeface="Arial" charset="0"/>
              </a:rPr>
              <a:t>A2</a:t>
            </a:r>
          </a:p>
        </p:txBody>
      </p:sp>
      <p:sp>
        <p:nvSpPr>
          <p:cNvPr id="132141" name="Text Box 47"/>
          <p:cNvSpPr txBox="1">
            <a:spLocks noChangeArrowheads="1"/>
          </p:cNvSpPr>
          <p:nvPr/>
        </p:nvSpPr>
        <p:spPr bwMode="auto">
          <a:xfrm>
            <a:off x="3048000" y="26670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2400" b="1">
                <a:solidFill>
                  <a:srgbClr val="000000"/>
                </a:solidFill>
                <a:cs typeface="Arial" charset="0"/>
              </a:rPr>
              <a:t>A3</a:t>
            </a:r>
          </a:p>
        </p:txBody>
      </p:sp>
      <p:sp>
        <p:nvSpPr>
          <p:cNvPr id="132142" name="AutoShape 48"/>
          <p:cNvSpPr>
            <a:spLocks noChangeArrowheads="1"/>
          </p:cNvSpPr>
          <p:nvPr/>
        </p:nvSpPr>
        <p:spPr bwMode="auto">
          <a:xfrm flipH="1">
            <a:off x="4114800" y="4114800"/>
            <a:ext cx="1295400" cy="533400"/>
          </a:xfrm>
          <a:prstGeom prst="rightArrow">
            <a:avLst>
              <a:gd name="adj1" fmla="val 50000"/>
              <a:gd name="adj2" fmla="val 60714"/>
            </a:avLst>
          </a:prstGeom>
          <a:solidFill>
            <a:srgbClr val="FF9933"/>
          </a:solidFill>
          <a:ln w="12700">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32143" name="Text Box 49"/>
          <p:cNvSpPr txBox="1">
            <a:spLocks noChangeArrowheads="1"/>
          </p:cNvSpPr>
          <p:nvPr/>
        </p:nvSpPr>
        <p:spPr bwMode="auto">
          <a:xfrm>
            <a:off x="4038600" y="2514600"/>
            <a:ext cx="1216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eaLnBrk="0" hangingPunct="0">
              <a:spcBef>
                <a:spcPct val="0"/>
              </a:spcBef>
              <a:buClrTx/>
              <a:buFontTx/>
              <a:buNone/>
            </a:pPr>
            <a:r>
              <a:rPr lang="en-US" altLang="en-US" sz="2400" b="1">
                <a:solidFill>
                  <a:srgbClr val="000000"/>
                </a:solidFill>
                <a:cs typeface="Arial" charset="0"/>
              </a:rPr>
              <a:t>scatter</a:t>
            </a:r>
            <a:endParaRPr lang="en-US" altLang="en-US" sz="2400">
              <a:solidFill>
                <a:srgbClr val="000000"/>
              </a:solidFill>
              <a:cs typeface="Arial" charset="0"/>
            </a:endParaRPr>
          </a:p>
        </p:txBody>
      </p:sp>
      <p:sp>
        <p:nvSpPr>
          <p:cNvPr id="132144" name="Text Box 50"/>
          <p:cNvSpPr txBox="1">
            <a:spLocks noChangeArrowheads="1"/>
          </p:cNvSpPr>
          <p:nvPr/>
        </p:nvSpPr>
        <p:spPr bwMode="auto">
          <a:xfrm>
            <a:off x="4191000" y="36576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r" eaLnBrk="0" hangingPunct="0">
              <a:spcBef>
                <a:spcPct val="0"/>
              </a:spcBef>
              <a:buClrTx/>
              <a:buFontTx/>
              <a:buNone/>
            </a:pPr>
            <a:r>
              <a:rPr lang="en-US" altLang="en-US" sz="2400" b="1">
                <a:solidFill>
                  <a:srgbClr val="000000"/>
                </a:solidFill>
                <a:cs typeface="Arial" charset="0"/>
              </a:rPr>
              <a:t>gather</a:t>
            </a:r>
            <a:endParaRPr lang="en-US" altLang="en-US" sz="2400">
              <a:solidFill>
                <a:srgbClr val="000000"/>
              </a:solidFill>
              <a:cs typeface="Arial" charset="0"/>
            </a:endParaRPr>
          </a:p>
        </p:txBody>
      </p:sp>
      <p:sp>
        <p:nvSpPr>
          <p:cNvPr id="132145" name="Text Box 51"/>
          <p:cNvSpPr txBox="1">
            <a:spLocks noChangeArrowheads="1"/>
          </p:cNvSpPr>
          <p:nvPr/>
        </p:nvSpPr>
        <p:spPr bwMode="auto">
          <a:xfrm rot="10800000">
            <a:off x="304800" y="2819400"/>
            <a:ext cx="5492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vert="eaVert">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2400">
                <a:solidFill>
                  <a:srgbClr val="000000"/>
                </a:solidFill>
                <a:cs typeface="Arial" charset="0"/>
              </a:rPr>
              <a:t>Processors</a:t>
            </a:r>
            <a:endParaRPr lang="en-US" altLang="en-US" sz="2400">
              <a:cs typeface="Arial" charset="0"/>
            </a:endParaRPr>
          </a:p>
        </p:txBody>
      </p:sp>
      <p:sp>
        <p:nvSpPr>
          <p:cNvPr id="132146" name="Line 52"/>
          <p:cNvSpPr>
            <a:spLocks noChangeShapeType="1"/>
          </p:cNvSpPr>
          <p:nvPr/>
        </p:nvSpPr>
        <p:spPr bwMode="auto">
          <a:xfrm>
            <a:off x="914400" y="2819400"/>
            <a:ext cx="0" cy="2057400"/>
          </a:xfrm>
          <a:prstGeom prst="line">
            <a:avLst/>
          </a:prstGeom>
          <a:noFill/>
          <a:ln w="38100">
            <a:solidFill>
              <a:srgbClr val="000000"/>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2592388" y="76200"/>
            <a:ext cx="6551612" cy="1143000"/>
          </a:xfrm>
        </p:spPr>
        <p:txBody>
          <a:bodyPr/>
          <a:lstStyle/>
          <a:p>
            <a:r>
              <a:rPr lang="en-US" altLang="en-US" sz="3600" smtClean="0">
                <a:latin typeface="Times New Roman" pitchFamily="18" charset="0"/>
                <a:cs typeface="Times New Roman" pitchFamily="18" charset="0"/>
              </a:rPr>
              <a:t>Clustered SMPs</a:t>
            </a:r>
          </a:p>
        </p:txBody>
      </p:sp>
      <p:sp>
        <p:nvSpPr>
          <p:cNvPr id="27651" name="Rectangle 4"/>
          <p:cNvSpPr>
            <a:spLocks noChangeArrowheads="1"/>
          </p:cNvSpPr>
          <p:nvPr/>
        </p:nvSpPr>
        <p:spPr bwMode="auto">
          <a:xfrm>
            <a:off x="533400" y="3352800"/>
            <a:ext cx="1981200" cy="1905000"/>
          </a:xfrm>
          <a:prstGeom prst="rect">
            <a:avLst/>
          </a:prstGeom>
          <a:solidFill>
            <a:schemeClr val="accent1"/>
          </a:solidFill>
          <a:ln w="19050">
            <a:solidFill>
              <a:schemeClr val="tx1"/>
            </a:solidFill>
            <a:miter lim="800000"/>
            <a:headEnd/>
            <a:tailEnd/>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27652" name="Line 6"/>
          <p:cNvSpPr>
            <a:spLocks noChangeShapeType="1"/>
          </p:cNvSpPr>
          <p:nvPr/>
        </p:nvSpPr>
        <p:spPr bwMode="auto">
          <a:xfrm>
            <a:off x="1524000" y="4267200"/>
            <a:ext cx="0" cy="990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3" name="AutoShape 9"/>
          <p:cNvSpPr>
            <a:spLocks noChangeArrowheads="1"/>
          </p:cNvSpPr>
          <p:nvPr/>
        </p:nvSpPr>
        <p:spPr bwMode="auto">
          <a:xfrm>
            <a:off x="533400" y="1295400"/>
            <a:ext cx="8229600" cy="914400"/>
          </a:xfrm>
          <a:prstGeom prst="roundRect">
            <a:avLst>
              <a:gd name="adj" fmla="val 16667"/>
            </a:avLst>
          </a:prstGeom>
          <a:solidFill>
            <a:schemeClr val="accent1"/>
          </a:solidFill>
          <a:ln w="9525">
            <a:solidFill>
              <a:schemeClr val="tx1"/>
            </a:solidFill>
            <a:round/>
            <a:headEnd/>
            <a:tailEnd/>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27654" name="Text Box 10"/>
          <p:cNvSpPr txBox="1">
            <a:spLocks noChangeArrowheads="1"/>
          </p:cNvSpPr>
          <p:nvPr/>
        </p:nvSpPr>
        <p:spPr bwMode="auto">
          <a:xfrm>
            <a:off x="2667000" y="1524000"/>
            <a:ext cx="4267200" cy="36671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a:spcBef>
                <a:spcPct val="50000"/>
              </a:spcBef>
              <a:buClrTx/>
              <a:buFontTx/>
              <a:buNone/>
            </a:pPr>
            <a:r>
              <a:rPr lang="en-US" altLang="en-US" sz="1800">
                <a:latin typeface="Arial" charset="0"/>
                <a:cs typeface="Arial" charset="0"/>
              </a:rPr>
              <a:t>Cluster Interconnect Network</a:t>
            </a:r>
          </a:p>
        </p:txBody>
      </p:sp>
      <p:sp>
        <p:nvSpPr>
          <p:cNvPr id="27655" name="Line 11"/>
          <p:cNvSpPr>
            <a:spLocks noChangeShapeType="1"/>
          </p:cNvSpPr>
          <p:nvPr/>
        </p:nvSpPr>
        <p:spPr bwMode="auto">
          <a:xfrm>
            <a:off x="533400" y="4267200"/>
            <a:ext cx="19812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6" name="Line 12"/>
          <p:cNvSpPr>
            <a:spLocks noChangeShapeType="1"/>
          </p:cNvSpPr>
          <p:nvPr/>
        </p:nvSpPr>
        <p:spPr bwMode="auto">
          <a:xfrm>
            <a:off x="990600" y="4267200"/>
            <a:ext cx="0" cy="990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7" name="Line 13"/>
          <p:cNvSpPr>
            <a:spLocks noChangeShapeType="1"/>
          </p:cNvSpPr>
          <p:nvPr/>
        </p:nvSpPr>
        <p:spPr bwMode="auto">
          <a:xfrm>
            <a:off x="1981200" y="4267200"/>
            <a:ext cx="0" cy="990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8" name="Text Box 15"/>
          <p:cNvSpPr txBox="1">
            <a:spLocks noChangeArrowheads="1"/>
          </p:cNvSpPr>
          <p:nvPr/>
        </p:nvSpPr>
        <p:spPr bwMode="auto">
          <a:xfrm>
            <a:off x="990600" y="3519488"/>
            <a:ext cx="1066800" cy="366712"/>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50000"/>
              </a:spcBef>
              <a:buClrTx/>
              <a:buFontTx/>
              <a:buNone/>
            </a:pPr>
            <a:r>
              <a:rPr lang="en-US" altLang="en-US" sz="1800">
                <a:latin typeface="Arial" charset="0"/>
                <a:cs typeface="Arial" charset="0"/>
              </a:rPr>
              <a:t>Memory</a:t>
            </a:r>
          </a:p>
        </p:txBody>
      </p:sp>
      <p:sp>
        <p:nvSpPr>
          <p:cNvPr id="27659" name="Line 17"/>
          <p:cNvSpPr>
            <a:spLocks noChangeShapeType="1"/>
          </p:cNvSpPr>
          <p:nvPr/>
        </p:nvSpPr>
        <p:spPr bwMode="auto">
          <a:xfrm>
            <a:off x="1524000" y="2209800"/>
            <a:ext cx="0" cy="1143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60" name="Rectangle 26"/>
          <p:cNvSpPr>
            <a:spLocks noChangeArrowheads="1"/>
          </p:cNvSpPr>
          <p:nvPr/>
        </p:nvSpPr>
        <p:spPr bwMode="auto">
          <a:xfrm>
            <a:off x="3352800" y="3352800"/>
            <a:ext cx="1981200" cy="1905000"/>
          </a:xfrm>
          <a:prstGeom prst="rect">
            <a:avLst/>
          </a:prstGeom>
          <a:solidFill>
            <a:schemeClr val="accent1"/>
          </a:solidFill>
          <a:ln w="19050">
            <a:solidFill>
              <a:schemeClr val="tx1"/>
            </a:solidFill>
            <a:miter lim="800000"/>
            <a:headEnd/>
            <a:tailEnd/>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27661" name="Line 27"/>
          <p:cNvSpPr>
            <a:spLocks noChangeShapeType="1"/>
          </p:cNvSpPr>
          <p:nvPr/>
        </p:nvSpPr>
        <p:spPr bwMode="auto">
          <a:xfrm>
            <a:off x="4343400" y="4267200"/>
            <a:ext cx="0" cy="990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62" name="Line 28"/>
          <p:cNvSpPr>
            <a:spLocks noChangeShapeType="1"/>
          </p:cNvSpPr>
          <p:nvPr/>
        </p:nvSpPr>
        <p:spPr bwMode="auto">
          <a:xfrm>
            <a:off x="3352800" y="4267200"/>
            <a:ext cx="19812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63" name="Line 29"/>
          <p:cNvSpPr>
            <a:spLocks noChangeShapeType="1"/>
          </p:cNvSpPr>
          <p:nvPr/>
        </p:nvSpPr>
        <p:spPr bwMode="auto">
          <a:xfrm>
            <a:off x="3810000" y="4267200"/>
            <a:ext cx="0" cy="990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64" name="Line 30"/>
          <p:cNvSpPr>
            <a:spLocks noChangeShapeType="1"/>
          </p:cNvSpPr>
          <p:nvPr/>
        </p:nvSpPr>
        <p:spPr bwMode="auto">
          <a:xfrm>
            <a:off x="4800600" y="4267200"/>
            <a:ext cx="0" cy="990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65" name="Text Box 31"/>
          <p:cNvSpPr txBox="1">
            <a:spLocks noChangeArrowheads="1"/>
          </p:cNvSpPr>
          <p:nvPr/>
        </p:nvSpPr>
        <p:spPr bwMode="auto">
          <a:xfrm>
            <a:off x="3810000" y="3519488"/>
            <a:ext cx="1066800" cy="366712"/>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50000"/>
              </a:spcBef>
              <a:buClrTx/>
              <a:buFontTx/>
              <a:buNone/>
            </a:pPr>
            <a:r>
              <a:rPr lang="en-US" altLang="en-US" sz="1800">
                <a:latin typeface="Arial" charset="0"/>
                <a:cs typeface="Arial" charset="0"/>
              </a:rPr>
              <a:t>Memory</a:t>
            </a:r>
          </a:p>
        </p:txBody>
      </p:sp>
      <p:sp>
        <p:nvSpPr>
          <p:cNvPr id="27666" name="Rectangle 32"/>
          <p:cNvSpPr>
            <a:spLocks noChangeArrowheads="1"/>
          </p:cNvSpPr>
          <p:nvPr/>
        </p:nvSpPr>
        <p:spPr bwMode="auto">
          <a:xfrm>
            <a:off x="6096000" y="3352800"/>
            <a:ext cx="1981200" cy="1905000"/>
          </a:xfrm>
          <a:prstGeom prst="rect">
            <a:avLst/>
          </a:prstGeom>
          <a:solidFill>
            <a:schemeClr val="accent1"/>
          </a:solidFill>
          <a:ln w="19050">
            <a:solidFill>
              <a:schemeClr val="tx1"/>
            </a:solidFill>
            <a:miter lim="800000"/>
            <a:headEnd/>
            <a:tailEnd/>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27667" name="Line 33"/>
          <p:cNvSpPr>
            <a:spLocks noChangeShapeType="1"/>
          </p:cNvSpPr>
          <p:nvPr/>
        </p:nvSpPr>
        <p:spPr bwMode="auto">
          <a:xfrm>
            <a:off x="7086600" y="4267200"/>
            <a:ext cx="0" cy="990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68" name="Line 34"/>
          <p:cNvSpPr>
            <a:spLocks noChangeShapeType="1"/>
          </p:cNvSpPr>
          <p:nvPr/>
        </p:nvSpPr>
        <p:spPr bwMode="auto">
          <a:xfrm>
            <a:off x="6096000" y="4267200"/>
            <a:ext cx="19812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69" name="Line 35"/>
          <p:cNvSpPr>
            <a:spLocks noChangeShapeType="1"/>
          </p:cNvSpPr>
          <p:nvPr/>
        </p:nvSpPr>
        <p:spPr bwMode="auto">
          <a:xfrm>
            <a:off x="6553200" y="4267200"/>
            <a:ext cx="0" cy="990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70" name="Line 36"/>
          <p:cNvSpPr>
            <a:spLocks noChangeShapeType="1"/>
          </p:cNvSpPr>
          <p:nvPr/>
        </p:nvSpPr>
        <p:spPr bwMode="auto">
          <a:xfrm>
            <a:off x="7543800" y="4267200"/>
            <a:ext cx="0" cy="990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71" name="Text Box 37"/>
          <p:cNvSpPr txBox="1">
            <a:spLocks noChangeArrowheads="1"/>
          </p:cNvSpPr>
          <p:nvPr/>
        </p:nvSpPr>
        <p:spPr bwMode="auto">
          <a:xfrm>
            <a:off x="6553200" y="3519488"/>
            <a:ext cx="1066800" cy="366712"/>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50000"/>
              </a:spcBef>
              <a:buClrTx/>
              <a:buFontTx/>
              <a:buNone/>
            </a:pPr>
            <a:r>
              <a:rPr lang="en-US" altLang="en-US" sz="1800">
                <a:latin typeface="Arial" charset="0"/>
                <a:cs typeface="Arial" charset="0"/>
              </a:rPr>
              <a:t>Memory</a:t>
            </a:r>
          </a:p>
        </p:txBody>
      </p:sp>
      <p:sp>
        <p:nvSpPr>
          <p:cNvPr id="27672" name="Line 50"/>
          <p:cNvSpPr>
            <a:spLocks noChangeShapeType="1"/>
          </p:cNvSpPr>
          <p:nvPr/>
        </p:nvSpPr>
        <p:spPr bwMode="auto">
          <a:xfrm>
            <a:off x="4343400" y="2209800"/>
            <a:ext cx="0" cy="1143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73" name="Line 51"/>
          <p:cNvSpPr>
            <a:spLocks noChangeShapeType="1"/>
          </p:cNvSpPr>
          <p:nvPr/>
        </p:nvSpPr>
        <p:spPr bwMode="auto">
          <a:xfrm>
            <a:off x="7086600" y="2209800"/>
            <a:ext cx="0" cy="1143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74" name="Text Box 52"/>
          <p:cNvSpPr txBox="1">
            <a:spLocks noChangeArrowheads="1"/>
          </p:cNvSpPr>
          <p:nvPr/>
        </p:nvSpPr>
        <p:spPr bwMode="auto">
          <a:xfrm>
            <a:off x="2590800" y="5653088"/>
            <a:ext cx="3657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a:spcBef>
                <a:spcPct val="50000"/>
              </a:spcBef>
              <a:buClrTx/>
              <a:buFontTx/>
              <a:buNone/>
            </a:pPr>
            <a:r>
              <a:rPr lang="en-US" altLang="en-US" sz="1800">
                <a:latin typeface="Arial" charset="0"/>
                <a:cs typeface="Arial" charset="0"/>
              </a:rPr>
              <a:t>Multi-socket and/or Multi-core</a:t>
            </a:r>
          </a:p>
        </p:txBody>
      </p:sp>
      <p:sp>
        <p:nvSpPr>
          <p:cNvPr id="27675" name="AutoShape 53"/>
          <p:cNvSpPr>
            <a:spLocks noChangeArrowheads="1"/>
          </p:cNvSpPr>
          <p:nvPr/>
        </p:nvSpPr>
        <p:spPr bwMode="auto">
          <a:xfrm>
            <a:off x="6629400" y="5486400"/>
            <a:ext cx="762000" cy="3810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6787 h 21600"/>
              <a:gd name="T20" fmla="*/ 17363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3494" y="7200"/>
                </a:lnTo>
                <a:lnTo>
                  <a:pt x="13494" y="16787"/>
                </a:lnTo>
                <a:lnTo>
                  <a:pt x="0" y="16787"/>
                </a:lnTo>
                <a:lnTo>
                  <a:pt x="0" y="21600"/>
                </a:lnTo>
                <a:lnTo>
                  <a:pt x="17363" y="21600"/>
                </a:lnTo>
                <a:lnTo>
                  <a:pt x="17363" y="7200"/>
                </a:lnTo>
                <a:lnTo>
                  <a:pt x="21600" y="7200"/>
                </a:lnTo>
                <a:lnTo>
                  <a:pt x="15429" y="0"/>
                </a:lnTo>
                <a:close/>
              </a:path>
            </a:pathLst>
          </a:custGeom>
          <a:solidFill>
            <a:srgbClr val="FFFF99"/>
          </a:solidFill>
          <a:ln w="9525">
            <a:solidFill>
              <a:schemeClr val="tx1"/>
            </a:solidFill>
            <a:miter lim="800000"/>
            <a:headEnd/>
            <a:tailEnd/>
          </a:ln>
        </p:spPr>
        <p:txBody>
          <a:bodyPr wrap="none" anchor="ctr"/>
          <a:lstStyle/>
          <a:p>
            <a:endParaRPr lang="en-US"/>
          </a:p>
        </p:txBody>
      </p:sp>
      <p:sp>
        <p:nvSpPr>
          <p:cNvPr id="27676" name="AutoShape 54"/>
          <p:cNvSpPr>
            <a:spLocks noChangeArrowheads="1"/>
          </p:cNvSpPr>
          <p:nvPr/>
        </p:nvSpPr>
        <p:spPr bwMode="auto">
          <a:xfrm flipH="1">
            <a:off x="1219200" y="5486400"/>
            <a:ext cx="762000" cy="3810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6787 h 21600"/>
              <a:gd name="T20" fmla="*/ 17363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3494" y="7200"/>
                </a:lnTo>
                <a:lnTo>
                  <a:pt x="13494" y="16787"/>
                </a:lnTo>
                <a:lnTo>
                  <a:pt x="0" y="16787"/>
                </a:lnTo>
                <a:lnTo>
                  <a:pt x="0" y="21600"/>
                </a:lnTo>
                <a:lnTo>
                  <a:pt x="17363" y="21600"/>
                </a:lnTo>
                <a:lnTo>
                  <a:pt x="17363" y="7200"/>
                </a:lnTo>
                <a:lnTo>
                  <a:pt x="21600" y="7200"/>
                </a:lnTo>
                <a:lnTo>
                  <a:pt x="15429" y="0"/>
                </a:lnTo>
                <a:close/>
              </a:path>
            </a:pathLst>
          </a:custGeom>
          <a:solidFill>
            <a:srgbClr val="FFFF99"/>
          </a:solidFill>
          <a:ln w="9525">
            <a:solidFill>
              <a:schemeClr val="tx1"/>
            </a:solidFill>
            <a:miter lim="800000"/>
            <a:headEnd/>
            <a:tailEnd/>
          </a:ln>
        </p:spPr>
        <p:txBody>
          <a:bodyPr wrap="none" anchor="ctr"/>
          <a:lstStyle/>
          <a:p>
            <a:endParaRPr lang="en-US"/>
          </a:p>
        </p:txBody>
      </p:sp>
      <p:sp>
        <p:nvSpPr>
          <p:cNvPr id="27677" name="AutoShape 55"/>
          <p:cNvSpPr>
            <a:spLocks noChangeArrowheads="1"/>
          </p:cNvSpPr>
          <p:nvPr/>
        </p:nvSpPr>
        <p:spPr bwMode="auto">
          <a:xfrm>
            <a:off x="4267200" y="5334000"/>
            <a:ext cx="228600" cy="381000"/>
          </a:xfrm>
          <a:prstGeom prst="upArrow">
            <a:avLst>
              <a:gd name="adj1" fmla="val 50000"/>
              <a:gd name="adj2" fmla="val 41667"/>
            </a:avLst>
          </a:prstGeom>
          <a:solidFill>
            <a:srgbClr val="FFFF99"/>
          </a:solidFill>
          <a:ln w="9525">
            <a:solidFill>
              <a:schemeClr val="tx1"/>
            </a:solidFill>
            <a:miter lim="800000"/>
            <a:headEnd/>
            <a:tailEnd/>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idx="4294967295"/>
          </p:nvPr>
        </p:nvSpPr>
        <p:spPr>
          <a:xfrm>
            <a:off x="0" y="47625"/>
            <a:ext cx="9144000" cy="1143000"/>
          </a:xfrm>
        </p:spPr>
        <p:txBody>
          <a:bodyPr/>
          <a:lstStyle/>
          <a:p>
            <a:pPr algn="ctr"/>
            <a:r>
              <a:rPr lang="en-US" altLang="en-US" sz="3600" dirty="0" smtClean="0">
                <a:latin typeface="Times New Roman" pitchFamily="18" charset="0"/>
                <a:cs typeface="Times New Roman" pitchFamily="18" charset="0"/>
              </a:rPr>
              <a:t>Gather</a:t>
            </a:r>
          </a:p>
        </p:txBody>
      </p:sp>
      <p:sp>
        <p:nvSpPr>
          <p:cNvPr id="133123" name="Rectangle 3"/>
          <p:cNvSpPr>
            <a:spLocks noGrp="1" noChangeArrowheads="1"/>
          </p:cNvSpPr>
          <p:nvPr>
            <p:ph type="body" idx="4294967295"/>
          </p:nvPr>
        </p:nvSpPr>
        <p:spPr>
          <a:xfrm>
            <a:off x="0" y="1219200"/>
            <a:ext cx="9067800" cy="5181600"/>
          </a:xfrm>
        </p:spPr>
        <p:txBody>
          <a:bodyPr/>
          <a:lstStyle/>
          <a:p>
            <a:r>
              <a:rPr lang="en-US" altLang="en-US" sz="2800" b="1" i="1" dirty="0" err="1" smtClean="0">
                <a:latin typeface="Courier New" pitchFamily="49" charset="0"/>
                <a:cs typeface="Times New Roman" pitchFamily="18" charset="0"/>
              </a:rPr>
              <a:t>int</a:t>
            </a:r>
            <a:r>
              <a:rPr lang="en-US" altLang="en-US" sz="2800" b="1" i="1" dirty="0" smtClean="0">
                <a:latin typeface="Courier New" pitchFamily="49" charset="0"/>
                <a:cs typeface="Times New Roman" pitchFamily="18" charset="0"/>
              </a:rPr>
              <a:t> </a:t>
            </a:r>
            <a:r>
              <a:rPr lang="en-US" altLang="en-US" sz="2800" b="1" i="1" dirty="0" err="1" smtClean="0">
                <a:latin typeface="Courier New" pitchFamily="49" charset="0"/>
                <a:cs typeface="Times New Roman" pitchFamily="18" charset="0"/>
              </a:rPr>
              <a:t>MPI_Gather</a:t>
            </a:r>
            <a:r>
              <a:rPr lang="en-US" altLang="en-US" sz="2800" b="1" i="1" dirty="0" smtClean="0">
                <a:latin typeface="Courier New" pitchFamily="49" charset="0"/>
                <a:cs typeface="Times New Roman" pitchFamily="18" charset="0"/>
              </a:rPr>
              <a:t> (void* </a:t>
            </a:r>
            <a:r>
              <a:rPr lang="en-US" altLang="en-US" sz="2800" b="1" i="1" dirty="0" err="1" smtClean="0">
                <a:latin typeface="Courier New" pitchFamily="49" charset="0"/>
                <a:cs typeface="Times New Roman" pitchFamily="18" charset="0"/>
              </a:rPr>
              <a:t>sendbuf</a:t>
            </a:r>
            <a:r>
              <a:rPr lang="en-US" altLang="en-US" sz="2800" b="1" i="1" dirty="0" smtClean="0">
                <a:latin typeface="Courier New" pitchFamily="49" charset="0"/>
                <a:cs typeface="Times New Roman" pitchFamily="18" charset="0"/>
              </a:rPr>
              <a:t>, 	    </a:t>
            </a:r>
            <a:r>
              <a:rPr lang="en-US" altLang="en-US" sz="2800" b="1" i="1" dirty="0" err="1" smtClean="0">
                <a:latin typeface="Courier New" pitchFamily="49" charset="0"/>
                <a:cs typeface="Times New Roman" pitchFamily="18" charset="0"/>
              </a:rPr>
              <a:t>int</a:t>
            </a:r>
            <a:r>
              <a:rPr lang="en-US" altLang="en-US" sz="2800" b="1" i="1" dirty="0" smtClean="0">
                <a:latin typeface="Courier New" pitchFamily="49" charset="0"/>
                <a:cs typeface="Times New Roman" pitchFamily="18" charset="0"/>
              </a:rPr>
              <a:t> </a:t>
            </a:r>
            <a:r>
              <a:rPr lang="en-US" altLang="en-US" sz="2800" b="1" i="1" dirty="0" err="1" smtClean="0">
                <a:latin typeface="Courier New" pitchFamily="49" charset="0"/>
                <a:cs typeface="Times New Roman" pitchFamily="18" charset="0"/>
              </a:rPr>
              <a:t>sendcount</a:t>
            </a:r>
            <a:r>
              <a:rPr lang="en-US" altLang="en-US" sz="2800" b="1" i="1" dirty="0" smtClean="0">
                <a:latin typeface="Courier New" pitchFamily="49" charset="0"/>
                <a:cs typeface="Times New Roman" pitchFamily="18" charset="0"/>
              </a:rPr>
              <a:t>, </a:t>
            </a:r>
            <a:r>
              <a:rPr lang="en-US" altLang="en-US" sz="2800" b="1" i="1" dirty="0" err="1" smtClean="0">
                <a:latin typeface="Courier New" pitchFamily="49" charset="0"/>
                <a:cs typeface="Times New Roman" pitchFamily="18" charset="0"/>
              </a:rPr>
              <a:t>MPI_Datatype</a:t>
            </a:r>
            <a:r>
              <a:rPr lang="en-US" altLang="en-US" sz="2800" b="1" i="1" dirty="0" smtClean="0">
                <a:latin typeface="Courier New" pitchFamily="49" charset="0"/>
                <a:cs typeface="Times New Roman" pitchFamily="18" charset="0"/>
              </a:rPr>
              <a:t> </a:t>
            </a:r>
            <a:r>
              <a:rPr lang="en-US" altLang="en-US" sz="2800" b="1" i="1" dirty="0" err="1" smtClean="0">
                <a:latin typeface="Courier New" pitchFamily="49" charset="0"/>
                <a:cs typeface="Times New Roman" pitchFamily="18" charset="0"/>
              </a:rPr>
              <a:t>sendtype</a:t>
            </a:r>
            <a:r>
              <a:rPr lang="en-US" altLang="en-US" sz="2800" b="1" i="1" dirty="0" smtClean="0">
                <a:latin typeface="Courier New" pitchFamily="49" charset="0"/>
                <a:cs typeface="Times New Roman" pitchFamily="18" charset="0"/>
              </a:rPr>
              <a:t>, void* </a:t>
            </a:r>
            <a:r>
              <a:rPr lang="en-US" altLang="en-US" sz="2800" b="1" i="1" dirty="0" err="1" smtClean="0">
                <a:latin typeface="Courier New" pitchFamily="49" charset="0"/>
                <a:cs typeface="Times New Roman" pitchFamily="18" charset="0"/>
              </a:rPr>
              <a:t>recvbuf</a:t>
            </a:r>
            <a:r>
              <a:rPr lang="en-US" altLang="en-US" sz="2800" b="1" i="1" dirty="0" smtClean="0">
                <a:latin typeface="Courier New" pitchFamily="49" charset="0"/>
                <a:cs typeface="Times New Roman" pitchFamily="18" charset="0"/>
              </a:rPr>
              <a:t>, </a:t>
            </a:r>
            <a:r>
              <a:rPr lang="en-US" altLang="en-US" sz="2800" b="1" i="1" dirty="0" err="1" smtClean="0">
                <a:latin typeface="Courier New" pitchFamily="49" charset="0"/>
                <a:cs typeface="Times New Roman" pitchFamily="18" charset="0"/>
              </a:rPr>
              <a:t>int</a:t>
            </a:r>
            <a:r>
              <a:rPr lang="en-US" altLang="en-US" sz="2800" b="1" i="1" dirty="0" smtClean="0">
                <a:latin typeface="Courier New" pitchFamily="49" charset="0"/>
                <a:cs typeface="Times New Roman" pitchFamily="18" charset="0"/>
              </a:rPr>
              <a:t> </a:t>
            </a:r>
            <a:r>
              <a:rPr lang="en-US" altLang="en-US" sz="2800" b="1" i="1" dirty="0" err="1" smtClean="0">
                <a:latin typeface="Courier New" pitchFamily="49" charset="0"/>
                <a:cs typeface="Times New Roman" pitchFamily="18" charset="0"/>
              </a:rPr>
              <a:t>recvcount</a:t>
            </a:r>
            <a:r>
              <a:rPr lang="en-US" altLang="en-US" sz="2800" b="1" i="1" dirty="0" smtClean="0">
                <a:latin typeface="Courier New" pitchFamily="49" charset="0"/>
                <a:cs typeface="Times New Roman" pitchFamily="18" charset="0"/>
              </a:rPr>
              <a:t>, </a:t>
            </a:r>
            <a:r>
              <a:rPr lang="en-US" altLang="en-US" sz="2800" b="1" i="1" dirty="0" err="1" smtClean="0">
                <a:latin typeface="Courier New" pitchFamily="49" charset="0"/>
                <a:cs typeface="Times New Roman" pitchFamily="18" charset="0"/>
              </a:rPr>
              <a:t>MPI_Datatype</a:t>
            </a:r>
            <a:r>
              <a:rPr lang="en-US" altLang="en-US" sz="2800" b="1" i="1" dirty="0" smtClean="0">
                <a:latin typeface="Courier New" pitchFamily="49" charset="0"/>
                <a:cs typeface="Times New Roman" pitchFamily="18" charset="0"/>
              </a:rPr>
              <a:t> </a:t>
            </a:r>
            <a:r>
              <a:rPr lang="en-US" altLang="en-US" sz="2800" b="1" i="1" dirty="0" err="1" smtClean="0">
                <a:latin typeface="Courier New" pitchFamily="49" charset="0"/>
                <a:cs typeface="Times New Roman" pitchFamily="18" charset="0"/>
              </a:rPr>
              <a:t>recvtype</a:t>
            </a:r>
            <a:r>
              <a:rPr lang="en-US" altLang="en-US" sz="2800" b="1" i="1" dirty="0" smtClean="0">
                <a:latin typeface="Courier New" pitchFamily="49" charset="0"/>
                <a:cs typeface="Times New Roman" pitchFamily="18" charset="0"/>
              </a:rPr>
              <a:t>, </a:t>
            </a:r>
            <a:r>
              <a:rPr lang="en-US" altLang="en-US" sz="2800" b="1" i="1" dirty="0" err="1" smtClean="0">
                <a:latin typeface="Courier New" pitchFamily="49" charset="0"/>
                <a:cs typeface="Times New Roman" pitchFamily="18" charset="0"/>
              </a:rPr>
              <a:t>int</a:t>
            </a:r>
            <a:r>
              <a:rPr lang="en-US" altLang="en-US" sz="2800" b="1" i="1" dirty="0" smtClean="0">
                <a:latin typeface="Courier New" pitchFamily="49" charset="0"/>
                <a:cs typeface="Times New Roman" pitchFamily="18" charset="0"/>
              </a:rPr>
              <a:t> root, </a:t>
            </a:r>
            <a:r>
              <a:rPr lang="en-US" altLang="en-US" sz="2800" b="1" i="1" dirty="0" err="1" smtClean="0">
                <a:latin typeface="Courier New" pitchFamily="49" charset="0"/>
                <a:cs typeface="Times New Roman" pitchFamily="18" charset="0"/>
              </a:rPr>
              <a:t>MPI_Comm</a:t>
            </a:r>
            <a:r>
              <a:rPr lang="en-US" altLang="en-US" sz="2800" b="1" i="1" dirty="0" smtClean="0">
                <a:latin typeface="Courier New" pitchFamily="49" charset="0"/>
                <a:cs typeface="Times New Roman" pitchFamily="18" charset="0"/>
              </a:rPr>
              <a:t> </a:t>
            </a:r>
            <a:r>
              <a:rPr lang="en-US" altLang="en-US" sz="2800" b="1" i="1" dirty="0" err="1" smtClean="0">
                <a:latin typeface="Courier New" pitchFamily="49" charset="0"/>
                <a:cs typeface="Times New Roman" pitchFamily="18" charset="0"/>
              </a:rPr>
              <a:t>comm</a:t>
            </a:r>
            <a:r>
              <a:rPr lang="en-US" altLang="en-US" sz="2800" b="1" i="1" dirty="0" smtClean="0">
                <a:latin typeface="Courier New" pitchFamily="49" charset="0"/>
                <a:cs typeface="Times New Roman" pitchFamily="18" charset="0"/>
              </a:rPr>
              <a:t>)</a:t>
            </a:r>
          </a:p>
          <a:p>
            <a:pPr lvl="1"/>
            <a:r>
              <a:rPr lang="en-US" altLang="en-US" dirty="0" err="1" smtClean="0">
                <a:latin typeface="Times New Roman" pitchFamily="18" charset="0"/>
                <a:cs typeface="Times New Roman" pitchFamily="18" charset="0"/>
              </a:rPr>
              <a:t>sendbuf</a:t>
            </a:r>
            <a:r>
              <a:rPr lang="en-US" altLang="en-US" dirty="0" smtClean="0">
                <a:latin typeface="Times New Roman" pitchFamily="18" charset="0"/>
                <a:cs typeface="Times New Roman" pitchFamily="18" charset="0"/>
              </a:rPr>
              <a:t> - each process (including root) sends this buffer to root</a:t>
            </a:r>
          </a:p>
          <a:p>
            <a:pPr lvl="1"/>
            <a:r>
              <a:rPr lang="en-US" altLang="en-US" dirty="0" err="1" smtClean="0">
                <a:latin typeface="Times New Roman" pitchFamily="18" charset="0"/>
                <a:cs typeface="Times New Roman" pitchFamily="18" charset="0"/>
              </a:rPr>
              <a:t>sendcount</a:t>
            </a:r>
            <a:r>
              <a:rPr lang="en-US" altLang="en-US" dirty="0" smtClean="0">
                <a:latin typeface="Times New Roman" pitchFamily="18" charset="0"/>
                <a:cs typeface="Times New Roman" pitchFamily="18" charset="0"/>
              </a:rPr>
              <a:t> - number of elements in the send buffer</a:t>
            </a:r>
          </a:p>
          <a:p>
            <a:pPr lvl="1"/>
            <a:r>
              <a:rPr lang="en-US" altLang="en-US" dirty="0" err="1" smtClean="0">
                <a:latin typeface="Times New Roman" pitchFamily="18" charset="0"/>
                <a:cs typeface="Times New Roman" pitchFamily="18" charset="0"/>
              </a:rPr>
              <a:t>recvbuf</a:t>
            </a:r>
            <a:r>
              <a:rPr lang="en-US" altLang="en-US" dirty="0" smtClean="0">
                <a:latin typeface="Times New Roman" pitchFamily="18" charset="0"/>
                <a:cs typeface="Times New Roman" pitchFamily="18" charset="0"/>
              </a:rPr>
              <a:t> - address of receive buffer, this is </a:t>
            </a:r>
            <a:r>
              <a:rPr lang="en-US" altLang="en-US" dirty="0" smtClean="0">
                <a:solidFill>
                  <a:srgbClr val="FF0000"/>
                </a:solidFill>
                <a:latin typeface="Times New Roman" pitchFamily="18" charset="0"/>
                <a:cs typeface="Times New Roman" pitchFamily="18" charset="0"/>
              </a:rPr>
              <a:t>ignored</a:t>
            </a:r>
            <a:r>
              <a:rPr lang="en-US" altLang="en-US" dirty="0" smtClean="0">
                <a:latin typeface="Times New Roman" pitchFamily="18" charset="0"/>
                <a:cs typeface="Times New Roman" pitchFamily="18" charset="0"/>
              </a:rPr>
              <a:t> for all </a:t>
            </a:r>
            <a:r>
              <a:rPr lang="en-US" altLang="en-US" dirty="0" smtClean="0">
                <a:solidFill>
                  <a:srgbClr val="FF0000"/>
                </a:solidFill>
                <a:latin typeface="Times New Roman" pitchFamily="18" charset="0"/>
                <a:cs typeface="Times New Roman" pitchFamily="18" charset="0"/>
              </a:rPr>
              <a:t>non-root</a:t>
            </a:r>
            <a:r>
              <a:rPr lang="en-US" altLang="en-US" dirty="0" smtClean="0">
                <a:latin typeface="Times New Roman" pitchFamily="18" charset="0"/>
                <a:cs typeface="Times New Roman" pitchFamily="18" charset="0"/>
              </a:rPr>
              <a:t> processes. Gather buffer should be </a:t>
            </a:r>
            <a:r>
              <a:rPr lang="en-US" altLang="en-US" dirty="0" smtClean="0">
                <a:solidFill>
                  <a:srgbClr val="CC0000"/>
                </a:solidFill>
                <a:latin typeface="Times New Roman" pitchFamily="18" charset="0"/>
                <a:cs typeface="Times New Roman" pitchFamily="18" charset="0"/>
              </a:rPr>
              <a:t>large</a:t>
            </a:r>
            <a:r>
              <a:rPr lang="en-US" altLang="en-US" dirty="0" smtClean="0">
                <a:latin typeface="Times New Roman" pitchFamily="18" charset="0"/>
                <a:cs typeface="Times New Roman" pitchFamily="18" charset="0"/>
              </a:rPr>
              <a:t> enough to hold results from all processors.</a:t>
            </a:r>
          </a:p>
          <a:p>
            <a:pPr lvl="1"/>
            <a:r>
              <a:rPr lang="en-US" altLang="en-US" dirty="0" err="1" smtClean="0">
                <a:latin typeface="Times New Roman" pitchFamily="18" charset="0"/>
                <a:cs typeface="Times New Roman" pitchFamily="18" charset="0"/>
              </a:rPr>
              <a:t>recvcount</a:t>
            </a:r>
            <a:r>
              <a:rPr lang="en-US" altLang="en-US" dirty="0" smtClean="0">
                <a:latin typeface="Times New Roman" pitchFamily="18" charset="0"/>
                <a:cs typeface="Times New Roman" pitchFamily="18" charset="0"/>
              </a:rPr>
              <a:t> - number of elements for any </a:t>
            </a:r>
            <a:r>
              <a:rPr lang="en-US" altLang="en-US" dirty="0" smtClean="0">
                <a:solidFill>
                  <a:srgbClr val="FF0000"/>
                </a:solidFill>
                <a:latin typeface="Times New Roman" pitchFamily="18" charset="0"/>
                <a:cs typeface="Times New Roman" pitchFamily="18" charset="0"/>
              </a:rPr>
              <a:t>single</a:t>
            </a:r>
            <a:r>
              <a:rPr lang="en-US" altLang="en-US" dirty="0" smtClean="0">
                <a:latin typeface="Times New Roman" pitchFamily="18" charset="0"/>
                <a:cs typeface="Times New Roman" pitchFamily="18" charset="0"/>
              </a:rPr>
              <a:t> receive</a:t>
            </a:r>
          </a:p>
          <a:p>
            <a:pPr lvl="1"/>
            <a:r>
              <a:rPr lang="en-US" altLang="en-US" dirty="0" smtClean="0">
                <a:solidFill>
                  <a:srgbClr val="CC0000"/>
                </a:solidFill>
                <a:latin typeface="Times New Roman" pitchFamily="18" charset="0"/>
                <a:cs typeface="Times New Roman" pitchFamily="18" charset="0"/>
              </a:rPr>
              <a:t>root</a:t>
            </a:r>
            <a:r>
              <a:rPr lang="en-US" altLang="en-US" dirty="0" smtClean="0">
                <a:latin typeface="Times New Roman" pitchFamily="18" charset="0"/>
                <a:cs typeface="Times New Roman" pitchFamily="18" charset="0"/>
              </a:rPr>
              <a:t> - rank of receiving process</a:t>
            </a:r>
          </a:p>
        </p:txBody>
      </p:sp>
    </p:spTree>
  </p:cSld>
  <p:clrMapOvr>
    <a:masterClrMapping/>
  </p:clrMapOvr>
  <p:transition spd="slow"/>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idx="4294967295"/>
          </p:nvPr>
        </p:nvSpPr>
        <p:spPr>
          <a:xfrm>
            <a:off x="0" y="25400"/>
            <a:ext cx="9156700" cy="1143000"/>
          </a:xfrm>
        </p:spPr>
        <p:txBody>
          <a:bodyPr/>
          <a:lstStyle/>
          <a:p>
            <a:pPr algn="ctr"/>
            <a:r>
              <a:rPr lang="en-US" altLang="en-US" sz="3600" smtClean="0">
                <a:latin typeface="Times New Roman" pitchFamily="18" charset="0"/>
                <a:cs typeface="Times New Roman" pitchFamily="18" charset="0"/>
              </a:rPr>
              <a:t>Scatter</a:t>
            </a:r>
          </a:p>
        </p:txBody>
      </p:sp>
      <p:sp>
        <p:nvSpPr>
          <p:cNvPr id="134147" name="Rectangle 3"/>
          <p:cNvSpPr>
            <a:spLocks noGrp="1" noChangeArrowheads="1"/>
          </p:cNvSpPr>
          <p:nvPr>
            <p:ph type="body" idx="4294967295"/>
          </p:nvPr>
        </p:nvSpPr>
        <p:spPr>
          <a:xfrm>
            <a:off x="381000" y="1295400"/>
            <a:ext cx="8763000" cy="5486400"/>
          </a:xfrm>
        </p:spPr>
        <p:txBody>
          <a:bodyPr/>
          <a:lstStyle/>
          <a:p>
            <a:pPr marL="609600" indent="-609600"/>
            <a:r>
              <a:rPr lang="en-US" altLang="en-US" sz="2800" b="1" i="1" dirty="0" err="1" smtClean="0">
                <a:latin typeface="Courier New" pitchFamily="49" charset="0"/>
                <a:cs typeface="Times New Roman" pitchFamily="18" charset="0"/>
              </a:rPr>
              <a:t>int</a:t>
            </a:r>
            <a:r>
              <a:rPr lang="en-US" altLang="en-US" sz="2800" b="1" i="1" dirty="0" smtClean="0">
                <a:latin typeface="Courier New" pitchFamily="49" charset="0"/>
                <a:cs typeface="Times New Roman" pitchFamily="18" charset="0"/>
              </a:rPr>
              <a:t> </a:t>
            </a:r>
            <a:r>
              <a:rPr lang="en-US" altLang="en-US" sz="2800" b="1" i="1" dirty="0" err="1" smtClean="0">
                <a:latin typeface="Courier New" pitchFamily="49" charset="0"/>
                <a:cs typeface="Times New Roman" pitchFamily="18" charset="0"/>
              </a:rPr>
              <a:t>MPI_Scatter</a:t>
            </a:r>
            <a:r>
              <a:rPr lang="en-US" altLang="en-US" sz="2800" b="1" i="1" dirty="0" smtClean="0">
                <a:latin typeface="Courier New" pitchFamily="49" charset="0"/>
                <a:cs typeface="Times New Roman" pitchFamily="18" charset="0"/>
              </a:rPr>
              <a:t> (void* </a:t>
            </a:r>
            <a:r>
              <a:rPr lang="en-US" altLang="en-US" sz="2800" b="1" i="1" dirty="0" err="1" smtClean="0">
                <a:latin typeface="Courier New" pitchFamily="49" charset="0"/>
                <a:cs typeface="Times New Roman" pitchFamily="18" charset="0"/>
              </a:rPr>
              <a:t>sendbuf</a:t>
            </a:r>
            <a:r>
              <a:rPr lang="en-US" altLang="en-US" sz="2800" b="1" i="1" dirty="0" smtClean="0">
                <a:latin typeface="Courier New" pitchFamily="49" charset="0"/>
                <a:cs typeface="Times New Roman" pitchFamily="18" charset="0"/>
              </a:rPr>
              <a:t>,    </a:t>
            </a:r>
            <a:r>
              <a:rPr lang="en-US" altLang="en-US" sz="2800" b="1" i="1" dirty="0" err="1" smtClean="0">
                <a:latin typeface="Courier New" pitchFamily="49" charset="0"/>
                <a:cs typeface="Times New Roman" pitchFamily="18" charset="0"/>
              </a:rPr>
              <a:t>int</a:t>
            </a:r>
            <a:r>
              <a:rPr lang="en-US" altLang="en-US" sz="2800" b="1" i="1" dirty="0" smtClean="0">
                <a:latin typeface="Courier New" pitchFamily="49" charset="0"/>
                <a:cs typeface="Times New Roman" pitchFamily="18" charset="0"/>
              </a:rPr>
              <a:t> </a:t>
            </a:r>
            <a:r>
              <a:rPr lang="en-US" altLang="en-US" sz="2800" b="1" i="1" dirty="0" err="1" smtClean="0">
                <a:latin typeface="Courier New" pitchFamily="49" charset="0"/>
                <a:cs typeface="Times New Roman" pitchFamily="18" charset="0"/>
              </a:rPr>
              <a:t>sendcount</a:t>
            </a:r>
            <a:r>
              <a:rPr lang="en-US" altLang="en-US" sz="2800" b="1" i="1" dirty="0" smtClean="0">
                <a:latin typeface="Courier New" pitchFamily="49" charset="0"/>
                <a:cs typeface="Times New Roman" pitchFamily="18" charset="0"/>
              </a:rPr>
              <a:t>, </a:t>
            </a:r>
            <a:r>
              <a:rPr lang="en-US" altLang="en-US" sz="2800" b="1" i="1" dirty="0" err="1" smtClean="0">
                <a:latin typeface="Courier New" pitchFamily="49" charset="0"/>
                <a:cs typeface="Times New Roman" pitchFamily="18" charset="0"/>
              </a:rPr>
              <a:t>MPI_Datatype</a:t>
            </a:r>
            <a:r>
              <a:rPr lang="en-US" altLang="en-US" sz="2800" b="1" i="1" dirty="0" smtClean="0">
                <a:latin typeface="Courier New" pitchFamily="49" charset="0"/>
                <a:cs typeface="Times New Roman" pitchFamily="18" charset="0"/>
              </a:rPr>
              <a:t> </a:t>
            </a:r>
            <a:r>
              <a:rPr lang="en-US" altLang="en-US" sz="2800" b="1" i="1" dirty="0" err="1" smtClean="0">
                <a:latin typeface="Courier New" pitchFamily="49" charset="0"/>
                <a:cs typeface="Times New Roman" pitchFamily="18" charset="0"/>
              </a:rPr>
              <a:t>sendtype</a:t>
            </a:r>
            <a:r>
              <a:rPr lang="en-US" altLang="en-US" sz="2800" b="1" i="1" dirty="0" smtClean="0">
                <a:latin typeface="Courier New" pitchFamily="49" charset="0"/>
                <a:cs typeface="Times New Roman" pitchFamily="18" charset="0"/>
              </a:rPr>
              <a:t>, void* </a:t>
            </a:r>
            <a:r>
              <a:rPr lang="en-US" altLang="en-US" sz="2800" b="1" i="1" dirty="0" err="1" smtClean="0">
                <a:latin typeface="Courier New" pitchFamily="49" charset="0"/>
                <a:cs typeface="Times New Roman" pitchFamily="18" charset="0"/>
              </a:rPr>
              <a:t>recvbuf</a:t>
            </a:r>
            <a:r>
              <a:rPr lang="en-US" altLang="en-US" sz="2800" b="1" i="1" dirty="0" smtClean="0">
                <a:latin typeface="Courier New" pitchFamily="49" charset="0"/>
                <a:cs typeface="Times New Roman" pitchFamily="18" charset="0"/>
              </a:rPr>
              <a:t>, </a:t>
            </a:r>
            <a:r>
              <a:rPr lang="en-US" altLang="en-US" sz="2800" b="1" i="1" dirty="0" err="1" smtClean="0">
                <a:latin typeface="Courier New" pitchFamily="49" charset="0"/>
                <a:cs typeface="Times New Roman" pitchFamily="18" charset="0"/>
              </a:rPr>
              <a:t>int</a:t>
            </a:r>
            <a:r>
              <a:rPr lang="en-US" altLang="en-US" sz="2800" b="1" i="1" dirty="0" smtClean="0">
                <a:latin typeface="Courier New" pitchFamily="49" charset="0"/>
                <a:cs typeface="Times New Roman" pitchFamily="18" charset="0"/>
              </a:rPr>
              <a:t> </a:t>
            </a:r>
            <a:r>
              <a:rPr lang="en-US" altLang="en-US" sz="2800" b="1" i="1" dirty="0" err="1" smtClean="0">
                <a:latin typeface="Courier New" pitchFamily="49" charset="0"/>
                <a:cs typeface="Times New Roman" pitchFamily="18" charset="0"/>
              </a:rPr>
              <a:t>recvcount</a:t>
            </a:r>
            <a:r>
              <a:rPr lang="en-US" altLang="en-US" sz="2800" b="1" i="1" dirty="0" smtClean="0">
                <a:latin typeface="Courier New" pitchFamily="49" charset="0"/>
                <a:cs typeface="Times New Roman" pitchFamily="18" charset="0"/>
              </a:rPr>
              <a:t>, </a:t>
            </a:r>
            <a:r>
              <a:rPr lang="en-US" altLang="en-US" sz="2800" b="1" i="1" dirty="0" err="1" smtClean="0">
                <a:latin typeface="Courier New" pitchFamily="49" charset="0"/>
                <a:cs typeface="Times New Roman" pitchFamily="18" charset="0"/>
              </a:rPr>
              <a:t>MPI_Datatype</a:t>
            </a:r>
            <a:r>
              <a:rPr lang="en-US" altLang="en-US" sz="2800" b="1" i="1" dirty="0" smtClean="0">
                <a:latin typeface="Courier New" pitchFamily="49" charset="0"/>
                <a:cs typeface="Times New Roman" pitchFamily="18" charset="0"/>
              </a:rPr>
              <a:t> </a:t>
            </a:r>
            <a:r>
              <a:rPr lang="en-US" altLang="en-US" sz="2800" b="1" i="1" dirty="0" err="1" smtClean="0">
                <a:latin typeface="Courier New" pitchFamily="49" charset="0"/>
                <a:cs typeface="Times New Roman" pitchFamily="18" charset="0"/>
              </a:rPr>
              <a:t>recvtype</a:t>
            </a:r>
            <a:r>
              <a:rPr lang="en-US" altLang="en-US" sz="2800" b="1" i="1" dirty="0" smtClean="0">
                <a:latin typeface="Courier New" pitchFamily="49" charset="0"/>
                <a:cs typeface="Times New Roman" pitchFamily="18" charset="0"/>
              </a:rPr>
              <a:t>, </a:t>
            </a:r>
            <a:r>
              <a:rPr lang="en-US" altLang="en-US" sz="2800" b="1" i="1" dirty="0" err="1" smtClean="0">
                <a:latin typeface="Courier New" pitchFamily="49" charset="0"/>
                <a:cs typeface="Times New Roman" pitchFamily="18" charset="0"/>
              </a:rPr>
              <a:t>int</a:t>
            </a:r>
            <a:r>
              <a:rPr lang="en-US" altLang="en-US" sz="2800" b="1" i="1" dirty="0" smtClean="0">
                <a:latin typeface="Courier New" pitchFamily="49" charset="0"/>
                <a:cs typeface="Times New Roman" pitchFamily="18" charset="0"/>
              </a:rPr>
              <a:t> root, </a:t>
            </a:r>
            <a:r>
              <a:rPr lang="en-US" altLang="en-US" sz="2800" b="1" i="1" dirty="0" err="1" smtClean="0">
                <a:latin typeface="Courier New" pitchFamily="49" charset="0"/>
                <a:cs typeface="Times New Roman" pitchFamily="18" charset="0"/>
              </a:rPr>
              <a:t>MPI_Comm</a:t>
            </a:r>
            <a:r>
              <a:rPr lang="en-US" altLang="en-US" sz="2800" b="1" i="1" dirty="0" smtClean="0">
                <a:latin typeface="Courier New" pitchFamily="49" charset="0"/>
                <a:cs typeface="Times New Roman" pitchFamily="18" charset="0"/>
              </a:rPr>
              <a:t> </a:t>
            </a:r>
            <a:r>
              <a:rPr lang="en-US" altLang="en-US" sz="2800" b="1" i="1" dirty="0" err="1" smtClean="0">
                <a:latin typeface="Courier New" pitchFamily="49" charset="0"/>
                <a:cs typeface="Times New Roman" pitchFamily="18" charset="0"/>
              </a:rPr>
              <a:t>comm</a:t>
            </a:r>
            <a:r>
              <a:rPr lang="en-US" altLang="en-US" sz="2800" b="1" i="1" dirty="0" smtClean="0">
                <a:latin typeface="Courier New" pitchFamily="49" charset="0"/>
                <a:cs typeface="Times New Roman" pitchFamily="18" charset="0"/>
              </a:rPr>
              <a:t>)</a:t>
            </a:r>
          </a:p>
          <a:p>
            <a:pPr marL="990600" lvl="1" indent="-533400"/>
            <a:r>
              <a:rPr lang="en-US" altLang="en-US" dirty="0" err="1" smtClean="0">
                <a:latin typeface="Times New Roman" pitchFamily="18" charset="0"/>
                <a:cs typeface="Times New Roman" pitchFamily="18" charset="0"/>
              </a:rPr>
              <a:t>sendbuf</a:t>
            </a:r>
            <a:r>
              <a:rPr lang="en-US" altLang="en-US" dirty="0" smtClean="0">
                <a:latin typeface="Times New Roman" pitchFamily="18" charset="0"/>
                <a:cs typeface="Times New Roman" pitchFamily="18" charset="0"/>
              </a:rPr>
              <a:t> - address of send buffer, this is </a:t>
            </a:r>
            <a:r>
              <a:rPr lang="en-US" altLang="en-US" dirty="0" smtClean="0">
                <a:solidFill>
                  <a:srgbClr val="FF0000"/>
                </a:solidFill>
                <a:latin typeface="Times New Roman" pitchFamily="18" charset="0"/>
                <a:cs typeface="Times New Roman" pitchFamily="18" charset="0"/>
              </a:rPr>
              <a:t>ignored</a:t>
            </a:r>
            <a:r>
              <a:rPr lang="en-US" altLang="en-US" dirty="0" smtClean="0">
                <a:latin typeface="Times New Roman" pitchFamily="18" charset="0"/>
                <a:cs typeface="Times New Roman" pitchFamily="18" charset="0"/>
              </a:rPr>
              <a:t> for all </a:t>
            </a:r>
            <a:r>
              <a:rPr lang="en-US" altLang="en-US" dirty="0" smtClean="0">
                <a:solidFill>
                  <a:srgbClr val="FF0000"/>
                </a:solidFill>
                <a:latin typeface="Times New Roman" pitchFamily="18" charset="0"/>
                <a:cs typeface="Times New Roman" pitchFamily="18" charset="0"/>
              </a:rPr>
              <a:t>non-root</a:t>
            </a:r>
            <a:r>
              <a:rPr lang="en-US" altLang="en-US" dirty="0" smtClean="0">
                <a:latin typeface="Times New Roman" pitchFamily="18" charset="0"/>
                <a:cs typeface="Times New Roman" pitchFamily="18" charset="0"/>
              </a:rPr>
              <a:t> processes</a:t>
            </a:r>
          </a:p>
          <a:p>
            <a:pPr marL="990600" lvl="1" indent="-533400"/>
            <a:r>
              <a:rPr lang="en-US" altLang="en-US" dirty="0" err="1" smtClean="0">
                <a:latin typeface="Times New Roman" pitchFamily="18" charset="0"/>
                <a:cs typeface="Times New Roman" pitchFamily="18" charset="0"/>
              </a:rPr>
              <a:t>sendcount</a:t>
            </a:r>
            <a:r>
              <a:rPr lang="en-US" altLang="en-US" dirty="0" smtClean="0">
                <a:latin typeface="Times New Roman" pitchFamily="18" charset="0"/>
                <a:cs typeface="Times New Roman" pitchFamily="18" charset="0"/>
              </a:rPr>
              <a:t> - number of elements sent to </a:t>
            </a:r>
            <a:r>
              <a:rPr lang="en-US" altLang="en-US" dirty="0" smtClean="0">
                <a:solidFill>
                  <a:srgbClr val="FF0000"/>
                </a:solidFill>
                <a:latin typeface="Times New Roman" pitchFamily="18" charset="0"/>
                <a:cs typeface="Times New Roman" pitchFamily="18" charset="0"/>
              </a:rPr>
              <a:t>each</a:t>
            </a:r>
            <a:r>
              <a:rPr lang="en-US" altLang="en-US" dirty="0" smtClean="0">
                <a:latin typeface="Times New Roman" pitchFamily="18" charset="0"/>
                <a:cs typeface="Times New Roman" pitchFamily="18" charset="0"/>
              </a:rPr>
              <a:t> process</a:t>
            </a:r>
          </a:p>
          <a:p>
            <a:pPr marL="990600" lvl="1" indent="-533400"/>
            <a:r>
              <a:rPr lang="en-US" altLang="en-US" dirty="0" err="1" smtClean="0">
                <a:latin typeface="Times New Roman" pitchFamily="18" charset="0"/>
                <a:cs typeface="Times New Roman" pitchFamily="18" charset="0"/>
              </a:rPr>
              <a:t>recvbuf</a:t>
            </a:r>
            <a:r>
              <a:rPr lang="en-US" altLang="en-US" dirty="0" smtClean="0">
                <a:latin typeface="Times New Roman" pitchFamily="18" charset="0"/>
                <a:cs typeface="Times New Roman" pitchFamily="18" charset="0"/>
              </a:rPr>
              <a:t> - address of receive buffer</a:t>
            </a:r>
          </a:p>
          <a:p>
            <a:pPr marL="990600" lvl="1" indent="-533400"/>
            <a:r>
              <a:rPr lang="en-US" altLang="en-US" dirty="0" err="1" smtClean="0">
                <a:latin typeface="Times New Roman" pitchFamily="18" charset="0"/>
                <a:cs typeface="Times New Roman" pitchFamily="18" charset="0"/>
              </a:rPr>
              <a:t>recvcount</a:t>
            </a:r>
            <a:r>
              <a:rPr lang="en-US" altLang="en-US" dirty="0" smtClean="0">
                <a:latin typeface="Times New Roman" pitchFamily="18" charset="0"/>
                <a:cs typeface="Times New Roman" pitchFamily="18" charset="0"/>
              </a:rPr>
              <a:t> - number of elements in the receive buffer</a:t>
            </a:r>
          </a:p>
          <a:p>
            <a:pPr marL="990600" lvl="1" indent="-533400"/>
            <a:r>
              <a:rPr lang="en-US" altLang="en-US" dirty="0" smtClean="0">
                <a:solidFill>
                  <a:srgbClr val="CC0000"/>
                </a:solidFill>
                <a:latin typeface="Times New Roman" pitchFamily="18" charset="0"/>
                <a:cs typeface="Times New Roman" pitchFamily="18" charset="0"/>
              </a:rPr>
              <a:t>root</a:t>
            </a:r>
            <a:r>
              <a:rPr lang="en-US" altLang="en-US" dirty="0" smtClean="0">
                <a:latin typeface="Times New Roman" pitchFamily="18" charset="0"/>
                <a:cs typeface="Times New Roman" pitchFamily="18" charset="0"/>
              </a:rPr>
              <a:t> - rank of sending process</a:t>
            </a:r>
          </a:p>
        </p:txBody>
      </p:sp>
    </p:spTree>
  </p:cSld>
  <p:clrMapOvr>
    <a:masterClrMapping/>
  </p:clrMapOvr>
  <p:transition spd="slow"/>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idx="4294967295"/>
          </p:nvPr>
        </p:nvSpPr>
        <p:spPr>
          <a:xfrm>
            <a:off x="3733800" y="47625"/>
            <a:ext cx="5410200" cy="1143000"/>
          </a:xfrm>
        </p:spPr>
        <p:txBody>
          <a:bodyPr/>
          <a:lstStyle/>
          <a:p>
            <a:r>
              <a:rPr lang="en-US" altLang="en-US" sz="3600" dirty="0" err="1" smtClean="0">
                <a:latin typeface="Times New Roman" pitchFamily="18" charset="0"/>
                <a:cs typeface="Times New Roman" pitchFamily="18" charset="0"/>
              </a:rPr>
              <a:t>Allgather</a:t>
            </a:r>
            <a:endParaRPr lang="en-US" altLang="en-US" dirty="0" smtClean="0">
              <a:latin typeface="Times New Roman" pitchFamily="18" charset="0"/>
              <a:cs typeface="Times New Roman" pitchFamily="18" charset="0"/>
            </a:endParaRPr>
          </a:p>
        </p:txBody>
      </p:sp>
      <p:sp>
        <p:nvSpPr>
          <p:cNvPr id="135171" name="Rectangle 3"/>
          <p:cNvSpPr>
            <a:spLocks noChangeArrowheads="1"/>
          </p:cNvSpPr>
          <p:nvPr/>
        </p:nvSpPr>
        <p:spPr bwMode="auto">
          <a:xfrm>
            <a:off x="1447800" y="2590800"/>
            <a:ext cx="6096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35172" name="Rectangle 4"/>
          <p:cNvSpPr>
            <a:spLocks noChangeArrowheads="1"/>
          </p:cNvSpPr>
          <p:nvPr/>
        </p:nvSpPr>
        <p:spPr bwMode="auto">
          <a:xfrm>
            <a:off x="2057400" y="2590800"/>
            <a:ext cx="6096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35173" name="Rectangle 5"/>
          <p:cNvSpPr>
            <a:spLocks noChangeArrowheads="1"/>
          </p:cNvSpPr>
          <p:nvPr/>
        </p:nvSpPr>
        <p:spPr bwMode="auto">
          <a:xfrm>
            <a:off x="2590800" y="2590800"/>
            <a:ext cx="6096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35174" name="Rectangle 6"/>
          <p:cNvSpPr>
            <a:spLocks noChangeArrowheads="1"/>
          </p:cNvSpPr>
          <p:nvPr/>
        </p:nvSpPr>
        <p:spPr bwMode="auto">
          <a:xfrm>
            <a:off x="3200400" y="2590800"/>
            <a:ext cx="6096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35175" name="Rectangle 7"/>
          <p:cNvSpPr>
            <a:spLocks noChangeArrowheads="1"/>
          </p:cNvSpPr>
          <p:nvPr/>
        </p:nvSpPr>
        <p:spPr bwMode="auto">
          <a:xfrm>
            <a:off x="1447800" y="3200400"/>
            <a:ext cx="6096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35176" name="Rectangle 8"/>
          <p:cNvSpPr>
            <a:spLocks noChangeArrowheads="1"/>
          </p:cNvSpPr>
          <p:nvPr/>
        </p:nvSpPr>
        <p:spPr bwMode="auto">
          <a:xfrm>
            <a:off x="2057400" y="3200400"/>
            <a:ext cx="6096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35177" name="Rectangle 9"/>
          <p:cNvSpPr>
            <a:spLocks noChangeArrowheads="1"/>
          </p:cNvSpPr>
          <p:nvPr/>
        </p:nvSpPr>
        <p:spPr bwMode="auto">
          <a:xfrm>
            <a:off x="2590800" y="3200400"/>
            <a:ext cx="6096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35178" name="Rectangle 10"/>
          <p:cNvSpPr>
            <a:spLocks noChangeArrowheads="1"/>
          </p:cNvSpPr>
          <p:nvPr/>
        </p:nvSpPr>
        <p:spPr bwMode="auto">
          <a:xfrm>
            <a:off x="3200400" y="3200400"/>
            <a:ext cx="6096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35179" name="Rectangle 11"/>
          <p:cNvSpPr>
            <a:spLocks noChangeArrowheads="1"/>
          </p:cNvSpPr>
          <p:nvPr/>
        </p:nvSpPr>
        <p:spPr bwMode="auto">
          <a:xfrm>
            <a:off x="1447800" y="3733800"/>
            <a:ext cx="6096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35180" name="Rectangle 12"/>
          <p:cNvSpPr>
            <a:spLocks noChangeArrowheads="1"/>
          </p:cNvSpPr>
          <p:nvPr/>
        </p:nvSpPr>
        <p:spPr bwMode="auto">
          <a:xfrm>
            <a:off x="2057400" y="3733800"/>
            <a:ext cx="6096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35181" name="Rectangle 13"/>
          <p:cNvSpPr>
            <a:spLocks noChangeArrowheads="1"/>
          </p:cNvSpPr>
          <p:nvPr/>
        </p:nvSpPr>
        <p:spPr bwMode="auto">
          <a:xfrm>
            <a:off x="2590800" y="3733800"/>
            <a:ext cx="6096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35182" name="Rectangle 14"/>
          <p:cNvSpPr>
            <a:spLocks noChangeArrowheads="1"/>
          </p:cNvSpPr>
          <p:nvPr/>
        </p:nvSpPr>
        <p:spPr bwMode="auto">
          <a:xfrm>
            <a:off x="3200400" y="3733800"/>
            <a:ext cx="6096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35183" name="Rectangle 15"/>
          <p:cNvSpPr>
            <a:spLocks noChangeArrowheads="1"/>
          </p:cNvSpPr>
          <p:nvPr/>
        </p:nvSpPr>
        <p:spPr bwMode="auto">
          <a:xfrm>
            <a:off x="1447800" y="4343400"/>
            <a:ext cx="6096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35184" name="Rectangle 16"/>
          <p:cNvSpPr>
            <a:spLocks noChangeArrowheads="1"/>
          </p:cNvSpPr>
          <p:nvPr/>
        </p:nvSpPr>
        <p:spPr bwMode="auto">
          <a:xfrm>
            <a:off x="2057400" y="4343400"/>
            <a:ext cx="6096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35185" name="Rectangle 17"/>
          <p:cNvSpPr>
            <a:spLocks noChangeArrowheads="1"/>
          </p:cNvSpPr>
          <p:nvPr/>
        </p:nvSpPr>
        <p:spPr bwMode="auto">
          <a:xfrm>
            <a:off x="2590800" y="4343400"/>
            <a:ext cx="6096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35186" name="Rectangle 18"/>
          <p:cNvSpPr>
            <a:spLocks noChangeArrowheads="1"/>
          </p:cNvSpPr>
          <p:nvPr/>
        </p:nvSpPr>
        <p:spPr bwMode="auto">
          <a:xfrm>
            <a:off x="3200400" y="4343400"/>
            <a:ext cx="6096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35187" name="Rectangle 19"/>
          <p:cNvSpPr>
            <a:spLocks noChangeArrowheads="1"/>
          </p:cNvSpPr>
          <p:nvPr/>
        </p:nvSpPr>
        <p:spPr bwMode="auto">
          <a:xfrm>
            <a:off x="5638800" y="2590800"/>
            <a:ext cx="6096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35188" name="Rectangle 20"/>
          <p:cNvSpPr>
            <a:spLocks noChangeArrowheads="1"/>
          </p:cNvSpPr>
          <p:nvPr/>
        </p:nvSpPr>
        <p:spPr bwMode="auto">
          <a:xfrm>
            <a:off x="6248400" y="2590800"/>
            <a:ext cx="6096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35189" name="Rectangle 21"/>
          <p:cNvSpPr>
            <a:spLocks noChangeArrowheads="1"/>
          </p:cNvSpPr>
          <p:nvPr/>
        </p:nvSpPr>
        <p:spPr bwMode="auto">
          <a:xfrm>
            <a:off x="6781800" y="2590800"/>
            <a:ext cx="6096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35190" name="Rectangle 22"/>
          <p:cNvSpPr>
            <a:spLocks noChangeArrowheads="1"/>
          </p:cNvSpPr>
          <p:nvPr/>
        </p:nvSpPr>
        <p:spPr bwMode="auto">
          <a:xfrm>
            <a:off x="7391400" y="2590800"/>
            <a:ext cx="6096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35191" name="Rectangle 23"/>
          <p:cNvSpPr>
            <a:spLocks noChangeArrowheads="1"/>
          </p:cNvSpPr>
          <p:nvPr/>
        </p:nvSpPr>
        <p:spPr bwMode="auto">
          <a:xfrm>
            <a:off x="5638800" y="3200400"/>
            <a:ext cx="6096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35192" name="Rectangle 24"/>
          <p:cNvSpPr>
            <a:spLocks noChangeArrowheads="1"/>
          </p:cNvSpPr>
          <p:nvPr/>
        </p:nvSpPr>
        <p:spPr bwMode="auto">
          <a:xfrm>
            <a:off x="6248400" y="3200400"/>
            <a:ext cx="6096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35193" name="Rectangle 25"/>
          <p:cNvSpPr>
            <a:spLocks noChangeArrowheads="1"/>
          </p:cNvSpPr>
          <p:nvPr/>
        </p:nvSpPr>
        <p:spPr bwMode="auto">
          <a:xfrm>
            <a:off x="6781800" y="3200400"/>
            <a:ext cx="6096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35194" name="Rectangle 26"/>
          <p:cNvSpPr>
            <a:spLocks noChangeArrowheads="1"/>
          </p:cNvSpPr>
          <p:nvPr/>
        </p:nvSpPr>
        <p:spPr bwMode="auto">
          <a:xfrm>
            <a:off x="7391400" y="3200400"/>
            <a:ext cx="6096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35195" name="Rectangle 27"/>
          <p:cNvSpPr>
            <a:spLocks noChangeArrowheads="1"/>
          </p:cNvSpPr>
          <p:nvPr/>
        </p:nvSpPr>
        <p:spPr bwMode="auto">
          <a:xfrm>
            <a:off x="5638800" y="3733800"/>
            <a:ext cx="6096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35196" name="Rectangle 28"/>
          <p:cNvSpPr>
            <a:spLocks noChangeArrowheads="1"/>
          </p:cNvSpPr>
          <p:nvPr/>
        </p:nvSpPr>
        <p:spPr bwMode="auto">
          <a:xfrm>
            <a:off x="6248400" y="3733800"/>
            <a:ext cx="6096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35197" name="Rectangle 29"/>
          <p:cNvSpPr>
            <a:spLocks noChangeArrowheads="1"/>
          </p:cNvSpPr>
          <p:nvPr/>
        </p:nvSpPr>
        <p:spPr bwMode="auto">
          <a:xfrm>
            <a:off x="6781800" y="3733800"/>
            <a:ext cx="6096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35198" name="Rectangle 30"/>
          <p:cNvSpPr>
            <a:spLocks noChangeArrowheads="1"/>
          </p:cNvSpPr>
          <p:nvPr/>
        </p:nvSpPr>
        <p:spPr bwMode="auto">
          <a:xfrm>
            <a:off x="7391400" y="3733800"/>
            <a:ext cx="6096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35199" name="Rectangle 31"/>
          <p:cNvSpPr>
            <a:spLocks noChangeArrowheads="1"/>
          </p:cNvSpPr>
          <p:nvPr/>
        </p:nvSpPr>
        <p:spPr bwMode="auto">
          <a:xfrm>
            <a:off x="5638800" y="4343400"/>
            <a:ext cx="6096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35200" name="Rectangle 32"/>
          <p:cNvSpPr>
            <a:spLocks noChangeArrowheads="1"/>
          </p:cNvSpPr>
          <p:nvPr/>
        </p:nvSpPr>
        <p:spPr bwMode="auto">
          <a:xfrm>
            <a:off x="6248400" y="4343400"/>
            <a:ext cx="6096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35201" name="Rectangle 33"/>
          <p:cNvSpPr>
            <a:spLocks noChangeArrowheads="1"/>
          </p:cNvSpPr>
          <p:nvPr/>
        </p:nvSpPr>
        <p:spPr bwMode="auto">
          <a:xfrm>
            <a:off x="6781800" y="4343400"/>
            <a:ext cx="6096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35202" name="Rectangle 34"/>
          <p:cNvSpPr>
            <a:spLocks noChangeArrowheads="1"/>
          </p:cNvSpPr>
          <p:nvPr/>
        </p:nvSpPr>
        <p:spPr bwMode="auto">
          <a:xfrm>
            <a:off x="7391400" y="4343400"/>
            <a:ext cx="6096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35203" name="Text Box 36"/>
          <p:cNvSpPr txBox="1">
            <a:spLocks noChangeArrowheads="1"/>
          </p:cNvSpPr>
          <p:nvPr/>
        </p:nvSpPr>
        <p:spPr bwMode="auto">
          <a:xfrm>
            <a:off x="5562600" y="26670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2400" b="1">
                <a:solidFill>
                  <a:srgbClr val="000000"/>
                </a:solidFill>
                <a:cs typeface="Arial" charset="0"/>
              </a:rPr>
              <a:t>A0</a:t>
            </a:r>
          </a:p>
        </p:txBody>
      </p:sp>
      <p:sp>
        <p:nvSpPr>
          <p:cNvPr id="135204" name="Text Box 37"/>
          <p:cNvSpPr txBox="1">
            <a:spLocks noChangeArrowheads="1"/>
          </p:cNvSpPr>
          <p:nvPr/>
        </p:nvSpPr>
        <p:spPr bwMode="auto">
          <a:xfrm>
            <a:off x="5562600" y="32766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2400" b="1">
                <a:solidFill>
                  <a:srgbClr val="000000"/>
                </a:solidFill>
                <a:cs typeface="Arial" charset="0"/>
              </a:rPr>
              <a:t>A0</a:t>
            </a:r>
          </a:p>
        </p:txBody>
      </p:sp>
      <p:sp>
        <p:nvSpPr>
          <p:cNvPr id="135205" name="Text Box 38"/>
          <p:cNvSpPr txBox="1">
            <a:spLocks noChangeArrowheads="1"/>
          </p:cNvSpPr>
          <p:nvPr/>
        </p:nvSpPr>
        <p:spPr bwMode="auto">
          <a:xfrm>
            <a:off x="5562600" y="38100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2400" b="1">
                <a:solidFill>
                  <a:srgbClr val="000000"/>
                </a:solidFill>
                <a:cs typeface="Arial" charset="0"/>
              </a:rPr>
              <a:t>A0</a:t>
            </a:r>
          </a:p>
        </p:txBody>
      </p:sp>
      <p:sp>
        <p:nvSpPr>
          <p:cNvPr id="135206" name="Text Box 39"/>
          <p:cNvSpPr txBox="1">
            <a:spLocks noChangeArrowheads="1"/>
          </p:cNvSpPr>
          <p:nvPr/>
        </p:nvSpPr>
        <p:spPr bwMode="auto">
          <a:xfrm>
            <a:off x="5562600" y="44196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2400" b="1">
                <a:solidFill>
                  <a:srgbClr val="000000"/>
                </a:solidFill>
                <a:cs typeface="Arial" charset="0"/>
              </a:rPr>
              <a:t>A0</a:t>
            </a:r>
          </a:p>
        </p:txBody>
      </p:sp>
      <p:sp>
        <p:nvSpPr>
          <p:cNvPr id="135207" name="Text Box 40"/>
          <p:cNvSpPr txBox="1">
            <a:spLocks noChangeArrowheads="1"/>
          </p:cNvSpPr>
          <p:nvPr/>
        </p:nvSpPr>
        <p:spPr bwMode="auto">
          <a:xfrm>
            <a:off x="1447800" y="18288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eaLnBrk="0" hangingPunct="0">
              <a:spcBef>
                <a:spcPct val="50000"/>
              </a:spcBef>
              <a:buClrTx/>
              <a:buFontTx/>
              <a:buNone/>
            </a:pPr>
            <a:r>
              <a:rPr lang="en-US" altLang="en-US" sz="2400">
                <a:solidFill>
                  <a:srgbClr val="000000"/>
                </a:solidFill>
                <a:cs typeface="Arial" charset="0"/>
              </a:rPr>
              <a:t>data</a:t>
            </a:r>
            <a:endParaRPr lang="en-US" altLang="en-US" sz="2400">
              <a:cs typeface="Arial" charset="0"/>
            </a:endParaRPr>
          </a:p>
        </p:txBody>
      </p:sp>
      <p:sp>
        <p:nvSpPr>
          <p:cNvPr id="135208" name="Line 41"/>
          <p:cNvSpPr>
            <a:spLocks noChangeShapeType="1"/>
          </p:cNvSpPr>
          <p:nvPr/>
        </p:nvSpPr>
        <p:spPr bwMode="auto">
          <a:xfrm>
            <a:off x="2209800" y="2057400"/>
            <a:ext cx="990600" cy="0"/>
          </a:xfrm>
          <a:prstGeom prst="line">
            <a:avLst/>
          </a:prstGeom>
          <a:noFill/>
          <a:ln w="38100">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5209" name="AutoShape 44"/>
          <p:cNvSpPr>
            <a:spLocks noChangeArrowheads="1"/>
          </p:cNvSpPr>
          <p:nvPr/>
        </p:nvSpPr>
        <p:spPr bwMode="auto">
          <a:xfrm>
            <a:off x="4038600" y="3505200"/>
            <a:ext cx="1295400" cy="533400"/>
          </a:xfrm>
          <a:prstGeom prst="rightArrow">
            <a:avLst>
              <a:gd name="adj1" fmla="val 50000"/>
              <a:gd name="adj2" fmla="val 60714"/>
            </a:avLst>
          </a:prstGeom>
          <a:solidFill>
            <a:srgbClr val="FF9933"/>
          </a:solidFill>
          <a:ln w="12700">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35210" name="Text Box 45"/>
          <p:cNvSpPr txBox="1">
            <a:spLocks noChangeArrowheads="1"/>
          </p:cNvSpPr>
          <p:nvPr/>
        </p:nvSpPr>
        <p:spPr bwMode="auto">
          <a:xfrm>
            <a:off x="1371600" y="26670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2400" b="1">
                <a:solidFill>
                  <a:srgbClr val="000000"/>
                </a:solidFill>
                <a:cs typeface="Arial" charset="0"/>
              </a:rPr>
              <a:t>A0</a:t>
            </a:r>
          </a:p>
        </p:txBody>
      </p:sp>
      <p:sp>
        <p:nvSpPr>
          <p:cNvPr id="135211" name="Text Box 46"/>
          <p:cNvSpPr txBox="1">
            <a:spLocks noChangeArrowheads="1"/>
          </p:cNvSpPr>
          <p:nvPr/>
        </p:nvSpPr>
        <p:spPr bwMode="auto">
          <a:xfrm>
            <a:off x="1371600" y="32766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2400" b="1">
                <a:solidFill>
                  <a:srgbClr val="000000"/>
                </a:solidFill>
                <a:cs typeface="Arial" charset="0"/>
              </a:rPr>
              <a:t>B0</a:t>
            </a:r>
          </a:p>
        </p:txBody>
      </p:sp>
      <p:sp>
        <p:nvSpPr>
          <p:cNvPr id="135212" name="Text Box 47"/>
          <p:cNvSpPr txBox="1">
            <a:spLocks noChangeArrowheads="1"/>
          </p:cNvSpPr>
          <p:nvPr/>
        </p:nvSpPr>
        <p:spPr bwMode="auto">
          <a:xfrm>
            <a:off x="1371600" y="38100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2400" b="1">
                <a:solidFill>
                  <a:srgbClr val="000000"/>
                </a:solidFill>
                <a:cs typeface="Arial" charset="0"/>
              </a:rPr>
              <a:t>C0</a:t>
            </a:r>
          </a:p>
        </p:txBody>
      </p:sp>
      <p:sp>
        <p:nvSpPr>
          <p:cNvPr id="135213" name="Text Box 48"/>
          <p:cNvSpPr txBox="1">
            <a:spLocks noChangeArrowheads="1"/>
          </p:cNvSpPr>
          <p:nvPr/>
        </p:nvSpPr>
        <p:spPr bwMode="auto">
          <a:xfrm>
            <a:off x="1371600" y="44196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2400" b="1">
                <a:solidFill>
                  <a:srgbClr val="000000"/>
                </a:solidFill>
                <a:cs typeface="Arial" charset="0"/>
              </a:rPr>
              <a:t>D0</a:t>
            </a:r>
          </a:p>
        </p:txBody>
      </p:sp>
      <p:sp>
        <p:nvSpPr>
          <p:cNvPr id="135214" name="Text Box 49"/>
          <p:cNvSpPr txBox="1">
            <a:spLocks noChangeArrowheads="1"/>
          </p:cNvSpPr>
          <p:nvPr/>
        </p:nvSpPr>
        <p:spPr bwMode="auto">
          <a:xfrm>
            <a:off x="6096000" y="26670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2400" b="1">
                <a:solidFill>
                  <a:srgbClr val="000000"/>
                </a:solidFill>
                <a:cs typeface="Arial" charset="0"/>
              </a:rPr>
              <a:t>B0</a:t>
            </a:r>
          </a:p>
        </p:txBody>
      </p:sp>
      <p:sp>
        <p:nvSpPr>
          <p:cNvPr id="135215" name="Text Box 50"/>
          <p:cNvSpPr txBox="1">
            <a:spLocks noChangeArrowheads="1"/>
          </p:cNvSpPr>
          <p:nvPr/>
        </p:nvSpPr>
        <p:spPr bwMode="auto">
          <a:xfrm>
            <a:off x="6096000" y="32766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2400" b="1">
                <a:solidFill>
                  <a:srgbClr val="000000"/>
                </a:solidFill>
                <a:cs typeface="Arial" charset="0"/>
              </a:rPr>
              <a:t>B0</a:t>
            </a:r>
          </a:p>
        </p:txBody>
      </p:sp>
      <p:sp>
        <p:nvSpPr>
          <p:cNvPr id="135216" name="Text Box 51"/>
          <p:cNvSpPr txBox="1">
            <a:spLocks noChangeArrowheads="1"/>
          </p:cNvSpPr>
          <p:nvPr/>
        </p:nvSpPr>
        <p:spPr bwMode="auto">
          <a:xfrm>
            <a:off x="6096000" y="38100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2400" b="1">
                <a:solidFill>
                  <a:srgbClr val="000000"/>
                </a:solidFill>
                <a:cs typeface="Arial" charset="0"/>
              </a:rPr>
              <a:t>B0</a:t>
            </a:r>
          </a:p>
        </p:txBody>
      </p:sp>
      <p:sp>
        <p:nvSpPr>
          <p:cNvPr id="135217" name="Text Box 52"/>
          <p:cNvSpPr txBox="1">
            <a:spLocks noChangeArrowheads="1"/>
          </p:cNvSpPr>
          <p:nvPr/>
        </p:nvSpPr>
        <p:spPr bwMode="auto">
          <a:xfrm>
            <a:off x="6096000" y="44196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2400" b="1">
                <a:solidFill>
                  <a:srgbClr val="000000"/>
                </a:solidFill>
                <a:cs typeface="Arial" charset="0"/>
              </a:rPr>
              <a:t>B0</a:t>
            </a:r>
          </a:p>
        </p:txBody>
      </p:sp>
      <p:sp>
        <p:nvSpPr>
          <p:cNvPr id="135218" name="Text Box 53"/>
          <p:cNvSpPr txBox="1">
            <a:spLocks noChangeArrowheads="1"/>
          </p:cNvSpPr>
          <p:nvPr/>
        </p:nvSpPr>
        <p:spPr bwMode="auto">
          <a:xfrm>
            <a:off x="6629400" y="26670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2400" b="1">
                <a:solidFill>
                  <a:srgbClr val="000000"/>
                </a:solidFill>
                <a:cs typeface="Arial" charset="0"/>
              </a:rPr>
              <a:t>C0</a:t>
            </a:r>
          </a:p>
        </p:txBody>
      </p:sp>
      <p:sp>
        <p:nvSpPr>
          <p:cNvPr id="135219" name="Text Box 54"/>
          <p:cNvSpPr txBox="1">
            <a:spLocks noChangeArrowheads="1"/>
          </p:cNvSpPr>
          <p:nvPr/>
        </p:nvSpPr>
        <p:spPr bwMode="auto">
          <a:xfrm>
            <a:off x="6629400" y="32766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2400" b="1">
                <a:solidFill>
                  <a:srgbClr val="000000"/>
                </a:solidFill>
                <a:cs typeface="Arial" charset="0"/>
              </a:rPr>
              <a:t>C0</a:t>
            </a:r>
          </a:p>
        </p:txBody>
      </p:sp>
      <p:sp>
        <p:nvSpPr>
          <p:cNvPr id="135220" name="Text Box 55"/>
          <p:cNvSpPr txBox="1">
            <a:spLocks noChangeArrowheads="1"/>
          </p:cNvSpPr>
          <p:nvPr/>
        </p:nvSpPr>
        <p:spPr bwMode="auto">
          <a:xfrm>
            <a:off x="6629400" y="38100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2400" b="1">
                <a:solidFill>
                  <a:srgbClr val="000000"/>
                </a:solidFill>
                <a:cs typeface="Arial" charset="0"/>
              </a:rPr>
              <a:t>C0</a:t>
            </a:r>
          </a:p>
        </p:txBody>
      </p:sp>
      <p:sp>
        <p:nvSpPr>
          <p:cNvPr id="135221" name="Text Box 56"/>
          <p:cNvSpPr txBox="1">
            <a:spLocks noChangeArrowheads="1"/>
          </p:cNvSpPr>
          <p:nvPr/>
        </p:nvSpPr>
        <p:spPr bwMode="auto">
          <a:xfrm>
            <a:off x="6629400" y="44196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2400" b="1">
                <a:solidFill>
                  <a:srgbClr val="000000"/>
                </a:solidFill>
                <a:cs typeface="Arial" charset="0"/>
              </a:rPr>
              <a:t>C0</a:t>
            </a:r>
          </a:p>
        </p:txBody>
      </p:sp>
      <p:sp>
        <p:nvSpPr>
          <p:cNvPr id="135222" name="Text Box 57"/>
          <p:cNvSpPr txBox="1">
            <a:spLocks noChangeArrowheads="1"/>
          </p:cNvSpPr>
          <p:nvPr/>
        </p:nvSpPr>
        <p:spPr bwMode="auto">
          <a:xfrm>
            <a:off x="7239000" y="26670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2400" b="1">
                <a:solidFill>
                  <a:srgbClr val="000000"/>
                </a:solidFill>
                <a:cs typeface="Arial" charset="0"/>
              </a:rPr>
              <a:t>D0</a:t>
            </a:r>
          </a:p>
        </p:txBody>
      </p:sp>
      <p:sp>
        <p:nvSpPr>
          <p:cNvPr id="135223" name="Text Box 58"/>
          <p:cNvSpPr txBox="1">
            <a:spLocks noChangeArrowheads="1"/>
          </p:cNvSpPr>
          <p:nvPr/>
        </p:nvSpPr>
        <p:spPr bwMode="auto">
          <a:xfrm>
            <a:off x="7239000" y="32766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2400" b="1">
                <a:solidFill>
                  <a:srgbClr val="000000"/>
                </a:solidFill>
                <a:cs typeface="Arial" charset="0"/>
              </a:rPr>
              <a:t>D0</a:t>
            </a:r>
          </a:p>
        </p:txBody>
      </p:sp>
      <p:sp>
        <p:nvSpPr>
          <p:cNvPr id="135224" name="Text Box 59"/>
          <p:cNvSpPr txBox="1">
            <a:spLocks noChangeArrowheads="1"/>
          </p:cNvSpPr>
          <p:nvPr/>
        </p:nvSpPr>
        <p:spPr bwMode="auto">
          <a:xfrm>
            <a:off x="7239000" y="38100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2400" b="1">
                <a:solidFill>
                  <a:srgbClr val="000000"/>
                </a:solidFill>
                <a:cs typeface="Arial" charset="0"/>
              </a:rPr>
              <a:t>D0</a:t>
            </a:r>
          </a:p>
        </p:txBody>
      </p:sp>
      <p:sp>
        <p:nvSpPr>
          <p:cNvPr id="135225" name="Text Box 60"/>
          <p:cNvSpPr txBox="1">
            <a:spLocks noChangeArrowheads="1"/>
          </p:cNvSpPr>
          <p:nvPr/>
        </p:nvSpPr>
        <p:spPr bwMode="auto">
          <a:xfrm>
            <a:off x="7239000" y="44196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2400" b="1">
                <a:solidFill>
                  <a:srgbClr val="000000"/>
                </a:solidFill>
                <a:cs typeface="Arial" charset="0"/>
              </a:rPr>
              <a:t>D0</a:t>
            </a:r>
          </a:p>
        </p:txBody>
      </p:sp>
      <p:sp>
        <p:nvSpPr>
          <p:cNvPr id="135226" name="Text Box 61"/>
          <p:cNvSpPr txBox="1">
            <a:spLocks noChangeArrowheads="1"/>
          </p:cNvSpPr>
          <p:nvPr/>
        </p:nvSpPr>
        <p:spPr bwMode="auto">
          <a:xfrm rot="10800000">
            <a:off x="304800" y="2819400"/>
            <a:ext cx="5492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vert="eaVert">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2400">
                <a:solidFill>
                  <a:srgbClr val="000000"/>
                </a:solidFill>
                <a:cs typeface="Arial" charset="0"/>
              </a:rPr>
              <a:t>Processors</a:t>
            </a:r>
            <a:endParaRPr lang="en-US" altLang="en-US" sz="2400">
              <a:cs typeface="Arial" charset="0"/>
            </a:endParaRPr>
          </a:p>
        </p:txBody>
      </p:sp>
      <p:sp>
        <p:nvSpPr>
          <p:cNvPr id="135227" name="Line 62"/>
          <p:cNvSpPr>
            <a:spLocks noChangeShapeType="1"/>
          </p:cNvSpPr>
          <p:nvPr/>
        </p:nvSpPr>
        <p:spPr bwMode="auto">
          <a:xfrm>
            <a:off x="914400" y="2819400"/>
            <a:ext cx="0" cy="2057400"/>
          </a:xfrm>
          <a:prstGeom prst="line">
            <a:avLst/>
          </a:prstGeom>
          <a:noFill/>
          <a:ln w="38100">
            <a:solidFill>
              <a:srgbClr val="000000"/>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idx="4294967295"/>
          </p:nvPr>
        </p:nvSpPr>
        <p:spPr>
          <a:xfrm>
            <a:off x="0" y="47625"/>
            <a:ext cx="9144000" cy="1143000"/>
          </a:xfrm>
        </p:spPr>
        <p:txBody>
          <a:bodyPr/>
          <a:lstStyle/>
          <a:p>
            <a:pPr algn="ctr"/>
            <a:r>
              <a:rPr lang="en-US" altLang="en-US" sz="3600" dirty="0" err="1" smtClean="0">
                <a:latin typeface="Times New Roman" pitchFamily="18" charset="0"/>
                <a:cs typeface="Times New Roman" pitchFamily="18" charset="0"/>
              </a:rPr>
              <a:t>Allgather</a:t>
            </a:r>
            <a:endParaRPr lang="en-US" altLang="en-US" sz="3600" dirty="0" smtClean="0">
              <a:latin typeface="Times New Roman" pitchFamily="18" charset="0"/>
              <a:cs typeface="Times New Roman" pitchFamily="18" charset="0"/>
            </a:endParaRPr>
          </a:p>
        </p:txBody>
      </p:sp>
      <p:sp>
        <p:nvSpPr>
          <p:cNvPr id="136195" name="Rectangle 3"/>
          <p:cNvSpPr>
            <a:spLocks noGrp="1" noChangeArrowheads="1"/>
          </p:cNvSpPr>
          <p:nvPr>
            <p:ph type="body" idx="4294967295"/>
          </p:nvPr>
        </p:nvSpPr>
        <p:spPr>
          <a:xfrm>
            <a:off x="381000" y="1600200"/>
            <a:ext cx="8763000" cy="5029200"/>
          </a:xfrm>
        </p:spPr>
        <p:txBody>
          <a:bodyPr/>
          <a:lstStyle/>
          <a:p>
            <a:r>
              <a:rPr lang="en-US" altLang="en-US" sz="2800" b="1" i="1" smtClean="0">
                <a:latin typeface="Courier New" pitchFamily="49" charset="0"/>
                <a:cs typeface="Times New Roman" pitchFamily="18" charset="0"/>
              </a:rPr>
              <a:t>int MPI_Allgather (void* sendbuf,   int sendcount, MPI_Datatype sendtype, void* recvbuf, int recvcount, MPI_Datatype recvtype, MPI_Comm comm)</a:t>
            </a:r>
          </a:p>
          <a:p>
            <a:pPr lvl="1"/>
            <a:r>
              <a:rPr lang="en-US" altLang="en-US" smtClean="0">
                <a:latin typeface="Times New Roman" pitchFamily="18" charset="0"/>
                <a:cs typeface="Times New Roman" pitchFamily="18" charset="0"/>
              </a:rPr>
              <a:t>sendbuf - starting address of send buffer</a:t>
            </a:r>
          </a:p>
          <a:p>
            <a:pPr lvl="1"/>
            <a:r>
              <a:rPr lang="en-US" altLang="en-US" smtClean="0">
                <a:latin typeface="Times New Roman" pitchFamily="18" charset="0"/>
                <a:cs typeface="Times New Roman" pitchFamily="18" charset="0"/>
              </a:rPr>
              <a:t>sendcount - number of elements in the send buffer</a:t>
            </a:r>
          </a:p>
          <a:p>
            <a:pPr lvl="1"/>
            <a:r>
              <a:rPr lang="en-US" altLang="en-US" smtClean="0">
                <a:latin typeface="Times New Roman" pitchFamily="18" charset="0"/>
                <a:cs typeface="Times New Roman" pitchFamily="18" charset="0"/>
              </a:rPr>
              <a:t>recvbuf - address of receive buffer</a:t>
            </a:r>
          </a:p>
          <a:p>
            <a:pPr lvl="1"/>
            <a:r>
              <a:rPr lang="en-US" altLang="en-US" smtClean="0">
                <a:latin typeface="Times New Roman" pitchFamily="18" charset="0"/>
                <a:cs typeface="Times New Roman" pitchFamily="18" charset="0"/>
              </a:rPr>
              <a:t>recvcount - number of elements for any </a:t>
            </a:r>
            <a:r>
              <a:rPr lang="en-US" altLang="en-US" smtClean="0">
                <a:solidFill>
                  <a:srgbClr val="FF0000"/>
                </a:solidFill>
                <a:latin typeface="Times New Roman" pitchFamily="18" charset="0"/>
                <a:cs typeface="Times New Roman" pitchFamily="18" charset="0"/>
              </a:rPr>
              <a:t>single</a:t>
            </a:r>
            <a:r>
              <a:rPr lang="en-US" altLang="en-US" smtClean="0">
                <a:latin typeface="Times New Roman" pitchFamily="18" charset="0"/>
                <a:cs typeface="Times New Roman" pitchFamily="18" charset="0"/>
              </a:rPr>
              <a:t> receive</a:t>
            </a:r>
          </a:p>
          <a:p>
            <a:r>
              <a:rPr lang="en-US" altLang="en-US" sz="2800" smtClean="0">
                <a:latin typeface="Times New Roman" pitchFamily="18" charset="0"/>
                <a:cs typeface="Times New Roman" pitchFamily="18" charset="0"/>
              </a:rPr>
              <a:t>Like gather except all processes receive result</a:t>
            </a:r>
          </a:p>
        </p:txBody>
      </p:sp>
    </p:spTree>
  </p:cSld>
  <p:clrMapOvr>
    <a:masterClrMapping/>
  </p:clrMapOvr>
  <p:transition spd="slow"/>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idx="4294967295"/>
          </p:nvPr>
        </p:nvSpPr>
        <p:spPr>
          <a:xfrm>
            <a:off x="3886200" y="47625"/>
            <a:ext cx="5257800" cy="1143000"/>
          </a:xfrm>
        </p:spPr>
        <p:txBody>
          <a:bodyPr/>
          <a:lstStyle/>
          <a:p>
            <a:r>
              <a:rPr lang="en-US" altLang="en-US" sz="3600" dirty="0" err="1" smtClean="0">
                <a:latin typeface="Times New Roman" pitchFamily="18" charset="0"/>
                <a:cs typeface="Times New Roman" pitchFamily="18" charset="0"/>
              </a:rPr>
              <a:t>Alltoall</a:t>
            </a:r>
            <a:endParaRPr lang="en-US" altLang="en-US" sz="3600" dirty="0" smtClean="0">
              <a:latin typeface="Times New Roman" pitchFamily="18" charset="0"/>
              <a:cs typeface="Times New Roman" pitchFamily="18" charset="0"/>
            </a:endParaRPr>
          </a:p>
        </p:txBody>
      </p:sp>
      <p:sp>
        <p:nvSpPr>
          <p:cNvPr id="137219" name="Rectangle 3"/>
          <p:cNvSpPr>
            <a:spLocks noChangeArrowheads="1"/>
          </p:cNvSpPr>
          <p:nvPr/>
        </p:nvSpPr>
        <p:spPr bwMode="auto">
          <a:xfrm>
            <a:off x="1447800" y="2590800"/>
            <a:ext cx="6096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37220" name="Rectangle 4"/>
          <p:cNvSpPr>
            <a:spLocks noChangeArrowheads="1"/>
          </p:cNvSpPr>
          <p:nvPr/>
        </p:nvSpPr>
        <p:spPr bwMode="auto">
          <a:xfrm>
            <a:off x="2057400" y="2590800"/>
            <a:ext cx="6096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37221" name="Rectangle 5"/>
          <p:cNvSpPr>
            <a:spLocks noChangeArrowheads="1"/>
          </p:cNvSpPr>
          <p:nvPr/>
        </p:nvSpPr>
        <p:spPr bwMode="auto">
          <a:xfrm>
            <a:off x="2590800" y="2590800"/>
            <a:ext cx="6096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37222" name="Rectangle 6"/>
          <p:cNvSpPr>
            <a:spLocks noChangeArrowheads="1"/>
          </p:cNvSpPr>
          <p:nvPr/>
        </p:nvSpPr>
        <p:spPr bwMode="auto">
          <a:xfrm>
            <a:off x="3200400" y="2590800"/>
            <a:ext cx="6096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37223" name="Rectangle 7"/>
          <p:cNvSpPr>
            <a:spLocks noChangeArrowheads="1"/>
          </p:cNvSpPr>
          <p:nvPr/>
        </p:nvSpPr>
        <p:spPr bwMode="auto">
          <a:xfrm>
            <a:off x="1447800" y="3200400"/>
            <a:ext cx="6096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37224" name="Rectangle 8"/>
          <p:cNvSpPr>
            <a:spLocks noChangeArrowheads="1"/>
          </p:cNvSpPr>
          <p:nvPr/>
        </p:nvSpPr>
        <p:spPr bwMode="auto">
          <a:xfrm>
            <a:off x="2057400" y="3200400"/>
            <a:ext cx="6096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37225" name="Rectangle 9"/>
          <p:cNvSpPr>
            <a:spLocks noChangeArrowheads="1"/>
          </p:cNvSpPr>
          <p:nvPr/>
        </p:nvSpPr>
        <p:spPr bwMode="auto">
          <a:xfrm>
            <a:off x="2590800" y="3200400"/>
            <a:ext cx="6096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37226" name="Rectangle 10"/>
          <p:cNvSpPr>
            <a:spLocks noChangeArrowheads="1"/>
          </p:cNvSpPr>
          <p:nvPr/>
        </p:nvSpPr>
        <p:spPr bwMode="auto">
          <a:xfrm>
            <a:off x="3200400" y="3200400"/>
            <a:ext cx="6096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37227" name="Rectangle 11"/>
          <p:cNvSpPr>
            <a:spLocks noChangeArrowheads="1"/>
          </p:cNvSpPr>
          <p:nvPr/>
        </p:nvSpPr>
        <p:spPr bwMode="auto">
          <a:xfrm>
            <a:off x="1447800" y="3733800"/>
            <a:ext cx="6096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37228" name="Rectangle 12"/>
          <p:cNvSpPr>
            <a:spLocks noChangeArrowheads="1"/>
          </p:cNvSpPr>
          <p:nvPr/>
        </p:nvSpPr>
        <p:spPr bwMode="auto">
          <a:xfrm>
            <a:off x="2057400" y="3733800"/>
            <a:ext cx="6096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37229" name="Rectangle 13"/>
          <p:cNvSpPr>
            <a:spLocks noChangeArrowheads="1"/>
          </p:cNvSpPr>
          <p:nvPr/>
        </p:nvSpPr>
        <p:spPr bwMode="auto">
          <a:xfrm>
            <a:off x="2590800" y="3733800"/>
            <a:ext cx="6096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37230" name="Rectangle 14"/>
          <p:cNvSpPr>
            <a:spLocks noChangeArrowheads="1"/>
          </p:cNvSpPr>
          <p:nvPr/>
        </p:nvSpPr>
        <p:spPr bwMode="auto">
          <a:xfrm>
            <a:off x="3200400" y="3733800"/>
            <a:ext cx="6096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37231" name="Rectangle 15"/>
          <p:cNvSpPr>
            <a:spLocks noChangeArrowheads="1"/>
          </p:cNvSpPr>
          <p:nvPr/>
        </p:nvSpPr>
        <p:spPr bwMode="auto">
          <a:xfrm>
            <a:off x="1447800" y="4343400"/>
            <a:ext cx="6096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37232" name="Rectangle 16"/>
          <p:cNvSpPr>
            <a:spLocks noChangeArrowheads="1"/>
          </p:cNvSpPr>
          <p:nvPr/>
        </p:nvSpPr>
        <p:spPr bwMode="auto">
          <a:xfrm>
            <a:off x="2057400" y="4343400"/>
            <a:ext cx="6096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37233" name="Rectangle 17"/>
          <p:cNvSpPr>
            <a:spLocks noChangeArrowheads="1"/>
          </p:cNvSpPr>
          <p:nvPr/>
        </p:nvSpPr>
        <p:spPr bwMode="auto">
          <a:xfrm>
            <a:off x="2590800" y="4343400"/>
            <a:ext cx="6096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37234" name="Rectangle 18"/>
          <p:cNvSpPr>
            <a:spLocks noChangeArrowheads="1"/>
          </p:cNvSpPr>
          <p:nvPr/>
        </p:nvSpPr>
        <p:spPr bwMode="auto">
          <a:xfrm>
            <a:off x="3200400" y="4343400"/>
            <a:ext cx="6096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0"/>
              </a:spcBef>
              <a:buClrTx/>
              <a:buFontTx/>
              <a:buNone/>
            </a:pPr>
            <a:endParaRPr lang="en-US" altLang="en-US" sz="2400" i="1">
              <a:cs typeface="Arial" charset="0"/>
            </a:endParaRPr>
          </a:p>
        </p:txBody>
      </p:sp>
      <p:sp>
        <p:nvSpPr>
          <p:cNvPr id="137235" name="Rectangle 19"/>
          <p:cNvSpPr>
            <a:spLocks noChangeArrowheads="1"/>
          </p:cNvSpPr>
          <p:nvPr/>
        </p:nvSpPr>
        <p:spPr bwMode="auto">
          <a:xfrm>
            <a:off x="5638800" y="2590800"/>
            <a:ext cx="6096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37236" name="Rectangle 20"/>
          <p:cNvSpPr>
            <a:spLocks noChangeArrowheads="1"/>
          </p:cNvSpPr>
          <p:nvPr/>
        </p:nvSpPr>
        <p:spPr bwMode="auto">
          <a:xfrm>
            <a:off x="6248400" y="2590800"/>
            <a:ext cx="6096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37237" name="Rectangle 21"/>
          <p:cNvSpPr>
            <a:spLocks noChangeArrowheads="1"/>
          </p:cNvSpPr>
          <p:nvPr/>
        </p:nvSpPr>
        <p:spPr bwMode="auto">
          <a:xfrm>
            <a:off x="6781800" y="2590800"/>
            <a:ext cx="6096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37238" name="Rectangle 22"/>
          <p:cNvSpPr>
            <a:spLocks noChangeArrowheads="1"/>
          </p:cNvSpPr>
          <p:nvPr/>
        </p:nvSpPr>
        <p:spPr bwMode="auto">
          <a:xfrm>
            <a:off x="7391400" y="2590800"/>
            <a:ext cx="6096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37239" name="Rectangle 23"/>
          <p:cNvSpPr>
            <a:spLocks noChangeArrowheads="1"/>
          </p:cNvSpPr>
          <p:nvPr/>
        </p:nvSpPr>
        <p:spPr bwMode="auto">
          <a:xfrm>
            <a:off x="5638800" y="3200400"/>
            <a:ext cx="6096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37240" name="Rectangle 24"/>
          <p:cNvSpPr>
            <a:spLocks noChangeArrowheads="1"/>
          </p:cNvSpPr>
          <p:nvPr/>
        </p:nvSpPr>
        <p:spPr bwMode="auto">
          <a:xfrm>
            <a:off x="6248400" y="3200400"/>
            <a:ext cx="6096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37241" name="Rectangle 25"/>
          <p:cNvSpPr>
            <a:spLocks noChangeArrowheads="1"/>
          </p:cNvSpPr>
          <p:nvPr/>
        </p:nvSpPr>
        <p:spPr bwMode="auto">
          <a:xfrm>
            <a:off x="6781800" y="3200400"/>
            <a:ext cx="6096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37242" name="Rectangle 26"/>
          <p:cNvSpPr>
            <a:spLocks noChangeArrowheads="1"/>
          </p:cNvSpPr>
          <p:nvPr/>
        </p:nvSpPr>
        <p:spPr bwMode="auto">
          <a:xfrm>
            <a:off x="7391400" y="3200400"/>
            <a:ext cx="6096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37243" name="Rectangle 27"/>
          <p:cNvSpPr>
            <a:spLocks noChangeArrowheads="1"/>
          </p:cNvSpPr>
          <p:nvPr/>
        </p:nvSpPr>
        <p:spPr bwMode="auto">
          <a:xfrm>
            <a:off x="5638800" y="3733800"/>
            <a:ext cx="6096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37244" name="Rectangle 28"/>
          <p:cNvSpPr>
            <a:spLocks noChangeArrowheads="1"/>
          </p:cNvSpPr>
          <p:nvPr/>
        </p:nvSpPr>
        <p:spPr bwMode="auto">
          <a:xfrm>
            <a:off x="6248400" y="3733800"/>
            <a:ext cx="6096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37245" name="Rectangle 29"/>
          <p:cNvSpPr>
            <a:spLocks noChangeArrowheads="1"/>
          </p:cNvSpPr>
          <p:nvPr/>
        </p:nvSpPr>
        <p:spPr bwMode="auto">
          <a:xfrm>
            <a:off x="6781800" y="3733800"/>
            <a:ext cx="6096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37246" name="Rectangle 30"/>
          <p:cNvSpPr>
            <a:spLocks noChangeArrowheads="1"/>
          </p:cNvSpPr>
          <p:nvPr/>
        </p:nvSpPr>
        <p:spPr bwMode="auto">
          <a:xfrm>
            <a:off x="7391400" y="3733800"/>
            <a:ext cx="6096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37247" name="Rectangle 31"/>
          <p:cNvSpPr>
            <a:spLocks noChangeArrowheads="1"/>
          </p:cNvSpPr>
          <p:nvPr/>
        </p:nvSpPr>
        <p:spPr bwMode="auto">
          <a:xfrm>
            <a:off x="5638800" y="4343400"/>
            <a:ext cx="6096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37248" name="Rectangle 32"/>
          <p:cNvSpPr>
            <a:spLocks noChangeArrowheads="1"/>
          </p:cNvSpPr>
          <p:nvPr/>
        </p:nvSpPr>
        <p:spPr bwMode="auto">
          <a:xfrm>
            <a:off x="6248400" y="4343400"/>
            <a:ext cx="6096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37249" name="Rectangle 33"/>
          <p:cNvSpPr>
            <a:spLocks noChangeArrowheads="1"/>
          </p:cNvSpPr>
          <p:nvPr/>
        </p:nvSpPr>
        <p:spPr bwMode="auto">
          <a:xfrm>
            <a:off x="6781800" y="4343400"/>
            <a:ext cx="6096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37250" name="Rectangle 34"/>
          <p:cNvSpPr>
            <a:spLocks noChangeArrowheads="1"/>
          </p:cNvSpPr>
          <p:nvPr/>
        </p:nvSpPr>
        <p:spPr bwMode="auto">
          <a:xfrm>
            <a:off x="7391400" y="4343400"/>
            <a:ext cx="6096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37251" name="Text Box 35"/>
          <p:cNvSpPr txBox="1">
            <a:spLocks noChangeArrowheads="1"/>
          </p:cNvSpPr>
          <p:nvPr/>
        </p:nvSpPr>
        <p:spPr bwMode="auto">
          <a:xfrm>
            <a:off x="5562600" y="26670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2400" b="1">
                <a:solidFill>
                  <a:srgbClr val="000000"/>
                </a:solidFill>
                <a:cs typeface="Arial" charset="0"/>
              </a:rPr>
              <a:t>A0</a:t>
            </a:r>
          </a:p>
        </p:txBody>
      </p:sp>
      <p:sp>
        <p:nvSpPr>
          <p:cNvPr id="137252" name="Text Box 36"/>
          <p:cNvSpPr txBox="1">
            <a:spLocks noChangeArrowheads="1"/>
          </p:cNvSpPr>
          <p:nvPr/>
        </p:nvSpPr>
        <p:spPr bwMode="auto">
          <a:xfrm>
            <a:off x="5562600" y="32766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2400" b="1">
                <a:solidFill>
                  <a:srgbClr val="000000"/>
                </a:solidFill>
                <a:cs typeface="Arial" charset="0"/>
              </a:rPr>
              <a:t>A1</a:t>
            </a:r>
          </a:p>
        </p:txBody>
      </p:sp>
      <p:sp>
        <p:nvSpPr>
          <p:cNvPr id="137253" name="Text Box 37"/>
          <p:cNvSpPr txBox="1">
            <a:spLocks noChangeArrowheads="1"/>
          </p:cNvSpPr>
          <p:nvPr/>
        </p:nvSpPr>
        <p:spPr bwMode="auto">
          <a:xfrm>
            <a:off x="5562600" y="38100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2400" b="1">
                <a:solidFill>
                  <a:srgbClr val="000000"/>
                </a:solidFill>
                <a:cs typeface="Arial" charset="0"/>
              </a:rPr>
              <a:t>A2</a:t>
            </a:r>
          </a:p>
        </p:txBody>
      </p:sp>
      <p:sp>
        <p:nvSpPr>
          <p:cNvPr id="137254" name="Text Box 38"/>
          <p:cNvSpPr txBox="1">
            <a:spLocks noChangeArrowheads="1"/>
          </p:cNvSpPr>
          <p:nvPr/>
        </p:nvSpPr>
        <p:spPr bwMode="auto">
          <a:xfrm>
            <a:off x="5562600" y="44196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2400" b="1">
                <a:solidFill>
                  <a:srgbClr val="000000"/>
                </a:solidFill>
                <a:cs typeface="Arial" charset="0"/>
              </a:rPr>
              <a:t>A3</a:t>
            </a:r>
          </a:p>
        </p:txBody>
      </p:sp>
      <p:sp>
        <p:nvSpPr>
          <p:cNvPr id="137255" name="Text Box 39"/>
          <p:cNvSpPr txBox="1">
            <a:spLocks noChangeArrowheads="1"/>
          </p:cNvSpPr>
          <p:nvPr/>
        </p:nvSpPr>
        <p:spPr bwMode="auto">
          <a:xfrm>
            <a:off x="1447800" y="18288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eaLnBrk="0" hangingPunct="0">
              <a:spcBef>
                <a:spcPct val="50000"/>
              </a:spcBef>
              <a:buClrTx/>
              <a:buFontTx/>
              <a:buNone/>
            </a:pPr>
            <a:r>
              <a:rPr lang="en-US" altLang="en-US" sz="2400">
                <a:solidFill>
                  <a:srgbClr val="000000"/>
                </a:solidFill>
                <a:cs typeface="Arial" charset="0"/>
              </a:rPr>
              <a:t>data</a:t>
            </a:r>
            <a:endParaRPr lang="en-US" altLang="en-US" sz="2400">
              <a:cs typeface="Arial" charset="0"/>
            </a:endParaRPr>
          </a:p>
        </p:txBody>
      </p:sp>
      <p:sp>
        <p:nvSpPr>
          <p:cNvPr id="137256" name="Line 40"/>
          <p:cNvSpPr>
            <a:spLocks noChangeShapeType="1"/>
          </p:cNvSpPr>
          <p:nvPr/>
        </p:nvSpPr>
        <p:spPr bwMode="auto">
          <a:xfrm>
            <a:off x="2209800" y="2057400"/>
            <a:ext cx="990600" cy="0"/>
          </a:xfrm>
          <a:prstGeom prst="line">
            <a:avLst/>
          </a:prstGeom>
          <a:noFill/>
          <a:ln w="38100">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7257" name="AutoShape 43"/>
          <p:cNvSpPr>
            <a:spLocks noChangeArrowheads="1"/>
          </p:cNvSpPr>
          <p:nvPr/>
        </p:nvSpPr>
        <p:spPr bwMode="auto">
          <a:xfrm>
            <a:off x="4038600" y="3505200"/>
            <a:ext cx="1295400" cy="533400"/>
          </a:xfrm>
          <a:prstGeom prst="rightArrow">
            <a:avLst>
              <a:gd name="adj1" fmla="val 50000"/>
              <a:gd name="adj2" fmla="val 60714"/>
            </a:avLst>
          </a:prstGeom>
          <a:solidFill>
            <a:srgbClr val="FF9933"/>
          </a:solidFill>
          <a:ln w="12700">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37258" name="Text Box 44"/>
          <p:cNvSpPr txBox="1">
            <a:spLocks noChangeArrowheads="1"/>
          </p:cNvSpPr>
          <p:nvPr/>
        </p:nvSpPr>
        <p:spPr bwMode="auto">
          <a:xfrm>
            <a:off x="1371600" y="26670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2400" b="1">
                <a:solidFill>
                  <a:srgbClr val="000000"/>
                </a:solidFill>
                <a:cs typeface="Arial" charset="0"/>
              </a:rPr>
              <a:t>A0</a:t>
            </a:r>
          </a:p>
        </p:txBody>
      </p:sp>
      <p:sp>
        <p:nvSpPr>
          <p:cNvPr id="137259" name="Text Box 45"/>
          <p:cNvSpPr txBox="1">
            <a:spLocks noChangeArrowheads="1"/>
          </p:cNvSpPr>
          <p:nvPr/>
        </p:nvSpPr>
        <p:spPr bwMode="auto">
          <a:xfrm>
            <a:off x="1371600" y="32766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2400" b="1">
                <a:solidFill>
                  <a:srgbClr val="000000"/>
                </a:solidFill>
                <a:cs typeface="Arial" charset="0"/>
              </a:rPr>
              <a:t>B0</a:t>
            </a:r>
          </a:p>
        </p:txBody>
      </p:sp>
      <p:sp>
        <p:nvSpPr>
          <p:cNvPr id="137260" name="Text Box 46"/>
          <p:cNvSpPr txBox="1">
            <a:spLocks noChangeArrowheads="1"/>
          </p:cNvSpPr>
          <p:nvPr/>
        </p:nvSpPr>
        <p:spPr bwMode="auto">
          <a:xfrm>
            <a:off x="1371600" y="38100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2400" b="1">
                <a:solidFill>
                  <a:srgbClr val="000000"/>
                </a:solidFill>
                <a:cs typeface="Arial" charset="0"/>
              </a:rPr>
              <a:t>C0</a:t>
            </a:r>
          </a:p>
        </p:txBody>
      </p:sp>
      <p:sp>
        <p:nvSpPr>
          <p:cNvPr id="137261" name="Text Box 47"/>
          <p:cNvSpPr txBox="1">
            <a:spLocks noChangeArrowheads="1"/>
          </p:cNvSpPr>
          <p:nvPr/>
        </p:nvSpPr>
        <p:spPr bwMode="auto">
          <a:xfrm>
            <a:off x="1371600" y="44196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2400" b="1">
                <a:solidFill>
                  <a:srgbClr val="000000"/>
                </a:solidFill>
                <a:cs typeface="Arial" charset="0"/>
              </a:rPr>
              <a:t>D0</a:t>
            </a:r>
          </a:p>
        </p:txBody>
      </p:sp>
      <p:sp>
        <p:nvSpPr>
          <p:cNvPr id="137262" name="Text Box 48"/>
          <p:cNvSpPr txBox="1">
            <a:spLocks noChangeArrowheads="1"/>
          </p:cNvSpPr>
          <p:nvPr/>
        </p:nvSpPr>
        <p:spPr bwMode="auto">
          <a:xfrm>
            <a:off x="6096000" y="26670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2400" b="1">
                <a:solidFill>
                  <a:srgbClr val="000000"/>
                </a:solidFill>
                <a:cs typeface="Arial" charset="0"/>
              </a:rPr>
              <a:t>B0</a:t>
            </a:r>
          </a:p>
        </p:txBody>
      </p:sp>
      <p:sp>
        <p:nvSpPr>
          <p:cNvPr id="137263" name="Text Box 49"/>
          <p:cNvSpPr txBox="1">
            <a:spLocks noChangeArrowheads="1"/>
          </p:cNvSpPr>
          <p:nvPr/>
        </p:nvSpPr>
        <p:spPr bwMode="auto">
          <a:xfrm>
            <a:off x="6096000" y="32766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2400" b="1">
                <a:solidFill>
                  <a:srgbClr val="000000"/>
                </a:solidFill>
                <a:cs typeface="Arial" charset="0"/>
              </a:rPr>
              <a:t>B1</a:t>
            </a:r>
          </a:p>
        </p:txBody>
      </p:sp>
      <p:sp>
        <p:nvSpPr>
          <p:cNvPr id="137264" name="Text Box 50"/>
          <p:cNvSpPr txBox="1">
            <a:spLocks noChangeArrowheads="1"/>
          </p:cNvSpPr>
          <p:nvPr/>
        </p:nvSpPr>
        <p:spPr bwMode="auto">
          <a:xfrm>
            <a:off x="6096000" y="38100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2400" b="1">
                <a:solidFill>
                  <a:srgbClr val="000000"/>
                </a:solidFill>
                <a:cs typeface="Arial" charset="0"/>
              </a:rPr>
              <a:t>B2</a:t>
            </a:r>
          </a:p>
        </p:txBody>
      </p:sp>
      <p:sp>
        <p:nvSpPr>
          <p:cNvPr id="137265" name="Text Box 51"/>
          <p:cNvSpPr txBox="1">
            <a:spLocks noChangeArrowheads="1"/>
          </p:cNvSpPr>
          <p:nvPr/>
        </p:nvSpPr>
        <p:spPr bwMode="auto">
          <a:xfrm>
            <a:off x="6096000" y="44196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2400" b="1">
                <a:solidFill>
                  <a:srgbClr val="000000"/>
                </a:solidFill>
                <a:cs typeface="Arial" charset="0"/>
              </a:rPr>
              <a:t>B3</a:t>
            </a:r>
          </a:p>
        </p:txBody>
      </p:sp>
      <p:sp>
        <p:nvSpPr>
          <p:cNvPr id="137266" name="Text Box 52"/>
          <p:cNvSpPr txBox="1">
            <a:spLocks noChangeArrowheads="1"/>
          </p:cNvSpPr>
          <p:nvPr/>
        </p:nvSpPr>
        <p:spPr bwMode="auto">
          <a:xfrm>
            <a:off x="6629400" y="26670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2400" b="1">
                <a:solidFill>
                  <a:srgbClr val="000000"/>
                </a:solidFill>
                <a:cs typeface="Arial" charset="0"/>
              </a:rPr>
              <a:t>C0</a:t>
            </a:r>
          </a:p>
        </p:txBody>
      </p:sp>
      <p:sp>
        <p:nvSpPr>
          <p:cNvPr id="137267" name="Text Box 53"/>
          <p:cNvSpPr txBox="1">
            <a:spLocks noChangeArrowheads="1"/>
          </p:cNvSpPr>
          <p:nvPr/>
        </p:nvSpPr>
        <p:spPr bwMode="auto">
          <a:xfrm>
            <a:off x="6629400" y="32766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2400" b="1">
                <a:solidFill>
                  <a:srgbClr val="000000"/>
                </a:solidFill>
                <a:cs typeface="Arial" charset="0"/>
              </a:rPr>
              <a:t>C1</a:t>
            </a:r>
          </a:p>
        </p:txBody>
      </p:sp>
      <p:sp>
        <p:nvSpPr>
          <p:cNvPr id="137268" name="Text Box 54"/>
          <p:cNvSpPr txBox="1">
            <a:spLocks noChangeArrowheads="1"/>
          </p:cNvSpPr>
          <p:nvPr/>
        </p:nvSpPr>
        <p:spPr bwMode="auto">
          <a:xfrm>
            <a:off x="6629400" y="38100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2400" b="1">
                <a:solidFill>
                  <a:srgbClr val="000000"/>
                </a:solidFill>
                <a:cs typeface="Arial" charset="0"/>
              </a:rPr>
              <a:t>C2</a:t>
            </a:r>
          </a:p>
        </p:txBody>
      </p:sp>
      <p:sp>
        <p:nvSpPr>
          <p:cNvPr id="137269" name="Text Box 55"/>
          <p:cNvSpPr txBox="1">
            <a:spLocks noChangeArrowheads="1"/>
          </p:cNvSpPr>
          <p:nvPr/>
        </p:nvSpPr>
        <p:spPr bwMode="auto">
          <a:xfrm>
            <a:off x="6629400" y="44196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2400" b="1">
                <a:solidFill>
                  <a:srgbClr val="000000"/>
                </a:solidFill>
                <a:cs typeface="Arial" charset="0"/>
              </a:rPr>
              <a:t>C3</a:t>
            </a:r>
          </a:p>
        </p:txBody>
      </p:sp>
      <p:sp>
        <p:nvSpPr>
          <p:cNvPr id="137270" name="Text Box 56"/>
          <p:cNvSpPr txBox="1">
            <a:spLocks noChangeArrowheads="1"/>
          </p:cNvSpPr>
          <p:nvPr/>
        </p:nvSpPr>
        <p:spPr bwMode="auto">
          <a:xfrm>
            <a:off x="7239000" y="26670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2400" b="1">
                <a:solidFill>
                  <a:srgbClr val="000000"/>
                </a:solidFill>
                <a:cs typeface="Arial" charset="0"/>
              </a:rPr>
              <a:t>D0</a:t>
            </a:r>
          </a:p>
        </p:txBody>
      </p:sp>
      <p:sp>
        <p:nvSpPr>
          <p:cNvPr id="137271" name="Text Box 57"/>
          <p:cNvSpPr txBox="1">
            <a:spLocks noChangeArrowheads="1"/>
          </p:cNvSpPr>
          <p:nvPr/>
        </p:nvSpPr>
        <p:spPr bwMode="auto">
          <a:xfrm>
            <a:off x="7239000" y="32766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2400" b="1">
                <a:solidFill>
                  <a:srgbClr val="000000"/>
                </a:solidFill>
                <a:cs typeface="Arial" charset="0"/>
              </a:rPr>
              <a:t>D1</a:t>
            </a:r>
          </a:p>
        </p:txBody>
      </p:sp>
      <p:sp>
        <p:nvSpPr>
          <p:cNvPr id="137272" name="Text Box 58"/>
          <p:cNvSpPr txBox="1">
            <a:spLocks noChangeArrowheads="1"/>
          </p:cNvSpPr>
          <p:nvPr/>
        </p:nvSpPr>
        <p:spPr bwMode="auto">
          <a:xfrm>
            <a:off x="7239000" y="38100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2400" b="1">
                <a:solidFill>
                  <a:srgbClr val="000000"/>
                </a:solidFill>
                <a:cs typeface="Arial" charset="0"/>
              </a:rPr>
              <a:t>D2</a:t>
            </a:r>
          </a:p>
        </p:txBody>
      </p:sp>
      <p:sp>
        <p:nvSpPr>
          <p:cNvPr id="137273" name="Text Box 59"/>
          <p:cNvSpPr txBox="1">
            <a:spLocks noChangeArrowheads="1"/>
          </p:cNvSpPr>
          <p:nvPr/>
        </p:nvSpPr>
        <p:spPr bwMode="auto">
          <a:xfrm>
            <a:off x="7239000" y="44196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2400" b="1">
                <a:solidFill>
                  <a:srgbClr val="000000"/>
                </a:solidFill>
                <a:cs typeface="Arial" charset="0"/>
              </a:rPr>
              <a:t>D3</a:t>
            </a:r>
          </a:p>
        </p:txBody>
      </p:sp>
      <p:sp>
        <p:nvSpPr>
          <p:cNvPr id="137274" name="Text Box 64"/>
          <p:cNvSpPr txBox="1">
            <a:spLocks noChangeArrowheads="1"/>
          </p:cNvSpPr>
          <p:nvPr/>
        </p:nvSpPr>
        <p:spPr bwMode="auto">
          <a:xfrm>
            <a:off x="1905000" y="26670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2400" b="1">
                <a:solidFill>
                  <a:srgbClr val="000000"/>
                </a:solidFill>
                <a:cs typeface="Arial" charset="0"/>
              </a:rPr>
              <a:t>A1</a:t>
            </a:r>
          </a:p>
        </p:txBody>
      </p:sp>
      <p:sp>
        <p:nvSpPr>
          <p:cNvPr id="137275" name="Text Box 65"/>
          <p:cNvSpPr txBox="1">
            <a:spLocks noChangeArrowheads="1"/>
          </p:cNvSpPr>
          <p:nvPr/>
        </p:nvSpPr>
        <p:spPr bwMode="auto">
          <a:xfrm>
            <a:off x="1905000" y="32766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2400" b="1">
                <a:solidFill>
                  <a:srgbClr val="000000"/>
                </a:solidFill>
                <a:cs typeface="Arial" charset="0"/>
              </a:rPr>
              <a:t>B1</a:t>
            </a:r>
          </a:p>
        </p:txBody>
      </p:sp>
      <p:sp>
        <p:nvSpPr>
          <p:cNvPr id="137276" name="Text Box 66"/>
          <p:cNvSpPr txBox="1">
            <a:spLocks noChangeArrowheads="1"/>
          </p:cNvSpPr>
          <p:nvPr/>
        </p:nvSpPr>
        <p:spPr bwMode="auto">
          <a:xfrm>
            <a:off x="1905000" y="38100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2400" b="1">
                <a:solidFill>
                  <a:srgbClr val="000000"/>
                </a:solidFill>
                <a:cs typeface="Arial" charset="0"/>
              </a:rPr>
              <a:t>C1</a:t>
            </a:r>
          </a:p>
        </p:txBody>
      </p:sp>
      <p:sp>
        <p:nvSpPr>
          <p:cNvPr id="137277" name="Text Box 67"/>
          <p:cNvSpPr txBox="1">
            <a:spLocks noChangeArrowheads="1"/>
          </p:cNvSpPr>
          <p:nvPr/>
        </p:nvSpPr>
        <p:spPr bwMode="auto">
          <a:xfrm>
            <a:off x="1905000" y="44196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2400" b="1">
                <a:solidFill>
                  <a:srgbClr val="000000"/>
                </a:solidFill>
                <a:cs typeface="Arial" charset="0"/>
              </a:rPr>
              <a:t>D1</a:t>
            </a:r>
          </a:p>
        </p:txBody>
      </p:sp>
      <p:sp>
        <p:nvSpPr>
          <p:cNvPr id="137278" name="Text Box 68"/>
          <p:cNvSpPr txBox="1">
            <a:spLocks noChangeArrowheads="1"/>
          </p:cNvSpPr>
          <p:nvPr/>
        </p:nvSpPr>
        <p:spPr bwMode="auto">
          <a:xfrm>
            <a:off x="2438400" y="26670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2400" b="1">
                <a:solidFill>
                  <a:srgbClr val="000000"/>
                </a:solidFill>
                <a:cs typeface="Arial" charset="0"/>
              </a:rPr>
              <a:t>A2</a:t>
            </a:r>
          </a:p>
        </p:txBody>
      </p:sp>
      <p:sp>
        <p:nvSpPr>
          <p:cNvPr id="137279" name="Text Box 69"/>
          <p:cNvSpPr txBox="1">
            <a:spLocks noChangeArrowheads="1"/>
          </p:cNvSpPr>
          <p:nvPr/>
        </p:nvSpPr>
        <p:spPr bwMode="auto">
          <a:xfrm>
            <a:off x="2438400" y="32766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2400" b="1">
                <a:solidFill>
                  <a:srgbClr val="000000"/>
                </a:solidFill>
                <a:cs typeface="Arial" charset="0"/>
              </a:rPr>
              <a:t>B2</a:t>
            </a:r>
          </a:p>
        </p:txBody>
      </p:sp>
      <p:sp>
        <p:nvSpPr>
          <p:cNvPr id="137280" name="Text Box 70"/>
          <p:cNvSpPr txBox="1">
            <a:spLocks noChangeArrowheads="1"/>
          </p:cNvSpPr>
          <p:nvPr/>
        </p:nvSpPr>
        <p:spPr bwMode="auto">
          <a:xfrm>
            <a:off x="2438400" y="38100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2400" b="1">
                <a:solidFill>
                  <a:srgbClr val="000000"/>
                </a:solidFill>
                <a:cs typeface="Arial" charset="0"/>
              </a:rPr>
              <a:t>C2</a:t>
            </a:r>
          </a:p>
        </p:txBody>
      </p:sp>
      <p:sp>
        <p:nvSpPr>
          <p:cNvPr id="137281" name="Text Box 71"/>
          <p:cNvSpPr txBox="1">
            <a:spLocks noChangeArrowheads="1"/>
          </p:cNvSpPr>
          <p:nvPr/>
        </p:nvSpPr>
        <p:spPr bwMode="auto">
          <a:xfrm>
            <a:off x="2438400" y="44196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2400" b="1">
                <a:solidFill>
                  <a:srgbClr val="000000"/>
                </a:solidFill>
                <a:cs typeface="Arial" charset="0"/>
              </a:rPr>
              <a:t>D2</a:t>
            </a:r>
          </a:p>
        </p:txBody>
      </p:sp>
      <p:sp>
        <p:nvSpPr>
          <p:cNvPr id="137282" name="Text Box 72"/>
          <p:cNvSpPr txBox="1">
            <a:spLocks noChangeArrowheads="1"/>
          </p:cNvSpPr>
          <p:nvPr/>
        </p:nvSpPr>
        <p:spPr bwMode="auto">
          <a:xfrm>
            <a:off x="3048000" y="26670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2400" b="1">
                <a:solidFill>
                  <a:srgbClr val="000000"/>
                </a:solidFill>
                <a:cs typeface="Arial" charset="0"/>
              </a:rPr>
              <a:t>A3</a:t>
            </a:r>
          </a:p>
        </p:txBody>
      </p:sp>
      <p:sp>
        <p:nvSpPr>
          <p:cNvPr id="137283" name="Text Box 73"/>
          <p:cNvSpPr txBox="1">
            <a:spLocks noChangeArrowheads="1"/>
          </p:cNvSpPr>
          <p:nvPr/>
        </p:nvSpPr>
        <p:spPr bwMode="auto">
          <a:xfrm>
            <a:off x="3048000" y="32766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2400" b="1">
                <a:solidFill>
                  <a:srgbClr val="000000"/>
                </a:solidFill>
                <a:cs typeface="Arial" charset="0"/>
              </a:rPr>
              <a:t>B3</a:t>
            </a:r>
          </a:p>
        </p:txBody>
      </p:sp>
      <p:sp>
        <p:nvSpPr>
          <p:cNvPr id="137284" name="Text Box 74"/>
          <p:cNvSpPr txBox="1">
            <a:spLocks noChangeArrowheads="1"/>
          </p:cNvSpPr>
          <p:nvPr/>
        </p:nvSpPr>
        <p:spPr bwMode="auto">
          <a:xfrm>
            <a:off x="3048000" y="38100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2400" b="1">
                <a:solidFill>
                  <a:srgbClr val="000000"/>
                </a:solidFill>
                <a:cs typeface="Arial" charset="0"/>
              </a:rPr>
              <a:t>C3</a:t>
            </a:r>
          </a:p>
        </p:txBody>
      </p:sp>
      <p:sp>
        <p:nvSpPr>
          <p:cNvPr id="137285" name="Text Box 75"/>
          <p:cNvSpPr txBox="1">
            <a:spLocks noChangeArrowheads="1"/>
          </p:cNvSpPr>
          <p:nvPr/>
        </p:nvSpPr>
        <p:spPr bwMode="auto">
          <a:xfrm>
            <a:off x="3048000" y="44196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2400" b="1">
                <a:solidFill>
                  <a:srgbClr val="000000"/>
                </a:solidFill>
                <a:cs typeface="Arial" charset="0"/>
              </a:rPr>
              <a:t>D3</a:t>
            </a:r>
          </a:p>
        </p:txBody>
      </p:sp>
      <p:sp>
        <p:nvSpPr>
          <p:cNvPr id="137286" name="Text Box 76"/>
          <p:cNvSpPr txBox="1">
            <a:spLocks noChangeArrowheads="1"/>
          </p:cNvSpPr>
          <p:nvPr/>
        </p:nvSpPr>
        <p:spPr bwMode="auto">
          <a:xfrm rot="10800000">
            <a:off x="304800" y="2819400"/>
            <a:ext cx="5492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vert="eaVert">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2400">
                <a:solidFill>
                  <a:srgbClr val="000000"/>
                </a:solidFill>
                <a:cs typeface="Arial" charset="0"/>
              </a:rPr>
              <a:t>Processors</a:t>
            </a:r>
            <a:endParaRPr lang="en-US" altLang="en-US" sz="2400">
              <a:cs typeface="Arial" charset="0"/>
            </a:endParaRPr>
          </a:p>
        </p:txBody>
      </p:sp>
      <p:sp>
        <p:nvSpPr>
          <p:cNvPr id="137287" name="Line 77"/>
          <p:cNvSpPr>
            <a:spLocks noChangeShapeType="1"/>
          </p:cNvSpPr>
          <p:nvPr/>
        </p:nvSpPr>
        <p:spPr bwMode="auto">
          <a:xfrm>
            <a:off x="914400" y="2819400"/>
            <a:ext cx="0" cy="2057400"/>
          </a:xfrm>
          <a:prstGeom prst="line">
            <a:avLst/>
          </a:prstGeom>
          <a:noFill/>
          <a:ln w="38100">
            <a:solidFill>
              <a:srgbClr val="000000"/>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idx="4294967295"/>
          </p:nvPr>
        </p:nvSpPr>
        <p:spPr>
          <a:xfrm>
            <a:off x="2362200" y="47625"/>
            <a:ext cx="6781800" cy="1143000"/>
          </a:xfrm>
        </p:spPr>
        <p:txBody>
          <a:bodyPr/>
          <a:lstStyle/>
          <a:p>
            <a:r>
              <a:rPr lang="en-US" altLang="en-US" sz="3600" dirty="0" smtClean="0">
                <a:latin typeface="Times New Roman" pitchFamily="18" charset="0"/>
                <a:cs typeface="Times New Roman" pitchFamily="18" charset="0"/>
              </a:rPr>
              <a:t>All to All Scatter/Gather</a:t>
            </a:r>
          </a:p>
        </p:txBody>
      </p:sp>
      <p:sp>
        <p:nvSpPr>
          <p:cNvPr id="138243" name="Rectangle 3"/>
          <p:cNvSpPr>
            <a:spLocks noGrp="1" noChangeArrowheads="1"/>
          </p:cNvSpPr>
          <p:nvPr>
            <p:ph type="body" idx="4294967295"/>
          </p:nvPr>
        </p:nvSpPr>
        <p:spPr>
          <a:xfrm>
            <a:off x="0" y="1219200"/>
            <a:ext cx="8839200" cy="4953000"/>
          </a:xfrm>
        </p:spPr>
        <p:txBody>
          <a:bodyPr/>
          <a:lstStyle/>
          <a:p>
            <a:r>
              <a:rPr lang="en-US" altLang="en-US" sz="2800" b="1" i="1" dirty="0" err="1" smtClean="0">
                <a:latin typeface="Courier New" pitchFamily="49" charset="0"/>
                <a:cs typeface="Times New Roman" pitchFamily="18" charset="0"/>
              </a:rPr>
              <a:t>int</a:t>
            </a:r>
            <a:r>
              <a:rPr lang="en-US" altLang="en-US" sz="2800" b="1" i="1" dirty="0" smtClean="0">
                <a:latin typeface="Courier New" pitchFamily="49" charset="0"/>
                <a:cs typeface="Times New Roman" pitchFamily="18" charset="0"/>
              </a:rPr>
              <a:t> </a:t>
            </a:r>
            <a:r>
              <a:rPr lang="en-US" altLang="en-US" sz="2800" b="1" i="1" dirty="0" err="1" smtClean="0">
                <a:latin typeface="Courier New" pitchFamily="49" charset="0"/>
                <a:cs typeface="Times New Roman" pitchFamily="18" charset="0"/>
              </a:rPr>
              <a:t>MPI_Alltoall</a:t>
            </a:r>
            <a:r>
              <a:rPr lang="en-US" altLang="en-US" sz="2800" b="1" i="1" dirty="0" smtClean="0">
                <a:latin typeface="Courier New" pitchFamily="49" charset="0"/>
                <a:cs typeface="Times New Roman" pitchFamily="18" charset="0"/>
              </a:rPr>
              <a:t> (void* </a:t>
            </a:r>
            <a:r>
              <a:rPr lang="en-US" altLang="en-US" sz="2800" b="1" i="1" dirty="0" err="1" smtClean="0">
                <a:latin typeface="Courier New" pitchFamily="49" charset="0"/>
                <a:cs typeface="Times New Roman" pitchFamily="18" charset="0"/>
              </a:rPr>
              <a:t>sendbuf</a:t>
            </a:r>
            <a:r>
              <a:rPr lang="en-US" altLang="en-US" sz="2800" b="1" i="1" dirty="0" smtClean="0">
                <a:latin typeface="Courier New" pitchFamily="49" charset="0"/>
                <a:cs typeface="Times New Roman" pitchFamily="18" charset="0"/>
              </a:rPr>
              <a:t>,     </a:t>
            </a:r>
            <a:r>
              <a:rPr lang="en-US" altLang="en-US" sz="2800" b="1" i="1" dirty="0" err="1" smtClean="0">
                <a:latin typeface="Courier New" pitchFamily="49" charset="0"/>
                <a:cs typeface="Times New Roman" pitchFamily="18" charset="0"/>
              </a:rPr>
              <a:t>int</a:t>
            </a:r>
            <a:r>
              <a:rPr lang="en-US" altLang="en-US" sz="2800" b="1" i="1" dirty="0" smtClean="0">
                <a:latin typeface="Courier New" pitchFamily="49" charset="0"/>
                <a:cs typeface="Times New Roman" pitchFamily="18" charset="0"/>
              </a:rPr>
              <a:t> </a:t>
            </a:r>
            <a:r>
              <a:rPr lang="en-US" altLang="en-US" sz="2800" b="1" i="1" dirty="0" err="1" smtClean="0">
                <a:latin typeface="Courier New" pitchFamily="49" charset="0"/>
                <a:cs typeface="Times New Roman" pitchFamily="18" charset="0"/>
              </a:rPr>
              <a:t>sendcount</a:t>
            </a:r>
            <a:r>
              <a:rPr lang="en-US" altLang="en-US" sz="2800" b="1" i="1" dirty="0" smtClean="0">
                <a:latin typeface="Courier New" pitchFamily="49" charset="0"/>
                <a:cs typeface="Times New Roman" pitchFamily="18" charset="0"/>
              </a:rPr>
              <a:t>, </a:t>
            </a:r>
            <a:r>
              <a:rPr lang="en-US" altLang="en-US" sz="2800" b="1" i="1" dirty="0" err="1" smtClean="0">
                <a:latin typeface="Courier New" pitchFamily="49" charset="0"/>
                <a:cs typeface="Times New Roman" pitchFamily="18" charset="0"/>
              </a:rPr>
              <a:t>MPI_Datatype</a:t>
            </a:r>
            <a:r>
              <a:rPr lang="en-US" altLang="en-US" sz="2800" b="1" i="1" dirty="0" smtClean="0">
                <a:latin typeface="Courier New" pitchFamily="49" charset="0"/>
                <a:cs typeface="Times New Roman" pitchFamily="18" charset="0"/>
              </a:rPr>
              <a:t> </a:t>
            </a:r>
            <a:r>
              <a:rPr lang="en-US" altLang="en-US" sz="2800" b="1" i="1" dirty="0" err="1" smtClean="0">
                <a:latin typeface="Courier New" pitchFamily="49" charset="0"/>
                <a:cs typeface="Times New Roman" pitchFamily="18" charset="0"/>
              </a:rPr>
              <a:t>sendtype</a:t>
            </a:r>
            <a:r>
              <a:rPr lang="en-US" altLang="en-US" sz="2800" b="1" i="1" dirty="0" smtClean="0">
                <a:latin typeface="Courier New" pitchFamily="49" charset="0"/>
                <a:cs typeface="Times New Roman" pitchFamily="18" charset="0"/>
              </a:rPr>
              <a:t>, void* </a:t>
            </a:r>
            <a:r>
              <a:rPr lang="en-US" altLang="en-US" sz="2800" b="1" i="1" dirty="0" err="1" smtClean="0">
                <a:latin typeface="Courier New" pitchFamily="49" charset="0"/>
                <a:cs typeface="Times New Roman" pitchFamily="18" charset="0"/>
              </a:rPr>
              <a:t>recvbuf</a:t>
            </a:r>
            <a:r>
              <a:rPr lang="en-US" altLang="en-US" sz="2800" b="1" i="1" dirty="0" smtClean="0">
                <a:latin typeface="Courier New" pitchFamily="49" charset="0"/>
                <a:cs typeface="Times New Roman" pitchFamily="18" charset="0"/>
              </a:rPr>
              <a:t>, </a:t>
            </a:r>
            <a:r>
              <a:rPr lang="en-US" altLang="en-US" sz="2800" b="1" i="1" dirty="0" err="1" smtClean="0">
                <a:latin typeface="Courier New" pitchFamily="49" charset="0"/>
                <a:cs typeface="Times New Roman" pitchFamily="18" charset="0"/>
              </a:rPr>
              <a:t>int</a:t>
            </a:r>
            <a:r>
              <a:rPr lang="en-US" altLang="en-US" sz="2800" b="1" i="1" dirty="0" smtClean="0">
                <a:latin typeface="Courier New" pitchFamily="49" charset="0"/>
                <a:cs typeface="Times New Roman" pitchFamily="18" charset="0"/>
              </a:rPr>
              <a:t> </a:t>
            </a:r>
            <a:r>
              <a:rPr lang="en-US" altLang="en-US" sz="2800" b="1" i="1" dirty="0" err="1" smtClean="0">
                <a:latin typeface="Courier New" pitchFamily="49" charset="0"/>
                <a:cs typeface="Times New Roman" pitchFamily="18" charset="0"/>
              </a:rPr>
              <a:t>recvcount</a:t>
            </a:r>
            <a:r>
              <a:rPr lang="en-US" altLang="en-US" sz="2800" b="1" i="1" dirty="0" smtClean="0">
                <a:latin typeface="Courier New" pitchFamily="49" charset="0"/>
                <a:cs typeface="Times New Roman" pitchFamily="18" charset="0"/>
              </a:rPr>
              <a:t>, </a:t>
            </a:r>
            <a:r>
              <a:rPr lang="en-US" altLang="en-US" sz="2800" b="1" i="1" dirty="0" err="1" smtClean="0">
                <a:latin typeface="Courier New" pitchFamily="49" charset="0"/>
                <a:cs typeface="Times New Roman" pitchFamily="18" charset="0"/>
              </a:rPr>
              <a:t>MPI_Datatype</a:t>
            </a:r>
            <a:r>
              <a:rPr lang="en-US" altLang="en-US" sz="2800" b="1" i="1" dirty="0" smtClean="0">
                <a:latin typeface="Courier New" pitchFamily="49" charset="0"/>
                <a:cs typeface="Times New Roman" pitchFamily="18" charset="0"/>
              </a:rPr>
              <a:t> </a:t>
            </a:r>
            <a:r>
              <a:rPr lang="en-US" altLang="en-US" sz="2800" b="1" i="1" dirty="0" err="1" smtClean="0">
                <a:latin typeface="Courier New" pitchFamily="49" charset="0"/>
                <a:cs typeface="Times New Roman" pitchFamily="18" charset="0"/>
              </a:rPr>
              <a:t>recvtype</a:t>
            </a:r>
            <a:r>
              <a:rPr lang="en-US" altLang="en-US" sz="2800" b="1" i="1" dirty="0" smtClean="0">
                <a:latin typeface="Courier New" pitchFamily="49" charset="0"/>
                <a:cs typeface="Times New Roman" pitchFamily="18" charset="0"/>
              </a:rPr>
              <a:t>, 	</a:t>
            </a:r>
            <a:r>
              <a:rPr lang="en-US" altLang="en-US" sz="2800" b="1" i="1" dirty="0" err="1" smtClean="0">
                <a:latin typeface="Courier New" pitchFamily="49" charset="0"/>
                <a:cs typeface="Times New Roman" pitchFamily="18" charset="0"/>
              </a:rPr>
              <a:t>MPI_Comm</a:t>
            </a:r>
            <a:r>
              <a:rPr lang="en-US" altLang="en-US" sz="2800" b="1" i="1" dirty="0" smtClean="0">
                <a:latin typeface="Courier New" pitchFamily="49" charset="0"/>
                <a:cs typeface="Times New Roman" pitchFamily="18" charset="0"/>
              </a:rPr>
              <a:t> </a:t>
            </a:r>
            <a:r>
              <a:rPr lang="en-US" altLang="en-US" sz="2800" b="1" i="1" dirty="0" err="1" smtClean="0">
                <a:latin typeface="Courier New" pitchFamily="49" charset="0"/>
                <a:cs typeface="Times New Roman" pitchFamily="18" charset="0"/>
              </a:rPr>
              <a:t>comm</a:t>
            </a:r>
            <a:r>
              <a:rPr lang="en-US" altLang="en-US" sz="2800" b="1" i="1" dirty="0" smtClean="0">
                <a:latin typeface="Courier New" pitchFamily="49" charset="0"/>
                <a:cs typeface="Times New Roman" pitchFamily="18" charset="0"/>
              </a:rPr>
              <a:t>)</a:t>
            </a:r>
          </a:p>
          <a:p>
            <a:pPr lvl="1"/>
            <a:r>
              <a:rPr lang="en-US" altLang="en-US" dirty="0" err="1" smtClean="0">
                <a:latin typeface="Times New Roman" pitchFamily="18" charset="0"/>
                <a:cs typeface="Times New Roman" pitchFamily="18" charset="0"/>
              </a:rPr>
              <a:t>sendbuf</a:t>
            </a:r>
            <a:r>
              <a:rPr lang="en-US" altLang="en-US" dirty="0" smtClean="0">
                <a:latin typeface="Times New Roman" pitchFamily="18" charset="0"/>
                <a:cs typeface="Times New Roman" pitchFamily="18" charset="0"/>
              </a:rPr>
              <a:t> - starting address of send buffer</a:t>
            </a:r>
          </a:p>
          <a:p>
            <a:pPr lvl="1"/>
            <a:r>
              <a:rPr lang="en-US" altLang="en-US" dirty="0" err="1" smtClean="0">
                <a:latin typeface="Times New Roman" pitchFamily="18" charset="0"/>
                <a:cs typeface="Times New Roman" pitchFamily="18" charset="0"/>
              </a:rPr>
              <a:t>sendcount</a:t>
            </a:r>
            <a:r>
              <a:rPr lang="en-US" altLang="en-US" dirty="0" smtClean="0">
                <a:latin typeface="Times New Roman" pitchFamily="18" charset="0"/>
                <a:cs typeface="Times New Roman" pitchFamily="18" charset="0"/>
              </a:rPr>
              <a:t> - number of elements in the send buffer</a:t>
            </a:r>
          </a:p>
          <a:p>
            <a:pPr lvl="1"/>
            <a:r>
              <a:rPr lang="en-US" altLang="en-US" dirty="0" err="1" smtClean="0">
                <a:latin typeface="Times New Roman" pitchFamily="18" charset="0"/>
                <a:cs typeface="Times New Roman" pitchFamily="18" charset="0"/>
              </a:rPr>
              <a:t>recvbuf</a:t>
            </a:r>
            <a:r>
              <a:rPr lang="en-US" altLang="en-US" dirty="0" smtClean="0">
                <a:latin typeface="Times New Roman" pitchFamily="18" charset="0"/>
                <a:cs typeface="Times New Roman" pitchFamily="18" charset="0"/>
              </a:rPr>
              <a:t> - address of receive buffer</a:t>
            </a:r>
          </a:p>
          <a:p>
            <a:pPr lvl="1"/>
            <a:r>
              <a:rPr lang="en-US" altLang="en-US" dirty="0" err="1" smtClean="0">
                <a:latin typeface="Times New Roman" pitchFamily="18" charset="0"/>
                <a:cs typeface="Times New Roman" pitchFamily="18" charset="0"/>
              </a:rPr>
              <a:t>recvcount</a:t>
            </a:r>
            <a:r>
              <a:rPr lang="en-US" altLang="en-US" dirty="0" smtClean="0">
                <a:latin typeface="Times New Roman" pitchFamily="18" charset="0"/>
                <a:cs typeface="Times New Roman" pitchFamily="18" charset="0"/>
              </a:rPr>
              <a:t> - number of elements for any </a:t>
            </a:r>
            <a:r>
              <a:rPr lang="en-US" altLang="en-US" dirty="0" smtClean="0">
                <a:solidFill>
                  <a:srgbClr val="FF0000"/>
                </a:solidFill>
                <a:latin typeface="Times New Roman" pitchFamily="18" charset="0"/>
                <a:cs typeface="Times New Roman" pitchFamily="18" charset="0"/>
              </a:rPr>
              <a:t>single</a:t>
            </a:r>
            <a:r>
              <a:rPr lang="en-US" altLang="en-US" dirty="0" smtClean="0">
                <a:latin typeface="Times New Roman" pitchFamily="18" charset="0"/>
                <a:cs typeface="Times New Roman" pitchFamily="18" charset="0"/>
              </a:rPr>
              <a:t> receive</a:t>
            </a:r>
          </a:p>
          <a:p>
            <a:r>
              <a:rPr lang="en-US" altLang="en-US" sz="2800" dirty="0" smtClean="0">
                <a:latin typeface="Times New Roman" pitchFamily="18" charset="0"/>
                <a:cs typeface="Times New Roman" pitchFamily="18" charset="0"/>
              </a:rPr>
              <a:t>Extension of </a:t>
            </a:r>
            <a:r>
              <a:rPr lang="en-US" altLang="en-US" sz="2800" dirty="0" err="1" smtClean="0">
                <a:latin typeface="Times New Roman" pitchFamily="18" charset="0"/>
                <a:cs typeface="Times New Roman" pitchFamily="18" charset="0"/>
              </a:rPr>
              <a:t>Allgather</a:t>
            </a:r>
            <a:r>
              <a:rPr lang="en-US" altLang="en-US" sz="2800" dirty="0" smtClean="0">
                <a:latin typeface="Times New Roman" pitchFamily="18" charset="0"/>
                <a:cs typeface="Times New Roman" pitchFamily="18" charset="0"/>
              </a:rPr>
              <a:t> to the case where each process sends distinct data to each receiver</a:t>
            </a:r>
          </a:p>
        </p:txBody>
      </p:sp>
    </p:spTree>
  </p:cSld>
  <p:clrMapOvr>
    <a:masterClrMapping/>
  </p:clrMapOvr>
  <p:transition spd="slow"/>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idx="4294967295"/>
          </p:nvPr>
        </p:nvSpPr>
        <p:spPr>
          <a:xfrm>
            <a:off x="2592388" y="47625"/>
            <a:ext cx="6551612" cy="1143000"/>
          </a:xfrm>
        </p:spPr>
        <p:txBody>
          <a:bodyPr/>
          <a:lstStyle/>
          <a:p>
            <a:r>
              <a:rPr lang="en-US" altLang="en-US" sz="3600" dirty="0" smtClean="0">
                <a:latin typeface="Times New Roman" pitchFamily="18" charset="0"/>
                <a:cs typeface="Times New Roman" pitchFamily="18" charset="0"/>
              </a:rPr>
              <a:t>Additional Routines</a:t>
            </a:r>
          </a:p>
        </p:txBody>
      </p:sp>
      <p:sp>
        <p:nvSpPr>
          <p:cNvPr id="139267" name="Rectangle 3"/>
          <p:cNvSpPr>
            <a:spLocks noGrp="1" noChangeArrowheads="1"/>
          </p:cNvSpPr>
          <p:nvPr>
            <p:ph type="body" idx="4294967295"/>
          </p:nvPr>
        </p:nvSpPr>
        <p:spPr>
          <a:xfrm>
            <a:off x="0" y="1600200"/>
            <a:ext cx="8229600" cy="4525963"/>
          </a:xfrm>
        </p:spPr>
        <p:txBody>
          <a:bodyPr/>
          <a:lstStyle/>
          <a:p>
            <a:r>
              <a:rPr lang="en-US" altLang="en-US" smtClean="0">
                <a:solidFill>
                  <a:srgbClr val="FF0000"/>
                </a:solidFill>
                <a:latin typeface="Times New Roman" pitchFamily="18" charset="0"/>
                <a:cs typeface="Times New Roman" pitchFamily="18" charset="0"/>
              </a:rPr>
              <a:t>Vector</a:t>
            </a:r>
            <a:r>
              <a:rPr lang="en-US" altLang="en-US" smtClean="0">
                <a:latin typeface="Times New Roman" pitchFamily="18" charset="0"/>
                <a:cs typeface="Times New Roman" pitchFamily="18" charset="0"/>
              </a:rPr>
              <a:t> versions exist for all of these which allow a varying count of data from each process</a:t>
            </a:r>
          </a:p>
          <a:p>
            <a:r>
              <a:rPr lang="en-US" altLang="en-US" b="1" smtClean="0">
                <a:solidFill>
                  <a:srgbClr val="FF0000"/>
                </a:solidFill>
                <a:latin typeface="Courier New" pitchFamily="49" charset="0"/>
                <a:cs typeface="Times New Roman" pitchFamily="18" charset="0"/>
              </a:rPr>
              <a:t>MPI_Alltoallw</a:t>
            </a:r>
            <a:r>
              <a:rPr lang="en-US" altLang="en-US" smtClean="0">
                <a:latin typeface="Times New Roman" pitchFamily="18" charset="0"/>
                <a:cs typeface="Times New Roman" pitchFamily="18" charset="0"/>
              </a:rPr>
              <a:t> provides the most general form of communication and indeed generalizes all of the vector variants</a:t>
            </a:r>
          </a:p>
          <a:p>
            <a:pPr lvl="1"/>
            <a:r>
              <a:rPr lang="en-US" altLang="en-US" smtClean="0">
                <a:latin typeface="Times New Roman" pitchFamily="18" charset="0"/>
                <a:cs typeface="Times New Roman" pitchFamily="18" charset="0"/>
              </a:rPr>
              <a:t>allows separate specification of count, byte displacement and datatype for each block</a:t>
            </a:r>
          </a:p>
        </p:txBody>
      </p:sp>
    </p:spTree>
  </p:cSld>
  <p:clrMapOvr>
    <a:masterClrMapping/>
  </p:clrMapOvr>
  <p:transition spd="slow"/>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idx="4294967295"/>
          </p:nvPr>
        </p:nvSpPr>
        <p:spPr>
          <a:xfrm>
            <a:off x="0" y="47625"/>
            <a:ext cx="9144000" cy="1143000"/>
          </a:xfrm>
        </p:spPr>
        <p:txBody>
          <a:bodyPr/>
          <a:lstStyle/>
          <a:p>
            <a:pPr algn="ctr"/>
            <a:r>
              <a:rPr lang="en-US" altLang="en-US" sz="3600" dirty="0" smtClean="0">
                <a:latin typeface="Times New Roman" pitchFamily="18" charset="0"/>
                <a:cs typeface="Times New Roman" pitchFamily="18" charset="0"/>
              </a:rPr>
              <a:t>Identical send/receive buffers</a:t>
            </a:r>
          </a:p>
        </p:txBody>
      </p:sp>
      <p:sp>
        <p:nvSpPr>
          <p:cNvPr id="140291" name="Rectangle 3"/>
          <p:cNvSpPr>
            <a:spLocks noGrp="1" noChangeArrowheads="1"/>
          </p:cNvSpPr>
          <p:nvPr>
            <p:ph type="body" idx="4294967295"/>
          </p:nvPr>
        </p:nvSpPr>
        <p:spPr>
          <a:xfrm>
            <a:off x="0" y="1600200"/>
            <a:ext cx="8229600" cy="4525963"/>
          </a:xfrm>
        </p:spPr>
        <p:txBody>
          <a:bodyPr/>
          <a:lstStyle/>
          <a:p>
            <a:r>
              <a:rPr lang="en-US" altLang="en-US" smtClean="0">
                <a:latin typeface="Times New Roman" pitchFamily="18" charset="0"/>
                <a:cs typeface="Times New Roman" pitchFamily="18" charset="0"/>
              </a:rPr>
              <a:t> The send and receive data buffers for all collective operations are normally two distinct (disjoint) buffers.</a:t>
            </a:r>
          </a:p>
          <a:p>
            <a:r>
              <a:rPr lang="en-US" altLang="en-US" smtClean="0">
                <a:latin typeface="Times New Roman" pitchFamily="18" charset="0"/>
                <a:cs typeface="Times New Roman" pitchFamily="18" charset="0"/>
              </a:rPr>
              <a:t>To reuse the same buffer, specify the MPI constant</a:t>
            </a:r>
            <a:r>
              <a:rPr lang="en-US" altLang="en-US" b="1" smtClean="0">
                <a:latin typeface="Times New Roman" pitchFamily="18" charset="0"/>
                <a:cs typeface="Times New Roman" pitchFamily="18" charset="0"/>
              </a:rPr>
              <a:t> </a:t>
            </a:r>
            <a:r>
              <a:rPr lang="en-US" altLang="en-US" b="1" smtClean="0">
                <a:solidFill>
                  <a:srgbClr val="FF0000"/>
                </a:solidFill>
                <a:latin typeface="Courier New" pitchFamily="49" charset="0"/>
                <a:cs typeface="Times New Roman" pitchFamily="18" charset="0"/>
              </a:rPr>
              <a:t>MPI_IN_PLACE</a:t>
            </a:r>
            <a:r>
              <a:rPr lang="en-US" altLang="en-US" b="1" smtClean="0">
                <a:latin typeface="Times New Roman" pitchFamily="18" charset="0"/>
                <a:cs typeface="Times New Roman" pitchFamily="18" charset="0"/>
              </a:rPr>
              <a:t> </a:t>
            </a:r>
            <a:r>
              <a:rPr lang="en-US" altLang="en-US" smtClean="0">
                <a:latin typeface="Times New Roman" pitchFamily="18" charset="0"/>
                <a:cs typeface="Times New Roman" pitchFamily="18" charset="0"/>
              </a:rPr>
              <a:t>instead of the send or receive buffer argument.</a:t>
            </a:r>
          </a:p>
          <a:p>
            <a:pPr>
              <a:buFont typeface="Wingdings" pitchFamily="2" charset="2"/>
              <a:buNone/>
            </a:pPr>
            <a:endParaRPr lang="en-US" altLang="en-US" smtClean="0">
              <a:latin typeface="Times New Roman" pitchFamily="18" charset="0"/>
              <a:cs typeface="Times New Roman" pitchFamily="18" charset="0"/>
            </a:endParaRPr>
          </a:p>
        </p:txBody>
      </p:sp>
    </p:spTree>
  </p:cSld>
  <p:clrMapOvr>
    <a:masterClrMapping/>
  </p:clrMapOvr>
  <p:transition spd="slow"/>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pPr algn="ctr"/>
            <a:r>
              <a:rPr lang="en-US" altLang="en-US" sz="3600" dirty="0" smtClean="0">
                <a:latin typeface="Times New Roman" pitchFamily="18" charset="0"/>
                <a:cs typeface="Times New Roman" pitchFamily="18" charset="0"/>
              </a:rPr>
              <a:t>Global Reduction Operations</a:t>
            </a:r>
          </a:p>
        </p:txBody>
      </p:sp>
      <p:sp>
        <p:nvSpPr>
          <p:cNvPr id="141315" name="Rectangle 3"/>
          <p:cNvSpPr>
            <a:spLocks noGrp="1" noChangeArrowheads="1"/>
          </p:cNvSpPr>
          <p:nvPr>
            <p:ph idx="1"/>
          </p:nvPr>
        </p:nvSpPr>
        <p:spPr/>
        <p:txBody>
          <a:bodyPr/>
          <a:lstStyle/>
          <a:p>
            <a:r>
              <a:rPr lang="en-US" altLang="en-US" smtClean="0">
                <a:latin typeface="Times New Roman" pitchFamily="18" charset="0"/>
                <a:cs typeface="Times New Roman" pitchFamily="18" charset="0"/>
              </a:rPr>
              <a:t>Used to compute a result involving data distributed over a group of processes.</a:t>
            </a:r>
          </a:p>
          <a:p>
            <a:r>
              <a:rPr lang="en-US" altLang="en-US" smtClean="0">
                <a:latin typeface="Times New Roman" pitchFamily="18" charset="0"/>
                <a:cs typeface="Times New Roman" pitchFamily="18" charset="0"/>
              </a:rPr>
              <a:t>Examples:</a:t>
            </a:r>
          </a:p>
          <a:p>
            <a:pPr lvl="1"/>
            <a:r>
              <a:rPr lang="en-US" altLang="en-US" smtClean="0">
                <a:latin typeface="Times New Roman" pitchFamily="18" charset="0"/>
                <a:cs typeface="Times New Roman" pitchFamily="18" charset="0"/>
              </a:rPr>
              <a:t>global sum or product</a:t>
            </a:r>
          </a:p>
          <a:p>
            <a:pPr lvl="1"/>
            <a:r>
              <a:rPr lang="en-US" altLang="en-US" smtClean="0">
                <a:latin typeface="Times New Roman" pitchFamily="18" charset="0"/>
                <a:cs typeface="Times New Roman" pitchFamily="18" charset="0"/>
              </a:rPr>
              <a:t>global maximum or minimum</a:t>
            </a:r>
          </a:p>
          <a:p>
            <a:pPr lvl="1"/>
            <a:r>
              <a:rPr lang="en-US" altLang="en-US" smtClean="0">
                <a:latin typeface="Times New Roman" pitchFamily="18" charset="0"/>
                <a:cs typeface="Times New Roman" pitchFamily="18" charset="0"/>
              </a:rPr>
              <a:t>global user-defined operation</a:t>
            </a:r>
          </a:p>
        </p:txBody>
      </p:sp>
    </p:spTree>
  </p:cSld>
  <p:clrMapOvr>
    <a:masterClrMapping/>
  </p:clrMapOvr>
  <p:transition spd="slow"/>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r>
              <a:rPr lang="en-US" altLang="en-US" smtClean="0">
                <a:latin typeface="Times New Roman" pitchFamily="18" charset="0"/>
                <a:cs typeface="Times New Roman" pitchFamily="18" charset="0"/>
              </a:rPr>
              <a:t>Predefined Reduction Operations</a:t>
            </a:r>
          </a:p>
        </p:txBody>
      </p:sp>
      <p:sp>
        <p:nvSpPr>
          <p:cNvPr id="142339" name="Rectangle 3"/>
          <p:cNvSpPr>
            <a:spLocks noGrp="1" noChangeArrowheads="1"/>
          </p:cNvSpPr>
          <p:nvPr>
            <p:ph idx="1"/>
          </p:nvPr>
        </p:nvSpPr>
        <p:spPr>
          <a:xfrm>
            <a:off x="304800" y="1371600"/>
            <a:ext cx="8839200" cy="4310667"/>
          </a:xfrm>
        </p:spPr>
        <p:txBody>
          <a:bodyPr/>
          <a:lstStyle/>
          <a:p>
            <a:pPr>
              <a:lnSpc>
                <a:spcPct val="80000"/>
              </a:lnSpc>
              <a:buFont typeface="Wingdings" pitchFamily="2" charset="2"/>
              <a:buNone/>
            </a:pPr>
            <a:r>
              <a:rPr lang="en-US" altLang="en-US" sz="2800" dirty="0" smtClean="0">
                <a:latin typeface="Times New Roman" pitchFamily="18" charset="0"/>
                <a:cs typeface="Times New Roman" pitchFamily="18" charset="0"/>
              </a:rPr>
              <a:t>MPI_MAX – maximum value</a:t>
            </a:r>
          </a:p>
          <a:p>
            <a:pPr>
              <a:lnSpc>
                <a:spcPct val="80000"/>
              </a:lnSpc>
              <a:buFont typeface="Wingdings" pitchFamily="2" charset="2"/>
              <a:buNone/>
            </a:pPr>
            <a:r>
              <a:rPr lang="en-US" altLang="en-US" sz="2800" dirty="0" smtClean="0">
                <a:latin typeface="Times New Roman" pitchFamily="18" charset="0"/>
                <a:cs typeface="Times New Roman" pitchFamily="18" charset="0"/>
              </a:rPr>
              <a:t>MPI_MIN – minimum value</a:t>
            </a:r>
          </a:p>
          <a:p>
            <a:pPr>
              <a:lnSpc>
                <a:spcPct val="80000"/>
              </a:lnSpc>
              <a:buFont typeface="Wingdings" pitchFamily="2" charset="2"/>
              <a:buNone/>
            </a:pPr>
            <a:r>
              <a:rPr lang="en-US" altLang="en-US" sz="2800" dirty="0" smtClean="0">
                <a:latin typeface="Times New Roman" pitchFamily="18" charset="0"/>
                <a:cs typeface="Times New Roman" pitchFamily="18" charset="0"/>
              </a:rPr>
              <a:t>MPI_SUM - sum</a:t>
            </a:r>
          </a:p>
          <a:p>
            <a:pPr>
              <a:lnSpc>
                <a:spcPct val="80000"/>
              </a:lnSpc>
              <a:buFont typeface="Wingdings" pitchFamily="2" charset="2"/>
              <a:buNone/>
            </a:pPr>
            <a:r>
              <a:rPr lang="en-US" altLang="en-US" sz="2800" dirty="0" smtClean="0">
                <a:latin typeface="Times New Roman" pitchFamily="18" charset="0"/>
                <a:cs typeface="Times New Roman" pitchFamily="18" charset="0"/>
              </a:rPr>
              <a:t>MPI_PROD - product</a:t>
            </a:r>
          </a:p>
          <a:p>
            <a:pPr>
              <a:lnSpc>
                <a:spcPct val="80000"/>
              </a:lnSpc>
              <a:buFont typeface="Wingdings" pitchFamily="2" charset="2"/>
              <a:buNone/>
            </a:pPr>
            <a:r>
              <a:rPr lang="en-US" altLang="en-US" sz="2800" dirty="0" smtClean="0">
                <a:latin typeface="Times New Roman" pitchFamily="18" charset="0"/>
                <a:cs typeface="Times New Roman" pitchFamily="18" charset="0"/>
              </a:rPr>
              <a:t>MPI_LAND, MPI_BAND – logical, bitwise AND</a:t>
            </a:r>
          </a:p>
          <a:p>
            <a:pPr>
              <a:lnSpc>
                <a:spcPct val="80000"/>
              </a:lnSpc>
              <a:buFont typeface="Wingdings" pitchFamily="2" charset="2"/>
              <a:buNone/>
            </a:pPr>
            <a:r>
              <a:rPr lang="en-US" altLang="en-US" sz="2800" dirty="0" smtClean="0">
                <a:latin typeface="Times New Roman" pitchFamily="18" charset="0"/>
                <a:cs typeface="Times New Roman" pitchFamily="18" charset="0"/>
              </a:rPr>
              <a:t>MPI_LOR, MPI_BOR – logical, bitwise OR</a:t>
            </a:r>
          </a:p>
          <a:p>
            <a:pPr>
              <a:lnSpc>
                <a:spcPct val="80000"/>
              </a:lnSpc>
              <a:buFont typeface="Wingdings" pitchFamily="2" charset="2"/>
              <a:buNone/>
            </a:pPr>
            <a:r>
              <a:rPr lang="en-US" altLang="en-US" sz="2800" dirty="0" smtClean="0">
                <a:latin typeface="Times New Roman" pitchFamily="18" charset="0"/>
                <a:cs typeface="Times New Roman" pitchFamily="18" charset="0"/>
              </a:rPr>
              <a:t>MPI_LXOR, MPI_BXOR - logical, bitwise 				exclusive OR</a:t>
            </a:r>
          </a:p>
          <a:p>
            <a:pPr>
              <a:lnSpc>
                <a:spcPct val="80000"/>
              </a:lnSpc>
              <a:buFont typeface="Wingdings" pitchFamily="2" charset="2"/>
              <a:buNone/>
            </a:pPr>
            <a:r>
              <a:rPr lang="en-US" altLang="en-US" sz="2800" dirty="0" smtClean="0">
                <a:latin typeface="Times New Roman" pitchFamily="18" charset="0"/>
                <a:cs typeface="Times New Roman" pitchFamily="18" charset="0"/>
              </a:rPr>
              <a:t>MPI_MAXLOC –max value and it’s location</a:t>
            </a:r>
          </a:p>
          <a:p>
            <a:pPr>
              <a:lnSpc>
                <a:spcPct val="80000"/>
              </a:lnSpc>
              <a:buFont typeface="Wingdings" pitchFamily="2" charset="2"/>
              <a:buNone/>
            </a:pPr>
            <a:r>
              <a:rPr lang="en-US" altLang="en-US" sz="2800" dirty="0" smtClean="0">
                <a:latin typeface="Times New Roman" pitchFamily="18" charset="0"/>
                <a:cs typeface="Times New Roman" pitchFamily="18" charset="0"/>
              </a:rPr>
              <a:t>MPI_MINLOC - min value and it’s location</a:t>
            </a:r>
          </a:p>
          <a:p>
            <a:pPr>
              <a:lnSpc>
                <a:spcPct val="80000"/>
              </a:lnSpc>
              <a:buFont typeface="Wingdings" pitchFamily="2" charset="2"/>
              <a:buNone/>
            </a:pPr>
            <a:endParaRPr lang="en-US" altLang="en-US" sz="2800" dirty="0" smtClean="0">
              <a:latin typeface="Times New Roman" pitchFamily="18" charset="0"/>
              <a:cs typeface="Times New Roman" pitchFamily="18" charset="0"/>
            </a:endParaRPr>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smtClean="0">
                <a:latin typeface="Times New Roman" pitchFamily="18" charset="0"/>
                <a:cs typeface="Times New Roman" pitchFamily="18" charset="0"/>
              </a:rPr>
              <a:t>Distributed vs. Shared Memory</a:t>
            </a:r>
          </a:p>
        </p:txBody>
      </p:sp>
      <p:sp>
        <p:nvSpPr>
          <p:cNvPr id="28675" name="Rectangle 3"/>
          <p:cNvSpPr>
            <a:spLocks noGrp="1" noChangeArrowheads="1"/>
          </p:cNvSpPr>
          <p:nvPr>
            <p:ph type="body" sz="quarter" idx="10"/>
          </p:nvPr>
        </p:nvSpPr>
        <p:spPr/>
        <p:txBody>
          <a:bodyPr/>
          <a:lstStyle/>
          <a:p>
            <a:r>
              <a:rPr lang="en-US" altLang="en-US" smtClean="0">
                <a:solidFill>
                  <a:srgbClr val="FF0000"/>
                </a:solidFill>
                <a:latin typeface="Times New Roman" pitchFamily="18" charset="0"/>
                <a:cs typeface="Times New Roman" pitchFamily="18" charset="0"/>
              </a:rPr>
              <a:t>Shared</a:t>
            </a:r>
            <a:r>
              <a:rPr lang="en-US" altLang="en-US" smtClean="0">
                <a:latin typeface="Times New Roman" pitchFamily="18" charset="0"/>
                <a:cs typeface="Times New Roman" pitchFamily="18" charset="0"/>
              </a:rPr>
              <a:t> - all processors share a global pool of memory</a:t>
            </a:r>
          </a:p>
          <a:p>
            <a:pPr lvl="1"/>
            <a:r>
              <a:rPr lang="en-US" altLang="en-US" smtClean="0">
                <a:latin typeface="Times New Roman" pitchFamily="18" charset="0"/>
                <a:cs typeface="Times New Roman" pitchFamily="18" charset="0"/>
              </a:rPr>
              <a:t>simpler to program</a:t>
            </a:r>
          </a:p>
          <a:p>
            <a:pPr lvl="1"/>
            <a:r>
              <a:rPr lang="en-US" altLang="en-US" smtClean="0">
                <a:latin typeface="Times New Roman" pitchFamily="18" charset="0"/>
                <a:cs typeface="Times New Roman" pitchFamily="18" charset="0"/>
              </a:rPr>
              <a:t>bus contention leads to poor scalability</a:t>
            </a:r>
          </a:p>
          <a:p>
            <a:r>
              <a:rPr lang="en-US" altLang="en-US" smtClean="0">
                <a:solidFill>
                  <a:srgbClr val="FF0000"/>
                </a:solidFill>
                <a:latin typeface="Times New Roman" pitchFamily="18" charset="0"/>
                <a:cs typeface="Times New Roman" pitchFamily="18" charset="0"/>
              </a:rPr>
              <a:t>Distributed</a:t>
            </a:r>
            <a:r>
              <a:rPr lang="en-US" altLang="en-US" smtClean="0">
                <a:latin typeface="Times New Roman" pitchFamily="18" charset="0"/>
                <a:cs typeface="Times New Roman" pitchFamily="18" charset="0"/>
              </a:rPr>
              <a:t> - each processor physically has it’s own (private) memory associated with it</a:t>
            </a:r>
          </a:p>
          <a:p>
            <a:pPr lvl="1"/>
            <a:r>
              <a:rPr lang="en-US" altLang="en-US" smtClean="0">
                <a:latin typeface="Times New Roman" pitchFamily="18" charset="0"/>
                <a:cs typeface="Times New Roman" pitchFamily="18" charset="0"/>
              </a:rPr>
              <a:t>scales well</a:t>
            </a:r>
          </a:p>
          <a:p>
            <a:pPr lvl="1"/>
            <a:r>
              <a:rPr lang="en-US" altLang="en-US" smtClean="0">
                <a:latin typeface="Times New Roman" pitchFamily="18" charset="0"/>
                <a:cs typeface="Times New Roman" pitchFamily="18" charset="0"/>
              </a:rPr>
              <a:t>memory management is more difficult</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idx="4294967295"/>
          </p:nvPr>
        </p:nvSpPr>
        <p:spPr>
          <a:xfrm>
            <a:off x="3430588" y="0"/>
            <a:ext cx="2132012" cy="1143000"/>
          </a:xfrm>
        </p:spPr>
        <p:txBody>
          <a:bodyPr/>
          <a:lstStyle/>
          <a:p>
            <a:pPr algn="ctr"/>
            <a:r>
              <a:rPr lang="en-US" altLang="en-US" sz="3600" dirty="0" smtClean="0">
                <a:latin typeface="Times New Roman" pitchFamily="18" charset="0"/>
                <a:cs typeface="Times New Roman" pitchFamily="18" charset="0"/>
              </a:rPr>
              <a:t>Reduce</a:t>
            </a:r>
          </a:p>
        </p:txBody>
      </p:sp>
      <p:sp>
        <p:nvSpPr>
          <p:cNvPr id="144387" name="Rectangle 3"/>
          <p:cNvSpPr>
            <a:spLocks noChangeArrowheads="1"/>
          </p:cNvSpPr>
          <p:nvPr/>
        </p:nvSpPr>
        <p:spPr bwMode="auto">
          <a:xfrm>
            <a:off x="1295400" y="3048000"/>
            <a:ext cx="7620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44388" name="Rectangle 4"/>
          <p:cNvSpPr>
            <a:spLocks noChangeArrowheads="1"/>
          </p:cNvSpPr>
          <p:nvPr/>
        </p:nvSpPr>
        <p:spPr bwMode="auto">
          <a:xfrm>
            <a:off x="1905000" y="3048000"/>
            <a:ext cx="7620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44389" name="Rectangle 5"/>
          <p:cNvSpPr>
            <a:spLocks noChangeArrowheads="1"/>
          </p:cNvSpPr>
          <p:nvPr/>
        </p:nvSpPr>
        <p:spPr bwMode="auto">
          <a:xfrm>
            <a:off x="2438400" y="3048000"/>
            <a:ext cx="7620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44390" name="Rectangle 7"/>
          <p:cNvSpPr>
            <a:spLocks noChangeArrowheads="1"/>
          </p:cNvSpPr>
          <p:nvPr/>
        </p:nvSpPr>
        <p:spPr bwMode="auto">
          <a:xfrm>
            <a:off x="1295400" y="3657600"/>
            <a:ext cx="7620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44391" name="Rectangle 8"/>
          <p:cNvSpPr>
            <a:spLocks noChangeArrowheads="1"/>
          </p:cNvSpPr>
          <p:nvPr/>
        </p:nvSpPr>
        <p:spPr bwMode="auto">
          <a:xfrm>
            <a:off x="1905000" y="3657600"/>
            <a:ext cx="7620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44392" name="Rectangle 9"/>
          <p:cNvSpPr>
            <a:spLocks noChangeArrowheads="1"/>
          </p:cNvSpPr>
          <p:nvPr/>
        </p:nvSpPr>
        <p:spPr bwMode="auto">
          <a:xfrm>
            <a:off x="2438400" y="3657600"/>
            <a:ext cx="7620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44393" name="Rectangle 11"/>
          <p:cNvSpPr>
            <a:spLocks noChangeArrowheads="1"/>
          </p:cNvSpPr>
          <p:nvPr/>
        </p:nvSpPr>
        <p:spPr bwMode="auto">
          <a:xfrm>
            <a:off x="1295400" y="4191000"/>
            <a:ext cx="7620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44394" name="Rectangle 12"/>
          <p:cNvSpPr>
            <a:spLocks noChangeArrowheads="1"/>
          </p:cNvSpPr>
          <p:nvPr/>
        </p:nvSpPr>
        <p:spPr bwMode="auto">
          <a:xfrm>
            <a:off x="1905000" y="4191000"/>
            <a:ext cx="7620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44395" name="Rectangle 13"/>
          <p:cNvSpPr>
            <a:spLocks noChangeArrowheads="1"/>
          </p:cNvSpPr>
          <p:nvPr/>
        </p:nvSpPr>
        <p:spPr bwMode="auto">
          <a:xfrm>
            <a:off x="2438400" y="4191000"/>
            <a:ext cx="7620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44396" name="Text Box 39"/>
          <p:cNvSpPr txBox="1">
            <a:spLocks noChangeArrowheads="1"/>
          </p:cNvSpPr>
          <p:nvPr/>
        </p:nvSpPr>
        <p:spPr bwMode="auto">
          <a:xfrm>
            <a:off x="1257300" y="2286000"/>
            <a:ext cx="952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eaLnBrk="0" hangingPunct="0">
              <a:spcBef>
                <a:spcPct val="50000"/>
              </a:spcBef>
              <a:buClrTx/>
              <a:buFontTx/>
              <a:buNone/>
            </a:pPr>
            <a:r>
              <a:rPr lang="en-US" altLang="en-US" sz="2400">
                <a:solidFill>
                  <a:srgbClr val="000000"/>
                </a:solidFill>
                <a:cs typeface="Arial" charset="0"/>
              </a:rPr>
              <a:t>data</a:t>
            </a:r>
            <a:endParaRPr lang="en-US" altLang="en-US" sz="2400">
              <a:cs typeface="Arial" charset="0"/>
            </a:endParaRPr>
          </a:p>
        </p:txBody>
      </p:sp>
      <p:sp>
        <p:nvSpPr>
          <p:cNvPr id="144397" name="Line 40"/>
          <p:cNvSpPr>
            <a:spLocks noChangeShapeType="1"/>
          </p:cNvSpPr>
          <p:nvPr/>
        </p:nvSpPr>
        <p:spPr bwMode="auto">
          <a:xfrm>
            <a:off x="1962150" y="2514600"/>
            <a:ext cx="1238250" cy="1588"/>
          </a:xfrm>
          <a:prstGeom prst="line">
            <a:avLst/>
          </a:prstGeom>
          <a:noFill/>
          <a:ln w="38100">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4398" name="AutoShape 43"/>
          <p:cNvSpPr>
            <a:spLocks noChangeArrowheads="1"/>
          </p:cNvSpPr>
          <p:nvPr/>
        </p:nvSpPr>
        <p:spPr bwMode="auto">
          <a:xfrm>
            <a:off x="3429000" y="3657600"/>
            <a:ext cx="1295400" cy="533400"/>
          </a:xfrm>
          <a:prstGeom prst="rightArrow">
            <a:avLst>
              <a:gd name="adj1" fmla="val 50000"/>
              <a:gd name="adj2" fmla="val 60714"/>
            </a:avLst>
          </a:prstGeom>
          <a:solidFill>
            <a:srgbClr val="FF9933"/>
          </a:solidFill>
          <a:ln w="12700">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44399" name="Text Box 44"/>
          <p:cNvSpPr txBox="1">
            <a:spLocks noChangeArrowheads="1"/>
          </p:cNvSpPr>
          <p:nvPr/>
        </p:nvSpPr>
        <p:spPr bwMode="auto">
          <a:xfrm>
            <a:off x="1162050" y="3124200"/>
            <a:ext cx="1047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2400" b="1">
                <a:solidFill>
                  <a:srgbClr val="000000"/>
                </a:solidFill>
                <a:cs typeface="Arial" charset="0"/>
              </a:rPr>
              <a:t>A0</a:t>
            </a:r>
          </a:p>
        </p:txBody>
      </p:sp>
      <p:sp>
        <p:nvSpPr>
          <p:cNvPr id="144400" name="Text Box 45"/>
          <p:cNvSpPr txBox="1">
            <a:spLocks noChangeArrowheads="1"/>
          </p:cNvSpPr>
          <p:nvPr/>
        </p:nvSpPr>
        <p:spPr bwMode="auto">
          <a:xfrm>
            <a:off x="1162050" y="3733800"/>
            <a:ext cx="1047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2400" b="1">
                <a:solidFill>
                  <a:srgbClr val="000000"/>
                </a:solidFill>
                <a:cs typeface="Arial" charset="0"/>
              </a:rPr>
              <a:t>A1</a:t>
            </a:r>
          </a:p>
        </p:txBody>
      </p:sp>
      <p:sp>
        <p:nvSpPr>
          <p:cNvPr id="144401" name="Text Box 46"/>
          <p:cNvSpPr txBox="1">
            <a:spLocks noChangeArrowheads="1"/>
          </p:cNvSpPr>
          <p:nvPr/>
        </p:nvSpPr>
        <p:spPr bwMode="auto">
          <a:xfrm>
            <a:off x="1162050" y="4267200"/>
            <a:ext cx="1047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2400" b="1">
                <a:solidFill>
                  <a:srgbClr val="000000"/>
                </a:solidFill>
                <a:cs typeface="Arial" charset="0"/>
              </a:rPr>
              <a:t>A2</a:t>
            </a:r>
          </a:p>
        </p:txBody>
      </p:sp>
      <p:sp>
        <p:nvSpPr>
          <p:cNvPr id="144402" name="Text Box 60"/>
          <p:cNvSpPr txBox="1">
            <a:spLocks noChangeArrowheads="1"/>
          </p:cNvSpPr>
          <p:nvPr/>
        </p:nvSpPr>
        <p:spPr bwMode="auto">
          <a:xfrm>
            <a:off x="1695450" y="3124200"/>
            <a:ext cx="1047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2400" b="1">
                <a:solidFill>
                  <a:srgbClr val="000000"/>
                </a:solidFill>
                <a:cs typeface="Arial" charset="0"/>
              </a:rPr>
              <a:t>B0</a:t>
            </a:r>
          </a:p>
        </p:txBody>
      </p:sp>
      <p:sp>
        <p:nvSpPr>
          <p:cNvPr id="144403" name="Text Box 61"/>
          <p:cNvSpPr txBox="1">
            <a:spLocks noChangeArrowheads="1"/>
          </p:cNvSpPr>
          <p:nvPr/>
        </p:nvSpPr>
        <p:spPr bwMode="auto">
          <a:xfrm>
            <a:off x="1695450" y="3733800"/>
            <a:ext cx="1047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2400" b="1">
                <a:solidFill>
                  <a:srgbClr val="000000"/>
                </a:solidFill>
                <a:cs typeface="Arial" charset="0"/>
              </a:rPr>
              <a:t>B1</a:t>
            </a:r>
          </a:p>
        </p:txBody>
      </p:sp>
      <p:sp>
        <p:nvSpPr>
          <p:cNvPr id="144404" name="Text Box 62"/>
          <p:cNvSpPr txBox="1">
            <a:spLocks noChangeArrowheads="1"/>
          </p:cNvSpPr>
          <p:nvPr/>
        </p:nvSpPr>
        <p:spPr bwMode="auto">
          <a:xfrm>
            <a:off x="1695450" y="4267200"/>
            <a:ext cx="1047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2400" b="1">
                <a:solidFill>
                  <a:srgbClr val="000000"/>
                </a:solidFill>
                <a:cs typeface="Arial" charset="0"/>
              </a:rPr>
              <a:t>B2</a:t>
            </a:r>
          </a:p>
        </p:txBody>
      </p:sp>
      <p:sp>
        <p:nvSpPr>
          <p:cNvPr id="144405" name="Text Box 64"/>
          <p:cNvSpPr txBox="1">
            <a:spLocks noChangeArrowheads="1"/>
          </p:cNvSpPr>
          <p:nvPr/>
        </p:nvSpPr>
        <p:spPr bwMode="auto">
          <a:xfrm>
            <a:off x="2228850" y="3124200"/>
            <a:ext cx="1047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2400" b="1">
                <a:solidFill>
                  <a:srgbClr val="000000"/>
                </a:solidFill>
                <a:cs typeface="Arial" charset="0"/>
              </a:rPr>
              <a:t>C0</a:t>
            </a:r>
          </a:p>
        </p:txBody>
      </p:sp>
      <p:sp>
        <p:nvSpPr>
          <p:cNvPr id="144406" name="Text Box 65"/>
          <p:cNvSpPr txBox="1">
            <a:spLocks noChangeArrowheads="1"/>
          </p:cNvSpPr>
          <p:nvPr/>
        </p:nvSpPr>
        <p:spPr bwMode="auto">
          <a:xfrm>
            <a:off x="2228850" y="3733800"/>
            <a:ext cx="1047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2400" b="1">
                <a:solidFill>
                  <a:srgbClr val="000000"/>
                </a:solidFill>
                <a:cs typeface="Arial" charset="0"/>
              </a:rPr>
              <a:t>C1</a:t>
            </a:r>
          </a:p>
        </p:txBody>
      </p:sp>
      <p:sp>
        <p:nvSpPr>
          <p:cNvPr id="144407" name="Text Box 66"/>
          <p:cNvSpPr txBox="1">
            <a:spLocks noChangeArrowheads="1"/>
          </p:cNvSpPr>
          <p:nvPr/>
        </p:nvSpPr>
        <p:spPr bwMode="auto">
          <a:xfrm>
            <a:off x="2228850" y="4267200"/>
            <a:ext cx="1047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2400" b="1">
                <a:solidFill>
                  <a:srgbClr val="000000"/>
                </a:solidFill>
                <a:cs typeface="Arial" charset="0"/>
              </a:rPr>
              <a:t>C2</a:t>
            </a:r>
          </a:p>
        </p:txBody>
      </p:sp>
      <p:sp>
        <p:nvSpPr>
          <p:cNvPr id="144408" name="Rectangle 73"/>
          <p:cNvSpPr>
            <a:spLocks noChangeArrowheads="1"/>
          </p:cNvSpPr>
          <p:nvPr/>
        </p:nvSpPr>
        <p:spPr bwMode="auto">
          <a:xfrm>
            <a:off x="4876800" y="2590800"/>
            <a:ext cx="1219200" cy="838200"/>
          </a:xfrm>
          <a:prstGeom prst="rect">
            <a:avLst/>
          </a:prstGeom>
          <a:solidFill>
            <a:schemeClr val="accent1"/>
          </a:solidFill>
          <a:ln w="12700">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44409" name="Text Box 74"/>
          <p:cNvSpPr txBox="1">
            <a:spLocks noChangeArrowheads="1"/>
          </p:cNvSpPr>
          <p:nvPr/>
        </p:nvSpPr>
        <p:spPr bwMode="auto">
          <a:xfrm>
            <a:off x="4419600" y="2819400"/>
            <a:ext cx="2057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1800" b="1">
                <a:solidFill>
                  <a:srgbClr val="000000"/>
                </a:solidFill>
                <a:cs typeface="Arial" charset="0"/>
              </a:rPr>
              <a:t>A0+A1+A2</a:t>
            </a:r>
          </a:p>
        </p:txBody>
      </p:sp>
      <p:sp>
        <p:nvSpPr>
          <p:cNvPr id="144410" name="Rectangle 75"/>
          <p:cNvSpPr>
            <a:spLocks noChangeArrowheads="1"/>
          </p:cNvSpPr>
          <p:nvPr/>
        </p:nvSpPr>
        <p:spPr bwMode="auto">
          <a:xfrm>
            <a:off x="6096000" y="2590800"/>
            <a:ext cx="1219200" cy="838200"/>
          </a:xfrm>
          <a:prstGeom prst="rect">
            <a:avLst/>
          </a:prstGeom>
          <a:solidFill>
            <a:schemeClr val="accent1"/>
          </a:solidFill>
          <a:ln w="12700">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44411" name="Text Box 76"/>
          <p:cNvSpPr txBox="1">
            <a:spLocks noChangeArrowheads="1"/>
          </p:cNvSpPr>
          <p:nvPr/>
        </p:nvSpPr>
        <p:spPr bwMode="auto">
          <a:xfrm>
            <a:off x="5638800" y="2819400"/>
            <a:ext cx="2057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1800" b="1">
                <a:solidFill>
                  <a:srgbClr val="000000"/>
                </a:solidFill>
                <a:cs typeface="Arial" charset="0"/>
              </a:rPr>
              <a:t>B0+B1+B2</a:t>
            </a:r>
          </a:p>
        </p:txBody>
      </p:sp>
      <p:sp>
        <p:nvSpPr>
          <p:cNvPr id="144412" name="Rectangle 79"/>
          <p:cNvSpPr>
            <a:spLocks noChangeArrowheads="1"/>
          </p:cNvSpPr>
          <p:nvPr/>
        </p:nvSpPr>
        <p:spPr bwMode="auto">
          <a:xfrm>
            <a:off x="7315200" y="2590800"/>
            <a:ext cx="1219200" cy="838200"/>
          </a:xfrm>
          <a:prstGeom prst="rect">
            <a:avLst/>
          </a:prstGeom>
          <a:solidFill>
            <a:schemeClr val="accent1"/>
          </a:solidFill>
          <a:ln w="12700">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44413" name="Text Box 80"/>
          <p:cNvSpPr txBox="1">
            <a:spLocks noChangeArrowheads="1"/>
          </p:cNvSpPr>
          <p:nvPr/>
        </p:nvSpPr>
        <p:spPr bwMode="auto">
          <a:xfrm>
            <a:off x="6858000" y="2819400"/>
            <a:ext cx="2057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1800" b="1">
                <a:solidFill>
                  <a:srgbClr val="000000"/>
                </a:solidFill>
                <a:cs typeface="Arial" charset="0"/>
              </a:rPr>
              <a:t>C0+C1+C2</a:t>
            </a:r>
          </a:p>
        </p:txBody>
      </p:sp>
      <p:sp>
        <p:nvSpPr>
          <p:cNvPr id="144414" name="Rectangle 81"/>
          <p:cNvSpPr>
            <a:spLocks noChangeArrowheads="1"/>
          </p:cNvSpPr>
          <p:nvPr/>
        </p:nvSpPr>
        <p:spPr bwMode="auto">
          <a:xfrm>
            <a:off x="4876800" y="3429000"/>
            <a:ext cx="1219200" cy="838200"/>
          </a:xfrm>
          <a:prstGeom prst="rect">
            <a:avLst/>
          </a:prstGeom>
          <a:solidFill>
            <a:schemeClr val="accent1"/>
          </a:solidFill>
          <a:ln w="12700">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44415" name="Rectangle 83"/>
          <p:cNvSpPr>
            <a:spLocks noChangeArrowheads="1"/>
          </p:cNvSpPr>
          <p:nvPr/>
        </p:nvSpPr>
        <p:spPr bwMode="auto">
          <a:xfrm>
            <a:off x="6096000" y="3429000"/>
            <a:ext cx="1219200" cy="838200"/>
          </a:xfrm>
          <a:prstGeom prst="rect">
            <a:avLst/>
          </a:prstGeom>
          <a:solidFill>
            <a:schemeClr val="accent1"/>
          </a:solidFill>
          <a:ln w="12700">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44416" name="Rectangle 85"/>
          <p:cNvSpPr>
            <a:spLocks noChangeArrowheads="1"/>
          </p:cNvSpPr>
          <p:nvPr/>
        </p:nvSpPr>
        <p:spPr bwMode="auto">
          <a:xfrm>
            <a:off x="7315200" y="3429000"/>
            <a:ext cx="1219200" cy="838200"/>
          </a:xfrm>
          <a:prstGeom prst="rect">
            <a:avLst/>
          </a:prstGeom>
          <a:solidFill>
            <a:schemeClr val="accent1"/>
          </a:solidFill>
          <a:ln w="12700">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44417" name="Rectangle 87"/>
          <p:cNvSpPr>
            <a:spLocks noChangeArrowheads="1"/>
          </p:cNvSpPr>
          <p:nvPr/>
        </p:nvSpPr>
        <p:spPr bwMode="auto">
          <a:xfrm>
            <a:off x="4876800" y="4267200"/>
            <a:ext cx="1219200" cy="838200"/>
          </a:xfrm>
          <a:prstGeom prst="rect">
            <a:avLst/>
          </a:prstGeom>
          <a:solidFill>
            <a:schemeClr val="accent1"/>
          </a:solidFill>
          <a:ln w="12700">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44418" name="Rectangle 89"/>
          <p:cNvSpPr>
            <a:spLocks noChangeArrowheads="1"/>
          </p:cNvSpPr>
          <p:nvPr/>
        </p:nvSpPr>
        <p:spPr bwMode="auto">
          <a:xfrm>
            <a:off x="6096000" y="4267200"/>
            <a:ext cx="1219200" cy="838200"/>
          </a:xfrm>
          <a:prstGeom prst="rect">
            <a:avLst/>
          </a:prstGeom>
          <a:solidFill>
            <a:schemeClr val="accent1"/>
          </a:solidFill>
          <a:ln w="12700">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44419" name="Rectangle 91"/>
          <p:cNvSpPr>
            <a:spLocks noChangeArrowheads="1"/>
          </p:cNvSpPr>
          <p:nvPr/>
        </p:nvSpPr>
        <p:spPr bwMode="auto">
          <a:xfrm>
            <a:off x="7315200" y="4267200"/>
            <a:ext cx="1219200" cy="838200"/>
          </a:xfrm>
          <a:prstGeom prst="rect">
            <a:avLst/>
          </a:prstGeom>
          <a:solidFill>
            <a:schemeClr val="accent1"/>
          </a:solidFill>
          <a:ln w="12700">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44420" name="Text Box 93"/>
          <p:cNvSpPr txBox="1">
            <a:spLocks noChangeArrowheads="1"/>
          </p:cNvSpPr>
          <p:nvPr/>
        </p:nvSpPr>
        <p:spPr bwMode="auto">
          <a:xfrm rot="10800000">
            <a:off x="304800" y="2819400"/>
            <a:ext cx="5492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vert="eaVert">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2400">
                <a:solidFill>
                  <a:srgbClr val="000000"/>
                </a:solidFill>
                <a:cs typeface="Arial" charset="0"/>
              </a:rPr>
              <a:t>Processors</a:t>
            </a:r>
            <a:endParaRPr lang="en-US" altLang="en-US" sz="2400">
              <a:cs typeface="Arial" charset="0"/>
            </a:endParaRPr>
          </a:p>
        </p:txBody>
      </p:sp>
      <p:sp>
        <p:nvSpPr>
          <p:cNvPr id="144421" name="Line 94"/>
          <p:cNvSpPr>
            <a:spLocks noChangeShapeType="1"/>
          </p:cNvSpPr>
          <p:nvPr/>
        </p:nvSpPr>
        <p:spPr bwMode="auto">
          <a:xfrm>
            <a:off x="914400" y="2819400"/>
            <a:ext cx="0" cy="2057400"/>
          </a:xfrm>
          <a:prstGeom prst="line">
            <a:avLst/>
          </a:prstGeom>
          <a:noFill/>
          <a:ln w="38100">
            <a:solidFill>
              <a:srgbClr val="000000"/>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r>
              <a:rPr lang="en-US" altLang="en-US" smtClean="0">
                <a:latin typeface="Times New Roman" pitchFamily="18" charset="0"/>
                <a:cs typeface="Times New Roman" pitchFamily="18" charset="0"/>
              </a:rPr>
              <a:t>Reduce</a:t>
            </a:r>
          </a:p>
        </p:txBody>
      </p:sp>
      <p:sp>
        <p:nvSpPr>
          <p:cNvPr id="145411" name="Rectangle 3"/>
          <p:cNvSpPr>
            <a:spLocks noGrp="1" noChangeArrowheads="1"/>
          </p:cNvSpPr>
          <p:nvPr>
            <p:ph idx="1"/>
          </p:nvPr>
        </p:nvSpPr>
        <p:spPr/>
        <p:txBody>
          <a:bodyPr/>
          <a:lstStyle/>
          <a:p>
            <a:pPr>
              <a:lnSpc>
                <a:spcPct val="80000"/>
              </a:lnSpc>
            </a:pPr>
            <a:r>
              <a:rPr lang="en-US" altLang="en-US" b="1" i="1" smtClean="0">
                <a:latin typeface="Courier New" pitchFamily="49" charset="0"/>
                <a:cs typeface="Times New Roman" pitchFamily="18" charset="0"/>
              </a:rPr>
              <a:t>int MPI_Reduce (void* sendbuf,   void* recvbuf, int count, MPI_Datatype type, MPI_Op op,      int root, MPI_Comm comm)</a:t>
            </a:r>
          </a:p>
          <a:p>
            <a:pPr lvl="1">
              <a:lnSpc>
                <a:spcPct val="80000"/>
              </a:lnSpc>
            </a:pPr>
            <a:r>
              <a:rPr lang="en-US" altLang="en-US" smtClean="0">
                <a:latin typeface="Times New Roman" pitchFamily="18" charset="0"/>
                <a:cs typeface="Times New Roman" pitchFamily="18" charset="0"/>
              </a:rPr>
              <a:t>sendbuf - address of send buffer</a:t>
            </a:r>
          </a:p>
          <a:p>
            <a:pPr lvl="1">
              <a:lnSpc>
                <a:spcPct val="80000"/>
              </a:lnSpc>
            </a:pPr>
            <a:r>
              <a:rPr lang="en-US" altLang="en-US" smtClean="0">
                <a:latin typeface="Times New Roman" pitchFamily="18" charset="0"/>
                <a:cs typeface="Times New Roman" pitchFamily="18" charset="0"/>
              </a:rPr>
              <a:t>recvbuf - address of receive buffer</a:t>
            </a:r>
          </a:p>
          <a:p>
            <a:pPr lvl="1">
              <a:lnSpc>
                <a:spcPct val="80000"/>
              </a:lnSpc>
            </a:pPr>
            <a:r>
              <a:rPr lang="en-US" altLang="en-US" smtClean="0">
                <a:latin typeface="Times New Roman" pitchFamily="18" charset="0"/>
                <a:cs typeface="Times New Roman" pitchFamily="18" charset="0"/>
              </a:rPr>
              <a:t>count - number of elements in send buffer</a:t>
            </a:r>
          </a:p>
          <a:p>
            <a:pPr lvl="1">
              <a:lnSpc>
                <a:spcPct val="80000"/>
              </a:lnSpc>
            </a:pPr>
            <a:r>
              <a:rPr lang="en-US" altLang="en-US" smtClean="0">
                <a:solidFill>
                  <a:srgbClr val="CC0000"/>
                </a:solidFill>
                <a:latin typeface="Times New Roman" pitchFamily="18" charset="0"/>
                <a:cs typeface="Times New Roman" pitchFamily="18" charset="0"/>
              </a:rPr>
              <a:t>op</a:t>
            </a:r>
            <a:r>
              <a:rPr lang="en-US" altLang="en-US" smtClean="0">
                <a:latin typeface="Times New Roman" pitchFamily="18" charset="0"/>
                <a:cs typeface="Times New Roman" pitchFamily="18" charset="0"/>
              </a:rPr>
              <a:t> - reduce operation</a:t>
            </a:r>
          </a:p>
          <a:p>
            <a:pPr lvl="1">
              <a:lnSpc>
                <a:spcPct val="80000"/>
              </a:lnSpc>
            </a:pPr>
            <a:r>
              <a:rPr lang="en-US" altLang="en-US" smtClean="0">
                <a:solidFill>
                  <a:srgbClr val="CC0000"/>
                </a:solidFill>
                <a:latin typeface="Times New Roman" pitchFamily="18" charset="0"/>
                <a:cs typeface="Times New Roman" pitchFamily="18" charset="0"/>
              </a:rPr>
              <a:t>root</a:t>
            </a:r>
            <a:r>
              <a:rPr lang="en-US" altLang="en-US" smtClean="0">
                <a:latin typeface="Times New Roman" pitchFamily="18" charset="0"/>
                <a:cs typeface="Times New Roman" pitchFamily="18" charset="0"/>
              </a:rPr>
              <a:t> - rank of receiving process</a:t>
            </a:r>
          </a:p>
        </p:txBody>
      </p:sp>
    </p:spTree>
  </p:cSld>
  <p:clrMapOvr>
    <a:masterClrMapping/>
  </p:clrMapOvr>
  <p:transition spd="slow"/>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r>
              <a:rPr lang="en-US" altLang="en-US" smtClean="0">
                <a:latin typeface="Times New Roman" pitchFamily="18" charset="0"/>
                <a:cs typeface="Times New Roman" pitchFamily="18" charset="0"/>
              </a:rPr>
              <a:t>Variants of MPI_REDUCE</a:t>
            </a:r>
          </a:p>
        </p:txBody>
      </p:sp>
      <p:sp>
        <p:nvSpPr>
          <p:cNvPr id="146435" name="Rectangle 3"/>
          <p:cNvSpPr>
            <a:spLocks noGrp="1" noChangeArrowheads="1"/>
          </p:cNvSpPr>
          <p:nvPr>
            <p:ph idx="1"/>
          </p:nvPr>
        </p:nvSpPr>
        <p:spPr/>
        <p:txBody>
          <a:bodyPr/>
          <a:lstStyle/>
          <a:p>
            <a:r>
              <a:rPr lang="en-US" altLang="en-US" smtClean="0">
                <a:latin typeface="Times New Roman" pitchFamily="18" charset="0"/>
                <a:cs typeface="Times New Roman" pitchFamily="18" charset="0"/>
              </a:rPr>
              <a:t>MPI_ALLREDUCE </a:t>
            </a:r>
          </a:p>
          <a:p>
            <a:pPr lvl="1"/>
            <a:r>
              <a:rPr lang="en-US" altLang="en-US" smtClean="0">
                <a:latin typeface="Times New Roman" pitchFamily="18" charset="0"/>
                <a:cs typeface="Times New Roman" pitchFamily="18" charset="0"/>
              </a:rPr>
              <a:t>no root process</a:t>
            </a:r>
          </a:p>
          <a:p>
            <a:r>
              <a:rPr lang="en-US" altLang="en-US" smtClean="0">
                <a:latin typeface="Times New Roman" pitchFamily="18" charset="0"/>
                <a:cs typeface="Times New Roman" pitchFamily="18" charset="0"/>
              </a:rPr>
              <a:t>MPI_REDUCE_SCATTER </a:t>
            </a:r>
          </a:p>
          <a:p>
            <a:pPr lvl="1"/>
            <a:r>
              <a:rPr lang="en-US" altLang="en-US" smtClean="0">
                <a:latin typeface="Times New Roman" pitchFamily="18" charset="0"/>
                <a:cs typeface="Times New Roman" pitchFamily="18" charset="0"/>
              </a:rPr>
              <a:t>result is scattered</a:t>
            </a:r>
          </a:p>
          <a:p>
            <a:r>
              <a:rPr lang="en-US" altLang="en-US" smtClean="0">
                <a:latin typeface="Times New Roman" pitchFamily="18" charset="0"/>
                <a:cs typeface="Times New Roman" pitchFamily="18" charset="0"/>
              </a:rPr>
              <a:t>MPI_SCAN </a:t>
            </a:r>
          </a:p>
          <a:p>
            <a:pPr lvl="1"/>
            <a:r>
              <a:rPr lang="en-US" altLang="en-US" smtClean="0">
                <a:latin typeface="Times New Roman" pitchFamily="18" charset="0"/>
                <a:cs typeface="Times New Roman" pitchFamily="18" charset="0"/>
              </a:rPr>
              <a:t>“parallel prefix”</a:t>
            </a:r>
          </a:p>
        </p:txBody>
      </p:sp>
    </p:spTree>
  </p:cSld>
  <p:clrMapOvr>
    <a:masterClrMapping/>
  </p:clrMapOvr>
  <p:transition spd="slow"/>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idx="4294967295"/>
          </p:nvPr>
        </p:nvSpPr>
        <p:spPr>
          <a:xfrm>
            <a:off x="3581400" y="47625"/>
            <a:ext cx="5562600" cy="1143000"/>
          </a:xfrm>
        </p:spPr>
        <p:txBody>
          <a:bodyPr/>
          <a:lstStyle/>
          <a:p>
            <a:r>
              <a:rPr lang="en-US" altLang="en-US" sz="3600" dirty="0" err="1" smtClean="0">
                <a:latin typeface="Times New Roman" pitchFamily="18" charset="0"/>
                <a:cs typeface="Times New Roman" pitchFamily="18" charset="0"/>
              </a:rPr>
              <a:t>Allreduce</a:t>
            </a:r>
            <a:endParaRPr lang="en-US" altLang="en-US" sz="3600" dirty="0" smtClean="0">
              <a:latin typeface="Times New Roman" pitchFamily="18" charset="0"/>
              <a:cs typeface="Times New Roman" pitchFamily="18" charset="0"/>
            </a:endParaRPr>
          </a:p>
        </p:txBody>
      </p:sp>
      <p:sp>
        <p:nvSpPr>
          <p:cNvPr id="147459" name="Rectangle 3"/>
          <p:cNvSpPr>
            <a:spLocks noChangeArrowheads="1"/>
          </p:cNvSpPr>
          <p:nvPr/>
        </p:nvSpPr>
        <p:spPr bwMode="auto">
          <a:xfrm>
            <a:off x="1295400" y="3048000"/>
            <a:ext cx="7620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47460" name="Rectangle 4"/>
          <p:cNvSpPr>
            <a:spLocks noChangeArrowheads="1"/>
          </p:cNvSpPr>
          <p:nvPr/>
        </p:nvSpPr>
        <p:spPr bwMode="auto">
          <a:xfrm>
            <a:off x="1905000" y="3048000"/>
            <a:ext cx="7620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47461" name="Rectangle 5"/>
          <p:cNvSpPr>
            <a:spLocks noChangeArrowheads="1"/>
          </p:cNvSpPr>
          <p:nvPr/>
        </p:nvSpPr>
        <p:spPr bwMode="auto">
          <a:xfrm>
            <a:off x="2438400" y="3048000"/>
            <a:ext cx="7620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47462" name="Rectangle 6"/>
          <p:cNvSpPr>
            <a:spLocks noChangeArrowheads="1"/>
          </p:cNvSpPr>
          <p:nvPr/>
        </p:nvSpPr>
        <p:spPr bwMode="auto">
          <a:xfrm>
            <a:off x="1295400" y="3657600"/>
            <a:ext cx="7620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47463" name="Rectangle 7"/>
          <p:cNvSpPr>
            <a:spLocks noChangeArrowheads="1"/>
          </p:cNvSpPr>
          <p:nvPr/>
        </p:nvSpPr>
        <p:spPr bwMode="auto">
          <a:xfrm>
            <a:off x="1905000" y="3657600"/>
            <a:ext cx="7620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47464" name="Rectangle 8"/>
          <p:cNvSpPr>
            <a:spLocks noChangeArrowheads="1"/>
          </p:cNvSpPr>
          <p:nvPr/>
        </p:nvSpPr>
        <p:spPr bwMode="auto">
          <a:xfrm>
            <a:off x="2438400" y="3657600"/>
            <a:ext cx="7620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47465" name="Rectangle 9"/>
          <p:cNvSpPr>
            <a:spLocks noChangeArrowheads="1"/>
          </p:cNvSpPr>
          <p:nvPr/>
        </p:nvSpPr>
        <p:spPr bwMode="auto">
          <a:xfrm>
            <a:off x="1295400" y="4191000"/>
            <a:ext cx="7620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47466" name="Rectangle 10"/>
          <p:cNvSpPr>
            <a:spLocks noChangeArrowheads="1"/>
          </p:cNvSpPr>
          <p:nvPr/>
        </p:nvSpPr>
        <p:spPr bwMode="auto">
          <a:xfrm>
            <a:off x="1905000" y="4191000"/>
            <a:ext cx="7620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47467" name="Rectangle 11"/>
          <p:cNvSpPr>
            <a:spLocks noChangeArrowheads="1"/>
          </p:cNvSpPr>
          <p:nvPr/>
        </p:nvSpPr>
        <p:spPr bwMode="auto">
          <a:xfrm>
            <a:off x="2438400" y="4191000"/>
            <a:ext cx="7620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47468" name="Text Box 12"/>
          <p:cNvSpPr txBox="1">
            <a:spLocks noChangeArrowheads="1"/>
          </p:cNvSpPr>
          <p:nvPr/>
        </p:nvSpPr>
        <p:spPr bwMode="auto">
          <a:xfrm>
            <a:off x="1257300" y="2286000"/>
            <a:ext cx="952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eaLnBrk="0" hangingPunct="0">
              <a:spcBef>
                <a:spcPct val="50000"/>
              </a:spcBef>
              <a:buClrTx/>
              <a:buFontTx/>
              <a:buNone/>
            </a:pPr>
            <a:r>
              <a:rPr lang="en-US" altLang="en-US" sz="2400">
                <a:solidFill>
                  <a:srgbClr val="000000"/>
                </a:solidFill>
                <a:cs typeface="Arial" charset="0"/>
              </a:rPr>
              <a:t>data</a:t>
            </a:r>
            <a:endParaRPr lang="en-US" altLang="en-US" sz="2400">
              <a:cs typeface="Arial" charset="0"/>
            </a:endParaRPr>
          </a:p>
        </p:txBody>
      </p:sp>
      <p:sp>
        <p:nvSpPr>
          <p:cNvPr id="147469" name="Line 13"/>
          <p:cNvSpPr>
            <a:spLocks noChangeShapeType="1"/>
          </p:cNvSpPr>
          <p:nvPr/>
        </p:nvSpPr>
        <p:spPr bwMode="auto">
          <a:xfrm>
            <a:off x="1962150" y="2514600"/>
            <a:ext cx="1238250" cy="1588"/>
          </a:xfrm>
          <a:prstGeom prst="line">
            <a:avLst/>
          </a:prstGeom>
          <a:noFill/>
          <a:ln w="38100">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7470" name="AutoShape 16"/>
          <p:cNvSpPr>
            <a:spLocks noChangeArrowheads="1"/>
          </p:cNvSpPr>
          <p:nvPr/>
        </p:nvSpPr>
        <p:spPr bwMode="auto">
          <a:xfrm>
            <a:off x="3429000" y="3657600"/>
            <a:ext cx="1295400" cy="533400"/>
          </a:xfrm>
          <a:prstGeom prst="rightArrow">
            <a:avLst>
              <a:gd name="adj1" fmla="val 50000"/>
              <a:gd name="adj2" fmla="val 60714"/>
            </a:avLst>
          </a:prstGeom>
          <a:solidFill>
            <a:srgbClr val="FF9933"/>
          </a:solidFill>
          <a:ln w="12700">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47471" name="Text Box 17"/>
          <p:cNvSpPr txBox="1">
            <a:spLocks noChangeArrowheads="1"/>
          </p:cNvSpPr>
          <p:nvPr/>
        </p:nvSpPr>
        <p:spPr bwMode="auto">
          <a:xfrm>
            <a:off x="1162050" y="3124200"/>
            <a:ext cx="1047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2400" b="1">
                <a:solidFill>
                  <a:srgbClr val="000000"/>
                </a:solidFill>
                <a:cs typeface="Arial" charset="0"/>
              </a:rPr>
              <a:t>A0</a:t>
            </a:r>
          </a:p>
        </p:txBody>
      </p:sp>
      <p:sp>
        <p:nvSpPr>
          <p:cNvPr id="147472" name="Text Box 18"/>
          <p:cNvSpPr txBox="1">
            <a:spLocks noChangeArrowheads="1"/>
          </p:cNvSpPr>
          <p:nvPr/>
        </p:nvSpPr>
        <p:spPr bwMode="auto">
          <a:xfrm>
            <a:off x="1162050" y="3733800"/>
            <a:ext cx="1047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2400" b="1">
                <a:solidFill>
                  <a:srgbClr val="000000"/>
                </a:solidFill>
                <a:cs typeface="Arial" charset="0"/>
              </a:rPr>
              <a:t>A1</a:t>
            </a:r>
          </a:p>
        </p:txBody>
      </p:sp>
      <p:sp>
        <p:nvSpPr>
          <p:cNvPr id="147473" name="Text Box 19"/>
          <p:cNvSpPr txBox="1">
            <a:spLocks noChangeArrowheads="1"/>
          </p:cNvSpPr>
          <p:nvPr/>
        </p:nvSpPr>
        <p:spPr bwMode="auto">
          <a:xfrm>
            <a:off x="1162050" y="4267200"/>
            <a:ext cx="1047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2400" b="1">
                <a:solidFill>
                  <a:srgbClr val="000000"/>
                </a:solidFill>
                <a:cs typeface="Arial" charset="0"/>
              </a:rPr>
              <a:t>A2</a:t>
            </a:r>
          </a:p>
        </p:txBody>
      </p:sp>
      <p:sp>
        <p:nvSpPr>
          <p:cNvPr id="147474" name="Text Box 20"/>
          <p:cNvSpPr txBox="1">
            <a:spLocks noChangeArrowheads="1"/>
          </p:cNvSpPr>
          <p:nvPr/>
        </p:nvSpPr>
        <p:spPr bwMode="auto">
          <a:xfrm>
            <a:off x="1695450" y="3124200"/>
            <a:ext cx="1047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2400" b="1">
                <a:solidFill>
                  <a:srgbClr val="000000"/>
                </a:solidFill>
                <a:cs typeface="Arial" charset="0"/>
              </a:rPr>
              <a:t>B0</a:t>
            </a:r>
          </a:p>
        </p:txBody>
      </p:sp>
      <p:sp>
        <p:nvSpPr>
          <p:cNvPr id="147475" name="Text Box 21"/>
          <p:cNvSpPr txBox="1">
            <a:spLocks noChangeArrowheads="1"/>
          </p:cNvSpPr>
          <p:nvPr/>
        </p:nvSpPr>
        <p:spPr bwMode="auto">
          <a:xfrm>
            <a:off x="1695450" y="3733800"/>
            <a:ext cx="1047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2400" b="1">
                <a:solidFill>
                  <a:srgbClr val="000000"/>
                </a:solidFill>
                <a:cs typeface="Arial" charset="0"/>
              </a:rPr>
              <a:t>B1</a:t>
            </a:r>
          </a:p>
        </p:txBody>
      </p:sp>
      <p:sp>
        <p:nvSpPr>
          <p:cNvPr id="147476" name="Text Box 22"/>
          <p:cNvSpPr txBox="1">
            <a:spLocks noChangeArrowheads="1"/>
          </p:cNvSpPr>
          <p:nvPr/>
        </p:nvSpPr>
        <p:spPr bwMode="auto">
          <a:xfrm>
            <a:off x="1695450" y="4267200"/>
            <a:ext cx="1047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2400" b="1">
                <a:solidFill>
                  <a:srgbClr val="000000"/>
                </a:solidFill>
                <a:cs typeface="Arial" charset="0"/>
              </a:rPr>
              <a:t>B2</a:t>
            </a:r>
          </a:p>
        </p:txBody>
      </p:sp>
      <p:sp>
        <p:nvSpPr>
          <p:cNvPr id="147477" name="Text Box 23"/>
          <p:cNvSpPr txBox="1">
            <a:spLocks noChangeArrowheads="1"/>
          </p:cNvSpPr>
          <p:nvPr/>
        </p:nvSpPr>
        <p:spPr bwMode="auto">
          <a:xfrm>
            <a:off x="2228850" y="3124200"/>
            <a:ext cx="1047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2400" b="1">
                <a:solidFill>
                  <a:srgbClr val="000000"/>
                </a:solidFill>
                <a:cs typeface="Arial" charset="0"/>
              </a:rPr>
              <a:t>C0</a:t>
            </a:r>
          </a:p>
        </p:txBody>
      </p:sp>
      <p:sp>
        <p:nvSpPr>
          <p:cNvPr id="147478" name="Text Box 24"/>
          <p:cNvSpPr txBox="1">
            <a:spLocks noChangeArrowheads="1"/>
          </p:cNvSpPr>
          <p:nvPr/>
        </p:nvSpPr>
        <p:spPr bwMode="auto">
          <a:xfrm>
            <a:off x="2228850" y="3733800"/>
            <a:ext cx="1047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2400" b="1">
                <a:solidFill>
                  <a:srgbClr val="000000"/>
                </a:solidFill>
                <a:cs typeface="Arial" charset="0"/>
              </a:rPr>
              <a:t>C1</a:t>
            </a:r>
          </a:p>
        </p:txBody>
      </p:sp>
      <p:sp>
        <p:nvSpPr>
          <p:cNvPr id="147479" name="Text Box 25"/>
          <p:cNvSpPr txBox="1">
            <a:spLocks noChangeArrowheads="1"/>
          </p:cNvSpPr>
          <p:nvPr/>
        </p:nvSpPr>
        <p:spPr bwMode="auto">
          <a:xfrm>
            <a:off x="2228850" y="4267200"/>
            <a:ext cx="1047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2400" b="1">
                <a:solidFill>
                  <a:srgbClr val="000000"/>
                </a:solidFill>
                <a:cs typeface="Arial" charset="0"/>
              </a:rPr>
              <a:t>C2</a:t>
            </a:r>
          </a:p>
        </p:txBody>
      </p:sp>
      <p:sp>
        <p:nvSpPr>
          <p:cNvPr id="147480" name="Rectangle 26"/>
          <p:cNvSpPr>
            <a:spLocks noChangeArrowheads="1"/>
          </p:cNvSpPr>
          <p:nvPr/>
        </p:nvSpPr>
        <p:spPr bwMode="auto">
          <a:xfrm>
            <a:off x="4876800" y="2590800"/>
            <a:ext cx="1219200" cy="838200"/>
          </a:xfrm>
          <a:prstGeom prst="rect">
            <a:avLst/>
          </a:prstGeom>
          <a:solidFill>
            <a:schemeClr val="accent1"/>
          </a:solidFill>
          <a:ln w="12700">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47481" name="Text Box 27"/>
          <p:cNvSpPr txBox="1">
            <a:spLocks noChangeArrowheads="1"/>
          </p:cNvSpPr>
          <p:nvPr/>
        </p:nvSpPr>
        <p:spPr bwMode="auto">
          <a:xfrm>
            <a:off x="4419600" y="2819400"/>
            <a:ext cx="2057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1800" b="1">
                <a:solidFill>
                  <a:srgbClr val="000000"/>
                </a:solidFill>
                <a:cs typeface="Arial" charset="0"/>
              </a:rPr>
              <a:t>A0+A1+A2</a:t>
            </a:r>
          </a:p>
        </p:txBody>
      </p:sp>
      <p:sp>
        <p:nvSpPr>
          <p:cNvPr id="147482" name="Rectangle 28"/>
          <p:cNvSpPr>
            <a:spLocks noChangeArrowheads="1"/>
          </p:cNvSpPr>
          <p:nvPr/>
        </p:nvSpPr>
        <p:spPr bwMode="auto">
          <a:xfrm>
            <a:off x="6096000" y="2590800"/>
            <a:ext cx="1219200" cy="838200"/>
          </a:xfrm>
          <a:prstGeom prst="rect">
            <a:avLst/>
          </a:prstGeom>
          <a:solidFill>
            <a:schemeClr val="accent1"/>
          </a:solidFill>
          <a:ln w="12700">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47483" name="Text Box 29"/>
          <p:cNvSpPr txBox="1">
            <a:spLocks noChangeArrowheads="1"/>
          </p:cNvSpPr>
          <p:nvPr/>
        </p:nvSpPr>
        <p:spPr bwMode="auto">
          <a:xfrm>
            <a:off x="5638800" y="2819400"/>
            <a:ext cx="2057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1800" b="1">
                <a:solidFill>
                  <a:srgbClr val="000000"/>
                </a:solidFill>
                <a:cs typeface="Arial" charset="0"/>
              </a:rPr>
              <a:t>B0+B1+B2</a:t>
            </a:r>
          </a:p>
        </p:txBody>
      </p:sp>
      <p:sp>
        <p:nvSpPr>
          <p:cNvPr id="147484" name="Rectangle 30"/>
          <p:cNvSpPr>
            <a:spLocks noChangeArrowheads="1"/>
          </p:cNvSpPr>
          <p:nvPr/>
        </p:nvSpPr>
        <p:spPr bwMode="auto">
          <a:xfrm>
            <a:off x="7315200" y="2590800"/>
            <a:ext cx="1219200" cy="838200"/>
          </a:xfrm>
          <a:prstGeom prst="rect">
            <a:avLst/>
          </a:prstGeom>
          <a:solidFill>
            <a:schemeClr val="accent1"/>
          </a:solidFill>
          <a:ln w="12700">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47485" name="Text Box 31"/>
          <p:cNvSpPr txBox="1">
            <a:spLocks noChangeArrowheads="1"/>
          </p:cNvSpPr>
          <p:nvPr/>
        </p:nvSpPr>
        <p:spPr bwMode="auto">
          <a:xfrm>
            <a:off x="6858000" y="2819400"/>
            <a:ext cx="2057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1800" b="1">
                <a:solidFill>
                  <a:srgbClr val="000000"/>
                </a:solidFill>
                <a:cs typeface="Arial" charset="0"/>
              </a:rPr>
              <a:t>C0+C1+C2</a:t>
            </a:r>
          </a:p>
        </p:txBody>
      </p:sp>
      <p:sp>
        <p:nvSpPr>
          <p:cNvPr id="147486" name="Rectangle 32"/>
          <p:cNvSpPr>
            <a:spLocks noChangeArrowheads="1"/>
          </p:cNvSpPr>
          <p:nvPr/>
        </p:nvSpPr>
        <p:spPr bwMode="auto">
          <a:xfrm>
            <a:off x="4876800" y="3429000"/>
            <a:ext cx="1219200" cy="838200"/>
          </a:xfrm>
          <a:prstGeom prst="rect">
            <a:avLst/>
          </a:prstGeom>
          <a:solidFill>
            <a:schemeClr val="accent1"/>
          </a:solidFill>
          <a:ln w="12700">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47487" name="Text Box 33"/>
          <p:cNvSpPr txBox="1">
            <a:spLocks noChangeArrowheads="1"/>
          </p:cNvSpPr>
          <p:nvPr/>
        </p:nvSpPr>
        <p:spPr bwMode="auto">
          <a:xfrm>
            <a:off x="4419600" y="3671888"/>
            <a:ext cx="2057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1800" b="1">
                <a:solidFill>
                  <a:srgbClr val="000000"/>
                </a:solidFill>
                <a:cs typeface="Arial" charset="0"/>
              </a:rPr>
              <a:t>A0+A1+A2</a:t>
            </a:r>
          </a:p>
        </p:txBody>
      </p:sp>
      <p:sp>
        <p:nvSpPr>
          <p:cNvPr id="147488" name="Rectangle 34"/>
          <p:cNvSpPr>
            <a:spLocks noChangeArrowheads="1"/>
          </p:cNvSpPr>
          <p:nvPr/>
        </p:nvSpPr>
        <p:spPr bwMode="auto">
          <a:xfrm>
            <a:off x="6096000" y="3429000"/>
            <a:ext cx="1219200" cy="838200"/>
          </a:xfrm>
          <a:prstGeom prst="rect">
            <a:avLst/>
          </a:prstGeom>
          <a:solidFill>
            <a:schemeClr val="accent1"/>
          </a:solidFill>
          <a:ln w="12700">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47489" name="Text Box 35"/>
          <p:cNvSpPr txBox="1">
            <a:spLocks noChangeArrowheads="1"/>
          </p:cNvSpPr>
          <p:nvPr/>
        </p:nvSpPr>
        <p:spPr bwMode="auto">
          <a:xfrm>
            <a:off x="5638800" y="3671888"/>
            <a:ext cx="2057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1800" b="1">
                <a:solidFill>
                  <a:srgbClr val="000000"/>
                </a:solidFill>
                <a:cs typeface="Arial" charset="0"/>
              </a:rPr>
              <a:t>B0+B1+B2</a:t>
            </a:r>
          </a:p>
        </p:txBody>
      </p:sp>
      <p:sp>
        <p:nvSpPr>
          <p:cNvPr id="147490" name="Rectangle 36"/>
          <p:cNvSpPr>
            <a:spLocks noChangeArrowheads="1"/>
          </p:cNvSpPr>
          <p:nvPr/>
        </p:nvSpPr>
        <p:spPr bwMode="auto">
          <a:xfrm>
            <a:off x="7315200" y="3429000"/>
            <a:ext cx="1219200" cy="838200"/>
          </a:xfrm>
          <a:prstGeom prst="rect">
            <a:avLst/>
          </a:prstGeom>
          <a:solidFill>
            <a:schemeClr val="accent1"/>
          </a:solidFill>
          <a:ln w="12700">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47491" name="Text Box 37"/>
          <p:cNvSpPr txBox="1">
            <a:spLocks noChangeArrowheads="1"/>
          </p:cNvSpPr>
          <p:nvPr/>
        </p:nvSpPr>
        <p:spPr bwMode="auto">
          <a:xfrm>
            <a:off x="6858000" y="3671888"/>
            <a:ext cx="2057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1800" b="1">
                <a:solidFill>
                  <a:srgbClr val="000000"/>
                </a:solidFill>
                <a:cs typeface="Arial" charset="0"/>
              </a:rPr>
              <a:t>C0+C1+C2</a:t>
            </a:r>
          </a:p>
        </p:txBody>
      </p:sp>
      <p:sp>
        <p:nvSpPr>
          <p:cNvPr id="147492" name="Rectangle 38"/>
          <p:cNvSpPr>
            <a:spLocks noChangeArrowheads="1"/>
          </p:cNvSpPr>
          <p:nvPr/>
        </p:nvSpPr>
        <p:spPr bwMode="auto">
          <a:xfrm>
            <a:off x="4876800" y="4267200"/>
            <a:ext cx="1219200" cy="838200"/>
          </a:xfrm>
          <a:prstGeom prst="rect">
            <a:avLst/>
          </a:prstGeom>
          <a:solidFill>
            <a:schemeClr val="accent1"/>
          </a:solidFill>
          <a:ln w="12700">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47493" name="Text Box 39"/>
          <p:cNvSpPr txBox="1">
            <a:spLocks noChangeArrowheads="1"/>
          </p:cNvSpPr>
          <p:nvPr/>
        </p:nvSpPr>
        <p:spPr bwMode="auto">
          <a:xfrm>
            <a:off x="4419600" y="4510088"/>
            <a:ext cx="2057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1800" b="1">
                <a:solidFill>
                  <a:srgbClr val="000000"/>
                </a:solidFill>
                <a:cs typeface="Arial" charset="0"/>
              </a:rPr>
              <a:t>A0+A1+A2</a:t>
            </a:r>
          </a:p>
        </p:txBody>
      </p:sp>
      <p:sp>
        <p:nvSpPr>
          <p:cNvPr id="147494" name="Rectangle 40"/>
          <p:cNvSpPr>
            <a:spLocks noChangeArrowheads="1"/>
          </p:cNvSpPr>
          <p:nvPr/>
        </p:nvSpPr>
        <p:spPr bwMode="auto">
          <a:xfrm>
            <a:off x="6096000" y="4267200"/>
            <a:ext cx="1219200" cy="838200"/>
          </a:xfrm>
          <a:prstGeom prst="rect">
            <a:avLst/>
          </a:prstGeom>
          <a:solidFill>
            <a:schemeClr val="accent1"/>
          </a:solidFill>
          <a:ln w="12700">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47495" name="Text Box 41"/>
          <p:cNvSpPr txBox="1">
            <a:spLocks noChangeArrowheads="1"/>
          </p:cNvSpPr>
          <p:nvPr/>
        </p:nvSpPr>
        <p:spPr bwMode="auto">
          <a:xfrm>
            <a:off x="5638800" y="4510088"/>
            <a:ext cx="2057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1800" b="1">
                <a:solidFill>
                  <a:srgbClr val="000000"/>
                </a:solidFill>
                <a:cs typeface="Arial" charset="0"/>
              </a:rPr>
              <a:t>B0+B1+B2</a:t>
            </a:r>
          </a:p>
        </p:txBody>
      </p:sp>
      <p:sp>
        <p:nvSpPr>
          <p:cNvPr id="147496" name="Rectangle 42"/>
          <p:cNvSpPr>
            <a:spLocks noChangeArrowheads="1"/>
          </p:cNvSpPr>
          <p:nvPr/>
        </p:nvSpPr>
        <p:spPr bwMode="auto">
          <a:xfrm>
            <a:off x="7315200" y="4267200"/>
            <a:ext cx="1219200" cy="838200"/>
          </a:xfrm>
          <a:prstGeom prst="rect">
            <a:avLst/>
          </a:prstGeom>
          <a:solidFill>
            <a:schemeClr val="accent1"/>
          </a:solidFill>
          <a:ln w="12700">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47497" name="Text Box 43"/>
          <p:cNvSpPr txBox="1">
            <a:spLocks noChangeArrowheads="1"/>
          </p:cNvSpPr>
          <p:nvPr/>
        </p:nvSpPr>
        <p:spPr bwMode="auto">
          <a:xfrm>
            <a:off x="6858000" y="4510088"/>
            <a:ext cx="2057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1800" b="1">
                <a:solidFill>
                  <a:srgbClr val="000000"/>
                </a:solidFill>
                <a:cs typeface="Arial" charset="0"/>
              </a:rPr>
              <a:t>C0+C1+C2</a:t>
            </a:r>
          </a:p>
        </p:txBody>
      </p:sp>
      <p:sp>
        <p:nvSpPr>
          <p:cNvPr id="147498" name="Text Box 44"/>
          <p:cNvSpPr txBox="1">
            <a:spLocks noChangeArrowheads="1"/>
          </p:cNvSpPr>
          <p:nvPr/>
        </p:nvSpPr>
        <p:spPr bwMode="auto">
          <a:xfrm rot="10800000">
            <a:off x="304800" y="2819400"/>
            <a:ext cx="5492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vert="eaVert">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2400">
                <a:solidFill>
                  <a:srgbClr val="000000"/>
                </a:solidFill>
                <a:cs typeface="Arial" charset="0"/>
              </a:rPr>
              <a:t>Processors</a:t>
            </a:r>
            <a:endParaRPr lang="en-US" altLang="en-US" sz="2400">
              <a:cs typeface="Arial" charset="0"/>
            </a:endParaRPr>
          </a:p>
        </p:txBody>
      </p:sp>
      <p:sp>
        <p:nvSpPr>
          <p:cNvPr id="147499" name="Line 45"/>
          <p:cNvSpPr>
            <a:spLocks noChangeShapeType="1"/>
          </p:cNvSpPr>
          <p:nvPr/>
        </p:nvSpPr>
        <p:spPr bwMode="auto">
          <a:xfrm>
            <a:off x="914400" y="2819400"/>
            <a:ext cx="0" cy="2057400"/>
          </a:xfrm>
          <a:prstGeom prst="line">
            <a:avLst/>
          </a:prstGeom>
          <a:noFill/>
          <a:ln w="38100">
            <a:solidFill>
              <a:srgbClr val="000000"/>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idx="4294967295"/>
          </p:nvPr>
        </p:nvSpPr>
        <p:spPr>
          <a:xfrm>
            <a:off x="2592388" y="47625"/>
            <a:ext cx="6551612" cy="1143000"/>
          </a:xfrm>
        </p:spPr>
        <p:txBody>
          <a:bodyPr/>
          <a:lstStyle/>
          <a:p>
            <a:r>
              <a:rPr lang="en-US" altLang="en-US" sz="3600" dirty="0" smtClean="0">
                <a:latin typeface="Times New Roman" pitchFamily="18" charset="0"/>
                <a:cs typeface="Times New Roman" pitchFamily="18" charset="0"/>
              </a:rPr>
              <a:t>Reduce - Scatter</a:t>
            </a:r>
          </a:p>
        </p:txBody>
      </p:sp>
      <p:sp>
        <p:nvSpPr>
          <p:cNvPr id="149507" name="Rectangle 3"/>
          <p:cNvSpPr>
            <a:spLocks noChangeArrowheads="1"/>
          </p:cNvSpPr>
          <p:nvPr/>
        </p:nvSpPr>
        <p:spPr bwMode="auto">
          <a:xfrm>
            <a:off x="1295400" y="3048000"/>
            <a:ext cx="7620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49508" name="Rectangle 4"/>
          <p:cNvSpPr>
            <a:spLocks noChangeArrowheads="1"/>
          </p:cNvSpPr>
          <p:nvPr/>
        </p:nvSpPr>
        <p:spPr bwMode="auto">
          <a:xfrm>
            <a:off x="1905000" y="3048000"/>
            <a:ext cx="7620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49509" name="Rectangle 5"/>
          <p:cNvSpPr>
            <a:spLocks noChangeArrowheads="1"/>
          </p:cNvSpPr>
          <p:nvPr/>
        </p:nvSpPr>
        <p:spPr bwMode="auto">
          <a:xfrm>
            <a:off x="2438400" y="3048000"/>
            <a:ext cx="7620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49510" name="Rectangle 6"/>
          <p:cNvSpPr>
            <a:spLocks noChangeArrowheads="1"/>
          </p:cNvSpPr>
          <p:nvPr/>
        </p:nvSpPr>
        <p:spPr bwMode="auto">
          <a:xfrm>
            <a:off x="1295400" y="3657600"/>
            <a:ext cx="7620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49511" name="Rectangle 7"/>
          <p:cNvSpPr>
            <a:spLocks noChangeArrowheads="1"/>
          </p:cNvSpPr>
          <p:nvPr/>
        </p:nvSpPr>
        <p:spPr bwMode="auto">
          <a:xfrm>
            <a:off x="1905000" y="3657600"/>
            <a:ext cx="7620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49512" name="Rectangle 8"/>
          <p:cNvSpPr>
            <a:spLocks noChangeArrowheads="1"/>
          </p:cNvSpPr>
          <p:nvPr/>
        </p:nvSpPr>
        <p:spPr bwMode="auto">
          <a:xfrm>
            <a:off x="2438400" y="3657600"/>
            <a:ext cx="7620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49513" name="Rectangle 9"/>
          <p:cNvSpPr>
            <a:spLocks noChangeArrowheads="1"/>
          </p:cNvSpPr>
          <p:nvPr/>
        </p:nvSpPr>
        <p:spPr bwMode="auto">
          <a:xfrm>
            <a:off x="1295400" y="4191000"/>
            <a:ext cx="7620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49514" name="Rectangle 10"/>
          <p:cNvSpPr>
            <a:spLocks noChangeArrowheads="1"/>
          </p:cNvSpPr>
          <p:nvPr/>
        </p:nvSpPr>
        <p:spPr bwMode="auto">
          <a:xfrm>
            <a:off x="1905000" y="4191000"/>
            <a:ext cx="7620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49515" name="Rectangle 11"/>
          <p:cNvSpPr>
            <a:spLocks noChangeArrowheads="1"/>
          </p:cNvSpPr>
          <p:nvPr/>
        </p:nvSpPr>
        <p:spPr bwMode="auto">
          <a:xfrm>
            <a:off x="2438400" y="4191000"/>
            <a:ext cx="7620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49516" name="Text Box 12"/>
          <p:cNvSpPr txBox="1">
            <a:spLocks noChangeArrowheads="1"/>
          </p:cNvSpPr>
          <p:nvPr/>
        </p:nvSpPr>
        <p:spPr bwMode="auto">
          <a:xfrm>
            <a:off x="1257300" y="2286000"/>
            <a:ext cx="952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eaLnBrk="0" hangingPunct="0">
              <a:spcBef>
                <a:spcPct val="50000"/>
              </a:spcBef>
              <a:buClrTx/>
              <a:buFontTx/>
              <a:buNone/>
            </a:pPr>
            <a:r>
              <a:rPr lang="en-US" altLang="en-US" sz="2400">
                <a:solidFill>
                  <a:srgbClr val="000000"/>
                </a:solidFill>
                <a:cs typeface="Arial" charset="0"/>
              </a:rPr>
              <a:t>data</a:t>
            </a:r>
            <a:endParaRPr lang="en-US" altLang="en-US" sz="2400">
              <a:cs typeface="Arial" charset="0"/>
            </a:endParaRPr>
          </a:p>
        </p:txBody>
      </p:sp>
      <p:sp>
        <p:nvSpPr>
          <p:cNvPr id="149517" name="Line 13"/>
          <p:cNvSpPr>
            <a:spLocks noChangeShapeType="1"/>
          </p:cNvSpPr>
          <p:nvPr/>
        </p:nvSpPr>
        <p:spPr bwMode="auto">
          <a:xfrm>
            <a:off x="1962150" y="2514600"/>
            <a:ext cx="1238250" cy="1588"/>
          </a:xfrm>
          <a:prstGeom prst="line">
            <a:avLst/>
          </a:prstGeom>
          <a:noFill/>
          <a:ln w="38100">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9518" name="AutoShape 16"/>
          <p:cNvSpPr>
            <a:spLocks noChangeArrowheads="1"/>
          </p:cNvSpPr>
          <p:nvPr/>
        </p:nvSpPr>
        <p:spPr bwMode="auto">
          <a:xfrm>
            <a:off x="3429000" y="3657600"/>
            <a:ext cx="1295400" cy="533400"/>
          </a:xfrm>
          <a:prstGeom prst="rightArrow">
            <a:avLst>
              <a:gd name="adj1" fmla="val 50000"/>
              <a:gd name="adj2" fmla="val 60714"/>
            </a:avLst>
          </a:prstGeom>
          <a:solidFill>
            <a:srgbClr val="FF9933"/>
          </a:solidFill>
          <a:ln w="12700">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49519" name="Text Box 17"/>
          <p:cNvSpPr txBox="1">
            <a:spLocks noChangeArrowheads="1"/>
          </p:cNvSpPr>
          <p:nvPr/>
        </p:nvSpPr>
        <p:spPr bwMode="auto">
          <a:xfrm>
            <a:off x="1162050" y="3124200"/>
            <a:ext cx="1047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2400" b="1">
                <a:solidFill>
                  <a:srgbClr val="000000"/>
                </a:solidFill>
                <a:cs typeface="Arial" charset="0"/>
              </a:rPr>
              <a:t>A0</a:t>
            </a:r>
          </a:p>
        </p:txBody>
      </p:sp>
      <p:sp>
        <p:nvSpPr>
          <p:cNvPr id="149520" name="Text Box 18"/>
          <p:cNvSpPr txBox="1">
            <a:spLocks noChangeArrowheads="1"/>
          </p:cNvSpPr>
          <p:nvPr/>
        </p:nvSpPr>
        <p:spPr bwMode="auto">
          <a:xfrm>
            <a:off x="1162050" y="3733800"/>
            <a:ext cx="1047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2400" b="1">
                <a:solidFill>
                  <a:srgbClr val="000000"/>
                </a:solidFill>
                <a:cs typeface="Arial" charset="0"/>
              </a:rPr>
              <a:t>A1</a:t>
            </a:r>
          </a:p>
        </p:txBody>
      </p:sp>
      <p:sp>
        <p:nvSpPr>
          <p:cNvPr id="149521" name="Text Box 19"/>
          <p:cNvSpPr txBox="1">
            <a:spLocks noChangeArrowheads="1"/>
          </p:cNvSpPr>
          <p:nvPr/>
        </p:nvSpPr>
        <p:spPr bwMode="auto">
          <a:xfrm>
            <a:off x="1162050" y="4267200"/>
            <a:ext cx="1047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2400" b="1">
                <a:solidFill>
                  <a:srgbClr val="000000"/>
                </a:solidFill>
                <a:cs typeface="Arial" charset="0"/>
              </a:rPr>
              <a:t>A2</a:t>
            </a:r>
          </a:p>
        </p:txBody>
      </p:sp>
      <p:sp>
        <p:nvSpPr>
          <p:cNvPr id="149522" name="Text Box 20"/>
          <p:cNvSpPr txBox="1">
            <a:spLocks noChangeArrowheads="1"/>
          </p:cNvSpPr>
          <p:nvPr/>
        </p:nvSpPr>
        <p:spPr bwMode="auto">
          <a:xfrm>
            <a:off x="1695450" y="3124200"/>
            <a:ext cx="1047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2400" b="1">
                <a:solidFill>
                  <a:srgbClr val="000000"/>
                </a:solidFill>
                <a:cs typeface="Arial" charset="0"/>
              </a:rPr>
              <a:t>B0</a:t>
            </a:r>
          </a:p>
        </p:txBody>
      </p:sp>
      <p:sp>
        <p:nvSpPr>
          <p:cNvPr id="149523" name="Text Box 21"/>
          <p:cNvSpPr txBox="1">
            <a:spLocks noChangeArrowheads="1"/>
          </p:cNvSpPr>
          <p:nvPr/>
        </p:nvSpPr>
        <p:spPr bwMode="auto">
          <a:xfrm>
            <a:off x="1695450" y="3733800"/>
            <a:ext cx="1047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2400" b="1">
                <a:solidFill>
                  <a:srgbClr val="000000"/>
                </a:solidFill>
                <a:cs typeface="Arial" charset="0"/>
              </a:rPr>
              <a:t>B1</a:t>
            </a:r>
          </a:p>
        </p:txBody>
      </p:sp>
      <p:sp>
        <p:nvSpPr>
          <p:cNvPr id="149524" name="Text Box 22"/>
          <p:cNvSpPr txBox="1">
            <a:spLocks noChangeArrowheads="1"/>
          </p:cNvSpPr>
          <p:nvPr/>
        </p:nvSpPr>
        <p:spPr bwMode="auto">
          <a:xfrm>
            <a:off x="1695450" y="4267200"/>
            <a:ext cx="1047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2400" b="1">
                <a:solidFill>
                  <a:srgbClr val="000000"/>
                </a:solidFill>
                <a:cs typeface="Arial" charset="0"/>
              </a:rPr>
              <a:t>B2</a:t>
            </a:r>
          </a:p>
        </p:txBody>
      </p:sp>
      <p:sp>
        <p:nvSpPr>
          <p:cNvPr id="149525" name="Text Box 23"/>
          <p:cNvSpPr txBox="1">
            <a:spLocks noChangeArrowheads="1"/>
          </p:cNvSpPr>
          <p:nvPr/>
        </p:nvSpPr>
        <p:spPr bwMode="auto">
          <a:xfrm>
            <a:off x="2228850" y="3124200"/>
            <a:ext cx="1047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2400" b="1">
                <a:solidFill>
                  <a:srgbClr val="000000"/>
                </a:solidFill>
                <a:cs typeface="Arial" charset="0"/>
              </a:rPr>
              <a:t>C0</a:t>
            </a:r>
          </a:p>
        </p:txBody>
      </p:sp>
      <p:sp>
        <p:nvSpPr>
          <p:cNvPr id="149526" name="Text Box 24"/>
          <p:cNvSpPr txBox="1">
            <a:spLocks noChangeArrowheads="1"/>
          </p:cNvSpPr>
          <p:nvPr/>
        </p:nvSpPr>
        <p:spPr bwMode="auto">
          <a:xfrm>
            <a:off x="2228850" y="3733800"/>
            <a:ext cx="1047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2400" b="1">
                <a:solidFill>
                  <a:srgbClr val="000000"/>
                </a:solidFill>
                <a:cs typeface="Arial" charset="0"/>
              </a:rPr>
              <a:t>C1</a:t>
            </a:r>
          </a:p>
        </p:txBody>
      </p:sp>
      <p:sp>
        <p:nvSpPr>
          <p:cNvPr id="149527" name="Text Box 25"/>
          <p:cNvSpPr txBox="1">
            <a:spLocks noChangeArrowheads="1"/>
          </p:cNvSpPr>
          <p:nvPr/>
        </p:nvSpPr>
        <p:spPr bwMode="auto">
          <a:xfrm>
            <a:off x="2228850" y="4267200"/>
            <a:ext cx="1047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2400" b="1">
                <a:solidFill>
                  <a:srgbClr val="000000"/>
                </a:solidFill>
                <a:cs typeface="Arial" charset="0"/>
              </a:rPr>
              <a:t>C2</a:t>
            </a:r>
          </a:p>
        </p:txBody>
      </p:sp>
      <p:sp>
        <p:nvSpPr>
          <p:cNvPr id="149528" name="Rectangle 26"/>
          <p:cNvSpPr>
            <a:spLocks noChangeArrowheads="1"/>
          </p:cNvSpPr>
          <p:nvPr/>
        </p:nvSpPr>
        <p:spPr bwMode="auto">
          <a:xfrm>
            <a:off x="4876800" y="2590800"/>
            <a:ext cx="1219200" cy="838200"/>
          </a:xfrm>
          <a:prstGeom prst="rect">
            <a:avLst/>
          </a:prstGeom>
          <a:solidFill>
            <a:schemeClr val="accent1"/>
          </a:solidFill>
          <a:ln w="12700">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49529" name="Text Box 27"/>
          <p:cNvSpPr txBox="1">
            <a:spLocks noChangeArrowheads="1"/>
          </p:cNvSpPr>
          <p:nvPr/>
        </p:nvSpPr>
        <p:spPr bwMode="auto">
          <a:xfrm>
            <a:off x="4419600" y="2819400"/>
            <a:ext cx="2057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1800" b="1">
                <a:solidFill>
                  <a:srgbClr val="000000"/>
                </a:solidFill>
                <a:cs typeface="Arial" charset="0"/>
              </a:rPr>
              <a:t>A0+A1+A2</a:t>
            </a:r>
          </a:p>
        </p:txBody>
      </p:sp>
      <p:sp>
        <p:nvSpPr>
          <p:cNvPr id="149530" name="Rectangle 28"/>
          <p:cNvSpPr>
            <a:spLocks noChangeArrowheads="1"/>
          </p:cNvSpPr>
          <p:nvPr/>
        </p:nvSpPr>
        <p:spPr bwMode="auto">
          <a:xfrm>
            <a:off x="6096000" y="2590800"/>
            <a:ext cx="1219200" cy="838200"/>
          </a:xfrm>
          <a:prstGeom prst="rect">
            <a:avLst/>
          </a:prstGeom>
          <a:solidFill>
            <a:schemeClr val="accent1"/>
          </a:solidFill>
          <a:ln w="12700">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49531" name="Rectangle 30"/>
          <p:cNvSpPr>
            <a:spLocks noChangeArrowheads="1"/>
          </p:cNvSpPr>
          <p:nvPr/>
        </p:nvSpPr>
        <p:spPr bwMode="auto">
          <a:xfrm>
            <a:off x="7315200" y="2590800"/>
            <a:ext cx="1219200" cy="838200"/>
          </a:xfrm>
          <a:prstGeom prst="rect">
            <a:avLst/>
          </a:prstGeom>
          <a:solidFill>
            <a:schemeClr val="accent1"/>
          </a:solidFill>
          <a:ln w="12700">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49532" name="Rectangle 32"/>
          <p:cNvSpPr>
            <a:spLocks noChangeArrowheads="1"/>
          </p:cNvSpPr>
          <p:nvPr/>
        </p:nvSpPr>
        <p:spPr bwMode="auto">
          <a:xfrm>
            <a:off x="4876800" y="3429000"/>
            <a:ext cx="1219200" cy="838200"/>
          </a:xfrm>
          <a:prstGeom prst="rect">
            <a:avLst/>
          </a:prstGeom>
          <a:solidFill>
            <a:schemeClr val="accent1"/>
          </a:solidFill>
          <a:ln w="12700">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49533" name="Text Box 33"/>
          <p:cNvSpPr txBox="1">
            <a:spLocks noChangeArrowheads="1"/>
          </p:cNvSpPr>
          <p:nvPr/>
        </p:nvSpPr>
        <p:spPr bwMode="auto">
          <a:xfrm>
            <a:off x="4419600" y="3671888"/>
            <a:ext cx="2057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1800" b="1">
                <a:solidFill>
                  <a:srgbClr val="000000"/>
                </a:solidFill>
                <a:cs typeface="Arial" charset="0"/>
              </a:rPr>
              <a:t>B0+B1+B2</a:t>
            </a:r>
          </a:p>
        </p:txBody>
      </p:sp>
      <p:sp>
        <p:nvSpPr>
          <p:cNvPr id="149534" name="Rectangle 34"/>
          <p:cNvSpPr>
            <a:spLocks noChangeArrowheads="1"/>
          </p:cNvSpPr>
          <p:nvPr/>
        </p:nvSpPr>
        <p:spPr bwMode="auto">
          <a:xfrm>
            <a:off x="6096000" y="3429000"/>
            <a:ext cx="1219200" cy="838200"/>
          </a:xfrm>
          <a:prstGeom prst="rect">
            <a:avLst/>
          </a:prstGeom>
          <a:solidFill>
            <a:schemeClr val="accent1"/>
          </a:solidFill>
          <a:ln w="12700">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49535" name="Rectangle 36"/>
          <p:cNvSpPr>
            <a:spLocks noChangeArrowheads="1"/>
          </p:cNvSpPr>
          <p:nvPr/>
        </p:nvSpPr>
        <p:spPr bwMode="auto">
          <a:xfrm>
            <a:off x="7315200" y="3429000"/>
            <a:ext cx="1219200" cy="838200"/>
          </a:xfrm>
          <a:prstGeom prst="rect">
            <a:avLst/>
          </a:prstGeom>
          <a:solidFill>
            <a:schemeClr val="accent1"/>
          </a:solidFill>
          <a:ln w="12700">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49536" name="Rectangle 38"/>
          <p:cNvSpPr>
            <a:spLocks noChangeArrowheads="1"/>
          </p:cNvSpPr>
          <p:nvPr/>
        </p:nvSpPr>
        <p:spPr bwMode="auto">
          <a:xfrm>
            <a:off x="4876800" y="4267200"/>
            <a:ext cx="1219200" cy="838200"/>
          </a:xfrm>
          <a:prstGeom prst="rect">
            <a:avLst/>
          </a:prstGeom>
          <a:solidFill>
            <a:schemeClr val="accent1"/>
          </a:solidFill>
          <a:ln w="12700">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49537" name="Text Box 39"/>
          <p:cNvSpPr txBox="1">
            <a:spLocks noChangeArrowheads="1"/>
          </p:cNvSpPr>
          <p:nvPr/>
        </p:nvSpPr>
        <p:spPr bwMode="auto">
          <a:xfrm>
            <a:off x="4419600" y="4510088"/>
            <a:ext cx="2057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1800" b="1">
                <a:solidFill>
                  <a:srgbClr val="000000"/>
                </a:solidFill>
                <a:cs typeface="Arial" charset="0"/>
              </a:rPr>
              <a:t>C0+C1+C2</a:t>
            </a:r>
          </a:p>
        </p:txBody>
      </p:sp>
      <p:sp>
        <p:nvSpPr>
          <p:cNvPr id="149538" name="Rectangle 40"/>
          <p:cNvSpPr>
            <a:spLocks noChangeArrowheads="1"/>
          </p:cNvSpPr>
          <p:nvPr/>
        </p:nvSpPr>
        <p:spPr bwMode="auto">
          <a:xfrm>
            <a:off x="6096000" y="4267200"/>
            <a:ext cx="1219200" cy="838200"/>
          </a:xfrm>
          <a:prstGeom prst="rect">
            <a:avLst/>
          </a:prstGeom>
          <a:solidFill>
            <a:schemeClr val="accent1"/>
          </a:solidFill>
          <a:ln w="12700">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49539" name="Rectangle 42"/>
          <p:cNvSpPr>
            <a:spLocks noChangeArrowheads="1"/>
          </p:cNvSpPr>
          <p:nvPr/>
        </p:nvSpPr>
        <p:spPr bwMode="auto">
          <a:xfrm>
            <a:off x="7315200" y="4267200"/>
            <a:ext cx="1219200" cy="838200"/>
          </a:xfrm>
          <a:prstGeom prst="rect">
            <a:avLst/>
          </a:prstGeom>
          <a:solidFill>
            <a:schemeClr val="accent1"/>
          </a:solidFill>
          <a:ln w="12700">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49540" name="Text Box 44"/>
          <p:cNvSpPr txBox="1">
            <a:spLocks noChangeArrowheads="1"/>
          </p:cNvSpPr>
          <p:nvPr/>
        </p:nvSpPr>
        <p:spPr bwMode="auto">
          <a:xfrm rot="10800000">
            <a:off x="304800" y="2819400"/>
            <a:ext cx="5492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vert="eaVert">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2400">
                <a:solidFill>
                  <a:srgbClr val="000000"/>
                </a:solidFill>
                <a:cs typeface="Arial" charset="0"/>
              </a:rPr>
              <a:t>Processors</a:t>
            </a:r>
            <a:endParaRPr lang="en-US" altLang="en-US" sz="2400">
              <a:cs typeface="Arial" charset="0"/>
            </a:endParaRPr>
          </a:p>
        </p:txBody>
      </p:sp>
      <p:sp>
        <p:nvSpPr>
          <p:cNvPr id="149541" name="Line 45"/>
          <p:cNvSpPr>
            <a:spLocks noChangeShapeType="1"/>
          </p:cNvSpPr>
          <p:nvPr/>
        </p:nvSpPr>
        <p:spPr bwMode="auto">
          <a:xfrm>
            <a:off x="914400" y="2819400"/>
            <a:ext cx="0" cy="2057400"/>
          </a:xfrm>
          <a:prstGeom prst="line">
            <a:avLst/>
          </a:prstGeom>
          <a:noFill/>
          <a:ln w="38100">
            <a:solidFill>
              <a:srgbClr val="000000"/>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idx="4294967295"/>
          </p:nvPr>
        </p:nvSpPr>
        <p:spPr>
          <a:xfrm>
            <a:off x="3848100" y="47625"/>
            <a:ext cx="5067300" cy="1143000"/>
          </a:xfrm>
        </p:spPr>
        <p:txBody>
          <a:bodyPr/>
          <a:lstStyle/>
          <a:p>
            <a:r>
              <a:rPr lang="en-US" altLang="en-US" sz="3200" dirty="0" smtClean="0">
                <a:latin typeface="Times New Roman" pitchFamily="18" charset="0"/>
                <a:cs typeface="Times New Roman" pitchFamily="18" charset="0"/>
              </a:rPr>
              <a:t>Scan</a:t>
            </a:r>
            <a:endParaRPr lang="en-US" altLang="en-US" dirty="0" smtClean="0">
              <a:latin typeface="Times New Roman" pitchFamily="18" charset="0"/>
              <a:cs typeface="Times New Roman" pitchFamily="18" charset="0"/>
            </a:endParaRPr>
          </a:p>
        </p:txBody>
      </p:sp>
      <p:sp>
        <p:nvSpPr>
          <p:cNvPr id="150531" name="Rectangle 3"/>
          <p:cNvSpPr>
            <a:spLocks noChangeArrowheads="1"/>
          </p:cNvSpPr>
          <p:nvPr/>
        </p:nvSpPr>
        <p:spPr bwMode="auto">
          <a:xfrm>
            <a:off x="1295400" y="3048000"/>
            <a:ext cx="7620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50532" name="Rectangle 4"/>
          <p:cNvSpPr>
            <a:spLocks noChangeArrowheads="1"/>
          </p:cNvSpPr>
          <p:nvPr/>
        </p:nvSpPr>
        <p:spPr bwMode="auto">
          <a:xfrm>
            <a:off x="1905000" y="3048000"/>
            <a:ext cx="7620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50533" name="Rectangle 5"/>
          <p:cNvSpPr>
            <a:spLocks noChangeArrowheads="1"/>
          </p:cNvSpPr>
          <p:nvPr/>
        </p:nvSpPr>
        <p:spPr bwMode="auto">
          <a:xfrm>
            <a:off x="2438400" y="3048000"/>
            <a:ext cx="7620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50534" name="Rectangle 6"/>
          <p:cNvSpPr>
            <a:spLocks noChangeArrowheads="1"/>
          </p:cNvSpPr>
          <p:nvPr/>
        </p:nvSpPr>
        <p:spPr bwMode="auto">
          <a:xfrm>
            <a:off x="1295400" y="3657600"/>
            <a:ext cx="7620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50535" name="Rectangle 7"/>
          <p:cNvSpPr>
            <a:spLocks noChangeArrowheads="1"/>
          </p:cNvSpPr>
          <p:nvPr/>
        </p:nvSpPr>
        <p:spPr bwMode="auto">
          <a:xfrm>
            <a:off x="1905000" y="3657600"/>
            <a:ext cx="7620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50536" name="Rectangle 8"/>
          <p:cNvSpPr>
            <a:spLocks noChangeArrowheads="1"/>
          </p:cNvSpPr>
          <p:nvPr/>
        </p:nvSpPr>
        <p:spPr bwMode="auto">
          <a:xfrm>
            <a:off x="2438400" y="3657600"/>
            <a:ext cx="7620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50537" name="Rectangle 9"/>
          <p:cNvSpPr>
            <a:spLocks noChangeArrowheads="1"/>
          </p:cNvSpPr>
          <p:nvPr/>
        </p:nvSpPr>
        <p:spPr bwMode="auto">
          <a:xfrm>
            <a:off x="1295400" y="4191000"/>
            <a:ext cx="7620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50538" name="Rectangle 10"/>
          <p:cNvSpPr>
            <a:spLocks noChangeArrowheads="1"/>
          </p:cNvSpPr>
          <p:nvPr/>
        </p:nvSpPr>
        <p:spPr bwMode="auto">
          <a:xfrm>
            <a:off x="1905000" y="4191000"/>
            <a:ext cx="7620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50539" name="Rectangle 11"/>
          <p:cNvSpPr>
            <a:spLocks noChangeArrowheads="1"/>
          </p:cNvSpPr>
          <p:nvPr/>
        </p:nvSpPr>
        <p:spPr bwMode="auto">
          <a:xfrm>
            <a:off x="2438400" y="4191000"/>
            <a:ext cx="762000" cy="609600"/>
          </a:xfrm>
          <a:prstGeom prst="rect">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50540" name="Text Box 12"/>
          <p:cNvSpPr txBox="1">
            <a:spLocks noChangeArrowheads="1"/>
          </p:cNvSpPr>
          <p:nvPr/>
        </p:nvSpPr>
        <p:spPr bwMode="auto">
          <a:xfrm>
            <a:off x="1257300" y="2286000"/>
            <a:ext cx="952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eaLnBrk="0" hangingPunct="0">
              <a:spcBef>
                <a:spcPct val="50000"/>
              </a:spcBef>
              <a:buClrTx/>
              <a:buFontTx/>
              <a:buNone/>
            </a:pPr>
            <a:r>
              <a:rPr lang="en-US" altLang="en-US" sz="2400">
                <a:solidFill>
                  <a:srgbClr val="000000"/>
                </a:solidFill>
                <a:cs typeface="Arial" charset="0"/>
              </a:rPr>
              <a:t>data</a:t>
            </a:r>
            <a:endParaRPr lang="en-US" altLang="en-US" sz="2400">
              <a:cs typeface="Arial" charset="0"/>
            </a:endParaRPr>
          </a:p>
        </p:txBody>
      </p:sp>
      <p:sp>
        <p:nvSpPr>
          <p:cNvPr id="150541" name="Line 13"/>
          <p:cNvSpPr>
            <a:spLocks noChangeShapeType="1"/>
          </p:cNvSpPr>
          <p:nvPr/>
        </p:nvSpPr>
        <p:spPr bwMode="auto">
          <a:xfrm>
            <a:off x="1962150" y="2514600"/>
            <a:ext cx="1238250" cy="1588"/>
          </a:xfrm>
          <a:prstGeom prst="line">
            <a:avLst/>
          </a:prstGeom>
          <a:noFill/>
          <a:ln w="38100">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0542" name="AutoShape 16"/>
          <p:cNvSpPr>
            <a:spLocks noChangeArrowheads="1"/>
          </p:cNvSpPr>
          <p:nvPr/>
        </p:nvSpPr>
        <p:spPr bwMode="auto">
          <a:xfrm>
            <a:off x="3429000" y="3657600"/>
            <a:ext cx="1295400" cy="533400"/>
          </a:xfrm>
          <a:prstGeom prst="rightArrow">
            <a:avLst>
              <a:gd name="adj1" fmla="val 50000"/>
              <a:gd name="adj2" fmla="val 60714"/>
            </a:avLst>
          </a:prstGeom>
          <a:solidFill>
            <a:srgbClr val="FF9933"/>
          </a:solidFill>
          <a:ln w="12700">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50543" name="Text Box 17"/>
          <p:cNvSpPr txBox="1">
            <a:spLocks noChangeArrowheads="1"/>
          </p:cNvSpPr>
          <p:nvPr/>
        </p:nvSpPr>
        <p:spPr bwMode="auto">
          <a:xfrm>
            <a:off x="1162050" y="3124200"/>
            <a:ext cx="1047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2400" b="1">
                <a:solidFill>
                  <a:srgbClr val="000000"/>
                </a:solidFill>
                <a:cs typeface="Arial" charset="0"/>
              </a:rPr>
              <a:t>A0</a:t>
            </a:r>
          </a:p>
        </p:txBody>
      </p:sp>
      <p:sp>
        <p:nvSpPr>
          <p:cNvPr id="150544" name="Text Box 18"/>
          <p:cNvSpPr txBox="1">
            <a:spLocks noChangeArrowheads="1"/>
          </p:cNvSpPr>
          <p:nvPr/>
        </p:nvSpPr>
        <p:spPr bwMode="auto">
          <a:xfrm>
            <a:off x="1162050" y="3733800"/>
            <a:ext cx="1047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2400" b="1">
                <a:solidFill>
                  <a:srgbClr val="000000"/>
                </a:solidFill>
                <a:cs typeface="Arial" charset="0"/>
              </a:rPr>
              <a:t>A1</a:t>
            </a:r>
          </a:p>
        </p:txBody>
      </p:sp>
      <p:sp>
        <p:nvSpPr>
          <p:cNvPr id="150545" name="Text Box 19"/>
          <p:cNvSpPr txBox="1">
            <a:spLocks noChangeArrowheads="1"/>
          </p:cNvSpPr>
          <p:nvPr/>
        </p:nvSpPr>
        <p:spPr bwMode="auto">
          <a:xfrm>
            <a:off x="1162050" y="4267200"/>
            <a:ext cx="1047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2400" b="1">
                <a:solidFill>
                  <a:srgbClr val="000000"/>
                </a:solidFill>
                <a:cs typeface="Arial" charset="0"/>
              </a:rPr>
              <a:t>A2</a:t>
            </a:r>
          </a:p>
        </p:txBody>
      </p:sp>
      <p:sp>
        <p:nvSpPr>
          <p:cNvPr id="150546" name="Text Box 20"/>
          <p:cNvSpPr txBox="1">
            <a:spLocks noChangeArrowheads="1"/>
          </p:cNvSpPr>
          <p:nvPr/>
        </p:nvSpPr>
        <p:spPr bwMode="auto">
          <a:xfrm>
            <a:off x="1695450" y="3124200"/>
            <a:ext cx="1047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2400" b="1">
                <a:solidFill>
                  <a:srgbClr val="000000"/>
                </a:solidFill>
                <a:cs typeface="Arial" charset="0"/>
              </a:rPr>
              <a:t>B0</a:t>
            </a:r>
          </a:p>
        </p:txBody>
      </p:sp>
      <p:sp>
        <p:nvSpPr>
          <p:cNvPr id="150547" name="Text Box 21"/>
          <p:cNvSpPr txBox="1">
            <a:spLocks noChangeArrowheads="1"/>
          </p:cNvSpPr>
          <p:nvPr/>
        </p:nvSpPr>
        <p:spPr bwMode="auto">
          <a:xfrm>
            <a:off x="1695450" y="3733800"/>
            <a:ext cx="1047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2400" b="1">
                <a:solidFill>
                  <a:srgbClr val="000000"/>
                </a:solidFill>
                <a:cs typeface="Arial" charset="0"/>
              </a:rPr>
              <a:t>B1</a:t>
            </a:r>
          </a:p>
        </p:txBody>
      </p:sp>
      <p:sp>
        <p:nvSpPr>
          <p:cNvPr id="150548" name="Text Box 22"/>
          <p:cNvSpPr txBox="1">
            <a:spLocks noChangeArrowheads="1"/>
          </p:cNvSpPr>
          <p:nvPr/>
        </p:nvSpPr>
        <p:spPr bwMode="auto">
          <a:xfrm>
            <a:off x="1695450" y="4267200"/>
            <a:ext cx="1047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2400" b="1">
                <a:solidFill>
                  <a:srgbClr val="000000"/>
                </a:solidFill>
                <a:cs typeface="Arial" charset="0"/>
              </a:rPr>
              <a:t>B2</a:t>
            </a:r>
          </a:p>
        </p:txBody>
      </p:sp>
      <p:sp>
        <p:nvSpPr>
          <p:cNvPr id="150549" name="Text Box 23"/>
          <p:cNvSpPr txBox="1">
            <a:spLocks noChangeArrowheads="1"/>
          </p:cNvSpPr>
          <p:nvPr/>
        </p:nvSpPr>
        <p:spPr bwMode="auto">
          <a:xfrm>
            <a:off x="2228850" y="3124200"/>
            <a:ext cx="1047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2400" b="1">
                <a:solidFill>
                  <a:srgbClr val="000000"/>
                </a:solidFill>
                <a:cs typeface="Arial" charset="0"/>
              </a:rPr>
              <a:t>C0</a:t>
            </a:r>
          </a:p>
        </p:txBody>
      </p:sp>
      <p:sp>
        <p:nvSpPr>
          <p:cNvPr id="150550" name="Text Box 24"/>
          <p:cNvSpPr txBox="1">
            <a:spLocks noChangeArrowheads="1"/>
          </p:cNvSpPr>
          <p:nvPr/>
        </p:nvSpPr>
        <p:spPr bwMode="auto">
          <a:xfrm>
            <a:off x="2228850" y="3733800"/>
            <a:ext cx="1047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2400" b="1">
                <a:solidFill>
                  <a:srgbClr val="000000"/>
                </a:solidFill>
                <a:cs typeface="Arial" charset="0"/>
              </a:rPr>
              <a:t>C1</a:t>
            </a:r>
          </a:p>
        </p:txBody>
      </p:sp>
      <p:sp>
        <p:nvSpPr>
          <p:cNvPr id="150551" name="Text Box 25"/>
          <p:cNvSpPr txBox="1">
            <a:spLocks noChangeArrowheads="1"/>
          </p:cNvSpPr>
          <p:nvPr/>
        </p:nvSpPr>
        <p:spPr bwMode="auto">
          <a:xfrm>
            <a:off x="2228850" y="4267200"/>
            <a:ext cx="1047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2400" b="1">
                <a:solidFill>
                  <a:srgbClr val="000000"/>
                </a:solidFill>
                <a:cs typeface="Arial" charset="0"/>
              </a:rPr>
              <a:t>C2</a:t>
            </a:r>
          </a:p>
        </p:txBody>
      </p:sp>
      <p:sp>
        <p:nvSpPr>
          <p:cNvPr id="150552" name="Rectangle 26"/>
          <p:cNvSpPr>
            <a:spLocks noChangeArrowheads="1"/>
          </p:cNvSpPr>
          <p:nvPr/>
        </p:nvSpPr>
        <p:spPr bwMode="auto">
          <a:xfrm>
            <a:off x="4876800" y="2590800"/>
            <a:ext cx="1219200" cy="838200"/>
          </a:xfrm>
          <a:prstGeom prst="rect">
            <a:avLst/>
          </a:prstGeom>
          <a:solidFill>
            <a:schemeClr val="accent1"/>
          </a:solidFill>
          <a:ln w="12700">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50553" name="Text Box 27"/>
          <p:cNvSpPr txBox="1">
            <a:spLocks noChangeArrowheads="1"/>
          </p:cNvSpPr>
          <p:nvPr/>
        </p:nvSpPr>
        <p:spPr bwMode="auto">
          <a:xfrm>
            <a:off x="4419600" y="2819400"/>
            <a:ext cx="2057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1800" b="1">
                <a:solidFill>
                  <a:srgbClr val="000000"/>
                </a:solidFill>
                <a:cs typeface="Arial" charset="0"/>
              </a:rPr>
              <a:t>A0</a:t>
            </a:r>
          </a:p>
        </p:txBody>
      </p:sp>
      <p:sp>
        <p:nvSpPr>
          <p:cNvPr id="150554" name="Rectangle 28"/>
          <p:cNvSpPr>
            <a:spLocks noChangeArrowheads="1"/>
          </p:cNvSpPr>
          <p:nvPr/>
        </p:nvSpPr>
        <p:spPr bwMode="auto">
          <a:xfrm>
            <a:off x="6096000" y="2590800"/>
            <a:ext cx="1219200" cy="838200"/>
          </a:xfrm>
          <a:prstGeom prst="rect">
            <a:avLst/>
          </a:prstGeom>
          <a:solidFill>
            <a:schemeClr val="accent1"/>
          </a:solidFill>
          <a:ln w="12700">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50555" name="Text Box 29"/>
          <p:cNvSpPr txBox="1">
            <a:spLocks noChangeArrowheads="1"/>
          </p:cNvSpPr>
          <p:nvPr/>
        </p:nvSpPr>
        <p:spPr bwMode="auto">
          <a:xfrm>
            <a:off x="5638800" y="2819400"/>
            <a:ext cx="2057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1800" b="1">
                <a:solidFill>
                  <a:srgbClr val="000000"/>
                </a:solidFill>
                <a:cs typeface="Arial" charset="0"/>
              </a:rPr>
              <a:t>B0</a:t>
            </a:r>
          </a:p>
        </p:txBody>
      </p:sp>
      <p:sp>
        <p:nvSpPr>
          <p:cNvPr id="150556" name="Rectangle 30"/>
          <p:cNvSpPr>
            <a:spLocks noChangeArrowheads="1"/>
          </p:cNvSpPr>
          <p:nvPr/>
        </p:nvSpPr>
        <p:spPr bwMode="auto">
          <a:xfrm>
            <a:off x="7315200" y="2590800"/>
            <a:ext cx="1219200" cy="838200"/>
          </a:xfrm>
          <a:prstGeom prst="rect">
            <a:avLst/>
          </a:prstGeom>
          <a:solidFill>
            <a:schemeClr val="accent1"/>
          </a:solidFill>
          <a:ln w="12700">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50557" name="Text Box 31"/>
          <p:cNvSpPr txBox="1">
            <a:spLocks noChangeArrowheads="1"/>
          </p:cNvSpPr>
          <p:nvPr/>
        </p:nvSpPr>
        <p:spPr bwMode="auto">
          <a:xfrm>
            <a:off x="6858000" y="2819400"/>
            <a:ext cx="2057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1800" b="1">
                <a:solidFill>
                  <a:srgbClr val="000000"/>
                </a:solidFill>
                <a:cs typeface="Arial" charset="0"/>
              </a:rPr>
              <a:t>C0</a:t>
            </a:r>
          </a:p>
        </p:txBody>
      </p:sp>
      <p:sp>
        <p:nvSpPr>
          <p:cNvPr id="150558" name="Rectangle 32"/>
          <p:cNvSpPr>
            <a:spLocks noChangeArrowheads="1"/>
          </p:cNvSpPr>
          <p:nvPr/>
        </p:nvSpPr>
        <p:spPr bwMode="auto">
          <a:xfrm>
            <a:off x="4876800" y="3429000"/>
            <a:ext cx="1219200" cy="838200"/>
          </a:xfrm>
          <a:prstGeom prst="rect">
            <a:avLst/>
          </a:prstGeom>
          <a:solidFill>
            <a:schemeClr val="accent1"/>
          </a:solidFill>
          <a:ln w="12700">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50559" name="Text Box 33"/>
          <p:cNvSpPr txBox="1">
            <a:spLocks noChangeArrowheads="1"/>
          </p:cNvSpPr>
          <p:nvPr/>
        </p:nvSpPr>
        <p:spPr bwMode="auto">
          <a:xfrm>
            <a:off x="4419600" y="3671888"/>
            <a:ext cx="2057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1800" b="1">
                <a:solidFill>
                  <a:srgbClr val="000000"/>
                </a:solidFill>
                <a:cs typeface="Arial" charset="0"/>
              </a:rPr>
              <a:t>A0+A1</a:t>
            </a:r>
          </a:p>
        </p:txBody>
      </p:sp>
      <p:sp>
        <p:nvSpPr>
          <p:cNvPr id="150560" name="Rectangle 34"/>
          <p:cNvSpPr>
            <a:spLocks noChangeArrowheads="1"/>
          </p:cNvSpPr>
          <p:nvPr/>
        </p:nvSpPr>
        <p:spPr bwMode="auto">
          <a:xfrm>
            <a:off x="6096000" y="3429000"/>
            <a:ext cx="1219200" cy="838200"/>
          </a:xfrm>
          <a:prstGeom prst="rect">
            <a:avLst/>
          </a:prstGeom>
          <a:solidFill>
            <a:schemeClr val="accent1"/>
          </a:solidFill>
          <a:ln w="12700">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50561" name="Text Box 35"/>
          <p:cNvSpPr txBox="1">
            <a:spLocks noChangeArrowheads="1"/>
          </p:cNvSpPr>
          <p:nvPr/>
        </p:nvSpPr>
        <p:spPr bwMode="auto">
          <a:xfrm>
            <a:off x="5638800" y="3671888"/>
            <a:ext cx="2057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1800" b="1">
                <a:solidFill>
                  <a:srgbClr val="000000"/>
                </a:solidFill>
                <a:cs typeface="Arial" charset="0"/>
              </a:rPr>
              <a:t>B0+B1</a:t>
            </a:r>
          </a:p>
        </p:txBody>
      </p:sp>
      <p:sp>
        <p:nvSpPr>
          <p:cNvPr id="150562" name="Rectangle 36"/>
          <p:cNvSpPr>
            <a:spLocks noChangeArrowheads="1"/>
          </p:cNvSpPr>
          <p:nvPr/>
        </p:nvSpPr>
        <p:spPr bwMode="auto">
          <a:xfrm>
            <a:off x="7315200" y="3429000"/>
            <a:ext cx="1219200" cy="838200"/>
          </a:xfrm>
          <a:prstGeom prst="rect">
            <a:avLst/>
          </a:prstGeom>
          <a:solidFill>
            <a:schemeClr val="accent1"/>
          </a:solidFill>
          <a:ln w="12700">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50563" name="Text Box 37"/>
          <p:cNvSpPr txBox="1">
            <a:spLocks noChangeArrowheads="1"/>
          </p:cNvSpPr>
          <p:nvPr/>
        </p:nvSpPr>
        <p:spPr bwMode="auto">
          <a:xfrm>
            <a:off x="6858000" y="3671888"/>
            <a:ext cx="2057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1800" b="1">
                <a:solidFill>
                  <a:srgbClr val="000000"/>
                </a:solidFill>
                <a:cs typeface="Arial" charset="0"/>
              </a:rPr>
              <a:t>C0+C1</a:t>
            </a:r>
          </a:p>
        </p:txBody>
      </p:sp>
      <p:sp>
        <p:nvSpPr>
          <p:cNvPr id="150564" name="Rectangle 38"/>
          <p:cNvSpPr>
            <a:spLocks noChangeArrowheads="1"/>
          </p:cNvSpPr>
          <p:nvPr/>
        </p:nvSpPr>
        <p:spPr bwMode="auto">
          <a:xfrm>
            <a:off x="4876800" y="4267200"/>
            <a:ext cx="1219200" cy="838200"/>
          </a:xfrm>
          <a:prstGeom prst="rect">
            <a:avLst/>
          </a:prstGeom>
          <a:solidFill>
            <a:schemeClr val="accent1"/>
          </a:solidFill>
          <a:ln w="12700">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50565" name="Text Box 39"/>
          <p:cNvSpPr txBox="1">
            <a:spLocks noChangeArrowheads="1"/>
          </p:cNvSpPr>
          <p:nvPr/>
        </p:nvSpPr>
        <p:spPr bwMode="auto">
          <a:xfrm>
            <a:off x="4419600" y="4510088"/>
            <a:ext cx="2057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1800" b="1">
                <a:solidFill>
                  <a:srgbClr val="000000"/>
                </a:solidFill>
                <a:cs typeface="Arial" charset="0"/>
              </a:rPr>
              <a:t>A0+A1+A2</a:t>
            </a:r>
          </a:p>
        </p:txBody>
      </p:sp>
      <p:sp>
        <p:nvSpPr>
          <p:cNvPr id="150566" name="Rectangle 40"/>
          <p:cNvSpPr>
            <a:spLocks noChangeArrowheads="1"/>
          </p:cNvSpPr>
          <p:nvPr/>
        </p:nvSpPr>
        <p:spPr bwMode="auto">
          <a:xfrm>
            <a:off x="6096000" y="4267200"/>
            <a:ext cx="1219200" cy="838200"/>
          </a:xfrm>
          <a:prstGeom prst="rect">
            <a:avLst/>
          </a:prstGeom>
          <a:solidFill>
            <a:schemeClr val="accent1"/>
          </a:solidFill>
          <a:ln w="12700">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50567" name="Text Box 41"/>
          <p:cNvSpPr txBox="1">
            <a:spLocks noChangeArrowheads="1"/>
          </p:cNvSpPr>
          <p:nvPr/>
        </p:nvSpPr>
        <p:spPr bwMode="auto">
          <a:xfrm>
            <a:off x="5638800" y="4510088"/>
            <a:ext cx="2057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1800" b="1">
                <a:solidFill>
                  <a:srgbClr val="000000"/>
                </a:solidFill>
                <a:cs typeface="Arial" charset="0"/>
              </a:rPr>
              <a:t>B0+B1+B2</a:t>
            </a:r>
          </a:p>
        </p:txBody>
      </p:sp>
      <p:sp>
        <p:nvSpPr>
          <p:cNvPr id="150568" name="Rectangle 42"/>
          <p:cNvSpPr>
            <a:spLocks noChangeArrowheads="1"/>
          </p:cNvSpPr>
          <p:nvPr/>
        </p:nvSpPr>
        <p:spPr bwMode="auto">
          <a:xfrm>
            <a:off x="7315200" y="4267200"/>
            <a:ext cx="1219200" cy="838200"/>
          </a:xfrm>
          <a:prstGeom prst="rect">
            <a:avLst/>
          </a:prstGeom>
          <a:solidFill>
            <a:schemeClr val="accent1"/>
          </a:solidFill>
          <a:ln w="12700">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50569" name="Text Box 43"/>
          <p:cNvSpPr txBox="1">
            <a:spLocks noChangeArrowheads="1"/>
          </p:cNvSpPr>
          <p:nvPr/>
        </p:nvSpPr>
        <p:spPr bwMode="auto">
          <a:xfrm>
            <a:off x="6858000" y="4510088"/>
            <a:ext cx="2057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1800" b="1">
                <a:solidFill>
                  <a:srgbClr val="000000"/>
                </a:solidFill>
                <a:cs typeface="Arial" charset="0"/>
              </a:rPr>
              <a:t>C0+C1+C2</a:t>
            </a:r>
          </a:p>
        </p:txBody>
      </p:sp>
      <p:sp>
        <p:nvSpPr>
          <p:cNvPr id="150570" name="Text Box 44"/>
          <p:cNvSpPr txBox="1">
            <a:spLocks noChangeArrowheads="1"/>
          </p:cNvSpPr>
          <p:nvPr/>
        </p:nvSpPr>
        <p:spPr bwMode="auto">
          <a:xfrm rot="10800000">
            <a:off x="304800" y="2819400"/>
            <a:ext cx="5492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vert="eaVert">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2400">
                <a:solidFill>
                  <a:srgbClr val="000000"/>
                </a:solidFill>
                <a:cs typeface="Arial" charset="0"/>
              </a:rPr>
              <a:t>Processors</a:t>
            </a:r>
            <a:endParaRPr lang="en-US" altLang="en-US" sz="2400">
              <a:cs typeface="Arial" charset="0"/>
            </a:endParaRPr>
          </a:p>
        </p:txBody>
      </p:sp>
      <p:sp>
        <p:nvSpPr>
          <p:cNvPr id="150571" name="Line 45"/>
          <p:cNvSpPr>
            <a:spLocks noChangeShapeType="1"/>
          </p:cNvSpPr>
          <p:nvPr/>
        </p:nvSpPr>
        <p:spPr bwMode="auto">
          <a:xfrm>
            <a:off x="914400" y="2819400"/>
            <a:ext cx="0" cy="2057400"/>
          </a:xfrm>
          <a:prstGeom prst="line">
            <a:avLst/>
          </a:prstGeom>
          <a:noFill/>
          <a:ln w="38100">
            <a:solidFill>
              <a:srgbClr val="000000"/>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idx="4294967295"/>
          </p:nvPr>
        </p:nvSpPr>
        <p:spPr>
          <a:xfrm>
            <a:off x="0" y="-76200"/>
            <a:ext cx="9144000" cy="1295400"/>
          </a:xfrm>
        </p:spPr>
        <p:txBody>
          <a:bodyPr/>
          <a:lstStyle/>
          <a:p>
            <a:r>
              <a:rPr lang="en-US" altLang="en-US" sz="3600" dirty="0" smtClean="0">
                <a:latin typeface="Times New Roman" pitchFamily="18" charset="0"/>
                <a:cs typeface="Times New Roman" pitchFamily="18" charset="0"/>
              </a:rPr>
              <a:t>Example: Find the maximum value of a function over some range</a:t>
            </a:r>
          </a:p>
        </p:txBody>
      </p:sp>
      <p:sp>
        <p:nvSpPr>
          <p:cNvPr id="151555" name="Rectangle 3"/>
          <p:cNvSpPr>
            <a:spLocks noGrp="1" noChangeArrowheads="1"/>
          </p:cNvSpPr>
          <p:nvPr>
            <p:ph type="body" sz="half" idx="4294967295"/>
          </p:nvPr>
        </p:nvSpPr>
        <p:spPr>
          <a:xfrm>
            <a:off x="0" y="1722438"/>
            <a:ext cx="4038600" cy="4525962"/>
          </a:xfrm>
        </p:spPr>
        <p:txBody>
          <a:bodyPr/>
          <a:lstStyle/>
          <a:p>
            <a:r>
              <a:rPr lang="en-US" altLang="en-US" sz="2800" smtClean="0">
                <a:latin typeface="Times New Roman" pitchFamily="18" charset="0"/>
                <a:cs typeface="Times New Roman" pitchFamily="18" charset="0"/>
              </a:rPr>
              <a:t>Let’s pick a simple function </a:t>
            </a:r>
          </a:p>
          <a:p>
            <a:pPr lvl="1"/>
            <a:r>
              <a:rPr lang="en-US" altLang="en-US" smtClean="0">
                <a:latin typeface="Times New Roman" pitchFamily="18" charset="0"/>
                <a:cs typeface="Times New Roman" pitchFamily="18" charset="0"/>
              </a:rPr>
              <a:t>y = cos(2</a:t>
            </a:r>
            <a:r>
              <a:rPr lang="en-US" altLang="en-US" smtClean="0">
                <a:latin typeface="Symbol" pitchFamily="18" charset="2"/>
                <a:cs typeface="Times New Roman" pitchFamily="18" charset="0"/>
              </a:rPr>
              <a:t>p</a:t>
            </a:r>
            <a:r>
              <a:rPr lang="en-US" altLang="en-US" smtClean="0">
                <a:latin typeface="Times New Roman" pitchFamily="18" charset="0"/>
                <a:cs typeface="Times New Roman" pitchFamily="18" charset="0"/>
              </a:rPr>
              <a:t>x+</a:t>
            </a:r>
            <a:r>
              <a:rPr lang="en-US" altLang="en-US" smtClean="0">
                <a:latin typeface="Symbol" pitchFamily="18" charset="2"/>
                <a:cs typeface="Times New Roman" pitchFamily="18" charset="0"/>
              </a:rPr>
              <a:t>p</a:t>
            </a:r>
            <a:r>
              <a:rPr lang="en-US" altLang="en-US" smtClean="0">
                <a:latin typeface="Times New Roman" pitchFamily="18" charset="0"/>
                <a:cs typeface="Times New Roman" pitchFamily="18" charset="0"/>
              </a:rPr>
              <a:t>/4)</a:t>
            </a:r>
          </a:p>
          <a:p>
            <a:r>
              <a:rPr lang="en-US" altLang="en-US" sz="2800" smtClean="0">
                <a:latin typeface="Times New Roman" pitchFamily="18" charset="0"/>
                <a:cs typeface="Times New Roman" pitchFamily="18" charset="0"/>
              </a:rPr>
              <a:t>Our range will be  0-&gt; 2</a:t>
            </a:r>
            <a:r>
              <a:rPr lang="en-US" altLang="en-US" sz="2800" smtClean="0">
                <a:latin typeface="Symbol" pitchFamily="18" charset="2"/>
                <a:cs typeface="Times New Roman" pitchFamily="18" charset="0"/>
              </a:rPr>
              <a:t>p</a:t>
            </a:r>
            <a:r>
              <a:rPr lang="en-US" altLang="en-US" sz="2800" smtClean="0">
                <a:latin typeface="Times New Roman" pitchFamily="18" charset="0"/>
                <a:cs typeface="Times New Roman" pitchFamily="18" charset="0"/>
              </a:rPr>
              <a:t> so x will vary from 0-&gt; 1.</a:t>
            </a:r>
          </a:p>
          <a:p>
            <a:r>
              <a:rPr lang="en-US" altLang="en-US" sz="2800" smtClean="0">
                <a:latin typeface="Times New Roman" pitchFamily="18" charset="0"/>
                <a:cs typeface="Times New Roman" pitchFamily="18" charset="0"/>
              </a:rPr>
              <a:t>Break x range into evenly sized blocks on each processor</a:t>
            </a:r>
          </a:p>
        </p:txBody>
      </p:sp>
      <p:graphicFrame>
        <p:nvGraphicFramePr>
          <p:cNvPr id="151556" name="Object 4"/>
          <p:cNvGraphicFramePr>
            <a:graphicFrameLocks noChangeAspect="1"/>
          </p:cNvGraphicFramePr>
          <p:nvPr>
            <p:ph sz="half" idx="4294967295"/>
          </p:nvPr>
        </p:nvGraphicFramePr>
        <p:xfrm>
          <a:off x="3736975" y="1450975"/>
          <a:ext cx="5407025" cy="4794250"/>
        </p:xfrm>
        <a:graphic>
          <a:graphicData uri="http://schemas.openxmlformats.org/presentationml/2006/ole">
            <mc:AlternateContent xmlns:mc="http://schemas.openxmlformats.org/markup-compatibility/2006">
              <mc:Choice xmlns:v="urn:schemas-microsoft-com:vml" Requires="v">
                <p:oleObj spid="_x0000_s151566" name="Chart" r:id="rId3" imgW="5543506" imgH="4914951" progId="MSGraph.Chart.8">
                  <p:embed followColorScheme="full"/>
                </p:oleObj>
              </mc:Choice>
              <mc:Fallback>
                <p:oleObj name="Chart" r:id="rId3" imgW="5543506" imgH="4914951" progId="MSGraph.Chart.8">
                  <p:embed followColorScheme="full"/>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6975" y="1450975"/>
                        <a:ext cx="5407025" cy="4794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slow"/>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idx="4294967295"/>
          </p:nvPr>
        </p:nvSpPr>
        <p:spPr>
          <a:xfrm>
            <a:off x="0" y="0"/>
            <a:ext cx="9144000" cy="1143000"/>
          </a:xfrm>
        </p:spPr>
        <p:txBody>
          <a:bodyPr/>
          <a:lstStyle/>
          <a:p>
            <a:r>
              <a:rPr lang="en-US" altLang="en-US" sz="3600" dirty="0" smtClean="0">
                <a:latin typeface="Times New Roman" pitchFamily="18" charset="0"/>
                <a:cs typeface="Times New Roman" pitchFamily="18" charset="0"/>
              </a:rPr>
              <a:t>Example: Find the maximum value of a function</a:t>
            </a:r>
          </a:p>
        </p:txBody>
      </p:sp>
      <p:sp>
        <p:nvSpPr>
          <p:cNvPr id="152579" name="Rectangle 3"/>
          <p:cNvSpPr>
            <a:spLocks noGrp="1" noChangeArrowheads="1"/>
          </p:cNvSpPr>
          <p:nvPr>
            <p:ph type="body" idx="4294967295"/>
          </p:nvPr>
        </p:nvSpPr>
        <p:spPr>
          <a:xfrm>
            <a:off x="0" y="1600200"/>
            <a:ext cx="8458200" cy="4800600"/>
          </a:xfrm>
        </p:spPr>
        <p:txBody>
          <a:bodyPr/>
          <a:lstStyle/>
          <a:p>
            <a:pPr>
              <a:buFont typeface="Wingdings" pitchFamily="2" charset="2"/>
              <a:buNone/>
            </a:pPr>
            <a:r>
              <a:rPr lang="en-US" altLang="en-US" sz="2000" b="1" dirty="0" smtClean="0">
                <a:latin typeface="Courier New" pitchFamily="49" charset="0"/>
                <a:cs typeface="Times New Roman" pitchFamily="18" charset="0"/>
              </a:rPr>
              <a:t>/* program </a:t>
            </a:r>
            <a:r>
              <a:rPr lang="en-US" altLang="en-US" sz="2000" b="1" dirty="0" err="1" smtClean="0">
                <a:latin typeface="Courier New" pitchFamily="49" charset="0"/>
                <a:cs typeface="Times New Roman" pitchFamily="18" charset="0"/>
              </a:rPr>
              <a:t>findmax</a:t>
            </a:r>
            <a:r>
              <a:rPr lang="en-US" altLang="en-US" sz="2000" b="1" dirty="0" smtClean="0">
                <a:latin typeface="Courier New" pitchFamily="49" charset="0"/>
                <a:cs typeface="Times New Roman" pitchFamily="18" charset="0"/>
              </a:rPr>
              <a:t> */</a:t>
            </a:r>
          </a:p>
          <a:p>
            <a:pPr>
              <a:buFont typeface="Wingdings" pitchFamily="2" charset="2"/>
              <a:buNone/>
            </a:pPr>
            <a:r>
              <a:rPr lang="en-US" altLang="en-US" sz="2000" b="1" dirty="0" smtClean="0">
                <a:latin typeface="Courier New" pitchFamily="49" charset="0"/>
                <a:cs typeface="Times New Roman" pitchFamily="18" charset="0"/>
              </a:rPr>
              <a:t>/* find the maximum of the function </a:t>
            </a:r>
          </a:p>
          <a:p>
            <a:pPr>
              <a:buFont typeface="Wingdings" pitchFamily="2" charset="2"/>
              <a:buNone/>
            </a:pPr>
            <a:r>
              <a:rPr lang="en-US" altLang="en-US" sz="2000" b="1" dirty="0" smtClean="0">
                <a:latin typeface="Courier New" pitchFamily="49" charset="0"/>
                <a:cs typeface="Times New Roman" pitchFamily="18" charset="0"/>
              </a:rPr>
              <a:t>	 y=cos(2*pi*x + pi/4) across processors */</a:t>
            </a:r>
          </a:p>
          <a:p>
            <a:pPr>
              <a:buFont typeface="Wingdings" pitchFamily="2" charset="2"/>
              <a:buNone/>
            </a:pPr>
            <a:endParaRPr lang="en-US" altLang="en-US" sz="2000" b="1" dirty="0" smtClean="0">
              <a:latin typeface="Courier New" pitchFamily="49" charset="0"/>
              <a:cs typeface="Times New Roman" pitchFamily="18" charset="0"/>
            </a:endParaRPr>
          </a:p>
          <a:p>
            <a:pPr>
              <a:buFont typeface="Wingdings" pitchFamily="2" charset="2"/>
              <a:buNone/>
            </a:pPr>
            <a:r>
              <a:rPr lang="en-US" altLang="en-US" sz="2000" b="1" dirty="0" smtClean="0">
                <a:latin typeface="Courier New" pitchFamily="49" charset="0"/>
                <a:cs typeface="Times New Roman" pitchFamily="18" charset="0"/>
              </a:rPr>
              <a:t>#include &lt;</a:t>
            </a:r>
            <a:r>
              <a:rPr lang="en-US" altLang="en-US" sz="2000" b="1" dirty="0" err="1" smtClean="0">
                <a:latin typeface="Courier New" pitchFamily="49" charset="0"/>
                <a:cs typeface="Times New Roman" pitchFamily="18" charset="0"/>
              </a:rPr>
              <a:t>stdio.h</a:t>
            </a:r>
            <a:r>
              <a:rPr lang="en-US" altLang="en-US" sz="2000" b="1" dirty="0" smtClean="0">
                <a:latin typeface="Courier New" pitchFamily="49" charset="0"/>
                <a:cs typeface="Times New Roman" pitchFamily="18" charset="0"/>
              </a:rPr>
              <a:t>&gt;</a:t>
            </a:r>
          </a:p>
          <a:p>
            <a:pPr>
              <a:buFont typeface="Wingdings" pitchFamily="2" charset="2"/>
              <a:buNone/>
            </a:pPr>
            <a:r>
              <a:rPr lang="en-US" altLang="en-US" sz="2000" b="1" dirty="0" smtClean="0">
                <a:latin typeface="Courier New" pitchFamily="49" charset="0"/>
                <a:cs typeface="Times New Roman" pitchFamily="18" charset="0"/>
              </a:rPr>
              <a:t>#include &lt;</a:t>
            </a:r>
            <a:r>
              <a:rPr lang="en-US" altLang="en-US" sz="2000" b="1" dirty="0" err="1" smtClean="0">
                <a:latin typeface="Courier New" pitchFamily="49" charset="0"/>
                <a:cs typeface="Times New Roman" pitchFamily="18" charset="0"/>
              </a:rPr>
              <a:t>math.h</a:t>
            </a:r>
            <a:r>
              <a:rPr lang="en-US" altLang="en-US" sz="2000" b="1" dirty="0" smtClean="0">
                <a:latin typeface="Courier New" pitchFamily="49" charset="0"/>
                <a:cs typeface="Times New Roman" pitchFamily="18" charset="0"/>
              </a:rPr>
              <a:t>&gt;</a:t>
            </a:r>
          </a:p>
          <a:p>
            <a:pPr>
              <a:buFont typeface="Wingdings" pitchFamily="2" charset="2"/>
              <a:buNone/>
            </a:pPr>
            <a:r>
              <a:rPr lang="en-US" altLang="en-US" sz="2000" b="1" dirty="0" smtClean="0">
                <a:latin typeface="Courier New" pitchFamily="49" charset="0"/>
                <a:cs typeface="Times New Roman" pitchFamily="18" charset="0"/>
              </a:rPr>
              <a:t>#include &lt;</a:t>
            </a:r>
            <a:r>
              <a:rPr lang="en-US" altLang="en-US" sz="2000" b="1" dirty="0" err="1" smtClean="0">
                <a:latin typeface="Courier New" pitchFamily="49" charset="0"/>
                <a:cs typeface="Times New Roman" pitchFamily="18" charset="0"/>
              </a:rPr>
              <a:t>float.h</a:t>
            </a:r>
            <a:r>
              <a:rPr lang="en-US" altLang="en-US" sz="2000" b="1" dirty="0" smtClean="0">
                <a:latin typeface="Courier New" pitchFamily="49" charset="0"/>
                <a:cs typeface="Times New Roman" pitchFamily="18" charset="0"/>
              </a:rPr>
              <a:t>&gt;</a:t>
            </a:r>
          </a:p>
          <a:p>
            <a:pPr>
              <a:buFont typeface="Wingdings" pitchFamily="2" charset="2"/>
              <a:buNone/>
            </a:pPr>
            <a:r>
              <a:rPr lang="en-US" altLang="en-US" sz="2000" b="1" dirty="0" smtClean="0">
                <a:latin typeface="Courier New" pitchFamily="49" charset="0"/>
                <a:cs typeface="Times New Roman" pitchFamily="18" charset="0"/>
              </a:rPr>
              <a:t>#include &lt;</a:t>
            </a:r>
            <a:r>
              <a:rPr lang="en-US" altLang="en-US" sz="2000" b="1" dirty="0" err="1" smtClean="0">
                <a:latin typeface="Courier New" pitchFamily="49" charset="0"/>
                <a:cs typeface="Times New Roman" pitchFamily="18" charset="0"/>
              </a:rPr>
              <a:t>mpi.h</a:t>
            </a:r>
            <a:r>
              <a:rPr lang="en-US" altLang="en-US" sz="2000" b="1" dirty="0" smtClean="0">
                <a:latin typeface="Courier New" pitchFamily="49" charset="0"/>
                <a:cs typeface="Times New Roman" pitchFamily="18" charset="0"/>
              </a:rPr>
              <a:t>&gt;</a:t>
            </a:r>
          </a:p>
          <a:p>
            <a:pPr>
              <a:buFont typeface="Wingdings" pitchFamily="2" charset="2"/>
              <a:buNone/>
            </a:pPr>
            <a:r>
              <a:rPr lang="en-US" altLang="en-US" sz="2000" b="1" dirty="0" smtClean="0">
                <a:latin typeface="Courier New" pitchFamily="49" charset="0"/>
                <a:cs typeface="Times New Roman" pitchFamily="18" charset="0"/>
              </a:rPr>
              <a:t>#define </a:t>
            </a:r>
            <a:r>
              <a:rPr lang="en-US" altLang="en-US" sz="2000" b="1" dirty="0" err="1" smtClean="0">
                <a:latin typeface="Courier New" pitchFamily="49" charset="0"/>
                <a:cs typeface="Times New Roman" pitchFamily="18" charset="0"/>
              </a:rPr>
              <a:t>numpts</a:t>
            </a:r>
            <a:r>
              <a:rPr lang="en-US" altLang="en-US" sz="2000" b="1" dirty="0" smtClean="0">
                <a:latin typeface="Courier New" pitchFamily="49" charset="0"/>
                <a:cs typeface="Times New Roman" pitchFamily="18" charset="0"/>
              </a:rPr>
              <a:t> 100</a:t>
            </a:r>
          </a:p>
          <a:p>
            <a:pPr>
              <a:buFont typeface="Wingdings" pitchFamily="2" charset="2"/>
              <a:buNone/>
            </a:pPr>
            <a:endParaRPr lang="en-US" altLang="en-US" sz="2000" b="1" dirty="0" smtClean="0">
              <a:latin typeface="Courier New" pitchFamily="49" charset="0"/>
              <a:cs typeface="Times New Roman" pitchFamily="18" charset="0"/>
            </a:endParaRPr>
          </a:p>
          <a:p>
            <a:pPr>
              <a:buFont typeface="Wingdings" pitchFamily="2" charset="2"/>
              <a:buNone/>
            </a:pPr>
            <a:r>
              <a:rPr lang="en-US" altLang="en-US" sz="2000" b="1" dirty="0" smtClean="0">
                <a:latin typeface="Courier New" pitchFamily="49" charset="0"/>
                <a:cs typeface="Times New Roman" pitchFamily="18" charset="0"/>
              </a:rPr>
              <a:t>main(</a:t>
            </a:r>
            <a:r>
              <a:rPr lang="en-US" altLang="en-US" sz="2000" b="1" dirty="0" err="1" smtClean="0">
                <a:latin typeface="Courier New" pitchFamily="49" charset="0"/>
                <a:cs typeface="Times New Roman" pitchFamily="18" charset="0"/>
              </a:rPr>
              <a:t>int</a:t>
            </a:r>
            <a:r>
              <a:rPr lang="en-US" altLang="en-US" sz="2000" b="1" dirty="0" smtClean="0">
                <a:latin typeface="Courier New" pitchFamily="49" charset="0"/>
                <a:cs typeface="Times New Roman" pitchFamily="18" charset="0"/>
              </a:rPr>
              <a:t> </a:t>
            </a:r>
            <a:r>
              <a:rPr lang="en-US" altLang="en-US" sz="2000" b="1" dirty="0" err="1" smtClean="0">
                <a:latin typeface="Courier New" pitchFamily="49" charset="0"/>
                <a:cs typeface="Times New Roman" pitchFamily="18" charset="0"/>
              </a:rPr>
              <a:t>argc</a:t>
            </a:r>
            <a:r>
              <a:rPr lang="en-US" altLang="en-US" sz="2000" b="1" dirty="0" smtClean="0">
                <a:latin typeface="Courier New" pitchFamily="49" charset="0"/>
                <a:cs typeface="Times New Roman" pitchFamily="18" charset="0"/>
              </a:rPr>
              <a:t>, char* </a:t>
            </a:r>
            <a:r>
              <a:rPr lang="en-US" altLang="en-US" sz="2000" b="1" dirty="0" err="1" smtClean="0">
                <a:latin typeface="Courier New" pitchFamily="49" charset="0"/>
                <a:cs typeface="Times New Roman" pitchFamily="18" charset="0"/>
              </a:rPr>
              <a:t>argv</a:t>
            </a:r>
            <a:r>
              <a:rPr lang="en-US" altLang="en-US" sz="2000" b="1" dirty="0" smtClean="0">
                <a:latin typeface="Courier New" pitchFamily="49" charset="0"/>
                <a:cs typeface="Times New Roman" pitchFamily="18" charset="0"/>
              </a:rPr>
              <a:t>[])</a:t>
            </a:r>
          </a:p>
          <a:p>
            <a:pPr>
              <a:buFont typeface="Wingdings" pitchFamily="2" charset="2"/>
              <a:buNone/>
            </a:pPr>
            <a:r>
              <a:rPr lang="en-US" altLang="en-US" sz="2000" b="1" dirty="0" smtClean="0">
                <a:latin typeface="Courier New" pitchFamily="49" charset="0"/>
                <a:cs typeface="Times New Roman" pitchFamily="18" charset="0"/>
              </a:rPr>
              <a:t>{</a:t>
            </a:r>
          </a:p>
          <a:p>
            <a:pPr>
              <a:buFont typeface="Wingdings" pitchFamily="2" charset="2"/>
              <a:buNone/>
            </a:pPr>
            <a:r>
              <a:rPr lang="en-US" altLang="en-US" sz="2000" b="1" dirty="0" smtClean="0">
                <a:latin typeface="Courier New" pitchFamily="49" charset="0"/>
                <a:cs typeface="Times New Roman" pitchFamily="18" charset="0"/>
              </a:rPr>
              <a:t>  </a:t>
            </a:r>
          </a:p>
        </p:txBody>
      </p:sp>
    </p:spTree>
  </p:cSld>
  <p:clrMapOvr>
    <a:masterClrMapping/>
  </p:clrMapOvr>
  <p:transition spd="slow"/>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4"/>
          <p:cNvSpPr>
            <a:spLocks noChangeArrowheads="1"/>
          </p:cNvSpPr>
          <p:nvPr/>
        </p:nvSpPr>
        <p:spPr bwMode="auto">
          <a:xfrm>
            <a:off x="304800" y="2133600"/>
            <a:ext cx="3733800" cy="1371600"/>
          </a:xfrm>
          <a:prstGeom prst="rect">
            <a:avLst/>
          </a:prstGeom>
          <a:solidFill>
            <a:srgbClr val="FFFFCC"/>
          </a:solidFill>
          <a:ln w="12700">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53603" name="Rectangle 3"/>
          <p:cNvSpPr>
            <a:spLocks noGrp="1" noChangeArrowheads="1"/>
          </p:cNvSpPr>
          <p:nvPr>
            <p:ph type="body" idx="4294967295"/>
          </p:nvPr>
        </p:nvSpPr>
        <p:spPr>
          <a:xfrm>
            <a:off x="0" y="1600200"/>
            <a:ext cx="8229600" cy="4525963"/>
          </a:xfrm>
        </p:spPr>
        <p:txBody>
          <a:bodyPr/>
          <a:lstStyle/>
          <a:p>
            <a:pPr>
              <a:lnSpc>
                <a:spcPct val="70000"/>
              </a:lnSpc>
              <a:buFont typeface="Wingdings" pitchFamily="2" charset="2"/>
              <a:buNone/>
            </a:pPr>
            <a:r>
              <a:rPr lang="en-US" altLang="en-US" sz="2000" b="1" dirty="0" smtClean="0">
                <a:latin typeface="Courier New" pitchFamily="49" charset="0"/>
                <a:cs typeface="Times New Roman" pitchFamily="18" charset="0"/>
              </a:rPr>
              <a:t> </a:t>
            </a:r>
            <a:r>
              <a:rPr lang="en-US" altLang="en-US" sz="2000" b="1" dirty="0" err="1" smtClean="0">
                <a:latin typeface="Courier New" pitchFamily="49" charset="0"/>
                <a:cs typeface="Times New Roman" pitchFamily="18" charset="0"/>
              </a:rPr>
              <a:t>int</a:t>
            </a:r>
            <a:r>
              <a:rPr lang="en-US" altLang="en-US" sz="2000" b="1" dirty="0" smtClean="0">
                <a:latin typeface="Courier New" pitchFamily="49" charset="0"/>
                <a:cs typeface="Times New Roman" pitchFamily="18" charset="0"/>
              </a:rPr>
              <a:t> </a:t>
            </a:r>
            <a:r>
              <a:rPr lang="en-US" altLang="en-US" sz="2000" b="1" dirty="0" err="1" smtClean="0">
                <a:latin typeface="Courier New" pitchFamily="49" charset="0"/>
                <a:cs typeface="Times New Roman" pitchFamily="18" charset="0"/>
              </a:rPr>
              <a:t>numprocs,i,myrank</a:t>
            </a:r>
            <a:r>
              <a:rPr lang="en-US" altLang="en-US" sz="2000" b="1" dirty="0" smtClean="0">
                <a:latin typeface="Courier New" pitchFamily="49" charset="0"/>
                <a:cs typeface="Times New Roman" pitchFamily="18" charset="0"/>
              </a:rPr>
              <a:t>;</a:t>
            </a:r>
          </a:p>
          <a:p>
            <a:pPr>
              <a:lnSpc>
                <a:spcPct val="70000"/>
              </a:lnSpc>
              <a:buFont typeface="Wingdings" pitchFamily="2" charset="2"/>
              <a:buNone/>
            </a:pPr>
            <a:r>
              <a:rPr lang="en-US" altLang="en-US" sz="2000" b="1" dirty="0" smtClean="0">
                <a:latin typeface="Courier New" pitchFamily="49" charset="0"/>
                <a:cs typeface="Times New Roman" pitchFamily="18" charset="0"/>
              </a:rPr>
              <a:t>  float pi, </a:t>
            </a:r>
            <a:r>
              <a:rPr lang="en-US" altLang="en-US" sz="2000" b="1" dirty="0" err="1" smtClean="0">
                <a:latin typeface="Courier New" pitchFamily="49" charset="0"/>
                <a:cs typeface="Times New Roman" pitchFamily="18" charset="0"/>
              </a:rPr>
              <a:t>twopi</a:t>
            </a:r>
            <a:r>
              <a:rPr lang="en-US" altLang="en-US" sz="2000" b="1" dirty="0" smtClean="0">
                <a:latin typeface="Courier New" pitchFamily="49" charset="0"/>
                <a:cs typeface="Times New Roman" pitchFamily="18" charset="0"/>
              </a:rPr>
              <a:t>, phase, </a:t>
            </a:r>
            <a:r>
              <a:rPr lang="en-US" altLang="en-US" sz="2000" b="1" dirty="0" err="1" smtClean="0">
                <a:latin typeface="Courier New" pitchFamily="49" charset="0"/>
                <a:cs typeface="Times New Roman" pitchFamily="18" charset="0"/>
              </a:rPr>
              <a:t>blksze,x,delx</a:t>
            </a:r>
            <a:r>
              <a:rPr lang="en-US" altLang="en-US" sz="2000" b="1" dirty="0" smtClean="0">
                <a:latin typeface="Courier New" pitchFamily="49" charset="0"/>
                <a:cs typeface="Times New Roman" pitchFamily="18" charset="0"/>
              </a:rPr>
              <a:t>;</a:t>
            </a:r>
          </a:p>
          <a:p>
            <a:pPr>
              <a:lnSpc>
                <a:spcPct val="70000"/>
              </a:lnSpc>
              <a:buFont typeface="Wingdings" pitchFamily="2" charset="2"/>
              <a:buNone/>
            </a:pPr>
            <a:r>
              <a:rPr lang="en-US" altLang="en-US" sz="2000" b="1" dirty="0" smtClean="0">
                <a:latin typeface="Courier New" pitchFamily="49" charset="0"/>
                <a:cs typeface="Times New Roman" pitchFamily="18" charset="0"/>
              </a:rPr>
              <a:t>  </a:t>
            </a:r>
            <a:r>
              <a:rPr lang="en-US" altLang="en-US" sz="2000" b="1" dirty="0" err="1" smtClean="0">
                <a:latin typeface="Courier New" pitchFamily="49" charset="0"/>
                <a:cs typeface="Times New Roman" pitchFamily="18" charset="0"/>
              </a:rPr>
              <a:t>struct</a:t>
            </a:r>
            <a:r>
              <a:rPr lang="en-US" altLang="en-US" sz="2000" b="1" dirty="0" smtClean="0">
                <a:latin typeface="Courier New" pitchFamily="49" charset="0"/>
                <a:cs typeface="Times New Roman" pitchFamily="18" charset="0"/>
              </a:rPr>
              <a:t> {</a:t>
            </a:r>
          </a:p>
          <a:p>
            <a:pPr>
              <a:lnSpc>
                <a:spcPct val="70000"/>
              </a:lnSpc>
              <a:buFont typeface="Wingdings" pitchFamily="2" charset="2"/>
              <a:buNone/>
            </a:pPr>
            <a:r>
              <a:rPr lang="en-US" altLang="en-US" sz="2000" b="1" dirty="0" smtClean="0">
                <a:latin typeface="Courier New" pitchFamily="49" charset="0"/>
                <a:cs typeface="Times New Roman" pitchFamily="18" charset="0"/>
              </a:rPr>
              <a:t>    float data;</a:t>
            </a:r>
          </a:p>
          <a:p>
            <a:pPr>
              <a:lnSpc>
                <a:spcPct val="70000"/>
              </a:lnSpc>
              <a:buFont typeface="Wingdings" pitchFamily="2" charset="2"/>
              <a:buNone/>
            </a:pPr>
            <a:r>
              <a:rPr lang="en-US" altLang="en-US" sz="2000" b="1" dirty="0" smtClean="0">
                <a:latin typeface="Courier New" pitchFamily="49" charset="0"/>
                <a:cs typeface="Times New Roman" pitchFamily="18" charset="0"/>
              </a:rPr>
              <a:t>    </a:t>
            </a:r>
            <a:r>
              <a:rPr lang="en-US" altLang="en-US" sz="2000" b="1" dirty="0" err="1" smtClean="0">
                <a:latin typeface="Courier New" pitchFamily="49" charset="0"/>
                <a:cs typeface="Times New Roman" pitchFamily="18" charset="0"/>
              </a:rPr>
              <a:t>int</a:t>
            </a:r>
            <a:r>
              <a:rPr lang="en-US" altLang="en-US" sz="2000" b="1" dirty="0" smtClean="0">
                <a:latin typeface="Courier New" pitchFamily="49" charset="0"/>
                <a:cs typeface="Times New Roman" pitchFamily="18" charset="0"/>
              </a:rPr>
              <a:t> </a:t>
            </a:r>
            <a:r>
              <a:rPr lang="en-US" altLang="en-US" sz="2000" b="1" dirty="0" err="1" smtClean="0">
                <a:latin typeface="Courier New" pitchFamily="49" charset="0"/>
                <a:cs typeface="Times New Roman" pitchFamily="18" charset="0"/>
              </a:rPr>
              <a:t>idx</a:t>
            </a:r>
            <a:r>
              <a:rPr lang="en-US" altLang="en-US" sz="2000" b="1" dirty="0" smtClean="0">
                <a:latin typeface="Courier New" pitchFamily="49" charset="0"/>
                <a:cs typeface="Times New Roman" pitchFamily="18" charset="0"/>
              </a:rPr>
              <a:t>;</a:t>
            </a:r>
          </a:p>
          <a:p>
            <a:pPr>
              <a:lnSpc>
                <a:spcPct val="70000"/>
              </a:lnSpc>
              <a:buFont typeface="Wingdings" pitchFamily="2" charset="2"/>
              <a:buNone/>
            </a:pPr>
            <a:r>
              <a:rPr lang="en-US" altLang="en-US" sz="2000" b="1" dirty="0" smtClean="0">
                <a:latin typeface="Courier New" pitchFamily="49" charset="0"/>
                <a:cs typeface="Times New Roman" pitchFamily="18" charset="0"/>
              </a:rPr>
              <a:t>  } y[100],</a:t>
            </a:r>
            <a:r>
              <a:rPr lang="en-US" altLang="en-US" sz="2000" b="1" dirty="0" err="1" smtClean="0">
                <a:latin typeface="Courier New" pitchFamily="49" charset="0"/>
                <a:cs typeface="Times New Roman" pitchFamily="18" charset="0"/>
              </a:rPr>
              <a:t>ymax</a:t>
            </a:r>
            <a:r>
              <a:rPr lang="en-US" altLang="en-US" sz="2000" b="1" dirty="0" smtClean="0">
                <a:latin typeface="Courier New" pitchFamily="49" charset="0"/>
                <a:cs typeface="Times New Roman" pitchFamily="18" charset="0"/>
              </a:rPr>
              <a:t>, </a:t>
            </a:r>
            <a:r>
              <a:rPr lang="en-US" altLang="en-US" sz="2000" b="1" dirty="0" err="1" smtClean="0">
                <a:latin typeface="Courier New" pitchFamily="49" charset="0"/>
                <a:cs typeface="Times New Roman" pitchFamily="18" charset="0"/>
              </a:rPr>
              <a:t>ymymax</a:t>
            </a:r>
            <a:r>
              <a:rPr lang="en-US" altLang="en-US" sz="2000" b="1" dirty="0" smtClean="0">
                <a:latin typeface="Courier New" pitchFamily="49" charset="0"/>
                <a:cs typeface="Times New Roman" pitchFamily="18" charset="0"/>
              </a:rPr>
              <a:t>;</a:t>
            </a:r>
          </a:p>
          <a:p>
            <a:pPr>
              <a:lnSpc>
                <a:spcPct val="70000"/>
              </a:lnSpc>
              <a:buFont typeface="Wingdings" pitchFamily="2" charset="2"/>
              <a:buNone/>
            </a:pPr>
            <a:endParaRPr lang="en-US" altLang="en-US" sz="2000" b="1" dirty="0" smtClean="0">
              <a:latin typeface="Courier New" pitchFamily="49" charset="0"/>
              <a:cs typeface="Times New Roman" pitchFamily="18" charset="0"/>
            </a:endParaRPr>
          </a:p>
          <a:p>
            <a:pPr>
              <a:lnSpc>
                <a:spcPct val="70000"/>
              </a:lnSpc>
              <a:buFont typeface="Wingdings" pitchFamily="2" charset="2"/>
              <a:buNone/>
            </a:pPr>
            <a:r>
              <a:rPr lang="en-US" altLang="en-US" sz="2000" b="1" dirty="0" smtClean="0">
                <a:latin typeface="Courier New" pitchFamily="49" charset="0"/>
                <a:cs typeface="Times New Roman" pitchFamily="18" charset="0"/>
              </a:rPr>
              <a:t>  /* Compute number of processes and </a:t>
            </a:r>
            <a:r>
              <a:rPr lang="en-US" altLang="en-US" sz="2000" b="1" dirty="0" err="1" smtClean="0">
                <a:latin typeface="Courier New" pitchFamily="49" charset="0"/>
                <a:cs typeface="Times New Roman" pitchFamily="18" charset="0"/>
              </a:rPr>
              <a:t>myrank</a:t>
            </a:r>
            <a:r>
              <a:rPr lang="en-US" altLang="en-US" sz="2000" b="1" dirty="0" smtClean="0">
                <a:latin typeface="Courier New" pitchFamily="49" charset="0"/>
                <a:cs typeface="Times New Roman" pitchFamily="18" charset="0"/>
              </a:rPr>
              <a:t> */</a:t>
            </a:r>
          </a:p>
          <a:p>
            <a:pPr>
              <a:lnSpc>
                <a:spcPct val="70000"/>
              </a:lnSpc>
              <a:buFont typeface="Wingdings" pitchFamily="2" charset="2"/>
              <a:buNone/>
            </a:pPr>
            <a:r>
              <a:rPr lang="en-US" altLang="en-US" sz="2000" b="1" dirty="0" smtClean="0">
                <a:latin typeface="Courier New" pitchFamily="49" charset="0"/>
                <a:cs typeface="Times New Roman" pitchFamily="18" charset="0"/>
              </a:rPr>
              <a:t>  </a:t>
            </a:r>
            <a:r>
              <a:rPr lang="en-US" altLang="en-US" sz="2000" b="1" dirty="0" err="1" smtClean="0">
                <a:latin typeface="Courier New" pitchFamily="49" charset="0"/>
                <a:cs typeface="Times New Roman" pitchFamily="18" charset="0"/>
              </a:rPr>
              <a:t>MPI_Init</a:t>
            </a:r>
            <a:r>
              <a:rPr lang="en-US" altLang="en-US" sz="2000" b="1" dirty="0" smtClean="0">
                <a:latin typeface="Courier New" pitchFamily="49" charset="0"/>
                <a:cs typeface="Times New Roman" pitchFamily="18" charset="0"/>
              </a:rPr>
              <a:t>(&amp;</a:t>
            </a:r>
            <a:r>
              <a:rPr lang="en-US" altLang="en-US" sz="2000" b="1" dirty="0" err="1" smtClean="0">
                <a:latin typeface="Courier New" pitchFamily="49" charset="0"/>
                <a:cs typeface="Times New Roman" pitchFamily="18" charset="0"/>
              </a:rPr>
              <a:t>argc</a:t>
            </a:r>
            <a:r>
              <a:rPr lang="en-US" altLang="en-US" sz="2000" b="1" dirty="0" smtClean="0">
                <a:latin typeface="Courier New" pitchFamily="49" charset="0"/>
                <a:cs typeface="Times New Roman" pitchFamily="18" charset="0"/>
              </a:rPr>
              <a:t>, &amp;</a:t>
            </a:r>
            <a:r>
              <a:rPr lang="en-US" altLang="en-US" sz="2000" b="1" dirty="0" err="1" smtClean="0">
                <a:latin typeface="Courier New" pitchFamily="49" charset="0"/>
                <a:cs typeface="Times New Roman" pitchFamily="18" charset="0"/>
              </a:rPr>
              <a:t>argv</a:t>
            </a:r>
            <a:r>
              <a:rPr lang="en-US" altLang="en-US" sz="2000" b="1" dirty="0" smtClean="0">
                <a:latin typeface="Courier New" pitchFamily="49" charset="0"/>
                <a:cs typeface="Times New Roman" pitchFamily="18" charset="0"/>
              </a:rPr>
              <a:t>);</a:t>
            </a:r>
          </a:p>
          <a:p>
            <a:pPr>
              <a:lnSpc>
                <a:spcPct val="70000"/>
              </a:lnSpc>
              <a:buFont typeface="Wingdings" pitchFamily="2" charset="2"/>
              <a:buNone/>
            </a:pPr>
            <a:r>
              <a:rPr lang="en-US" altLang="en-US" sz="2000" b="1" dirty="0" smtClean="0">
                <a:latin typeface="Courier New" pitchFamily="49" charset="0"/>
                <a:cs typeface="Times New Roman" pitchFamily="18" charset="0"/>
              </a:rPr>
              <a:t>  </a:t>
            </a:r>
            <a:r>
              <a:rPr lang="en-US" altLang="en-US" sz="2000" b="1" dirty="0" err="1" smtClean="0">
                <a:latin typeface="Courier New" pitchFamily="49" charset="0"/>
                <a:cs typeface="Times New Roman" pitchFamily="18" charset="0"/>
              </a:rPr>
              <a:t>MPI_Comm_size</a:t>
            </a:r>
            <a:r>
              <a:rPr lang="en-US" altLang="en-US" sz="2000" b="1" dirty="0" smtClean="0">
                <a:latin typeface="Courier New" pitchFamily="49" charset="0"/>
                <a:cs typeface="Times New Roman" pitchFamily="18" charset="0"/>
              </a:rPr>
              <a:t>(MPI_COMM_WORLD, &amp;</a:t>
            </a:r>
            <a:r>
              <a:rPr lang="en-US" altLang="en-US" sz="2000" b="1" dirty="0" err="1" smtClean="0">
                <a:latin typeface="Courier New" pitchFamily="49" charset="0"/>
                <a:cs typeface="Times New Roman" pitchFamily="18" charset="0"/>
              </a:rPr>
              <a:t>numprocs</a:t>
            </a:r>
            <a:r>
              <a:rPr lang="en-US" altLang="en-US" sz="2000" b="1" dirty="0" smtClean="0">
                <a:latin typeface="Courier New" pitchFamily="49" charset="0"/>
                <a:cs typeface="Times New Roman" pitchFamily="18" charset="0"/>
              </a:rPr>
              <a:t>);</a:t>
            </a:r>
          </a:p>
          <a:p>
            <a:pPr>
              <a:lnSpc>
                <a:spcPct val="70000"/>
              </a:lnSpc>
              <a:buFont typeface="Wingdings" pitchFamily="2" charset="2"/>
              <a:buNone/>
            </a:pPr>
            <a:r>
              <a:rPr lang="en-US" altLang="en-US" sz="2000" b="1" dirty="0" smtClean="0">
                <a:latin typeface="Courier New" pitchFamily="49" charset="0"/>
                <a:cs typeface="Times New Roman" pitchFamily="18" charset="0"/>
              </a:rPr>
              <a:t>  </a:t>
            </a:r>
            <a:r>
              <a:rPr lang="en-US" altLang="en-US" sz="2000" b="1" dirty="0" err="1" smtClean="0">
                <a:latin typeface="Courier New" pitchFamily="49" charset="0"/>
                <a:cs typeface="Times New Roman" pitchFamily="18" charset="0"/>
              </a:rPr>
              <a:t>MPI_Comm_rank</a:t>
            </a:r>
            <a:r>
              <a:rPr lang="en-US" altLang="en-US" sz="2000" b="1" dirty="0" smtClean="0">
                <a:latin typeface="Courier New" pitchFamily="49" charset="0"/>
                <a:cs typeface="Times New Roman" pitchFamily="18" charset="0"/>
              </a:rPr>
              <a:t>(MPI_COMM_WORLD, &amp;</a:t>
            </a:r>
            <a:r>
              <a:rPr lang="en-US" altLang="en-US" sz="2000" b="1" dirty="0" err="1" smtClean="0">
                <a:latin typeface="Courier New" pitchFamily="49" charset="0"/>
                <a:cs typeface="Times New Roman" pitchFamily="18" charset="0"/>
              </a:rPr>
              <a:t>myrank</a:t>
            </a:r>
            <a:r>
              <a:rPr lang="en-US" altLang="en-US" sz="2000" b="1" dirty="0" smtClean="0">
                <a:latin typeface="Courier New" pitchFamily="49" charset="0"/>
                <a:cs typeface="Times New Roman" pitchFamily="18" charset="0"/>
              </a:rPr>
              <a:t>);</a:t>
            </a:r>
          </a:p>
          <a:p>
            <a:pPr>
              <a:lnSpc>
                <a:spcPct val="70000"/>
              </a:lnSpc>
              <a:buFont typeface="Wingdings" pitchFamily="2" charset="2"/>
              <a:buNone/>
            </a:pPr>
            <a:endParaRPr lang="en-US" altLang="en-US" sz="2000" b="1" dirty="0" smtClean="0">
              <a:latin typeface="Courier New" pitchFamily="49" charset="0"/>
              <a:cs typeface="Times New Roman" pitchFamily="18" charset="0"/>
            </a:endParaRPr>
          </a:p>
        </p:txBody>
      </p:sp>
      <p:sp>
        <p:nvSpPr>
          <p:cNvPr id="153604" name="Rectangle 2"/>
          <p:cNvSpPr>
            <a:spLocks noGrp="1" noChangeArrowheads="1"/>
          </p:cNvSpPr>
          <p:nvPr>
            <p:ph type="title" idx="4294967295"/>
          </p:nvPr>
        </p:nvSpPr>
        <p:spPr>
          <a:xfrm>
            <a:off x="2592388" y="47625"/>
            <a:ext cx="6551612" cy="1143000"/>
          </a:xfrm>
        </p:spPr>
        <p:txBody>
          <a:bodyPr/>
          <a:lstStyle/>
          <a:p>
            <a:r>
              <a:rPr lang="en-US" altLang="en-US" sz="3600" dirty="0" err="1" smtClean="0">
                <a:latin typeface="Times New Roman" pitchFamily="18" charset="0"/>
                <a:cs typeface="Times New Roman" pitchFamily="18" charset="0"/>
              </a:rPr>
              <a:t>findmax</a:t>
            </a:r>
            <a:r>
              <a:rPr lang="en-US" altLang="en-US" sz="3600" dirty="0" smtClean="0">
                <a:latin typeface="Times New Roman" pitchFamily="18" charset="0"/>
                <a:cs typeface="Times New Roman" pitchFamily="18" charset="0"/>
              </a:rPr>
              <a:t> cont.</a:t>
            </a:r>
          </a:p>
        </p:txBody>
      </p:sp>
    </p:spTree>
  </p:cSld>
  <p:clrMapOvr>
    <a:masterClrMapping/>
  </p:clrMapOvr>
  <p:transition spd="slow"/>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8"/>
          <p:cNvSpPr>
            <a:spLocks noChangeArrowheads="1"/>
          </p:cNvSpPr>
          <p:nvPr/>
        </p:nvSpPr>
        <p:spPr bwMode="auto">
          <a:xfrm>
            <a:off x="609600" y="5486400"/>
            <a:ext cx="4953000" cy="1143000"/>
          </a:xfrm>
          <a:prstGeom prst="rect">
            <a:avLst/>
          </a:prstGeom>
          <a:solidFill>
            <a:srgbClr val="FFFFCC"/>
          </a:solidFill>
          <a:ln w="12700">
            <a:solidFill>
              <a:schemeClr val="tx1"/>
            </a:solidFill>
            <a:miter lim="800000"/>
            <a:headEnd type="none" w="sm" len="sm"/>
            <a:tailEnd type="none" w="sm" len="sm"/>
          </a:ln>
          <a:effectLst/>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54628" name="Rectangle 3"/>
          <p:cNvSpPr>
            <a:spLocks noGrp="1" noChangeArrowheads="1"/>
          </p:cNvSpPr>
          <p:nvPr>
            <p:ph type="body" idx="4294967295"/>
          </p:nvPr>
        </p:nvSpPr>
        <p:spPr>
          <a:xfrm>
            <a:off x="0" y="1524000"/>
            <a:ext cx="9144000" cy="5562600"/>
          </a:xfrm>
        </p:spPr>
        <p:txBody>
          <a:bodyPr/>
          <a:lstStyle/>
          <a:p>
            <a:pPr>
              <a:buFont typeface="Wingdings" pitchFamily="2" charset="2"/>
              <a:buNone/>
            </a:pPr>
            <a:r>
              <a:rPr lang="en-US" altLang="en-US" sz="2000" b="1" dirty="0" smtClean="0">
                <a:latin typeface="Courier New" pitchFamily="49" charset="0"/>
                <a:cs typeface="Times New Roman" pitchFamily="18" charset="0"/>
              </a:rPr>
              <a:t>/* compute the block size and spacing of x points*/</a:t>
            </a:r>
          </a:p>
          <a:p>
            <a:pPr>
              <a:buFont typeface="Wingdings" pitchFamily="2" charset="2"/>
              <a:buNone/>
            </a:pPr>
            <a:r>
              <a:rPr lang="en-US" altLang="en-US" sz="2000" b="1" dirty="0" smtClean="0">
                <a:latin typeface="Courier New" pitchFamily="49" charset="0"/>
                <a:cs typeface="Times New Roman" pitchFamily="18" charset="0"/>
              </a:rPr>
              <a:t>  </a:t>
            </a:r>
            <a:r>
              <a:rPr lang="en-US" altLang="en-US" sz="2000" b="1" dirty="0" err="1" smtClean="0">
                <a:latin typeface="Courier New" pitchFamily="49" charset="0"/>
                <a:cs typeface="Times New Roman" pitchFamily="18" charset="0"/>
              </a:rPr>
              <a:t>blksze</a:t>
            </a:r>
            <a:r>
              <a:rPr lang="en-US" altLang="en-US" sz="2000" b="1" dirty="0" smtClean="0">
                <a:latin typeface="Courier New" pitchFamily="49" charset="0"/>
                <a:cs typeface="Times New Roman" pitchFamily="18" charset="0"/>
              </a:rPr>
              <a:t> = 1.0/</a:t>
            </a:r>
            <a:r>
              <a:rPr lang="en-US" altLang="en-US" sz="2000" b="1" dirty="0" err="1" smtClean="0">
                <a:latin typeface="Courier New" pitchFamily="49" charset="0"/>
                <a:cs typeface="Times New Roman" pitchFamily="18" charset="0"/>
              </a:rPr>
              <a:t>numprocs</a:t>
            </a:r>
            <a:r>
              <a:rPr lang="en-US" altLang="en-US" sz="2000" b="1" dirty="0" smtClean="0">
                <a:latin typeface="Courier New" pitchFamily="49" charset="0"/>
                <a:cs typeface="Times New Roman" pitchFamily="18" charset="0"/>
              </a:rPr>
              <a:t>;   /* 1.0 is max value of x */</a:t>
            </a:r>
          </a:p>
          <a:p>
            <a:pPr>
              <a:buFont typeface="Wingdings" pitchFamily="2" charset="2"/>
              <a:buNone/>
            </a:pPr>
            <a:r>
              <a:rPr lang="en-US" altLang="en-US" sz="2000" b="1" dirty="0" smtClean="0">
                <a:latin typeface="Courier New" pitchFamily="49" charset="0"/>
                <a:cs typeface="Times New Roman" pitchFamily="18" charset="0"/>
              </a:rPr>
              <a:t>  </a:t>
            </a:r>
            <a:r>
              <a:rPr lang="en-US" altLang="en-US" sz="2000" b="1" dirty="0" err="1" smtClean="0">
                <a:latin typeface="Courier New" pitchFamily="49" charset="0"/>
                <a:cs typeface="Times New Roman" pitchFamily="18" charset="0"/>
              </a:rPr>
              <a:t>delx</a:t>
            </a:r>
            <a:r>
              <a:rPr lang="en-US" altLang="en-US" sz="2000" b="1" dirty="0" smtClean="0">
                <a:latin typeface="Courier New" pitchFamily="49" charset="0"/>
                <a:cs typeface="Times New Roman" pitchFamily="18" charset="0"/>
              </a:rPr>
              <a:t> = </a:t>
            </a:r>
            <a:r>
              <a:rPr lang="en-US" altLang="en-US" sz="2000" b="1" dirty="0" err="1" smtClean="0">
                <a:latin typeface="Courier New" pitchFamily="49" charset="0"/>
                <a:cs typeface="Times New Roman" pitchFamily="18" charset="0"/>
              </a:rPr>
              <a:t>blksze</a:t>
            </a:r>
            <a:r>
              <a:rPr lang="en-US" altLang="en-US" sz="2000" b="1" dirty="0" smtClean="0">
                <a:latin typeface="Courier New" pitchFamily="49" charset="0"/>
                <a:cs typeface="Times New Roman" pitchFamily="18" charset="0"/>
              </a:rPr>
              <a:t>/</a:t>
            </a:r>
            <a:r>
              <a:rPr lang="en-US" altLang="en-US" sz="2000" b="1" dirty="0" err="1" smtClean="0">
                <a:latin typeface="Courier New" pitchFamily="49" charset="0"/>
                <a:cs typeface="Times New Roman" pitchFamily="18" charset="0"/>
              </a:rPr>
              <a:t>numpts</a:t>
            </a:r>
            <a:r>
              <a:rPr lang="en-US" altLang="en-US" sz="2000" b="1" dirty="0" smtClean="0">
                <a:latin typeface="Courier New" pitchFamily="49" charset="0"/>
                <a:cs typeface="Times New Roman" pitchFamily="18" charset="0"/>
              </a:rPr>
              <a:t>;</a:t>
            </a:r>
          </a:p>
          <a:p>
            <a:pPr>
              <a:buFont typeface="Wingdings" pitchFamily="2" charset="2"/>
              <a:buNone/>
            </a:pPr>
            <a:r>
              <a:rPr lang="en-US" altLang="en-US" sz="2000" b="1" dirty="0" smtClean="0">
                <a:latin typeface="Courier New" pitchFamily="49" charset="0"/>
                <a:cs typeface="Times New Roman" pitchFamily="18" charset="0"/>
              </a:rPr>
              <a:t> /* define some constants */</a:t>
            </a:r>
          </a:p>
          <a:p>
            <a:pPr>
              <a:buFont typeface="Wingdings" pitchFamily="2" charset="2"/>
              <a:buNone/>
            </a:pPr>
            <a:r>
              <a:rPr lang="en-US" altLang="en-US" sz="2000" b="1" dirty="0" smtClean="0">
                <a:latin typeface="Courier New" pitchFamily="49" charset="0"/>
                <a:cs typeface="Times New Roman" pitchFamily="18" charset="0"/>
              </a:rPr>
              <a:t>  pi=</a:t>
            </a:r>
            <a:r>
              <a:rPr lang="en-US" altLang="en-US" sz="2000" b="1" dirty="0" err="1" smtClean="0">
                <a:latin typeface="Courier New" pitchFamily="49" charset="0"/>
                <a:cs typeface="Times New Roman" pitchFamily="18" charset="0"/>
              </a:rPr>
              <a:t>acos</a:t>
            </a:r>
            <a:r>
              <a:rPr lang="en-US" altLang="en-US" sz="2000" b="1" dirty="0" smtClean="0">
                <a:latin typeface="Courier New" pitchFamily="49" charset="0"/>
                <a:cs typeface="Times New Roman" pitchFamily="18" charset="0"/>
              </a:rPr>
              <a:t>(-1.0);</a:t>
            </a:r>
          </a:p>
          <a:p>
            <a:pPr>
              <a:buFont typeface="Wingdings" pitchFamily="2" charset="2"/>
              <a:buNone/>
            </a:pPr>
            <a:r>
              <a:rPr lang="en-US" altLang="en-US" sz="2000" b="1" dirty="0" smtClean="0">
                <a:latin typeface="Courier New" pitchFamily="49" charset="0"/>
                <a:cs typeface="Times New Roman" pitchFamily="18" charset="0"/>
              </a:rPr>
              <a:t>  phase = pi/4;</a:t>
            </a:r>
          </a:p>
          <a:p>
            <a:pPr>
              <a:buFont typeface="Wingdings" pitchFamily="2" charset="2"/>
              <a:buNone/>
            </a:pPr>
            <a:r>
              <a:rPr lang="en-US" altLang="en-US" sz="2000" b="1" dirty="0" smtClean="0">
                <a:latin typeface="Courier New" pitchFamily="49" charset="0"/>
                <a:cs typeface="Times New Roman" pitchFamily="18" charset="0"/>
              </a:rPr>
              <a:t>  </a:t>
            </a:r>
            <a:r>
              <a:rPr lang="en-US" altLang="en-US" sz="2000" b="1" dirty="0" err="1" smtClean="0">
                <a:latin typeface="Courier New" pitchFamily="49" charset="0"/>
                <a:cs typeface="Times New Roman" pitchFamily="18" charset="0"/>
              </a:rPr>
              <a:t>twopi</a:t>
            </a:r>
            <a:r>
              <a:rPr lang="en-US" altLang="en-US" sz="2000" b="1" dirty="0" smtClean="0">
                <a:latin typeface="Courier New" pitchFamily="49" charset="0"/>
                <a:cs typeface="Times New Roman" pitchFamily="18" charset="0"/>
              </a:rPr>
              <a:t> = 2*pi;</a:t>
            </a:r>
          </a:p>
          <a:p>
            <a:pPr>
              <a:buFont typeface="Wingdings" pitchFamily="2" charset="2"/>
              <a:buNone/>
            </a:pPr>
            <a:r>
              <a:rPr lang="en-US" altLang="en-US" sz="2000" b="1" dirty="0" smtClean="0">
                <a:latin typeface="Courier New" pitchFamily="49" charset="0"/>
                <a:cs typeface="Times New Roman" pitchFamily="18" charset="0"/>
              </a:rPr>
              <a:t>  /* note: x from 0 to 1-delx </a:t>
            </a:r>
            <a:r>
              <a:rPr lang="en-US" altLang="en-US" sz="2000" b="1" dirty="0" err="1" smtClean="0">
                <a:latin typeface="Courier New" pitchFamily="49" charset="0"/>
                <a:cs typeface="Times New Roman" pitchFamily="18" charset="0"/>
              </a:rPr>
              <a:t>s.t.</a:t>
            </a:r>
            <a:r>
              <a:rPr lang="en-US" altLang="en-US" sz="2000" b="1" dirty="0" smtClean="0">
                <a:latin typeface="Courier New" pitchFamily="49" charset="0"/>
                <a:cs typeface="Times New Roman" pitchFamily="18" charset="0"/>
              </a:rPr>
              <a:t> y over 2pi */</a:t>
            </a:r>
          </a:p>
          <a:p>
            <a:pPr>
              <a:buFont typeface="Wingdings" pitchFamily="2" charset="2"/>
              <a:buNone/>
            </a:pPr>
            <a:r>
              <a:rPr lang="en-US" altLang="en-US" sz="2000" b="1" dirty="0" smtClean="0">
                <a:latin typeface="Courier New" pitchFamily="49" charset="0"/>
                <a:cs typeface="Times New Roman" pitchFamily="18" charset="0"/>
              </a:rPr>
              <a:t>  /* initialize across all processors */</a:t>
            </a:r>
          </a:p>
          <a:p>
            <a:pPr>
              <a:buFont typeface="Wingdings" pitchFamily="2" charset="2"/>
              <a:buNone/>
            </a:pPr>
            <a:r>
              <a:rPr lang="en-US" altLang="en-US" sz="2000" b="1" dirty="0" smtClean="0">
                <a:latin typeface="Courier New" pitchFamily="49" charset="0"/>
                <a:cs typeface="Times New Roman" pitchFamily="18" charset="0"/>
              </a:rPr>
              <a:t>  for (i=0;i&lt;</a:t>
            </a:r>
            <a:r>
              <a:rPr lang="en-US" altLang="en-US" sz="2000" b="1" dirty="0" err="1" smtClean="0">
                <a:latin typeface="Courier New" pitchFamily="49" charset="0"/>
                <a:cs typeface="Times New Roman" pitchFamily="18" charset="0"/>
              </a:rPr>
              <a:t>numpts;i</a:t>
            </a:r>
            <a:r>
              <a:rPr lang="en-US" altLang="en-US" sz="2000" b="1" dirty="0" smtClean="0">
                <a:latin typeface="Courier New" pitchFamily="49" charset="0"/>
                <a:cs typeface="Times New Roman" pitchFamily="18" charset="0"/>
              </a:rPr>
              <a:t>++) {</a:t>
            </a:r>
          </a:p>
          <a:p>
            <a:pPr>
              <a:buFont typeface="Wingdings" pitchFamily="2" charset="2"/>
              <a:buNone/>
            </a:pPr>
            <a:r>
              <a:rPr lang="en-US" altLang="en-US" sz="2000" b="1" dirty="0" smtClean="0">
                <a:latin typeface="Courier New" pitchFamily="49" charset="0"/>
                <a:cs typeface="Times New Roman" pitchFamily="18" charset="0"/>
              </a:rPr>
              <a:t>    x = </a:t>
            </a:r>
            <a:r>
              <a:rPr lang="en-US" altLang="en-US" sz="2000" b="1" dirty="0" err="1" smtClean="0">
                <a:latin typeface="Courier New" pitchFamily="49" charset="0"/>
                <a:cs typeface="Times New Roman" pitchFamily="18" charset="0"/>
              </a:rPr>
              <a:t>blksze</a:t>
            </a:r>
            <a:r>
              <a:rPr lang="en-US" altLang="en-US" sz="2000" b="1" dirty="0" smtClean="0">
                <a:latin typeface="Courier New" pitchFamily="49" charset="0"/>
                <a:cs typeface="Times New Roman" pitchFamily="18" charset="0"/>
              </a:rPr>
              <a:t>*</a:t>
            </a:r>
            <a:r>
              <a:rPr lang="en-US" altLang="en-US" sz="2000" b="1" dirty="0" err="1" smtClean="0">
                <a:latin typeface="Courier New" pitchFamily="49" charset="0"/>
                <a:cs typeface="Times New Roman" pitchFamily="18" charset="0"/>
              </a:rPr>
              <a:t>myrank</a:t>
            </a:r>
            <a:r>
              <a:rPr lang="en-US" altLang="en-US" sz="2000" b="1" dirty="0" smtClean="0">
                <a:latin typeface="Courier New" pitchFamily="49" charset="0"/>
                <a:cs typeface="Times New Roman" pitchFamily="18" charset="0"/>
              </a:rPr>
              <a:t> + i*</a:t>
            </a:r>
            <a:r>
              <a:rPr lang="en-US" altLang="en-US" sz="2000" b="1" dirty="0" err="1" smtClean="0">
                <a:latin typeface="Courier New" pitchFamily="49" charset="0"/>
                <a:cs typeface="Times New Roman" pitchFamily="18" charset="0"/>
              </a:rPr>
              <a:t>delx</a:t>
            </a:r>
            <a:r>
              <a:rPr lang="en-US" altLang="en-US" sz="2000" b="1" dirty="0" smtClean="0">
                <a:latin typeface="Courier New" pitchFamily="49" charset="0"/>
                <a:cs typeface="Times New Roman" pitchFamily="18" charset="0"/>
              </a:rPr>
              <a:t>;</a:t>
            </a:r>
          </a:p>
          <a:p>
            <a:pPr>
              <a:buFont typeface="Wingdings" pitchFamily="2" charset="2"/>
              <a:buNone/>
            </a:pPr>
            <a:r>
              <a:rPr lang="en-US" altLang="en-US" sz="2000" b="1" dirty="0" smtClean="0">
                <a:latin typeface="Courier New" pitchFamily="49" charset="0"/>
                <a:cs typeface="Times New Roman" pitchFamily="18" charset="0"/>
              </a:rPr>
              <a:t>    y[i].</a:t>
            </a:r>
            <a:r>
              <a:rPr lang="en-US" altLang="en-US" sz="2000" b="1" dirty="0" err="1" smtClean="0">
                <a:latin typeface="Courier New" pitchFamily="49" charset="0"/>
                <a:cs typeface="Times New Roman" pitchFamily="18" charset="0"/>
              </a:rPr>
              <a:t>idx</a:t>
            </a:r>
            <a:r>
              <a:rPr lang="en-US" altLang="en-US" sz="2000" b="1" dirty="0" smtClean="0">
                <a:latin typeface="Courier New" pitchFamily="49" charset="0"/>
                <a:cs typeface="Times New Roman" pitchFamily="18" charset="0"/>
              </a:rPr>
              <a:t> = </a:t>
            </a:r>
            <a:r>
              <a:rPr lang="en-US" altLang="en-US" sz="2000" b="1" dirty="0" err="1" smtClean="0">
                <a:latin typeface="Courier New" pitchFamily="49" charset="0"/>
                <a:cs typeface="Times New Roman" pitchFamily="18" charset="0"/>
              </a:rPr>
              <a:t>numpts</a:t>
            </a:r>
            <a:r>
              <a:rPr lang="en-US" altLang="en-US" sz="2000" b="1" dirty="0" smtClean="0">
                <a:latin typeface="Courier New" pitchFamily="49" charset="0"/>
                <a:cs typeface="Times New Roman" pitchFamily="18" charset="0"/>
              </a:rPr>
              <a:t>*</a:t>
            </a:r>
            <a:r>
              <a:rPr lang="en-US" altLang="en-US" sz="2000" b="1" dirty="0" err="1" smtClean="0">
                <a:latin typeface="Courier New" pitchFamily="49" charset="0"/>
                <a:cs typeface="Times New Roman" pitchFamily="18" charset="0"/>
              </a:rPr>
              <a:t>myrank</a:t>
            </a:r>
            <a:r>
              <a:rPr lang="en-US" altLang="en-US" sz="2000" b="1" dirty="0" smtClean="0">
                <a:latin typeface="Courier New" pitchFamily="49" charset="0"/>
                <a:cs typeface="Times New Roman" pitchFamily="18" charset="0"/>
              </a:rPr>
              <a:t> + i;</a:t>
            </a:r>
          </a:p>
          <a:p>
            <a:pPr>
              <a:buFont typeface="Wingdings" pitchFamily="2" charset="2"/>
              <a:buNone/>
            </a:pPr>
            <a:r>
              <a:rPr lang="en-US" altLang="en-US" sz="2000" b="1" dirty="0" smtClean="0">
                <a:latin typeface="Courier New" pitchFamily="49" charset="0"/>
                <a:cs typeface="Times New Roman" pitchFamily="18" charset="0"/>
              </a:rPr>
              <a:t>    y[i].data = cos(</a:t>
            </a:r>
            <a:r>
              <a:rPr lang="en-US" altLang="en-US" sz="2000" b="1" dirty="0" err="1" smtClean="0">
                <a:latin typeface="Courier New" pitchFamily="49" charset="0"/>
                <a:cs typeface="Times New Roman" pitchFamily="18" charset="0"/>
              </a:rPr>
              <a:t>twopi</a:t>
            </a:r>
            <a:r>
              <a:rPr lang="en-US" altLang="en-US" sz="2000" b="1" dirty="0" smtClean="0">
                <a:latin typeface="Courier New" pitchFamily="49" charset="0"/>
                <a:cs typeface="Times New Roman" pitchFamily="18" charset="0"/>
              </a:rPr>
              <a:t>*</a:t>
            </a:r>
            <a:r>
              <a:rPr lang="en-US" altLang="en-US" sz="2000" b="1" dirty="0" err="1" smtClean="0">
                <a:latin typeface="Courier New" pitchFamily="49" charset="0"/>
                <a:cs typeface="Times New Roman" pitchFamily="18" charset="0"/>
              </a:rPr>
              <a:t>x+phase</a:t>
            </a:r>
            <a:r>
              <a:rPr lang="en-US" altLang="en-US" sz="2000" b="1" dirty="0" smtClean="0">
                <a:latin typeface="Courier New" pitchFamily="49" charset="0"/>
                <a:cs typeface="Times New Roman" pitchFamily="18" charset="0"/>
              </a:rPr>
              <a:t>);  }</a:t>
            </a:r>
          </a:p>
        </p:txBody>
      </p:sp>
      <p:sp>
        <p:nvSpPr>
          <p:cNvPr id="154627" name="Rectangle 2"/>
          <p:cNvSpPr>
            <a:spLocks noGrp="1" noChangeArrowheads="1"/>
          </p:cNvSpPr>
          <p:nvPr>
            <p:ph type="title" idx="4294967295"/>
          </p:nvPr>
        </p:nvSpPr>
        <p:spPr>
          <a:xfrm>
            <a:off x="2592388" y="47625"/>
            <a:ext cx="6551612" cy="1143000"/>
          </a:xfrm>
        </p:spPr>
        <p:txBody>
          <a:bodyPr/>
          <a:lstStyle/>
          <a:p>
            <a:r>
              <a:rPr lang="en-US" altLang="en-US" sz="3600" dirty="0" err="1" smtClean="0">
                <a:latin typeface="Times New Roman" pitchFamily="18" charset="0"/>
                <a:cs typeface="Times New Roman" pitchFamily="18" charset="0"/>
              </a:rPr>
              <a:t>findmax</a:t>
            </a:r>
            <a:r>
              <a:rPr lang="en-US" altLang="en-US" sz="3600" dirty="0" smtClean="0">
                <a:latin typeface="Times New Roman" pitchFamily="18" charset="0"/>
                <a:cs typeface="Times New Roman" pitchFamily="18" charset="0"/>
              </a:rPr>
              <a:t> cont.</a:t>
            </a:r>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smtClean="0">
                <a:latin typeface="Times New Roman" pitchFamily="18" charset="0"/>
                <a:cs typeface="Times New Roman" pitchFamily="18" charset="0"/>
              </a:rPr>
              <a:t>Memory Access Time</a:t>
            </a:r>
          </a:p>
        </p:txBody>
      </p:sp>
      <p:sp>
        <p:nvSpPr>
          <p:cNvPr id="29699" name="Rectangle 3"/>
          <p:cNvSpPr>
            <a:spLocks noGrp="1" noChangeArrowheads="1"/>
          </p:cNvSpPr>
          <p:nvPr>
            <p:ph type="body" sz="quarter" idx="10"/>
          </p:nvPr>
        </p:nvSpPr>
        <p:spPr>
          <a:xfrm>
            <a:off x="3124200" y="1676400"/>
            <a:ext cx="5562600" cy="4800600"/>
          </a:xfrm>
        </p:spPr>
        <p:txBody>
          <a:bodyPr/>
          <a:lstStyle/>
          <a:p>
            <a:r>
              <a:rPr lang="en-US" altLang="en-US" smtClean="0">
                <a:latin typeface="Times New Roman" pitchFamily="18" charset="0"/>
                <a:cs typeface="Times New Roman" pitchFamily="18" charset="0"/>
              </a:rPr>
              <a:t>Hierarchical access to memory </a:t>
            </a:r>
            <a:r>
              <a:rPr lang="en-US" altLang="en-US" sz="2400" smtClean="0">
                <a:latin typeface="Times New Roman" pitchFamily="18" charset="0"/>
                <a:cs typeface="Times New Roman" pitchFamily="18" charset="0"/>
              </a:rPr>
              <a:t>(many possibilities)</a:t>
            </a:r>
          </a:p>
          <a:p>
            <a:pPr lvl="1"/>
            <a:r>
              <a:rPr lang="en-US" altLang="en-US" smtClean="0">
                <a:latin typeface="Times New Roman" pitchFamily="18" charset="0"/>
                <a:cs typeface="Times New Roman" pitchFamily="18" charset="0"/>
              </a:rPr>
              <a:t>level 1 instruction cache    level 1 data cache</a:t>
            </a:r>
          </a:p>
          <a:p>
            <a:pPr lvl="1"/>
            <a:r>
              <a:rPr lang="en-US" altLang="en-US" smtClean="0">
                <a:latin typeface="Times New Roman" pitchFamily="18" charset="0"/>
                <a:cs typeface="Times New Roman" pitchFamily="18" charset="0"/>
              </a:rPr>
              <a:t>secondary cache, tertiary cache, …</a:t>
            </a:r>
          </a:p>
          <a:p>
            <a:pPr lvl="1"/>
            <a:r>
              <a:rPr lang="en-US" altLang="en-US" smtClean="0">
                <a:latin typeface="Times New Roman" pitchFamily="18" charset="0"/>
                <a:cs typeface="Times New Roman" pitchFamily="18" charset="0"/>
              </a:rPr>
              <a:t>DRAM</a:t>
            </a:r>
          </a:p>
          <a:p>
            <a:pPr lvl="1"/>
            <a:r>
              <a:rPr lang="en-US" altLang="en-US" smtClean="0">
                <a:latin typeface="Times New Roman" pitchFamily="18" charset="0"/>
                <a:cs typeface="Times New Roman" pitchFamily="18" charset="0"/>
              </a:rPr>
              <a:t>off chip</a:t>
            </a:r>
          </a:p>
          <a:p>
            <a:pPr lvl="1"/>
            <a:r>
              <a:rPr lang="en-US" altLang="en-US" smtClean="0">
                <a:latin typeface="Times New Roman" pitchFamily="18" charset="0"/>
                <a:cs typeface="Times New Roman" pitchFamily="18" charset="0"/>
              </a:rPr>
              <a:t>off node, …</a:t>
            </a:r>
          </a:p>
        </p:txBody>
      </p:sp>
      <p:sp>
        <p:nvSpPr>
          <p:cNvPr id="24581" name="AutoShape 7"/>
          <p:cNvSpPr>
            <a:spLocks noChangeArrowheads="1"/>
          </p:cNvSpPr>
          <p:nvPr/>
        </p:nvSpPr>
        <p:spPr bwMode="auto">
          <a:xfrm>
            <a:off x="457200" y="1919288"/>
            <a:ext cx="533400" cy="3124200"/>
          </a:xfrm>
          <a:prstGeom prst="downArrow">
            <a:avLst>
              <a:gd name="adj1" fmla="val 50000"/>
              <a:gd name="adj2" fmla="val 146429"/>
            </a:avLst>
          </a:prstGeom>
          <a:ln>
            <a:headEnd/>
            <a:tailEnd/>
          </a:ln>
        </p:spPr>
        <p:style>
          <a:lnRef idx="1">
            <a:schemeClr val="accent1"/>
          </a:lnRef>
          <a:fillRef idx="2">
            <a:schemeClr val="accent1"/>
          </a:fillRef>
          <a:effectRef idx="1">
            <a:schemeClr val="accent1"/>
          </a:effectRef>
          <a:fontRef idx="minor">
            <a:schemeClr val="dk1"/>
          </a:fontRef>
        </p:style>
        <p:txBody>
          <a:bodyPr vert="eaVert" wrap="none" anchor="ctr"/>
          <a:lstStyle>
            <a:lvl1pPr eaLnBrk="0" hangingPunct="0">
              <a:lnSpc>
                <a:spcPct val="90000"/>
              </a:lnSpc>
              <a:spcBef>
                <a:spcPct val="20000"/>
              </a:spcBef>
              <a:spcAft>
                <a:spcPct val="20000"/>
              </a:spcAft>
              <a:buClr>
                <a:srgbClr val="336699"/>
              </a:buClr>
              <a:buSzPct val="115000"/>
              <a:buFont typeface="Wingdings" pitchFamily="2" charset="2"/>
              <a:buChar char="§"/>
              <a:defRPr sz="3200">
                <a:solidFill>
                  <a:srgbClr val="003366"/>
                </a:solidFill>
                <a:latin typeface="Trebuchet MS" pitchFamily="34" charset="0"/>
                <a:cs typeface="Arial" charset="0"/>
              </a:defRPr>
            </a:lvl1pPr>
            <a:lvl2pPr marL="742950" indent="-285750" eaLnBrk="0" hangingPunct="0">
              <a:lnSpc>
                <a:spcPct val="90000"/>
              </a:lnSpc>
              <a:spcBef>
                <a:spcPct val="20000"/>
              </a:spcBef>
              <a:spcAft>
                <a:spcPct val="20000"/>
              </a:spcAft>
              <a:buClr>
                <a:srgbClr val="6699CC"/>
              </a:buClr>
              <a:buSzPct val="125000"/>
              <a:buChar char="•"/>
              <a:defRPr sz="2800">
                <a:solidFill>
                  <a:srgbClr val="335F89"/>
                </a:solidFill>
                <a:latin typeface="Trebuchet MS" pitchFamily="34" charset="0"/>
                <a:cs typeface="Arial" charset="0"/>
              </a:defRPr>
            </a:lvl2pPr>
            <a:lvl3pPr marL="1143000" indent="-228600" eaLnBrk="0" hangingPunct="0">
              <a:lnSpc>
                <a:spcPct val="90000"/>
              </a:lnSpc>
              <a:spcBef>
                <a:spcPct val="20000"/>
              </a:spcBef>
              <a:spcAft>
                <a:spcPct val="20000"/>
              </a:spcAft>
              <a:buClr>
                <a:srgbClr val="336699"/>
              </a:buClr>
              <a:buSzPct val="115000"/>
              <a:buFont typeface="Wingdings" pitchFamily="2" charset="2"/>
              <a:buChar char="w"/>
              <a:defRPr sz="2400">
                <a:solidFill>
                  <a:srgbClr val="5F5F5F"/>
                </a:solidFill>
                <a:latin typeface="Trebuchet MS" pitchFamily="34" charset="0"/>
                <a:cs typeface="Arial" charset="0"/>
              </a:defRPr>
            </a:lvl3pPr>
            <a:lvl4pPr marL="1600200" indent="-228600" eaLnBrk="0" hangingPunct="0">
              <a:spcBef>
                <a:spcPct val="20000"/>
              </a:spcBef>
              <a:buSzPct val="75000"/>
              <a:buFont typeface="Wingdings" pitchFamily="2" charset="2"/>
              <a:buChar char="v"/>
              <a:defRPr sz="2000">
                <a:solidFill>
                  <a:srgbClr val="808080"/>
                </a:solidFill>
                <a:latin typeface="Trebuchet MS" pitchFamily="34" charset="0"/>
                <a:cs typeface="Arial" charset="0"/>
              </a:defRPr>
            </a:lvl4pPr>
            <a:lvl5pPr marL="2057400" indent="-228600" eaLnBrk="0" hangingPunct="0">
              <a:spcBef>
                <a:spcPct val="20000"/>
              </a:spcBef>
              <a:buSzPct val="80000"/>
              <a:buChar char="o"/>
              <a:defRPr sz="2000">
                <a:solidFill>
                  <a:srgbClr val="969696"/>
                </a:solidFill>
                <a:latin typeface="Trebuchet MS" pitchFamily="34" charset="0"/>
                <a:cs typeface="Arial" charset="0"/>
              </a:defRPr>
            </a:lvl5pPr>
            <a:lvl6pPr marL="2514600" indent="-228600" eaLnBrk="0" fontAlgn="base" hangingPunct="0">
              <a:spcBef>
                <a:spcPct val="20000"/>
              </a:spcBef>
              <a:spcAft>
                <a:spcPct val="0"/>
              </a:spcAft>
              <a:buSzPct val="80000"/>
              <a:buChar char="o"/>
              <a:defRPr sz="2000">
                <a:solidFill>
                  <a:srgbClr val="969696"/>
                </a:solidFill>
                <a:latin typeface="Trebuchet MS" pitchFamily="34" charset="0"/>
                <a:cs typeface="Arial" charset="0"/>
              </a:defRPr>
            </a:lvl6pPr>
            <a:lvl7pPr marL="2971800" indent="-228600" eaLnBrk="0" fontAlgn="base" hangingPunct="0">
              <a:spcBef>
                <a:spcPct val="20000"/>
              </a:spcBef>
              <a:spcAft>
                <a:spcPct val="0"/>
              </a:spcAft>
              <a:buSzPct val="80000"/>
              <a:buChar char="o"/>
              <a:defRPr sz="2000">
                <a:solidFill>
                  <a:srgbClr val="969696"/>
                </a:solidFill>
                <a:latin typeface="Trebuchet MS" pitchFamily="34" charset="0"/>
                <a:cs typeface="Arial" charset="0"/>
              </a:defRPr>
            </a:lvl7pPr>
            <a:lvl8pPr marL="3429000" indent="-228600" eaLnBrk="0" fontAlgn="base" hangingPunct="0">
              <a:spcBef>
                <a:spcPct val="20000"/>
              </a:spcBef>
              <a:spcAft>
                <a:spcPct val="0"/>
              </a:spcAft>
              <a:buSzPct val="80000"/>
              <a:buChar char="o"/>
              <a:defRPr sz="2000">
                <a:solidFill>
                  <a:srgbClr val="969696"/>
                </a:solidFill>
                <a:latin typeface="Trebuchet MS" pitchFamily="34" charset="0"/>
                <a:cs typeface="Arial" charset="0"/>
              </a:defRPr>
            </a:lvl8pPr>
            <a:lvl9pPr marL="3886200" indent="-228600" eaLnBrk="0" fontAlgn="base" hangingPunct="0">
              <a:spcBef>
                <a:spcPct val="20000"/>
              </a:spcBef>
              <a:spcAft>
                <a:spcPct val="0"/>
              </a:spcAft>
              <a:buSzPct val="80000"/>
              <a:buChar char="o"/>
              <a:defRPr sz="2000">
                <a:solidFill>
                  <a:srgbClr val="969696"/>
                </a:solidFill>
                <a:latin typeface="Trebuchet MS" pitchFamily="34" charset="0"/>
                <a:cs typeface="Arial" charset="0"/>
              </a:defRPr>
            </a:lvl9pPr>
          </a:lstStyle>
          <a:p>
            <a:pPr algn="ctr" eaLnBrk="1" hangingPunct="1">
              <a:lnSpc>
                <a:spcPct val="100000"/>
              </a:lnSpc>
              <a:spcBef>
                <a:spcPct val="0"/>
              </a:spcBef>
              <a:spcAft>
                <a:spcPct val="0"/>
              </a:spcAft>
              <a:buClrTx/>
              <a:buSzTx/>
              <a:buFontTx/>
              <a:buNone/>
              <a:defRPr/>
            </a:pPr>
            <a:r>
              <a:rPr lang="en-US" altLang="en-US" sz="1800" smtClean="0">
                <a:solidFill>
                  <a:schemeClr val="tx1"/>
                </a:solidFill>
                <a:latin typeface="Arial" charset="0"/>
              </a:rPr>
              <a:t>increasing</a:t>
            </a:r>
          </a:p>
        </p:txBody>
      </p:sp>
      <p:sp>
        <p:nvSpPr>
          <p:cNvPr id="24582" name="AutoShape 8"/>
          <p:cNvSpPr>
            <a:spLocks noChangeArrowheads="1"/>
          </p:cNvSpPr>
          <p:nvPr/>
        </p:nvSpPr>
        <p:spPr bwMode="auto">
          <a:xfrm flipH="1" flipV="1">
            <a:off x="1981200" y="1919288"/>
            <a:ext cx="533400" cy="3124200"/>
          </a:xfrm>
          <a:prstGeom prst="downArrow">
            <a:avLst>
              <a:gd name="adj1" fmla="val 50000"/>
              <a:gd name="adj2" fmla="val 146429"/>
            </a:avLst>
          </a:prstGeom>
          <a:ln>
            <a:headEnd/>
            <a:tailEnd/>
          </a:ln>
        </p:spPr>
        <p:style>
          <a:lnRef idx="1">
            <a:schemeClr val="accent1"/>
          </a:lnRef>
          <a:fillRef idx="2">
            <a:schemeClr val="accent1"/>
          </a:fillRef>
          <a:effectRef idx="1">
            <a:schemeClr val="accent1"/>
          </a:effectRef>
          <a:fontRef idx="minor">
            <a:schemeClr val="dk1"/>
          </a:fontRef>
        </p:style>
        <p:txBody>
          <a:bodyPr rot="10800000" vert="eaVert" wrap="none" anchor="ctr"/>
          <a:lstStyle>
            <a:lvl1pPr eaLnBrk="0" hangingPunct="0">
              <a:lnSpc>
                <a:spcPct val="90000"/>
              </a:lnSpc>
              <a:spcBef>
                <a:spcPct val="20000"/>
              </a:spcBef>
              <a:spcAft>
                <a:spcPct val="20000"/>
              </a:spcAft>
              <a:buClr>
                <a:srgbClr val="336699"/>
              </a:buClr>
              <a:buSzPct val="115000"/>
              <a:buFont typeface="Wingdings" pitchFamily="2" charset="2"/>
              <a:buChar char="§"/>
              <a:defRPr sz="3200">
                <a:solidFill>
                  <a:srgbClr val="003366"/>
                </a:solidFill>
                <a:latin typeface="Trebuchet MS" pitchFamily="34" charset="0"/>
                <a:cs typeface="Arial" charset="0"/>
              </a:defRPr>
            </a:lvl1pPr>
            <a:lvl2pPr marL="742950" indent="-285750" eaLnBrk="0" hangingPunct="0">
              <a:lnSpc>
                <a:spcPct val="90000"/>
              </a:lnSpc>
              <a:spcBef>
                <a:spcPct val="20000"/>
              </a:spcBef>
              <a:spcAft>
                <a:spcPct val="20000"/>
              </a:spcAft>
              <a:buClr>
                <a:srgbClr val="6699CC"/>
              </a:buClr>
              <a:buSzPct val="125000"/>
              <a:buChar char="•"/>
              <a:defRPr sz="2800">
                <a:solidFill>
                  <a:srgbClr val="335F89"/>
                </a:solidFill>
                <a:latin typeface="Trebuchet MS" pitchFamily="34" charset="0"/>
                <a:cs typeface="Arial" charset="0"/>
              </a:defRPr>
            </a:lvl2pPr>
            <a:lvl3pPr marL="1143000" indent="-228600" eaLnBrk="0" hangingPunct="0">
              <a:lnSpc>
                <a:spcPct val="90000"/>
              </a:lnSpc>
              <a:spcBef>
                <a:spcPct val="20000"/>
              </a:spcBef>
              <a:spcAft>
                <a:spcPct val="20000"/>
              </a:spcAft>
              <a:buClr>
                <a:srgbClr val="336699"/>
              </a:buClr>
              <a:buSzPct val="115000"/>
              <a:buFont typeface="Wingdings" pitchFamily="2" charset="2"/>
              <a:buChar char="w"/>
              <a:defRPr sz="2400">
                <a:solidFill>
                  <a:srgbClr val="5F5F5F"/>
                </a:solidFill>
                <a:latin typeface="Trebuchet MS" pitchFamily="34" charset="0"/>
                <a:cs typeface="Arial" charset="0"/>
              </a:defRPr>
            </a:lvl3pPr>
            <a:lvl4pPr marL="1600200" indent="-228600" eaLnBrk="0" hangingPunct="0">
              <a:spcBef>
                <a:spcPct val="20000"/>
              </a:spcBef>
              <a:buSzPct val="75000"/>
              <a:buFont typeface="Wingdings" pitchFamily="2" charset="2"/>
              <a:buChar char="v"/>
              <a:defRPr sz="2000">
                <a:solidFill>
                  <a:srgbClr val="808080"/>
                </a:solidFill>
                <a:latin typeface="Trebuchet MS" pitchFamily="34" charset="0"/>
                <a:cs typeface="Arial" charset="0"/>
              </a:defRPr>
            </a:lvl4pPr>
            <a:lvl5pPr marL="2057400" indent="-228600" eaLnBrk="0" hangingPunct="0">
              <a:spcBef>
                <a:spcPct val="20000"/>
              </a:spcBef>
              <a:buSzPct val="80000"/>
              <a:buChar char="o"/>
              <a:defRPr sz="2000">
                <a:solidFill>
                  <a:srgbClr val="969696"/>
                </a:solidFill>
                <a:latin typeface="Trebuchet MS" pitchFamily="34" charset="0"/>
                <a:cs typeface="Arial" charset="0"/>
              </a:defRPr>
            </a:lvl5pPr>
            <a:lvl6pPr marL="2514600" indent="-228600" eaLnBrk="0" fontAlgn="base" hangingPunct="0">
              <a:spcBef>
                <a:spcPct val="20000"/>
              </a:spcBef>
              <a:spcAft>
                <a:spcPct val="0"/>
              </a:spcAft>
              <a:buSzPct val="80000"/>
              <a:buChar char="o"/>
              <a:defRPr sz="2000">
                <a:solidFill>
                  <a:srgbClr val="969696"/>
                </a:solidFill>
                <a:latin typeface="Trebuchet MS" pitchFamily="34" charset="0"/>
                <a:cs typeface="Arial" charset="0"/>
              </a:defRPr>
            </a:lvl6pPr>
            <a:lvl7pPr marL="2971800" indent="-228600" eaLnBrk="0" fontAlgn="base" hangingPunct="0">
              <a:spcBef>
                <a:spcPct val="20000"/>
              </a:spcBef>
              <a:spcAft>
                <a:spcPct val="0"/>
              </a:spcAft>
              <a:buSzPct val="80000"/>
              <a:buChar char="o"/>
              <a:defRPr sz="2000">
                <a:solidFill>
                  <a:srgbClr val="969696"/>
                </a:solidFill>
                <a:latin typeface="Trebuchet MS" pitchFamily="34" charset="0"/>
                <a:cs typeface="Arial" charset="0"/>
              </a:defRPr>
            </a:lvl7pPr>
            <a:lvl8pPr marL="3429000" indent="-228600" eaLnBrk="0" fontAlgn="base" hangingPunct="0">
              <a:spcBef>
                <a:spcPct val="20000"/>
              </a:spcBef>
              <a:spcAft>
                <a:spcPct val="0"/>
              </a:spcAft>
              <a:buSzPct val="80000"/>
              <a:buChar char="o"/>
              <a:defRPr sz="2000">
                <a:solidFill>
                  <a:srgbClr val="969696"/>
                </a:solidFill>
                <a:latin typeface="Trebuchet MS" pitchFamily="34" charset="0"/>
                <a:cs typeface="Arial" charset="0"/>
              </a:defRPr>
            </a:lvl8pPr>
            <a:lvl9pPr marL="3886200" indent="-228600" eaLnBrk="0" fontAlgn="base" hangingPunct="0">
              <a:spcBef>
                <a:spcPct val="20000"/>
              </a:spcBef>
              <a:spcAft>
                <a:spcPct val="0"/>
              </a:spcAft>
              <a:buSzPct val="80000"/>
              <a:buChar char="o"/>
              <a:defRPr sz="2000">
                <a:solidFill>
                  <a:srgbClr val="969696"/>
                </a:solidFill>
                <a:latin typeface="Trebuchet MS" pitchFamily="34" charset="0"/>
                <a:cs typeface="Arial" charset="0"/>
              </a:defRPr>
            </a:lvl9pPr>
          </a:lstStyle>
          <a:p>
            <a:pPr algn="ctr" eaLnBrk="1" hangingPunct="1">
              <a:lnSpc>
                <a:spcPct val="100000"/>
              </a:lnSpc>
              <a:spcBef>
                <a:spcPct val="0"/>
              </a:spcBef>
              <a:spcAft>
                <a:spcPct val="0"/>
              </a:spcAft>
              <a:buClrTx/>
              <a:buSzTx/>
              <a:buFontTx/>
              <a:buNone/>
              <a:defRPr/>
            </a:pPr>
            <a:r>
              <a:rPr lang="en-US" altLang="en-US" sz="1800" smtClean="0">
                <a:solidFill>
                  <a:schemeClr val="tx1"/>
                </a:solidFill>
                <a:latin typeface="Arial" charset="0"/>
              </a:rPr>
              <a:t>Decreasing</a:t>
            </a:r>
          </a:p>
        </p:txBody>
      </p:sp>
      <p:sp>
        <p:nvSpPr>
          <p:cNvPr id="29702" name="Text Box 10"/>
          <p:cNvSpPr txBox="1">
            <a:spLocks noChangeArrowheads="1"/>
          </p:cNvSpPr>
          <p:nvPr/>
        </p:nvSpPr>
        <p:spPr bwMode="auto">
          <a:xfrm>
            <a:off x="228600" y="1309688"/>
            <a:ext cx="990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a:spcBef>
                <a:spcPct val="50000"/>
              </a:spcBef>
              <a:buClrTx/>
              <a:buFontTx/>
              <a:buNone/>
            </a:pPr>
            <a:r>
              <a:rPr lang="en-US" altLang="en-US" sz="2800" b="1">
                <a:solidFill>
                  <a:srgbClr val="FF0000"/>
                </a:solidFill>
                <a:latin typeface="Arial" charset="0"/>
                <a:cs typeface="Arial" charset="0"/>
              </a:rPr>
              <a:t>Size</a:t>
            </a:r>
          </a:p>
        </p:txBody>
      </p:sp>
      <p:sp>
        <p:nvSpPr>
          <p:cNvPr id="29703" name="Text Box 11"/>
          <p:cNvSpPr txBox="1">
            <a:spLocks noChangeArrowheads="1"/>
          </p:cNvSpPr>
          <p:nvPr/>
        </p:nvSpPr>
        <p:spPr bwMode="auto">
          <a:xfrm>
            <a:off x="1676400" y="5195888"/>
            <a:ext cx="1143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a:spcBef>
                <a:spcPct val="50000"/>
              </a:spcBef>
              <a:buClrTx/>
              <a:buFontTx/>
              <a:buNone/>
            </a:pPr>
            <a:r>
              <a:rPr lang="en-US" altLang="en-US" sz="2800" b="1">
                <a:solidFill>
                  <a:srgbClr val="FF0000"/>
                </a:solidFill>
                <a:latin typeface="Arial" charset="0"/>
                <a:cs typeface="Arial" charset="0"/>
              </a:rPr>
              <a:t>Delay</a:t>
            </a:r>
            <a:endParaRPr lang="en-US" altLang="en-US" sz="2800">
              <a:solidFill>
                <a:srgbClr val="FF0000"/>
              </a:solidFill>
              <a:latin typeface="Arial" charset="0"/>
              <a:cs typeface="Arial" charset="0"/>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idx="4294967295"/>
          </p:nvPr>
        </p:nvSpPr>
        <p:spPr>
          <a:xfrm>
            <a:off x="2592388" y="47625"/>
            <a:ext cx="6551612" cy="1143000"/>
          </a:xfrm>
        </p:spPr>
        <p:txBody>
          <a:bodyPr/>
          <a:lstStyle/>
          <a:p>
            <a:r>
              <a:rPr lang="en-US" altLang="en-US" sz="3600" dirty="0" err="1" smtClean="0">
                <a:latin typeface="Times New Roman" pitchFamily="18" charset="0"/>
                <a:cs typeface="Times New Roman" pitchFamily="18" charset="0"/>
              </a:rPr>
              <a:t>findmax</a:t>
            </a:r>
            <a:r>
              <a:rPr lang="en-US" altLang="en-US" sz="3600" dirty="0" smtClean="0">
                <a:latin typeface="Times New Roman" pitchFamily="18" charset="0"/>
                <a:cs typeface="Times New Roman" pitchFamily="18" charset="0"/>
              </a:rPr>
              <a:t> cont.</a:t>
            </a:r>
          </a:p>
        </p:txBody>
      </p:sp>
      <p:sp>
        <p:nvSpPr>
          <p:cNvPr id="155652" name="Rectangle 4"/>
          <p:cNvSpPr>
            <a:spLocks noChangeArrowheads="1"/>
          </p:cNvSpPr>
          <p:nvPr/>
        </p:nvSpPr>
        <p:spPr bwMode="auto">
          <a:xfrm>
            <a:off x="1143000" y="3124200"/>
            <a:ext cx="3962400" cy="838200"/>
          </a:xfrm>
          <a:prstGeom prst="rect">
            <a:avLst/>
          </a:prstGeom>
          <a:solidFill>
            <a:srgbClr val="FFFFCC"/>
          </a:solidFill>
          <a:ln w="12700">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55653" name="Rectangle 5"/>
          <p:cNvSpPr>
            <a:spLocks noChangeArrowheads="1"/>
          </p:cNvSpPr>
          <p:nvPr/>
        </p:nvSpPr>
        <p:spPr bwMode="auto">
          <a:xfrm>
            <a:off x="215900" y="5257800"/>
            <a:ext cx="6400800" cy="685800"/>
          </a:xfrm>
          <a:prstGeom prst="rect">
            <a:avLst/>
          </a:prstGeom>
          <a:solidFill>
            <a:srgbClr val="FFFFCC"/>
          </a:solidFill>
          <a:ln w="12700">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55651" name="Rectangle 3"/>
          <p:cNvSpPr>
            <a:spLocks noGrp="1" noChangeArrowheads="1"/>
          </p:cNvSpPr>
          <p:nvPr>
            <p:ph type="body" idx="4294967295"/>
          </p:nvPr>
        </p:nvSpPr>
        <p:spPr>
          <a:xfrm>
            <a:off x="228600" y="1219200"/>
            <a:ext cx="8686800" cy="5105400"/>
          </a:xfrm>
        </p:spPr>
        <p:txBody>
          <a:bodyPr/>
          <a:lstStyle/>
          <a:p>
            <a:pPr>
              <a:buFont typeface="Wingdings" pitchFamily="2" charset="2"/>
              <a:buNone/>
            </a:pPr>
            <a:r>
              <a:rPr lang="en-US" altLang="en-US" sz="2000" b="1" smtClean="0">
                <a:latin typeface="Courier New" pitchFamily="49" charset="0"/>
                <a:cs typeface="Times New Roman" pitchFamily="18" charset="0"/>
              </a:rPr>
              <a:t>  /* Now find the max on each local processor */</a:t>
            </a:r>
          </a:p>
          <a:p>
            <a:pPr>
              <a:buFont typeface="Wingdings" pitchFamily="2" charset="2"/>
              <a:buNone/>
            </a:pPr>
            <a:r>
              <a:rPr lang="en-US" altLang="en-US" sz="2000" b="1" smtClean="0">
                <a:latin typeface="Courier New" pitchFamily="49" charset="0"/>
                <a:cs typeface="Times New Roman" pitchFamily="18" charset="0"/>
              </a:rPr>
              <a:t>  ymymax.data = -FLT_MAX;</a:t>
            </a:r>
          </a:p>
          <a:p>
            <a:pPr>
              <a:buFont typeface="Wingdings" pitchFamily="2" charset="2"/>
              <a:buNone/>
            </a:pPr>
            <a:r>
              <a:rPr lang="en-US" altLang="en-US" sz="2000" b="1" smtClean="0">
                <a:latin typeface="Courier New" pitchFamily="49" charset="0"/>
                <a:cs typeface="Times New Roman" pitchFamily="18" charset="0"/>
              </a:rPr>
              <a:t>  ymymax.idx = 0;</a:t>
            </a:r>
          </a:p>
          <a:p>
            <a:pPr>
              <a:buFont typeface="Wingdings" pitchFamily="2" charset="2"/>
              <a:buNone/>
            </a:pPr>
            <a:r>
              <a:rPr lang="en-US" altLang="en-US" sz="2000" b="1" smtClean="0">
                <a:latin typeface="Courier New" pitchFamily="49" charset="0"/>
                <a:cs typeface="Times New Roman" pitchFamily="18" charset="0"/>
              </a:rPr>
              <a:t>  for (i=0;i&lt;numpts;i++) {</a:t>
            </a:r>
          </a:p>
          <a:p>
            <a:pPr>
              <a:buFont typeface="Wingdings" pitchFamily="2" charset="2"/>
              <a:buNone/>
            </a:pPr>
            <a:r>
              <a:rPr lang="en-US" altLang="en-US" sz="2000" b="1" smtClean="0">
                <a:latin typeface="Courier New" pitchFamily="49" charset="0"/>
                <a:cs typeface="Times New Roman" pitchFamily="18" charset="0"/>
              </a:rPr>
              <a:t>    if (y[i].data &gt; ymymax.data) {</a:t>
            </a:r>
          </a:p>
          <a:p>
            <a:pPr>
              <a:buFont typeface="Wingdings" pitchFamily="2" charset="2"/>
              <a:buNone/>
            </a:pPr>
            <a:r>
              <a:rPr lang="en-US" altLang="en-US" sz="2000" b="1" smtClean="0">
                <a:latin typeface="Courier New" pitchFamily="49" charset="0"/>
                <a:cs typeface="Times New Roman" pitchFamily="18" charset="0"/>
              </a:rPr>
              <a:t>      ymymax.data = y[i].data;</a:t>
            </a:r>
          </a:p>
          <a:p>
            <a:pPr>
              <a:buFont typeface="Wingdings" pitchFamily="2" charset="2"/>
              <a:buNone/>
            </a:pPr>
            <a:r>
              <a:rPr lang="en-US" altLang="en-US" sz="2000" b="1" smtClean="0">
                <a:latin typeface="Courier New" pitchFamily="49" charset="0"/>
                <a:cs typeface="Times New Roman" pitchFamily="18" charset="0"/>
              </a:rPr>
              <a:t>      ymymax.idx = y[i].idx;</a:t>
            </a:r>
          </a:p>
          <a:p>
            <a:pPr>
              <a:buFont typeface="Wingdings" pitchFamily="2" charset="2"/>
              <a:buNone/>
            </a:pPr>
            <a:r>
              <a:rPr lang="en-US" altLang="en-US" sz="2000" b="1" smtClean="0">
                <a:latin typeface="Courier New" pitchFamily="49" charset="0"/>
                <a:cs typeface="Times New Roman" pitchFamily="18" charset="0"/>
              </a:rPr>
              <a:t>    }</a:t>
            </a:r>
          </a:p>
          <a:p>
            <a:pPr>
              <a:buFont typeface="Wingdings" pitchFamily="2" charset="2"/>
              <a:buNone/>
            </a:pPr>
            <a:r>
              <a:rPr lang="en-US" altLang="en-US" sz="2000" b="1" smtClean="0">
                <a:latin typeface="Courier New" pitchFamily="49" charset="0"/>
                <a:cs typeface="Times New Roman" pitchFamily="18" charset="0"/>
              </a:rPr>
              <a:t>  }</a:t>
            </a:r>
          </a:p>
          <a:p>
            <a:pPr>
              <a:buFont typeface="Wingdings" pitchFamily="2" charset="2"/>
              <a:buNone/>
            </a:pPr>
            <a:endParaRPr lang="en-US" altLang="en-US" sz="2000" b="1" smtClean="0">
              <a:latin typeface="Courier New" pitchFamily="49" charset="0"/>
              <a:cs typeface="Times New Roman" pitchFamily="18" charset="0"/>
            </a:endParaRPr>
          </a:p>
          <a:p>
            <a:pPr>
              <a:buFont typeface="Wingdings" pitchFamily="2" charset="2"/>
              <a:buNone/>
            </a:pPr>
            <a:r>
              <a:rPr lang="en-US" altLang="en-US" sz="2000" b="1" smtClean="0">
                <a:latin typeface="Courier New" pitchFamily="49" charset="0"/>
                <a:cs typeface="Times New Roman" pitchFamily="18" charset="0"/>
              </a:rPr>
              <a:t>/* Now find the max across the processors */</a:t>
            </a:r>
          </a:p>
          <a:p>
            <a:pPr>
              <a:buFont typeface="Wingdings" pitchFamily="2" charset="2"/>
              <a:buNone/>
            </a:pPr>
            <a:r>
              <a:rPr lang="en-US" altLang="en-US" sz="2000" b="1" smtClean="0">
                <a:latin typeface="Courier New" pitchFamily="49" charset="0"/>
                <a:cs typeface="Times New Roman" pitchFamily="18" charset="0"/>
              </a:rPr>
              <a:t>MPI_Reduce (&amp;ymymax,ymax,1,MPI_FLOAT_INT,    		  MPI_MAXLOC, 0, MPI_COMM_WORLD);</a:t>
            </a:r>
          </a:p>
          <a:p>
            <a:pPr>
              <a:buFont typeface="Wingdings" pitchFamily="2" charset="2"/>
              <a:buNone/>
            </a:pPr>
            <a:endParaRPr lang="en-US" altLang="en-US" sz="2000" b="1" smtClean="0">
              <a:latin typeface="Courier New" pitchFamily="49" charset="0"/>
              <a:cs typeface="Times New Roman" pitchFamily="18" charset="0"/>
            </a:endParaRPr>
          </a:p>
          <a:p>
            <a:pPr>
              <a:buFont typeface="Wingdings" pitchFamily="2" charset="2"/>
              <a:buNone/>
            </a:pPr>
            <a:r>
              <a:rPr lang="en-US" altLang="en-US" sz="2000" b="1" smtClean="0">
                <a:latin typeface="Courier New" pitchFamily="49" charset="0"/>
                <a:cs typeface="Times New Roman" pitchFamily="18" charset="0"/>
              </a:rPr>
              <a:t>  </a:t>
            </a:r>
          </a:p>
        </p:txBody>
      </p:sp>
    </p:spTree>
  </p:cSld>
  <p:clrMapOvr>
    <a:masterClrMapping/>
  </p:clrMapOvr>
  <p:transition spd="slow"/>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idx="4294967295"/>
          </p:nvPr>
        </p:nvSpPr>
        <p:spPr>
          <a:xfrm>
            <a:off x="2592388" y="47625"/>
            <a:ext cx="6551612" cy="1143000"/>
          </a:xfrm>
        </p:spPr>
        <p:txBody>
          <a:bodyPr/>
          <a:lstStyle/>
          <a:p>
            <a:r>
              <a:rPr lang="en-US" altLang="en-US" sz="3600" dirty="0" err="1" smtClean="0">
                <a:latin typeface="Times New Roman" pitchFamily="18" charset="0"/>
                <a:cs typeface="Times New Roman" pitchFamily="18" charset="0"/>
              </a:rPr>
              <a:t>findmax</a:t>
            </a:r>
            <a:r>
              <a:rPr lang="en-US" altLang="en-US" sz="3600" dirty="0" smtClean="0">
                <a:latin typeface="Times New Roman" pitchFamily="18" charset="0"/>
                <a:cs typeface="Times New Roman" pitchFamily="18" charset="0"/>
              </a:rPr>
              <a:t> cont.</a:t>
            </a:r>
          </a:p>
        </p:txBody>
      </p:sp>
      <p:sp>
        <p:nvSpPr>
          <p:cNvPr id="156675" name="Rectangle 3"/>
          <p:cNvSpPr>
            <a:spLocks noGrp="1" noChangeArrowheads="1"/>
          </p:cNvSpPr>
          <p:nvPr>
            <p:ph type="body" idx="4294967295"/>
          </p:nvPr>
        </p:nvSpPr>
        <p:spPr>
          <a:xfrm>
            <a:off x="0" y="1600200"/>
            <a:ext cx="8229600" cy="4525963"/>
          </a:xfrm>
        </p:spPr>
        <p:txBody>
          <a:bodyPr/>
          <a:lstStyle/>
          <a:p>
            <a:pPr>
              <a:buFont typeface="Wingdings" pitchFamily="2" charset="2"/>
              <a:buNone/>
            </a:pPr>
            <a:r>
              <a:rPr lang="en-US" altLang="en-US" sz="2000" b="1" smtClean="0">
                <a:latin typeface="Courier New" pitchFamily="49" charset="0"/>
                <a:cs typeface="Times New Roman" pitchFamily="18" charset="0"/>
              </a:rPr>
              <a:t>/* now print out answer */</a:t>
            </a:r>
          </a:p>
          <a:p>
            <a:pPr>
              <a:buFont typeface="Wingdings" pitchFamily="2" charset="2"/>
              <a:buNone/>
            </a:pPr>
            <a:r>
              <a:rPr lang="en-US" altLang="en-US" sz="2000" b="1" smtClean="0">
                <a:latin typeface="Courier New" pitchFamily="49" charset="0"/>
                <a:cs typeface="Times New Roman" pitchFamily="18" charset="0"/>
              </a:rPr>
              <a:t>  if (myrank == 0) {</a:t>
            </a:r>
          </a:p>
          <a:p>
            <a:pPr>
              <a:buFont typeface="Wingdings" pitchFamily="2" charset="2"/>
              <a:buNone/>
            </a:pPr>
            <a:r>
              <a:rPr lang="en-US" altLang="en-US" sz="2000" b="1" smtClean="0">
                <a:latin typeface="Courier New" pitchFamily="49" charset="0"/>
                <a:cs typeface="Times New Roman" pitchFamily="18" charset="0"/>
              </a:rPr>
              <a:t>    printf("The maximum value of the function is %f 		which occurs at x = %f \n",</a:t>
            </a:r>
          </a:p>
          <a:p>
            <a:pPr>
              <a:buFont typeface="Wingdings" pitchFamily="2" charset="2"/>
              <a:buNone/>
            </a:pPr>
            <a:r>
              <a:rPr lang="en-US" altLang="en-US" sz="2000" b="1" smtClean="0">
                <a:latin typeface="Courier New" pitchFamily="49" charset="0"/>
                <a:cs typeface="Times New Roman" pitchFamily="18" charset="0"/>
              </a:rPr>
              <a:t>           ymax.data, ymax.idx*delx);</a:t>
            </a:r>
          </a:p>
          <a:p>
            <a:pPr>
              <a:buFont typeface="Wingdings" pitchFamily="2" charset="2"/>
              <a:buNone/>
            </a:pPr>
            <a:r>
              <a:rPr lang="en-US" altLang="en-US" sz="2000" b="1" smtClean="0">
                <a:latin typeface="Courier New" pitchFamily="49" charset="0"/>
                <a:cs typeface="Times New Roman" pitchFamily="18" charset="0"/>
              </a:rPr>
              <a:t>  }</a:t>
            </a:r>
          </a:p>
          <a:p>
            <a:pPr>
              <a:buFont typeface="Wingdings" pitchFamily="2" charset="2"/>
              <a:buNone/>
            </a:pPr>
            <a:endParaRPr lang="en-US" altLang="en-US" sz="2000" b="1" smtClean="0">
              <a:latin typeface="Courier New" pitchFamily="49" charset="0"/>
              <a:cs typeface="Times New Roman" pitchFamily="18" charset="0"/>
            </a:endParaRPr>
          </a:p>
          <a:p>
            <a:pPr>
              <a:buFont typeface="Wingdings" pitchFamily="2" charset="2"/>
              <a:buNone/>
            </a:pPr>
            <a:r>
              <a:rPr lang="en-US" altLang="en-US" sz="2000" b="1" smtClean="0">
                <a:latin typeface="Courier New" pitchFamily="49" charset="0"/>
                <a:cs typeface="Times New Roman" pitchFamily="18" charset="0"/>
              </a:rPr>
              <a:t>  /* call barrier and exit */</a:t>
            </a:r>
          </a:p>
          <a:p>
            <a:pPr>
              <a:buFont typeface="Wingdings" pitchFamily="2" charset="2"/>
              <a:buNone/>
            </a:pPr>
            <a:r>
              <a:rPr lang="en-US" altLang="en-US" sz="2000" b="1" smtClean="0">
                <a:latin typeface="Courier New" pitchFamily="49" charset="0"/>
                <a:cs typeface="Times New Roman" pitchFamily="18" charset="0"/>
              </a:rPr>
              <a:t>  MPI_Barrier(MPI_COMM_WORLD);</a:t>
            </a:r>
          </a:p>
          <a:p>
            <a:pPr>
              <a:buFont typeface="Wingdings" pitchFamily="2" charset="2"/>
              <a:buNone/>
            </a:pPr>
            <a:r>
              <a:rPr lang="en-US" altLang="en-US" sz="2000" b="1" smtClean="0">
                <a:latin typeface="Courier New" pitchFamily="49" charset="0"/>
                <a:cs typeface="Times New Roman" pitchFamily="18" charset="0"/>
              </a:rPr>
              <a:t>  MPI_Finalize ();</a:t>
            </a:r>
          </a:p>
          <a:p>
            <a:pPr>
              <a:buFont typeface="Wingdings" pitchFamily="2" charset="2"/>
              <a:buNone/>
            </a:pPr>
            <a:r>
              <a:rPr lang="en-US" altLang="en-US" sz="2000" b="1" smtClean="0">
                <a:latin typeface="Courier New" pitchFamily="49" charset="0"/>
                <a:cs typeface="Times New Roman" pitchFamily="18" charset="0"/>
              </a:rPr>
              <a:t>}</a:t>
            </a:r>
          </a:p>
        </p:txBody>
      </p:sp>
    </p:spTree>
  </p:cSld>
  <p:clrMapOvr>
    <a:masterClrMapping/>
  </p:clrMapOvr>
  <p:transition spd="slow"/>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450850" y="274638"/>
            <a:ext cx="8235950" cy="868362"/>
          </a:xfrm>
        </p:spPr>
        <p:txBody>
          <a:bodyPr>
            <a:normAutofit/>
          </a:bodyPr>
          <a:lstStyle/>
          <a:p>
            <a:r>
              <a:rPr lang="en-US" altLang="en-US" dirty="0" smtClean="0">
                <a:latin typeface="Times New Roman" pitchFamily="18" charset="0"/>
                <a:cs typeface="Times New Roman" pitchFamily="18" charset="0"/>
              </a:rPr>
              <a:t>Results</a:t>
            </a:r>
          </a:p>
        </p:txBody>
      </p:sp>
      <p:sp>
        <p:nvSpPr>
          <p:cNvPr id="157699" name="Rectangle 3"/>
          <p:cNvSpPr>
            <a:spLocks noGrp="1" noChangeArrowheads="1"/>
          </p:cNvSpPr>
          <p:nvPr>
            <p:ph idx="1"/>
          </p:nvPr>
        </p:nvSpPr>
        <p:spPr>
          <a:xfrm>
            <a:off x="152400" y="1600200"/>
            <a:ext cx="8991600" cy="5105400"/>
          </a:xfrm>
        </p:spPr>
        <p:txBody>
          <a:bodyPr/>
          <a:lstStyle/>
          <a:p>
            <a:pPr>
              <a:lnSpc>
                <a:spcPct val="80000"/>
              </a:lnSpc>
            </a:pPr>
            <a:r>
              <a:rPr lang="en-US" altLang="en-US" dirty="0" smtClean="0">
                <a:latin typeface="Times New Roman" pitchFamily="18" charset="0"/>
                <a:cs typeface="Times New Roman" pitchFamily="18" charset="0"/>
              </a:rPr>
              <a:t>Results for </a:t>
            </a:r>
            <a:r>
              <a:rPr lang="en-US" altLang="en-US" dirty="0" err="1" smtClean="0">
                <a:latin typeface="Times New Roman" pitchFamily="18" charset="0"/>
                <a:cs typeface="Times New Roman" pitchFamily="18" charset="0"/>
              </a:rPr>
              <a:t>numpts</a:t>
            </a:r>
            <a:r>
              <a:rPr lang="en-US" altLang="en-US" dirty="0" smtClean="0">
                <a:latin typeface="Times New Roman" pitchFamily="18" charset="0"/>
                <a:cs typeface="Times New Roman" pitchFamily="18" charset="0"/>
              </a:rPr>
              <a:t>=10,000 :</a:t>
            </a:r>
          </a:p>
          <a:p>
            <a:pPr lvl="1">
              <a:lnSpc>
                <a:spcPct val="80000"/>
              </a:lnSpc>
            </a:pPr>
            <a:r>
              <a:rPr lang="en-US" altLang="en-US" dirty="0" smtClean="0">
                <a:latin typeface="Times New Roman" pitchFamily="18" charset="0"/>
                <a:cs typeface="Times New Roman" pitchFamily="18" charset="0"/>
              </a:rPr>
              <a:t>The maximum value of the function is 1.000000 which occurs at x = 0.875000</a:t>
            </a:r>
          </a:p>
          <a:p>
            <a:pPr lvl="1">
              <a:lnSpc>
                <a:spcPct val="80000"/>
              </a:lnSpc>
            </a:pPr>
            <a:r>
              <a:rPr lang="en-US" altLang="en-US" dirty="0" err="1" smtClean="0">
                <a:latin typeface="Times New Roman" pitchFamily="18" charset="0"/>
                <a:cs typeface="Times New Roman" pitchFamily="18" charset="0"/>
              </a:rPr>
              <a:t>i.e</a:t>
            </a:r>
            <a:r>
              <a:rPr lang="en-US" altLang="en-US" dirty="0" smtClean="0">
                <a:latin typeface="Times New Roman" pitchFamily="18" charset="0"/>
                <a:cs typeface="Times New Roman" pitchFamily="18" charset="0"/>
              </a:rPr>
              <a:t> at x=7/8 or 2</a:t>
            </a:r>
            <a:r>
              <a:rPr lang="en-US" altLang="en-US" dirty="0" smtClean="0">
                <a:latin typeface="Symbol" pitchFamily="18" charset="2"/>
                <a:cs typeface="Times New Roman" pitchFamily="18" charset="0"/>
              </a:rPr>
              <a:t>p</a:t>
            </a:r>
            <a:r>
              <a:rPr lang="en-US" altLang="en-US" dirty="0" smtClean="0">
                <a:latin typeface="Times New Roman" pitchFamily="18" charset="0"/>
                <a:cs typeface="Times New Roman" pitchFamily="18" charset="0"/>
              </a:rPr>
              <a:t>x= 1 ¾ </a:t>
            </a:r>
            <a:r>
              <a:rPr lang="en-US" altLang="en-US" dirty="0" smtClean="0">
                <a:latin typeface="Symbol" pitchFamily="18" charset="2"/>
                <a:cs typeface="Times New Roman" pitchFamily="18" charset="0"/>
              </a:rPr>
              <a:t>p</a:t>
            </a:r>
            <a:r>
              <a:rPr lang="en-US" altLang="en-US" dirty="0" smtClean="0">
                <a:latin typeface="Times New Roman" pitchFamily="18" charset="0"/>
                <a:cs typeface="Times New Roman" pitchFamily="18" charset="0"/>
              </a:rPr>
              <a:t>  </a:t>
            </a:r>
            <a:r>
              <a:rPr lang="en-US" altLang="en-US" sz="3600" dirty="0" smtClean="0">
                <a:solidFill>
                  <a:srgbClr val="CC0000"/>
                </a:solidFill>
                <a:latin typeface="Times New Roman" pitchFamily="18" charset="0"/>
                <a:cs typeface="Times New Roman" pitchFamily="18" charset="0"/>
                <a:sym typeface="Wingdings" pitchFamily="2" charset="2"/>
              </a:rPr>
              <a:t></a:t>
            </a:r>
          </a:p>
          <a:p>
            <a:pPr>
              <a:lnSpc>
                <a:spcPct val="80000"/>
              </a:lnSpc>
            </a:pPr>
            <a:r>
              <a:rPr lang="en-US" altLang="en-US" dirty="0" smtClean="0">
                <a:latin typeface="Times New Roman" pitchFamily="18" charset="0"/>
                <a:cs typeface="Times New Roman" pitchFamily="18" charset="0"/>
              </a:rPr>
              <a:t>In the previous example we found the minimum in data space and then reduced across processor space. We could have reversed this and reduced across processor space first and then found the minimum. What are the </a:t>
            </a:r>
            <a:r>
              <a:rPr lang="en-US" altLang="en-US" dirty="0" smtClean="0">
                <a:solidFill>
                  <a:srgbClr val="CC0000"/>
                </a:solidFill>
                <a:latin typeface="Times New Roman" pitchFamily="18" charset="0"/>
                <a:cs typeface="Times New Roman" pitchFamily="18" charset="0"/>
              </a:rPr>
              <a:t>disadvantages</a:t>
            </a:r>
            <a:r>
              <a:rPr lang="en-US" altLang="en-US" dirty="0" smtClean="0">
                <a:latin typeface="Times New Roman" pitchFamily="18" charset="0"/>
                <a:cs typeface="Times New Roman" pitchFamily="18" charset="0"/>
              </a:rPr>
              <a:t> of this second method?</a:t>
            </a: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xfrm>
            <a:off x="2362200" y="47625"/>
            <a:ext cx="4494213" cy="1143000"/>
          </a:xfrm>
        </p:spPr>
        <p:txBody>
          <a:bodyPr/>
          <a:lstStyle/>
          <a:p>
            <a:r>
              <a:rPr lang="en-US" altLang="en-US" sz="3600" smtClean="0">
                <a:latin typeface="Times New Roman" pitchFamily="18" charset="0"/>
                <a:cs typeface="Times New Roman" pitchFamily="18" charset="0"/>
              </a:rPr>
              <a:t>The Memory Problem</a:t>
            </a:r>
          </a:p>
        </p:txBody>
      </p:sp>
      <p:sp>
        <p:nvSpPr>
          <p:cNvPr id="30723" name="Rectangle 3"/>
          <p:cNvSpPr>
            <a:spLocks noGrp="1" noChangeArrowheads="1"/>
          </p:cNvSpPr>
          <p:nvPr>
            <p:ph type="body" sz="half" idx="4294967295"/>
          </p:nvPr>
        </p:nvSpPr>
        <p:spPr>
          <a:xfrm>
            <a:off x="0" y="1676400"/>
            <a:ext cx="4095750" cy="4722813"/>
          </a:xfrm>
        </p:spPr>
        <p:txBody>
          <a:bodyPr/>
          <a:lstStyle/>
          <a:p>
            <a:r>
              <a:rPr lang="en-US" altLang="en-US" sz="2400" smtClean="0">
                <a:latin typeface="Times New Roman" pitchFamily="18" charset="0"/>
                <a:cs typeface="Times New Roman" pitchFamily="18" charset="0"/>
              </a:rPr>
              <a:t>Processor speed is outpacing memory speed</a:t>
            </a:r>
          </a:p>
          <a:p>
            <a:r>
              <a:rPr lang="en-US" altLang="en-US" sz="2400" smtClean="0">
                <a:latin typeface="Times New Roman" pitchFamily="18" charset="0"/>
                <a:cs typeface="Times New Roman" pitchFamily="18" charset="0"/>
              </a:rPr>
              <a:t>Designers must rely on many “tricks” to offset this</a:t>
            </a:r>
          </a:p>
          <a:p>
            <a:pPr lvl="1"/>
            <a:r>
              <a:rPr lang="en-US" altLang="en-US" sz="2000" smtClean="0">
                <a:latin typeface="Times New Roman" pitchFamily="18" charset="0"/>
                <a:cs typeface="Times New Roman" pitchFamily="18" charset="0"/>
              </a:rPr>
              <a:t>Hierarchal memory</a:t>
            </a:r>
          </a:p>
          <a:p>
            <a:pPr lvl="1"/>
            <a:r>
              <a:rPr lang="en-US" altLang="en-US" sz="2000" smtClean="0">
                <a:latin typeface="Times New Roman" pitchFamily="18" charset="0"/>
                <a:cs typeface="Times New Roman" pitchFamily="18" charset="0"/>
              </a:rPr>
              <a:t>Streaming data</a:t>
            </a:r>
          </a:p>
          <a:p>
            <a:pPr lvl="1"/>
            <a:r>
              <a:rPr lang="en-US" altLang="en-US" sz="2000" smtClean="0">
                <a:latin typeface="Times New Roman" pitchFamily="18" charset="0"/>
                <a:cs typeface="Times New Roman" pitchFamily="18" charset="0"/>
              </a:rPr>
              <a:t>Out of order execution</a:t>
            </a:r>
          </a:p>
          <a:p>
            <a:pPr lvl="1"/>
            <a:r>
              <a:rPr lang="en-US" altLang="en-US" sz="2000" smtClean="0">
                <a:latin typeface="Times New Roman" pitchFamily="18" charset="0"/>
                <a:cs typeface="Times New Roman" pitchFamily="18" charset="0"/>
              </a:rPr>
              <a:t>Superscalar architecture</a:t>
            </a:r>
          </a:p>
          <a:p>
            <a:pPr lvl="1"/>
            <a:r>
              <a:rPr lang="en-US" altLang="en-US" sz="2000" smtClean="0">
                <a:latin typeface="Times New Roman" pitchFamily="18" charset="0"/>
                <a:cs typeface="Times New Roman" pitchFamily="18" charset="0"/>
              </a:rPr>
              <a:t>Branch Prediction</a:t>
            </a:r>
          </a:p>
          <a:p>
            <a:pPr lvl="1"/>
            <a:r>
              <a:rPr lang="en-US" altLang="en-US" sz="2000" smtClean="0">
                <a:latin typeface="Times New Roman" pitchFamily="18" charset="0"/>
                <a:cs typeface="Times New Roman" pitchFamily="18" charset="0"/>
              </a:rPr>
              <a:t>Compiler optimizations</a:t>
            </a:r>
          </a:p>
          <a:p>
            <a:endParaRPr lang="en-US" altLang="en-US" sz="2400" smtClean="0">
              <a:latin typeface="Times New Roman" pitchFamily="18" charset="0"/>
              <a:cs typeface="Times New Roman" pitchFamily="18" charset="0"/>
            </a:endParaRPr>
          </a:p>
        </p:txBody>
      </p:sp>
      <p:pic>
        <p:nvPicPr>
          <p:cNvPr id="30724" name="Picture 4" descr="stream_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905000"/>
            <a:ext cx="4572000" cy="342900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0725" name="Text Box 5"/>
          <p:cNvSpPr txBox="1">
            <a:spLocks noChangeArrowheads="1"/>
          </p:cNvSpPr>
          <p:nvPr/>
        </p:nvSpPr>
        <p:spPr bwMode="auto">
          <a:xfrm>
            <a:off x="5334000" y="5486400"/>
            <a:ext cx="2819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2400">
                <a:latin typeface="Arial" charset="0"/>
                <a:cs typeface="Arial" charset="0"/>
              </a:rPr>
              <a:t>STREAM benchmark</a:t>
            </a:r>
          </a:p>
        </p:txBody>
      </p:sp>
    </p:spTree>
  </p:cSld>
  <p:clrMapOvr>
    <a:masterClrMapping/>
  </p:clrMapOvr>
  <p:transition spd="med">
    <p:pull dir="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oter Placeholder 4"/>
          <p:cNvSpPr>
            <a:spLocks noGrp="1"/>
          </p:cNvSpPr>
          <p:nvPr>
            <p:ph type="ftr" sz="quarter" idx="11"/>
          </p:nvPr>
        </p:nvSpPr>
        <p:spPr bwMode="auto">
          <a:xfrm>
            <a:off x="0" y="6477000"/>
            <a:ext cx="2895600" cy="244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a:spcBef>
                <a:spcPct val="0"/>
              </a:spcBef>
              <a:buClrTx/>
              <a:buFontTx/>
              <a:buNone/>
            </a:pPr>
            <a:r>
              <a:rPr lang="en-US" altLang="en-US" sz="1400">
                <a:latin typeface="Arial" charset="0"/>
                <a:cs typeface="Arial" charset="0"/>
              </a:rPr>
              <a:t>Intro to Parallel Processing</a:t>
            </a:r>
          </a:p>
        </p:txBody>
      </p:sp>
      <p:pic>
        <p:nvPicPr>
          <p:cNvPr id="31747" name="Picture 8" descr="dongarra"/>
          <p:cNvPicPr>
            <a:picLocks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381000" y="714375"/>
            <a:ext cx="8534400" cy="6181725"/>
          </a:xfrm>
          <a:noFill/>
        </p:spPr>
      </p:pic>
      <p:sp>
        <p:nvSpPr>
          <p:cNvPr id="31748" name="Rectangle 5"/>
          <p:cNvSpPr>
            <a:spLocks noGrp="1" noChangeArrowheads="1"/>
          </p:cNvSpPr>
          <p:nvPr>
            <p:ph type="title" idx="4294967295"/>
          </p:nvPr>
        </p:nvSpPr>
        <p:spPr>
          <a:xfrm>
            <a:off x="1600200" y="152400"/>
            <a:ext cx="5181600" cy="685800"/>
          </a:xfrm>
        </p:spPr>
        <p:txBody>
          <a:bodyPr/>
          <a:lstStyle/>
          <a:p>
            <a:pPr algn="ctr"/>
            <a:r>
              <a:rPr lang="en-US" altLang="en-US" sz="3600" smtClean="0">
                <a:latin typeface="Times New Roman" pitchFamily="18" charset="0"/>
                <a:cs typeface="Times New Roman" pitchFamily="18" charset="0"/>
              </a:rPr>
              <a:t>The Heat Problem</a:t>
            </a:r>
          </a:p>
        </p:txBody>
      </p:sp>
      <p:sp>
        <p:nvSpPr>
          <p:cNvPr id="31749" name="Text Box 9"/>
          <p:cNvSpPr txBox="1">
            <a:spLocks noChangeArrowheads="1"/>
          </p:cNvSpPr>
          <p:nvPr/>
        </p:nvSpPr>
        <p:spPr bwMode="auto">
          <a:xfrm>
            <a:off x="1219200" y="6400800"/>
            <a:ext cx="3886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50000"/>
              </a:spcBef>
              <a:buClrTx/>
              <a:buFontTx/>
              <a:buNone/>
            </a:pPr>
            <a:r>
              <a:rPr lang="en-US" altLang="en-US" sz="1600">
                <a:solidFill>
                  <a:srgbClr val="6699FF"/>
                </a:solidFill>
                <a:latin typeface="Arial" charset="0"/>
                <a:cs typeface="Arial" charset="0"/>
              </a:rPr>
              <a:t>Additionally From: Jack Dongarra, UT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oter Placeholder 4"/>
          <p:cNvSpPr>
            <a:spLocks noGrp="1"/>
          </p:cNvSpPr>
          <p:nvPr>
            <p:ph type="ftr" sz="quarter" idx="11"/>
          </p:nvPr>
        </p:nvSpPr>
        <p:spPr bwMode="auto">
          <a:xfrm>
            <a:off x="0" y="6477000"/>
            <a:ext cx="2895600" cy="244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a:spcBef>
                <a:spcPct val="0"/>
              </a:spcBef>
              <a:buClrTx/>
              <a:buFontTx/>
              <a:buNone/>
            </a:pPr>
            <a:r>
              <a:rPr lang="en-US" altLang="en-US" sz="1400">
                <a:latin typeface="Arial" charset="0"/>
                <a:cs typeface="Arial" charset="0"/>
              </a:rPr>
              <a:t>Intro to Parallel Processing</a:t>
            </a:r>
          </a:p>
        </p:txBody>
      </p:sp>
      <p:pic>
        <p:nvPicPr>
          <p:cNvPr id="32771" name="Picture 8" descr="dongarra"/>
          <p:cNvPicPr>
            <a:picLocks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304800" y="595313"/>
            <a:ext cx="8610600" cy="6262687"/>
          </a:xfrm>
          <a:noFill/>
        </p:spPr>
      </p:pic>
      <p:sp>
        <p:nvSpPr>
          <p:cNvPr id="32772" name="Rectangle 5"/>
          <p:cNvSpPr>
            <a:spLocks noGrp="1" noChangeArrowheads="1"/>
          </p:cNvSpPr>
          <p:nvPr>
            <p:ph type="title" idx="4294967295"/>
          </p:nvPr>
        </p:nvSpPr>
        <p:spPr>
          <a:xfrm>
            <a:off x="0" y="152400"/>
            <a:ext cx="9144000" cy="762000"/>
          </a:xfrm>
        </p:spPr>
        <p:txBody>
          <a:bodyPr/>
          <a:lstStyle/>
          <a:p>
            <a:pPr algn="ctr"/>
            <a:r>
              <a:rPr lang="en-US" altLang="en-US" sz="3600" smtClean="0">
                <a:latin typeface="Times New Roman" pitchFamily="18" charset="0"/>
                <a:cs typeface="Times New Roman" pitchFamily="18" charset="0"/>
              </a:rPr>
              <a:t>More Parallelism</a:t>
            </a:r>
          </a:p>
        </p:txBody>
      </p:sp>
      <p:sp>
        <p:nvSpPr>
          <p:cNvPr id="32773" name="Text Box 9"/>
          <p:cNvSpPr txBox="1">
            <a:spLocks noChangeArrowheads="1"/>
          </p:cNvSpPr>
          <p:nvPr/>
        </p:nvSpPr>
        <p:spPr bwMode="auto">
          <a:xfrm>
            <a:off x="1219200" y="6459538"/>
            <a:ext cx="4038600"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50000"/>
              </a:spcBef>
              <a:buClrTx/>
              <a:buFontTx/>
              <a:buNone/>
            </a:pPr>
            <a:r>
              <a:rPr lang="en-US" altLang="en-US" sz="1600">
                <a:solidFill>
                  <a:srgbClr val="6699FF"/>
                </a:solidFill>
                <a:latin typeface="Arial" charset="0"/>
                <a:cs typeface="Arial" charset="0"/>
              </a:rPr>
              <a:t>Additionally From: Jack Dongarra, UT</a:t>
            </a:r>
          </a:p>
          <a:p>
            <a:pPr>
              <a:spcBef>
                <a:spcPct val="50000"/>
              </a:spcBef>
              <a:buClrTx/>
              <a:buFontTx/>
              <a:buNone/>
            </a:pPr>
            <a:endParaRPr lang="en-US" altLang="en-US" sz="1600">
              <a:latin typeface="Arial" charset="0"/>
              <a:cs typeface="Arial"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a:xfrm>
            <a:off x="0" y="0"/>
            <a:ext cx="8915400" cy="1143000"/>
          </a:xfrm>
        </p:spPr>
        <p:txBody>
          <a:bodyPr/>
          <a:lstStyle/>
          <a:p>
            <a:r>
              <a:rPr lang="en-US" altLang="en-US" smtClean="0">
                <a:latin typeface="Times New Roman" pitchFamily="18" charset="0"/>
                <a:cs typeface="Times New Roman" pitchFamily="18" charset="0"/>
              </a:rPr>
              <a:t>Flynn's Classification Scheme (1967)</a:t>
            </a:r>
          </a:p>
        </p:txBody>
      </p:sp>
      <p:pic>
        <p:nvPicPr>
          <p:cNvPr id="33795" name="Picture 3" descr="flyn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914400"/>
            <a:ext cx="7696200" cy="579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Text Box 5"/>
          <p:cNvSpPr txBox="1">
            <a:spLocks noChangeArrowheads="1"/>
          </p:cNvSpPr>
          <p:nvPr/>
        </p:nvSpPr>
        <p:spPr bwMode="auto">
          <a:xfrm>
            <a:off x="2590800" y="3429000"/>
            <a:ext cx="2895600" cy="5810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a:spcBef>
                <a:spcPct val="0"/>
              </a:spcBef>
              <a:buClrTx/>
              <a:buFontTx/>
              <a:buNone/>
            </a:pPr>
            <a:r>
              <a:rPr lang="en-US" altLang="en-US" sz="1600" b="1">
                <a:solidFill>
                  <a:srgbClr val="000000"/>
                </a:solidFill>
                <a:latin typeface="Arial" charset="0"/>
                <a:cs typeface="Arial" charset="0"/>
              </a:rPr>
              <a:t>Ordinary serial processors</a:t>
            </a:r>
          </a:p>
          <a:p>
            <a:pPr algn="ctr">
              <a:spcBef>
                <a:spcPct val="0"/>
              </a:spcBef>
              <a:buClrTx/>
              <a:buFontTx/>
              <a:buNone/>
            </a:pPr>
            <a:r>
              <a:rPr lang="en-US" altLang="en-US" sz="1600" b="1">
                <a:solidFill>
                  <a:srgbClr val="000000"/>
                </a:solidFill>
                <a:latin typeface="Arial" charset="0"/>
                <a:cs typeface="Arial" charset="0"/>
              </a:rPr>
              <a:t>Intel, AMD</a:t>
            </a:r>
          </a:p>
        </p:txBody>
      </p:sp>
      <p:sp>
        <p:nvSpPr>
          <p:cNvPr id="33797" name="Rectangle 6"/>
          <p:cNvSpPr>
            <a:spLocks noChangeArrowheads="1"/>
          </p:cNvSpPr>
          <p:nvPr/>
        </p:nvSpPr>
        <p:spPr bwMode="auto">
          <a:xfrm>
            <a:off x="5791200" y="3429000"/>
            <a:ext cx="2514600" cy="8302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a:spcBef>
                <a:spcPct val="0"/>
              </a:spcBef>
              <a:buClrTx/>
              <a:buFontTx/>
              <a:buNone/>
            </a:pPr>
            <a:r>
              <a:rPr lang="en-US" altLang="en-US" sz="1600" b="1">
                <a:solidFill>
                  <a:srgbClr val="000000"/>
                </a:solidFill>
                <a:latin typeface="Arial" charset="0"/>
                <a:cs typeface="Arial" charset="0"/>
              </a:rPr>
              <a:t>Vector processors</a:t>
            </a:r>
          </a:p>
          <a:p>
            <a:pPr algn="ctr">
              <a:spcBef>
                <a:spcPct val="0"/>
              </a:spcBef>
              <a:buClrTx/>
              <a:buFontTx/>
              <a:buNone/>
            </a:pPr>
            <a:r>
              <a:rPr lang="en-US" altLang="en-US" sz="1600" b="1">
                <a:solidFill>
                  <a:srgbClr val="000000"/>
                </a:solidFill>
                <a:latin typeface="Arial" charset="0"/>
                <a:cs typeface="Arial" charset="0"/>
              </a:rPr>
              <a:t>Cray, NEC, GPU, Intel PHI</a:t>
            </a:r>
          </a:p>
        </p:txBody>
      </p:sp>
      <p:sp>
        <p:nvSpPr>
          <p:cNvPr id="33798" name="Text Box 7"/>
          <p:cNvSpPr txBox="1">
            <a:spLocks noChangeArrowheads="1"/>
          </p:cNvSpPr>
          <p:nvPr/>
        </p:nvSpPr>
        <p:spPr bwMode="auto">
          <a:xfrm>
            <a:off x="2590800" y="6154738"/>
            <a:ext cx="2743200" cy="3365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a:spcBef>
                <a:spcPct val="50000"/>
              </a:spcBef>
              <a:buClrTx/>
              <a:buFontTx/>
              <a:buNone/>
            </a:pPr>
            <a:r>
              <a:rPr lang="en-US" altLang="en-US" sz="1600" b="1">
                <a:solidFill>
                  <a:srgbClr val="000000"/>
                </a:solidFill>
                <a:latin typeface="Arial" charset="0"/>
                <a:cs typeface="Arial" charset="0"/>
              </a:rPr>
              <a:t>Fault Tolerance</a:t>
            </a:r>
          </a:p>
        </p:txBody>
      </p:sp>
      <p:sp>
        <p:nvSpPr>
          <p:cNvPr id="33799" name="Text Box 8"/>
          <p:cNvSpPr txBox="1">
            <a:spLocks noChangeArrowheads="1"/>
          </p:cNvSpPr>
          <p:nvPr/>
        </p:nvSpPr>
        <p:spPr bwMode="auto">
          <a:xfrm>
            <a:off x="5257800" y="6248400"/>
            <a:ext cx="3124200" cy="3365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a:spcBef>
                <a:spcPct val="50000"/>
              </a:spcBef>
              <a:buClrTx/>
              <a:buFontTx/>
              <a:buNone/>
            </a:pPr>
            <a:r>
              <a:rPr lang="en-US" altLang="en-US" sz="1600" b="1">
                <a:solidFill>
                  <a:srgbClr val="000000"/>
                </a:solidFill>
                <a:latin typeface="Arial" charset="0"/>
                <a:cs typeface="Arial" charset="0"/>
              </a:rPr>
              <a:t>General Parallel Arch: cluster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idx="4294967295"/>
          </p:nvPr>
        </p:nvSpPr>
        <p:spPr>
          <a:xfrm>
            <a:off x="1371600" y="2743200"/>
            <a:ext cx="7772400" cy="1470025"/>
          </a:xfrm>
        </p:spPr>
        <p:txBody>
          <a:bodyPr/>
          <a:lstStyle/>
          <a:p>
            <a:pPr algn="ctr"/>
            <a:r>
              <a:rPr lang="en-US" altLang="en-US" sz="6600" smtClean="0">
                <a:solidFill>
                  <a:srgbClr val="336699"/>
                </a:solidFill>
                <a:latin typeface="Times New Roman" pitchFamily="18" charset="0"/>
                <a:cs typeface="Times New Roman" pitchFamily="18" charset="0"/>
              </a:rPr>
              <a:t>Software</a:t>
            </a:r>
            <a:endParaRPr lang="en-US" altLang="en-US" sz="4800" smtClean="0">
              <a:solidFill>
                <a:srgbClr val="336699"/>
              </a:solidFill>
              <a:latin typeface="Times New Roman" pitchFamily="18" charset="0"/>
              <a:cs typeface="Times New Roman" pitchFamily="18" charset="0"/>
            </a:endParaRPr>
          </a:p>
        </p:txBody>
      </p:sp>
      <p:sp>
        <p:nvSpPr>
          <p:cNvPr id="34819" name="Rectangle 3"/>
          <p:cNvSpPr>
            <a:spLocks noGrp="1" noChangeArrowheads="1"/>
          </p:cNvSpPr>
          <p:nvPr>
            <p:ph type="subTitle" idx="4294967295"/>
          </p:nvPr>
        </p:nvSpPr>
        <p:spPr>
          <a:xfrm>
            <a:off x="0" y="4027488"/>
            <a:ext cx="6064250" cy="1641475"/>
          </a:xfrm>
        </p:spPr>
        <p:txBody>
          <a:bodyPr/>
          <a:lstStyle/>
          <a:p>
            <a:pPr marL="0" indent="0" algn="ctr">
              <a:lnSpc>
                <a:spcPct val="85000"/>
              </a:lnSpc>
              <a:spcBef>
                <a:spcPct val="0"/>
              </a:spcBef>
              <a:buFont typeface="Wingdings" pitchFamily="2" charset="2"/>
              <a:buNone/>
            </a:pPr>
            <a:r>
              <a:rPr lang="en-US" altLang="en-US" sz="2800" smtClean="0">
                <a:solidFill>
                  <a:srgbClr val="5F5F5F"/>
                </a:solidFill>
                <a:latin typeface="Times New Roman" pitchFamily="18" charset="0"/>
                <a:cs typeface="Times New Roman" pitchFamily="18" charset="0"/>
              </a:rPr>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en-US" smtClean="0">
                <a:latin typeface="Times New Roman" pitchFamily="18" charset="0"/>
                <a:cs typeface="Times New Roman" pitchFamily="18" charset="0"/>
              </a:rPr>
              <a:t>Parallel Programming in a nutshell</a:t>
            </a:r>
          </a:p>
        </p:txBody>
      </p:sp>
      <p:sp>
        <p:nvSpPr>
          <p:cNvPr id="35843" name="Rectangle 3"/>
          <p:cNvSpPr>
            <a:spLocks noGrp="1" noChangeArrowheads="1"/>
          </p:cNvSpPr>
          <p:nvPr>
            <p:ph type="body" sz="quarter" idx="10"/>
          </p:nvPr>
        </p:nvSpPr>
        <p:spPr/>
        <p:txBody>
          <a:bodyPr/>
          <a:lstStyle/>
          <a:p>
            <a:r>
              <a:rPr lang="en-US" altLang="en-US" smtClean="0">
                <a:latin typeface="Times New Roman" pitchFamily="18" charset="0"/>
                <a:cs typeface="Times New Roman" pitchFamily="18" charset="0"/>
              </a:rPr>
              <a:t>Mapping “computations” onto processors</a:t>
            </a:r>
          </a:p>
          <a:p>
            <a:pPr lvl="1"/>
            <a:r>
              <a:rPr lang="en-US" altLang="en-US" smtClean="0">
                <a:latin typeface="Times New Roman" pitchFamily="18" charset="0"/>
                <a:cs typeface="Times New Roman" pitchFamily="18" charset="0"/>
              </a:rPr>
              <a:t>Algorithmic Level           decomposition schemes</a:t>
            </a:r>
          </a:p>
          <a:p>
            <a:pPr lvl="1"/>
            <a:r>
              <a:rPr lang="en-US" altLang="en-US" smtClean="0">
                <a:latin typeface="Times New Roman" pitchFamily="18" charset="0"/>
                <a:cs typeface="Times New Roman" pitchFamily="18" charset="0"/>
              </a:rPr>
              <a:t>Implementation Level          express parallelism</a:t>
            </a:r>
          </a:p>
          <a:p>
            <a:r>
              <a:rPr lang="en-US" altLang="en-US" smtClean="0">
                <a:latin typeface="Times New Roman" pitchFamily="18" charset="0"/>
                <a:cs typeface="Times New Roman" pitchFamily="18" charset="0"/>
              </a:rPr>
              <a:t>Coordinating Processors</a:t>
            </a:r>
          </a:p>
          <a:p>
            <a:pPr lvl="1"/>
            <a:r>
              <a:rPr lang="en-US" altLang="en-US" smtClean="0">
                <a:latin typeface="Times New Roman" pitchFamily="18" charset="0"/>
                <a:cs typeface="Times New Roman" pitchFamily="18" charset="0"/>
              </a:rPr>
              <a:t>Communication</a:t>
            </a:r>
          </a:p>
        </p:txBody>
      </p:sp>
      <p:sp>
        <p:nvSpPr>
          <p:cNvPr id="35844" name="Line 4"/>
          <p:cNvSpPr>
            <a:spLocks noChangeShapeType="1"/>
          </p:cNvSpPr>
          <p:nvPr/>
        </p:nvSpPr>
        <p:spPr bwMode="auto">
          <a:xfrm>
            <a:off x="3810000" y="2438400"/>
            <a:ext cx="609600"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845" name="Line 5"/>
          <p:cNvSpPr>
            <a:spLocks noChangeShapeType="1"/>
          </p:cNvSpPr>
          <p:nvPr/>
        </p:nvSpPr>
        <p:spPr bwMode="auto">
          <a:xfrm>
            <a:off x="4114800" y="2819400"/>
            <a:ext cx="609600"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2"/>
          <p:cNvSpPr>
            <a:spLocks noGrp="1"/>
          </p:cNvSpPr>
          <p:nvPr>
            <p:ph type="title"/>
          </p:nvPr>
        </p:nvSpPr>
        <p:spPr>
          <a:xfrm>
            <a:off x="450850" y="274638"/>
            <a:ext cx="8235950" cy="1143000"/>
          </a:xfrm>
        </p:spPr>
        <p:txBody>
          <a:bodyPr/>
          <a:lstStyle/>
          <a:p>
            <a:r>
              <a:rPr lang="en-US" altLang="en-US" smtClean="0">
                <a:latin typeface="Times New Roman" pitchFamily="18" charset="0"/>
                <a:cs typeface="Times New Roman" pitchFamily="18" charset="0"/>
              </a:rPr>
              <a:t>Overview</a:t>
            </a:r>
          </a:p>
        </p:txBody>
      </p:sp>
      <p:sp>
        <p:nvSpPr>
          <p:cNvPr id="16387" name="Content Placeholder 3"/>
          <p:cNvSpPr>
            <a:spLocks noGrp="1"/>
          </p:cNvSpPr>
          <p:nvPr>
            <p:ph idx="1"/>
          </p:nvPr>
        </p:nvSpPr>
        <p:spPr>
          <a:xfrm>
            <a:off x="457200" y="1600200"/>
            <a:ext cx="8229600" cy="4081463"/>
          </a:xfrm>
        </p:spPr>
        <p:txBody>
          <a:bodyPr/>
          <a:lstStyle/>
          <a:p>
            <a:r>
              <a:rPr lang="en-US" altLang="en-US" dirty="0" smtClean="0">
                <a:latin typeface="Times New Roman" pitchFamily="18" charset="0"/>
                <a:cs typeface="Times New Roman" pitchFamily="18" charset="0"/>
              </a:rPr>
              <a:t>Parallel </a:t>
            </a:r>
            <a:r>
              <a:rPr lang="en-US" altLang="en-US" dirty="0" smtClean="0">
                <a:latin typeface="Times New Roman" pitchFamily="18" charset="0"/>
                <a:cs typeface="Times New Roman" pitchFamily="18" charset="0"/>
              </a:rPr>
              <a:t>Programming Overview</a:t>
            </a:r>
            <a:endParaRPr lang="en-US" altLang="en-US" dirty="0" smtClean="0">
              <a:latin typeface="Times New Roman" pitchFamily="18" charset="0"/>
              <a:cs typeface="Times New Roman" pitchFamily="18" charset="0"/>
            </a:endParaRPr>
          </a:p>
          <a:p>
            <a:r>
              <a:rPr lang="en-US" altLang="en-US" dirty="0" smtClean="0">
                <a:latin typeface="Times New Roman" pitchFamily="18" charset="0"/>
                <a:cs typeface="Times New Roman" pitchFamily="18" charset="0"/>
              </a:rPr>
              <a:t>The Message Passing Model</a:t>
            </a:r>
          </a:p>
          <a:p>
            <a:r>
              <a:rPr lang="en-US" altLang="en-US" dirty="0" smtClean="0">
                <a:latin typeface="Times New Roman" pitchFamily="18" charset="0"/>
                <a:cs typeface="Times New Roman" pitchFamily="18" charset="0"/>
              </a:rPr>
              <a:t>MPI – The Basics</a:t>
            </a:r>
          </a:p>
          <a:p>
            <a:r>
              <a:rPr lang="en-US" altLang="en-US" dirty="0" smtClean="0">
                <a:latin typeface="Times New Roman" pitchFamily="18" charset="0"/>
                <a:cs typeface="Times New Roman" pitchFamily="18" charset="0"/>
              </a:rPr>
              <a:t>MPI PTP Calls</a:t>
            </a:r>
          </a:p>
          <a:p>
            <a:r>
              <a:rPr lang="en-US" altLang="en-US" dirty="0" smtClean="0">
                <a:latin typeface="Times New Roman" pitchFamily="18" charset="0"/>
                <a:cs typeface="Times New Roman" pitchFamily="18" charset="0"/>
              </a:rPr>
              <a:t>MPI Collective Calls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0" y="0"/>
            <a:ext cx="9144000" cy="1143000"/>
          </a:xfrm>
        </p:spPr>
        <p:txBody>
          <a:bodyPr/>
          <a:lstStyle/>
          <a:p>
            <a:pPr algn="ctr"/>
            <a:r>
              <a:rPr lang="en-US" altLang="en-US" sz="3600" smtClean="0">
                <a:latin typeface="Times New Roman" pitchFamily="18" charset="0"/>
                <a:cs typeface="Times New Roman" pitchFamily="18" charset="0"/>
              </a:rPr>
              <a:t>Parallel Programming - 										                                 A Different Sort of Beasty</a:t>
            </a:r>
          </a:p>
        </p:txBody>
      </p:sp>
      <p:sp>
        <p:nvSpPr>
          <p:cNvPr id="36867" name="Rectangle 3"/>
          <p:cNvSpPr>
            <a:spLocks noGrp="1" noChangeArrowheads="1"/>
          </p:cNvSpPr>
          <p:nvPr>
            <p:ph type="body" idx="4294967295"/>
          </p:nvPr>
        </p:nvSpPr>
        <p:spPr>
          <a:xfrm>
            <a:off x="0" y="1600200"/>
            <a:ext cx="8229600" cy="4525963"/>
          </a:xfrm>
        </p:spPr>
        <p:txBody>
          <a:bodyPr/>
          <a:lstStyle/>
          <a:p>
            <a:pPr>
              <a:buFont typeface="Wingdings" pitchFamily="2" charset="2"/>
              <a:buNone/>
            </a:pPr>
            <a:r>
              <a:rPr lang="en-US" altLang="en-US" smtClean="0">
                <a:latin typeface="Times New Roman" pitchFamily="18" charset="0"/>
                <a:cs typeface="Times New Roman" pitchFamily="18" charset="0"/>
              </a:rPr>
              <a:t> </a:t>
            </a:r>
          </a:p>
        </p:txBody>
      </p:sp>
      <p:pic>
        <p:nvPicPr>
          <p:cNvPr id="36868" name="Picture 4" descr="thing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0850" y="1524000"/>
            <a:ext cx="5365750" cy="404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Text Box 5"/>
          <p:cNvSpPr txBox="1">
            <a:spLocks noChangeArrowheads="1"/>
          </p:cNvSpPr>
          <p:nvPr/>
        </p:nvSpPr>
        <p:spPr bwMode="auto">
          <a:xfrm>
            <a:off x="1066800" y="5638800"/>
            <a:ext cx="7543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2400" b="1">
                <a:solidFill>
                  <a:srgbClr val="FF0000"/>
                </a:solidFill>
                <a:cs typeface="Arial" charset="0"/>
              </a:rPr>
              <a:t>Dr. Seuss anticipates the advent of parallel processing and message passing</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0" y="0"/>
            <a:ext cx="9144000" cy="1371600"/>
          </a:xfrm>
        </p:spPr>
        <p:txBody>
          <a:bodyPr/>
          <a:lstStyle/>
          <a:p>
            <a:pPr algn="ctr"/>
            <a:r>
              <a:rPr lang="en-US" altLang="en-US" sz="3600" smtClean="0">
                <a:latin typeface="Times New Roman" pitchFamily="18" charset="0"/>
                <a:cs typeface="Times New Roman" pitchFamily="18" charset="0"/>
              </a:rPr>
              <a:t>Why is parallel programming harder than serial programming?</a:t>
            </a:r>
          </a:p>
        </p:txBody>
      </p:sp>
      <p:sp>
        <p:nvSpPr>
          <p:cNvPr id="169987" name="Rectangle 3"/>
          <p:cNvSpPr>
            <a:spLocks noGrp="1" noChangeArrowheads="1"/>
          </p:cNvSpPr>
          <p:nvPr>
            <p:ph type="body" idx="4294967295"/>
          </p:nvPr>
        </p:nvSpPr>
        <p:spPr>
          <a:xfrm>
            <a:off x="609600" y="1524000"/>
            <a:ext cx="8077200" cy="5029200"/>
          </a:xfrm>
        </p:spPr>
        <p:txBody>
          <a:bodyPr rtlCol="0">
            <a:normAutofit/>
          </a:bodyPr>
          <a:lstStyle/>
          <a:p>
            <a:pPr algn="ctr" fontAlgn="auto">
              <a:spcAft>
                <a:spcPts val="0"/>
              </a:spcAft>
              <a:buFont typeface="Wingdings" pitchFamily="2" charset="2"/>
              <a:buNone/>
              <a:defRPr/>
            </a:pPr>
            <a:r>
              <a:rPr lang="en-US" sz="3600" b="1" i="1" dirty="0" smtClean="0">
                <a:solidFill>
                  <a:srgbClr val="FF0000"/>
                </a:solidFill>
                <a:effectLst>
                  <a:outerShdw blurRad="38100" dist="38100" dir="2700000" algn="tl">
                    <a:srgbClr val="000000"/>
                  </a:outerShdw>
                </a:effectLst>
              </a:rPr>
              <a:t>More to worry about!</a:t>
            </a:r>
          </a:p>
          <a:p>
            <a:pPr fontAlgn="auto">
              <a:spcAft>
                <a:spcPts val="0"/>
              </a:spcAft>
              <a:buFont typeface="Wingdings" charset="2"/>
              <a:buChar char="§"/>
              <a:defRPr/>
            </a:pPr>
            <a:r>
              <a:rPr lang="en-US" dirty="0" smtClean="0"/>
              <a:t>race conditions</a:t>
            </a:r>
          </a:p>
          <a:p>
            <a:pPr fontAlgn="auto">
              <a:spcAft>
                <a:spcPts val="0"/>
              </a:spcAft>
              <a:buFont typeface="Wingdings" charset="2"/>
              <a:buChar char="§"/>
              <a:defRPr/>
            </a:pPr>
            <a:r>
              <a:rPr lang="en-US" dirty="0" smtClean="0"/>
              <a:t>deadlock</a:t>
            </a:r>
          </a:p>
          <a:p>
            <a:pPr fontAlgn="auto">
              <a:spcAft>
                <a:spcPts val="0"/>
              </a:spcAft>
              <a:buFont typeface="Wingdings" charset="2"/>
              <a:buChar char="§"/>
              <a:defRPr/>
            </a:pPr>
            <a:r>
              <a:rPr lang="en-US" dirty="0" smtClean="0"/>
              <a:t>load balancing</a:t>
            </a:r>
          </a:p>
          <a:p>
            <a:pPr fontAlgn="auto">
              <a:spcAft>
                <a:spcPts val="0"/>
              </a:spcAft>
              <a:buFont typeface="Wingdings" charset="2"/>
              <a:buChar char="§"/>
              <a:defRPr/>
            </a:pPr>
            <a:r>
              <a:rPr lang="en-US" dirty="0" smtClean="0"/>
              <a:t>synchronization</a:t>
            </a:r>
          </a:p>
          <a:p>
            <a:pPr fontAlgn="auto">
              <a:spcAft>
                <a:spcPts val="0"/>
              </a:spcAft>
              <a:buFont typeface="Wingdings" charset="2"/>
              <a:buChar char="§"/>
              <a:defRPr/>
            </a:pPr>
            <a:r>
              <a:rPr lang="en-US" dirty="0" smtClean="0"/>
              <a:t>memory management</a:t>
            </a:r>
          </a:p>
          <a:p>
            <a:pPr fontAlgn="auto">
              <a:spcAft>
                <a:spcPts val="0"/>
              </a:spcAft>
              <a:buFont typeface="Wingdings" charset="2"/>
              <a:buChar char="§"/>
              <a:defRPr/>
            </a:pPr>
            <a:r>
              <a:rPr lang="en-US" dirty="0" smtClean="0"/>
              <a:t>architecture </a:t>
            </a:r>
          </a:p>
          <a:p>
            <a:pPr fontAlgn="auto">
              <a:spcAft>
                <a:spcPts val="0"/>
              </a:spcAft>
              <a:buFont typeface="Wingdings" charset="2"/>
              <a:buChar char="§"/>
              <a:defRPr/>
            </a:pPr>
            <a:r>
              <a:rPr lang="en-US" dirty="0" smtClean="0"/>
              <a:t>network topology</a:t>
            </a:r>
            <a:endParaRPr lang="en-US" sz="3600" b="1" i="1" dirty="0" smtClean="0">
              <a:effectLst>
                <a:outerShdw blurRad="38100" dist="38100" dir="2700000" algn="tl">
                  <a:srgbClr val="000000"/>
                </a:outerShdw>
              </a:effectLs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2592388" y="47625"/>
            <a:ext cx="6551612" cy="1143000"/>
          </a:xfrm>
        </p:spPr>
        <p:txBody>
          <a:bodyPr/>
          <a:lstStyle/>
          <a:p>
            <a:r>
              <a:rPr lang="en-US" altLang="en-US" smtClean="0">
                <a:latin typeface="Times New Roman" pitchFamily="18" charset="0"/>
                <a:cs typeface="Times New Roman" pitchFamily="18" charset="0"/>
              </a:rPr>
              <a:t>Decomposition Strategies</a:t>
            </a:r>
          </a:p>
        </p:txBody>
      </p:sp>
      <p:sp>
        <p:nvSpPr>
          <p:cNvPr id="38915" name="Rectangle 3"/>
          <p:cNvSpPr>
            <a:spLocks noGrp="1" noChangeArrowheads="1"/>
          </p:cNvSpPr>
          <p:nvPr>
            <p:ph type="body" sz="half" idx="4294967295"/>
          </p:nvPr>
        </p:nvSpPr>
        <p:spPr>
          <a:xfrm>
            <a:off x="4648200" y="1676400"/>
            <a:ext cx="4495800" cy="4724400"/>
          </a:xfrm>
        </p:spPr>
        <p:txBody>
          <a:bodyPr/>
          <a:lstStyle/>
          <a:p>
            <a:r>
              <a:rPr lang="en-US" altLang="en-US" smtClean="0">
                <a:solidFill>
                  <a:srgbClr val="FF0000"/>
                </a:solidFill>
                <a:latin typeface="Times New Roman" pitchFamily="18" charset="0"/>
                <a:cs typeface="Times New Roman" pitchFamily="18" charset="0"/>
              </a:rPr>
              <a:t>Domain</a:t>
            </a:r>
            <a:r>
              <a:rPr lang="en-US" altLang="en-US" smtClean="0">
                <a:latin typeface="Times New Roman" pitchFamily="18" charset="0"/>
                <a:cs typeface="Times New Roman" pitchFamily="18" charset="0"/>
              </a:rPr>
              <a:t> (Data) Decomposition</a:t>
            </a:r>
          </a:p>
          <a:p>
            <a:pPr lvl="1"/>
            <a:r>
              <a:rPr lang="en-US" altLang="en-US" smtClean="0">
                <a:latin typeface="Times New Roman" pitchFamily="18" charset="0"/>
                <a:cs typeface="Times New Roman" pitchFamily="18" charset="0"/>
              </a:rPr>
              <a:t>map data onto processors</a:t>
            </a:r>
          </a:p>
          <a:p>
            <a:pPr lvl="1">
              <a:buFontTx/>
              <a:buNone/>
            </a:pPr>
            <a:endParaRPr lang="en-US" altLang="en-US" smtClean="0">
              <a:latin typeface="Times New Roman" pitchFamily="18" charset="0"/>
              <a:cs typeface="Times New Roman" pitchFamily="18" charset="0"/>
            </a:endParaRPr>
          </a:p>
          <a:p>
            <a:r>
              <a:rPr lang="en-US" altLang="en-US" smtClean="0">
                <a:solidFill>
                  <a:srgbClr val="FF0000"/>
                </a:solidFill>
                <a:latin typeface="Times New Roman" pitchFamily="18" charset="0"/>
                <a:cs typeface="Times New Roman" pitchFamily="18" charset="0"/>
              </a:rPr>
              <a:t>Functional</a:t>
            </a:r>
            <a:r>
              <a:rPr lang="en-US" altLang="en-US" smtClean="0">
                <a:latin typeface="Times New Roman" pitchFamily="18" charset="0"/>
                <a:cs typeface="Times New Roman" pitchFamily="18" charset="0"/>
              </a:rPr>
              <a:t> (Task) Decomposition</a:t>
            </a:r>
          </a:p>
          <a:p>
            <a:pPr lvl="1"/>
            <a:r>
              <a:rPr lang="en-US" altLang="en-US" smtClean="0">
                <a:latin typeface="Times New Roman" pitchFamily="18" charset="0"/>
                <a:cs typeface="Times New Roman" pitchFamily="18" charset="0"/>
              </a:rPr>
              <a:t>map tasks onto processors</a:t>
            </a:r>
          </a:p>
        </p:txBody>
      </p:sp>
      <p:pic>
        <p:nvPicPr>
          <p:cNvPr id="38916" name="Picture 4" descr="Domain Decomposition_tcm6-571"/>
          <p:cNvPicPr>
            <a:picLocks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0" y="1370013"/>
            <a:ext cx="4267200" cy="5183187"/>
          </a:xfr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en-US" smtClean="0">
                <a:latin typeface="Times New Roman" pitchFamily="18" charset="0"/>
                <a:cs typeface="Times New Roman" pitchFamily="18" charset="0"/>
              </a:rPr>
              <a:t>Expressing Parallelism</a:t>
            </a:r>
          </a:p>
        </p:txBody>
      </p:sp>
      <p:sp>
        <p:nvSpPr>
          <p:cNvPr id="39939" name="Rectangle 3"/>
          <p:cNvSpPr>
            <a:spLocks noGrp="1" noChangeArrowheads="1"/>
          </p:cNvSpPr>
          <p:nvPr>
            <p:ph type="body" sz="quarter" idx="10"/>
          </p:nvPr>
        </p:nvSpPr>
        <p:spPr>
          <a:xfrm>
            <a:off x="152400" y="1143000"/>
            <a:ext cx="8991600" cy="5181600"/>
          </a:xfrm>
        </p:spPr>
        <p:txBody>
          <a:bodyPr/>
          <a:lstStyle/>
          <a:p>
            <a:r>
              <a:rPr lang="en-US" altLang="en-US" sz="2800" smtClean="0">
                <a:latin typeface="Times New Roman" pitchFamily="18" charset="0"/>
                <a:cs typeface="Times New Roman" pitchFamily="18" charset="0"/>
              </a:rPr>
              <a:t>Implicit - </a:t>
            </a:r>
            <a:r>
              <a:rPr lang="en-US" altLang="en-US" sz="2800" smtClean="0">
                <a:solidFill>
                  <a:srgbClr val="FF0000"/>
                </a:solidFill>
                <a:latin typeface="Times New Roman" pitchFamily="18" charset="0"/>
                <a:cs typeface="Times New Roman" pitchFamily="18" charset="0"/>
              </a:rPr>
              <a:t>Compiler</a:t>
            </a:r>
            <a:r>
              <a:rPr lang="en-US" altLang="en-US" sz="2800" smtClean="0">
                <a:latin typeface="Times New Roman" pitchFamily="18" charset="0"/>
                <a:cs typeface="Times New Roman" pitchFamily="18" charset="0"/>
              </a:rPr>
              <a:t> extracts parallelism from code (albeit w/ some help)</a:t>
            </a:r>
          </a:p>
          <a:p>
            <a:pPr lvl="1"/>
            <a:r>
              <a:rPr lang="en-US" altLang="en-US" smtClean="0">
                <a:latin typeface="Times New Roman" pitchFamily="18" charset="0"/>
                <a:cs typeface="Times New Roman" pitchFamily="18" charset="0"/>
              </a:rPr>
              <a:t>High Performance Fortran (HPF)</a:t>
            </a:r>
          </a:p>
          <a:p>
            <a:pPr lvl="1"/>
            <a:r>
              <a:rPr lang="en-US" altLang="en-US" smtClean="0">
                <a:latin typeface="Times New Roman" pitchFamily="18" charset="0"/>
                <a:cs typeface="Times New Roman" pitchFamily="18" charset="0"/>
              </a:rPr>
              <a:t>compiler directives – OPENMP</a:t>
            </a:r>
          </a:p>
          <a:p>
            <a:pPr lvl="1"/>
            <a:r>
              <a:rPr lang="en-US" altLang="en-US" smtClean="0">
                <a:latin typeface="Times New Roman" pitchFamily="18" charset="0"/>
                <a:cs typeface="Times New Roman" pitchFamily="18" charset="0"/>
              </a:rPr>
              <a:t>Unified Parallel C (UPC), Co-Array Fortran (COF)</a:t>
            </a:r>
          </a:p>
          <a:p>
            <a:r>
              <a:rPr lang="en-US" altLang="en-US" sz="2800" smtClean="0">
                <a:latin typeface="Times New Roman" pitchFamily="18" charset="0"/>
                <a:cs typeface="Times New Roman" pitchFamily="18" charset="0"/>
              </a:rPr>
              <a:t>Explicit - </a:t>
            </a:r>
            <a:r>
              <a:rPr lang="en-US" altLang="en-US" sz="2800" smtClean="0">
                <a:solidFill>
                  <a:srgbClr val="FF0000"/>
                </a:solidFill>
                <a:latin typeface="Times New Roman" pitchFamily="18" charset="0"/>
                <a:cs typeface="Times New Roman" pitchFamily="18" charset="0"/>
              </a:rPr>
              <a:t>User</a:t>
            </a:r>
            <a:r>
              <a:rPr lang="en-US" altLang="en-US" sz="2800" smtClean="0">
                <a:latin typeface="Times New Roman" pitchFamily="18" charset="0"/>
                <a:cs typeface="Times New Roman" pitchFamily="18" charset="0"/>
              </a:rPr>
              <a:t> introduces parallelism </a:t>
            </a:r>
          </a:p>
          <a:p>
            <a:pPr lvl="1"/>
            <a:r>
              <a:rPr lang="en-US" altLang="en-US" smtClean="0">
                <a:latin typeface="Times New Roman" pitchFamily="18" charset="0"/>
                <a:cs typeface="Times New Roman" pitchFamily="18" charset="0"/>
              </a:rPr>
              <a:t>PVM, MPI: for message passing (two-sided comm)</a:t>
            </a:r>
          </a:p>
          <a:p>
            <a:pPr lvl="1"/>
            <a:r>
              <a:rPr lang="en-US" altLang="en-US" smtClean="0">
                <a:latin typeface="Times New Roman" pitchFamily="18" charset="0"/>
                <a:cs typeface="Times New Roman" pitchFamily="18" charset="0"/>
              </a:rPr>
              <a:t>one-sided communication: active messages, shmem, global arrays (GA), LAPI</a:t>
            </a:r>
          </a:p>
          <a:p>
            <a:pPr lvl="1"/>
            <a:r>
              <a:rPr lang="en-US" altLang="en-US" smtClean="0">
                <a:latin typeface="Times New Roman" pitchFamily="18" charset="0"/>
                <a:cs typeface="Times New Roman" pitchFamily="18" charset="0"/>
              </a:rPr>
              <a:t>Linda: shared memory model</a:t>
            </a:r>
          </a:p>
          <a:p>
            <a:pPr lvl="1"/>
            <a:r>
              <a:rPr lang="en-US" altLang="en-US" smtClean="0">
                <a:latin typeface="Times New Roman" pitchFamily="18" charset="0"/>
                <a:cs typeface="Times New Roman" pitchFamily="18" charset="0"/>
              </a:rPr>
              <a:t>Lightweight Threads - POSIX pthreads</a:t>
            </a:r>
          </a:p>
          <a:p>
            <a:endParaRPr lang="en-US" altLang="en-US" sz="2800" smtClean="0">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ltLang="en-US" smtClean="0">
                <a:latin typeface="Times New Roman" pitchFamily="18" charset="0"/>
                <a:cs typeface="Times New Roman" pitchFamily="18" charset="0"/>
              </a:rPr>
              <a:t>Terms &amp; Concepts</a:t>
            </a:r>
          </a:p>
        </p:txBody>
      </p:sp>
      <p:sp>
        <p:nvSpPr>
          <p:cNvPr id="40963" name="Rectangle 3"/>
          <p:cNvSpPr>
            <a:spLocks noGrp="1" noChangeArrowheads="1"/>
          </p:cNvSpPr>
          <p:nvPr>
            <p:ph idx="1"/>
          </p:nvPr>
        </p:nvSpPr>
        <p:spPr/>
        <p:txBody>
          <a:bodyPr/>
          <a:lstStyle/>
          <a:p>
            <a:pPr marL="609600" indent="-609600">
              <a:lnSpc>
                <a:spcPct val="80000"/>
              </a:lnSpc>
            </a:pPr>
            <a:r>
              <a:rPr lang="en-US" altLang="en-US" dirty="0" smtClean="0">
                <a:solidFill>
                  <a:srgbClr val="FF0000"/>
                </a:solidFill>
                <a:latin typeface="Times New Roman" pitchFamily="18" charset="0"/>
                <a:cs typeface="Times New Roman" pitchFamily="18" charset="0"/>
              </a:rPr>
              <a:t>Scalable</a:t>
            </a:r>
            <a:r>
              <a:rPr lang="en-US" altLang="en-US" dirty="0" smtClean="0">
                <a:solidFill>
                  <a:schemeClr val="accent2"/>
                </a:solidFill>
                <a:latin typeface="Times New Roman" pitchFamily="18" charset="0"/>
                <a:cs typeface="Times New Roman" pitchFamily="18" charset="0"/>
              </a:rPr>
              <a:t> </a:t>
            </a:r>
            <a:r>
              <a:rPr lang="en-US" altLang="en-US" dirty="0" smtClean="0">
                <a:latin typeface="Times New Roman" pitchFamily="18" charset="0"/>
                <a:cs typeface="Times New Roman" pitchFamily="18" charset="0"/>
              </a:rPr>
              <a:t>- (1) cost or (2) performance of system grows linearly with the number of processors</a:t>
            </a:r>
            <a:endParaRPr lang="en-US" altLang="en-US" dirty="0" smtClean="0">
              <a:solidFill>
                <a:schemeClr val="accent2"/>
              </a:solidFill>
              <a:latin typeface="Times New Roman" pitchFamily="18" charset="0"/>
              <a:cs typeface="Times New Roman" pitchFamily="18" charset="0"/>
            </a:endParaRPr>
          </a:p>
          <a:p>
            <a:pPr marL="609600" indent="-609600">
              <a:lnSpc>
                <a:spcPct val="80000"/>
              </a:lnSpc>
            </a:pPr>
            <a:r>
              <a:rPr lang="en-US" altLang="en-US" dirty="0" smtClean="0">
                <a:solidFill>
                  <a:srgbClr val="FF0000"/>
                </a:solidFill>
                <a:latin typeface="Times New Roman" pitchFamily="18" charset="0"/>
                <a:cs typeface="Times New Roman" pitchFamily="18" charset="0"/>
              </a:rPr>
              <a:t>granularity</a:t>
            </a:r>
            <a:r>
              <a:rPr lang="en-US" altLang="en-US" dirty="0" smtClean="0">
                <a:solidFill>
                  <a:schemeClr val="accent2"/>
                </a:solidFill>
                <a:latin typeface="Times New Roman" pitchFamily="18" charset="0"/>
                <a:cs typeface="Times New Roman" pitchFamily="18" charset="0"/>
              </a:rPr>
              <a:t> </a:t>
            </a:r>
            <a:r>
              <a:rPr lang="en-US" altLang="en-US" dirty="0" smtClean="0">
                <a:latin typeface="Times New Roman" pitchFamily="18" charset="0"/>
                <a:cs typeface="Times New Roman" pitchFamily="18" charset="0"/>
              </a:rPr>
              <a:t>- (1) size of processing elements (h/w) or (2) amount of processing required between off-processor communication (s/w)</a:t>
            </a:r>
          </a:p>
          <a:p>
            <a:pPr marL="609600" indent="-609600">
              <a:lnSpc>
                <a:spcPct val="80000"/>
              </a:lnSpc>
            </a:pPr>
            <a:r>
              <a:rPr lang="en-US" altLang="en-US" dirty="0" smtClean="0">
                <a:solidFill>
                  <a:srgbClr val="FF0000"/>
                </a:solidFill>
                <a:latin typeface="Times New Roman" pitchFamily="18" charset="0"/>
                <a:cs typeface="Times New Roman" pitchFamily="18" charset="0"/>
              </a:rPr>
              <a:t>Speedup</a:t>
            </a:r>
            <a:r>
              <a:rPr lang="en-US" altLang="en-US" dirty="0" smtClean="0">
                <a:solidFill>
                  <a:schemeClr val="accent2"/>
                </a:solidFill>
                <a:latin typeface="Times New Roman" pitchFamily="18" charset="0"/>
                <a:cs typeface="Times New Roman" pitchFamily="18" charset="0"/>
              </a:rPr>
              <a:t> </a:t>
            </a:r>
            <a:r>
              <a:rPr lang="en-US" altLang="en-US" dirty="0" smtClean="0">
                <a:latin typeface="Times New Roman" pitchFamily="18" charset="0"/>
                <a:cs typeface="Times New Roman" pitchFamily="18" charset="0"/>
              </a:rPr>
              <a:t>- ratio of parallel time to serial time</a:t>
            </a:r>
          </a:p>
          <a:p>
            <a:pPr marL="609600" indent="-609600">
              <a:lnSpc>
                <a:spcPct val="80000"/>
              </a:lnSpc>
            </a:pPr>
            <a:r>
              <a:rPr lang="en-US" altLang="en-US" dirty="0" smtClean="0">
                <a:solidFill>
                  <a:srgbClr val="FF0000"/>
                </a:solidFill>
                <a:latin typeface="Times New Roman" pitchFamily="18" charset="0"/>
                <a:cs typeface="Times New Roman" pitchFamily="18" charset="0"/>
              </a:rPr>
              <a:t>Efficiency</a:t>
            </a:r>
            <a:r>
              <a:rPr lang="en-US" altLang="en-US" dirty="0" smtClean="0">
                <a:solidFill>
                  <a:schemeClr val="accent2"/>
                </a:solidFill>
                <a:latin typeface="Times New Roman" pitchFamily="18" charset="0"/>
                <a:cs typeface="Times New Roman" pitchFamily="18" charset="0"/>
              </a:rPr>
              <a:t> </a:t>
            </a:r>
            <a:r>
              <a:rPr lang="en-US" altLang="en-US" dirty="0" smtClean="0">
                <a:latin typeface="Times New Roman" pitchFamily="18" charset="0"/>
                <a:cs typeface="Times New Roman" pitchFamily="18" charset="0"/>
              </a:rPr>
              <a:t>- speedup divided by the number of processors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sz="4400" smtClean="0">
                <a:solidFill>
                  <a:srgbClr val="336699"/>
                </a:solidFill>
                <a:latin typeface="Times New Roman" pitchFamily="18" charset="0"/>
                <a:cs typeface="Times New Roman" pitchFamily="18" charset="0"/>
              </a:rPr>
              <a:t>Message Passing</a:t>
            </a:r>
          </a:p>
        </p:txBody>
      </p:sp>
      <p:sp>
        <p:nvSpPr>
          <p:cNvPr id="41987" name="Rectangle 3"/>
          <p:cNvSpPr>
            <a:spLocks noGrp="1" noChangeArrowheads="1"/>
          </p:cNvSpPr>
          <p:nvPr>
            <p:ph type="body" sz="quarter" idx="10"/>
          </p:nvPr>
        </p:nvSpPr>
        <p:spPr>
          <a:xfrm>
            <a:off x="533400" y="990600"/>
            <a:ext cx="8153400" cy="4800600"/>
          </a:xfrm>
        </p:spPr>
        <p:txBody>
          <a:bodyPr/>
          <a:lstStyle/>
          <a:p>
            <a:pPr marL="0" indent="0" algn="ctr">
              <a:lnSpc>
                <a:spcPct val="85000"/>
              </a:lnSpc>
              <a:spcBef>
                <a:spcPct val="0"/>
              </a:spcBef>
              <a:buFont typeface="Wingdings" pitchFamily="2" charset="2"/>
              <a:buNone/>
            </a:pPr>
            <a:r>
              <a:rPr lang="en-US" altLang="en-US" sz="2800" smtClean="0">
                <a:solidFill>
                  <a:srgbClr val="5F5F5F"/>
                </a:solidFill>
                <a:latin typeface="Times New Roman" pitchFamily="18" charset="0"/>
                <a:cs typeface="Times New Roman" pitchFamily="18" charset="0"/>
              </a:rPr>
              <a:t> </a:t>
            </a:r>
          </a:p>
        </p:txBody>
      </p:sp>
      <p:pic>
        <p:nvPicPr>
          <p:cNvPr id="41988" name="Picture 4" descr="pass note 7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905000"/>
            <a:ext cx="2179638"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8" descr="tex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905000"/>
            <a:ext cx="3048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0" name="Text Box 9"/>
          <p:cNvSpPr txBox="1">
            <a:spLocks noChangeArrowheads="1"/>
          </p:cNvSpPr>
          <p:nvPr/>
        </p:nvSpPr>
        <p:spPr bwMode="auto">
          <a:xfrm>
            <a:off x="1828800" y="53340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a:spcBef>
                <a:spcPct val="50000"/>
              </a:spcBef>
              <a:buClrTx/>
              <a:buFontTx/>
              <a:buNone/>
            </a:pPr>
            <a:r>
              <a:rPr lang="en-US" altLang="en-US" sz="2400" b="1">
                <a:solidFill>
                  <a:srgbClr val="000000"/>
                </a:solidFill>
                <a:latin typeface="Arial" charset="0"/>
                <a:cs typeface="Arial" charset="0"/>
              </a:rPr>
              <a:t>OLD</a:t>
            </a:r>
          </a:p>
        </p:txBody>
      </p:sp>
      <p:sp>
        <p:nvSpPr>
          <p:cNvPr id="41991" name="Rectangle 10"/>
          <p:cNvSpPr>
            <a:spLocks noChangeArrowheads="1"/>
          </p:cNvSpPr>
          <p:nvPr/>
        </p:nvSpPr>
        <p:spPr bwMode="auto">
          <a:xfrm>
            <a:off x="5791200" y="5349875"/>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a:spcBef>
                <a:spcPct val="50000"/>
              </a:spcBef>
              <a:buClrTx/>
              <a:buFontTx/>
              <a:buNone/>
            </a:pPr>
            <a:r>
              <a:rPr lang="en-US" altLang="en-US" sz="2400" b="1">
                <a:solidFill>
                  <a:srgbClr val="000000"/>
                </a:solidFill>
                <a:latin typeface="Arial" charset="0"/>
                <a:cs typeface="Arial" charset="0"/>
              </a:rPr>
              <a:t>NEW</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a:xfrm>
            <a:off x="1411288" y="76200"/>
            <a:ext cx="6550025" cy="1143000"/>
          </a:xfrm>
        </p:spPr>
        <p:txBody>
          <a:bodyPr/>
          <a:lstStyle/>
          <a:p>
            <a:pPr algn="ctr"/>
            <a:r>
              <a:rPr lang="en-US" altLang="en-US" sz="3600" smtClean="0">
                <a:latin typeface="Times New Roman" pitchFamily="18" charset="0"/>
                <a:cs typeface="Times New Roman" pitchFamily="18" charset="0"/>
              </a:rPr>
              <a:t>Message Passing Model</a:t>
            </a:r>
          </a:p>
        </p:txBody>
      </p:sp>
      <p:sp>
        <p:nvSpPr>
          <p:cNvPr id="43011" name="Rectangle 3"/>
          <p:cNvSpPr>
            <a:spLocks noGrp="1" noChangeArrowheads="1"/>
          </p:cNvSpPr>
          <p:nvPr>
            <p:ph type="body" idx="4294967295"/>
          </p:nvPr>
        </p:nvSpPr>
        <p:spPr>
          <a:xfrm>
            <a:off x="457200" y="1295400"/>
            <a:ext cx="8686800" cy="2819400"/>
          </a:xfrm>
        </p:spPr>
        <p:txBody>
          <a:bodyPr/>
          <a:lstStyle/>
          <a:p>
            <a:pPr>
              <a:lnSpc>
                <a:spcPct val="80000"/>
              </a:lnSpc>
            </a:pPr>
            <a:r>
              <a:rPr lang="en-US" altLang="en-US" sz="2800" smtClean="0">
                <a:latin typeface="Times New Roman" pitchFamily="18" charset="0"/>
                <a:cs typeface="Times New Roman" pitchFamily="18" charset="0"/>
              </a:rPr>
              <a:t>distributed set of processors each with it’s own memory (i.e. private data)</a:t>
            </a:r>
          </a:p>
          <a:p>
            <a:pPr>
              <a:lnSpc>
                <a:spcPct val="80000"/>
              </a:lnSpc>
            </a:pPr>
            <a:r>
              <a:rPr lang="en-US" altLang="en-US" sz="2800" smtClean="0">
                <a:latin typeface="Times New Roman" pitchFamily="18" charset="0"/>
                <a:cs typeface="Times New Roman" pitchFamily="18" charset="0"/>
              </a:rPr>
              <a:t>interconnection network</a:t>
            </a:r>
          </a:p>
          <a:p>
            <a:pPr>
              <a:lnSpc>
                <a:spcPct val="80000"/>
              </a:lnSpc>
            </a:pPr>
            <a:r>
              <a:rPr lang="en-US" altLang="en-US" sz="2800" smtClean="0">
                <a:latin typeface="Times New Roman" pitchFamily="18" charset="0"/>
                <a:cs typeface="Times New Roman" pitchFamily="18" charset="0"/>
              </a:rPr>
              <a:t>all </a:t>
            </a:r>
            <a:r>
              <a:rPr lang="en-US" altLang="en-US" sz="2800" smtClean="0">
                <a:solidFill>
                  <a:srgbClr val="FF0000"/>
                </a:solidFill>
                <a:latin typeface="Times New Roman" pitchFamily="18" charset="0"/>
                <a:cs typeface="Times New Roman" pitchFamily="18" charset="0"/>
              </a:rPr>
              <a:t>communication</a:t>
            </a:r>
            <a:r>
              <a:rPr lang="en-US" altLang="en-US" sz="2800" smtClean="0">
                <a:latin typeface="Times New Roman" pitchFamily="18" charset="0"/>
                <a:cs typeface="Times New Roman" pitchFamily="18" charset="0"/>
              </a:rPr>
              <a:t> and </a:t>
            </a:r>
            <a:r>
              <a:rPr lang="en-US" altLang="en-US" sz="2800" smtClean="0">
                <a:solidFill>
                  <a:srgbClr val="FF0000"/>
                </a:solidFill>
                <a:latin typeface="Times New Roman" pitchFamily="18" charset="0"/>
                <a:cs typeface="Times New Roman" pitchFamily="18" charset="0"/>
              </a:rPr>
              <a:t>synchronization</a:t>
            </a:r>
            <a:r>
              <a:rPr lang="en-US" altLang="en-US" sz="2800" smtClean="0">
                <a:latin typeface="Times New Roman" pitchFamily="18" charset="0"/>
                <a:cs typeface="Times New Roman" pitchFamily="18" charset="0"/>
              </a:rPr>
              <a:t> is performed through the exchange of messages</a:t>
            </a:r>
          </a:p>
        </p:txBody>
      </p:sp>
      <p:sp>
        <p:nvSpPr>
          <p:cNvPr id="43012" name="Oval 4"/>
          <p:cNvSpPr>
            <a:spLocks noChangeArrowheads="1"/>
          </p:cNvSpPr>
          <p:nvPr/>
        </p:nvSpPr>
        <p:spPr bwMode="auto">
          <a:xfrm>
            <a:off x="1295400" y="4191000"/>
            <a:ext cx="914400" cy="914400"/>
          </a:xfrm>
          <a:prstGeom prst="ellipse">
            <a:avLst/>
          </a:prstGeom>
          <a:solidFill>
            <a:srgbClr val="CCECFF"/>
          </a:solidFill>
          <a:ln w="19050">
            <a:solidFill>
              <a:schemeClr val="tx1"/>
            </a:solidFill>
            <a:round/>
            <a:headEnd/>
            <a:tailEnd/>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0"/>
              </a:spcBef>
              <a:buClrTx/>
              <a:buFontTx/>
              <a:buNone/>
            </a:pPr>
            <a:r>
              <a:rPr lang="en-US" altLang="en-US" sz="2400" b="1">
                <a:solidFill>
                  <a:srgbClr val="000000"/>
                </a:solidFill>
                <a:cs typeface="Arial" charset="0"/>
              </a:rPr>
              <a:t>CPU</a:t>
            </a:r>
          </a:p>
          <a:p>
            <a:pPr algn="ctr" eaLnBrk="0" hangingPunct="0">
              <a:spcBef>
                <a:spcPct val="0"/>
              </a:spcBef>
              <a:buClrTx/>
              <a:buFontTx/>
              <a:buNone/>
            </a:pPr>
            <a:r>
              <a:rPr lang="en-US" altLang="en-US" sz="2400" b="1">
                <a:solidFill>
                  <a:srgbClr val="000000"/>
                </a:solidFill>
                <a:cs typeface="Arial" charset="0"/>
              </a:rPr>
              <a:t>Mem</a:t>
            </a:r>
          </a:p>
        </p:txBody>
      </p:sp>
      <p:sp>
        <p:nvSpPr>
          <p:cNvPr id="43013" name="Line 9"/>
          <p:cNvSpPr>
            <a:spLocks noChangeShapeType="1"/>
          </p:cNvSpPr>
          <p:nvPr/>
        </p:nvSpPr>
        <p:spPr bwMode="auto">
          <a:xfrm flipV="1">
            <a:off x="2133600" y="4267200"/>
            <a:ext cx="914400" cy="22860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3014" name="Line 11"/>
          <p:cNvSpPr>
            <a:spLocks noChangeShapeType="1"/>
          </p:cNvSpPr>
          <p:nvPr/>
        </p:nvSpPr>
        <p:spPr bwMode="auto">
          <a:xfrm flipV="1">
            <a:off x="2209800" y="4495800"/>
            <a:ext cx="914400" cy="22860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3015" name="Line 12"/>
          <p:cNvSpPr>
            <a:spLocks noChangeShapeType="1"/>
          </p:cNvSpPr>
          <p:nvPr/>
        </p:nvSpPr>
        <p:spPr bwMode="auto">
          <a:xfrm>
            <a:off x="3886200" y="4495800"/>
            <a:ext cx="1600200" cy="91440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3016" name="Line 14"/>
          <p:cNvSpPr>
            <a:spLocks noChangeShapeType="1"/>
          </p:cNvSpPr>
          <p:nvPr/>
        </p:nvSpPr>
        <p:spPr bwMode="auto">
          <a:xfrm>
            <a:off x="3962400" y="4267200"/>
            <a:ext cx="2971800" cy="7620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3017" name="Line 15"/>
          <p:cNvSpPr>
            <a:spLocks noChangeShapeType="1"/>
          </p:cNvSpPr>
          <p:nvPr/>
        </p:nvSpPr>
        <p:spPr bwMode="auto">
          <a:xfrm flipV="1">
            <a:off x="3505200" y="4572000"/>
            <a:ext cx="3505200" cy="99060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3018" name="Line 16"/>
          <p:cNvSpPr>
            <a:spLocks noChangeShapeType="1"/>
          </p:cNvSpPr>
          <p:nvPr/>
        </p:nvSpPr>
        <p:spPr bwMode="auto">
          <a:xfrm flipV="1">
            <a:off x="3505200" y="5715000"/>
            <a:ext cx="1905000" cy="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3019" name="Oval 17"/>
          <p:cNvSpPr>
            <a:spLocks noChangeArrowheads="1"/>
          </p:cNvSpPr>
          <p:nvPr/>
        </p:nvSpPr>
        <p:spPr bwMode="auto">
          <a:xfrm>
            <a:off x="2590800" y="5181600"/>
            <a:ext cx="914400" cy="914400"/>
          </a:xfrm>
          <a:prstGeom prst="ellipse">
            <a:avLst/>
          </a:prstGeom>
          <a:solidFill>
            <a:srgbClr val="CCECFF"/>
          </a:solidFill>
          <a:ln w="19050">
            <a:solidFill>
              <a:schemeClr val="tx1"/>
            </a:solidFill>
            <a:round/>
            <a:headEnd/>
            <a:tailEnd/>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0"/>
              </a:spcBef>
              <a:buClrTx/>
              <a:buFontTx/>
              <a:buNone/>
            </a:pPr>
            <a:r>
              <a:rPr lang="en-US" altLang="en-US" sz="2400" b="1">
                <a:solidFill>
                  <a:srgbClr val="000000"/>
                </a:solidFill>
                <a:cs typeface="Arial" charset="0"/>
              </a:rPr>
              <a:t>CPU</a:t>
            </a:r>
          </a:p>
          <a:p>
            <a:pPr algn="ctr" eaLnBrk="0" hangingPunct="0">
              <a:spcBef>
                <a:spcPct val="0"/>
              </a:spcBef>
              <a:buClrTx/>
              <a:buFontTx/>
              <a:buNone/>
            </a:pPr>
            <a:r>
              <a:rPr lang="en-US" altLang="en-US" sz="2400" b="1">
                <a:solidFill>
                  <a:srgbClr val="000000"/>
                </a:solidFill>
                <a:cs typeface="Arial" charset="0"/>
              </a:rPr>
              <a:t>Mem</a:t>
            </a:r>
          </a:p>
        </p:txBody>
      </p:sp>
      <p:sp>
        <p:nvSpPr>
          <p:cNvPr id="43020" name="Oval 18"/>
          <p:cNvSpPr>
            <a:spLocks noChangeArrowheads="1"/>
          </p:cNvSpPr>
          <p:nvPr/>
        </p:nvSpPr>
        <p:spPr bwMode="auto">
          <a:xfrm>
            <a:off x="3048000" y="3810000"/>
            <a:ext cx="914400" cy="914400"/>
          </a:xfrm>
          <a:prstGeom prst="ellipse">
            <a:avLst/>
          </a:prstGeom>
          <a:solidFill>
            <a:srgbClr val="CCECFF"/>
          </a:solidFill>
          <a:ln w="19050">
            <a:solidFill>
              <a:schemeClr val="tx1"/>
            </a:solidFill>
            <a:round/>
            <a:headEnd/>
            <a:tailEnd/>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0"/>
              </a:spcBef>
              <a:buClrTx/>
              <a:buFontTx/>
              <a:buNone/>
            </a:pPr>
            <a:r>
              <a:rPr lang="en-US" altLang="en-US" sz="2400" b="1">
                <a:solidFill>
                  <a:srgbClr val="000000"/>
                </a:solidFill>
                <a:cs typeface="Arial" charset="0"/>
              </a:rPr>
              <a:t>CPU</a:t>
            </a:r>
          </a:p>
          <a:p>
            <a:pPr algn="ctr" eaLnBrk="0" hangingPunct="0">
              <a:spcBef>
                <a:spcPct val="0"/>
              </a:spcBef>
              <a:buClrTx/>
              <a:buFontTx/>
              <a:buNone/>
            </a:pPr>
            <a:r>
              <a:rPr lang="en-US" altLang="en-US" sz="2400" b="1">
                <a:solidFill>
                  <a:srgbClr val="000000"/>
                </a:solidFill>
                <a:cs typeface="Arial" charset="0"/>
              </a:rPr>
              <a:t>Mem</a:t>
            </a:r>
          </a:p>
        </p:txBody>
      </p:sp>
      <p:sp>
        <p:nvSpPr>
          <p:cNvPr id="43021" name="Oval 19"/>
          <p:cNvSpPr>
            <a:spLocks noChangeArrowheads="1"/>
          </p:cNvSpPr>
          <p:nvPr/>
        </p:nvSpPr>
        <p:spPr bwMode="auto">
          <a:xfrm>
            <a:off x="5410200" y="5181600"/>
            <a:ext cx="914400" cy="914400"/>
          </a:xfrm>
          <a:prstGeom prst="ellipse">
            <a:avLst/>
          </a:prstGeom>
          <a:solidFill>
            <a:srgbClr val="CCECFF"/>
          </a:solidFill>
          <a:ln w="19050">
            <a:solidFill>
              <a:schemeClr val="tx1"/>
            </a:solidFill>
            <a:round/>
            <a:headEnd/>
            <a:tailEnd/>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0"/>
              </a:spcBef>
              <a:buClrTx/>
              <a:buFontTx/>
              <a:buNone/>
            </a:pPr>
            <a:r>
              <a:rPr lang="en-US" altLang="en-US" sz="2400" b="1">
                <a:solidFill>
                  <a:srgbClr val="000000"/>
                </a:solidFill>
                <a:cs typeface="Arial" charset="0"/>
              </a:rPr>
              <a:t>CPU</a:t>
            </a:r>
          </a:p>
          <a:p>
            <a:pPr algn="ctr" eaLnBrk="0" hangingPunct="0">
              <a:spcBef>
                <a:spcPct val="0"/>
              </a:spcBef>
              <a:buClrTx/>
              <a:buFontTx/>
              <a:buNone/>
            </a:pPr>
            <a:r>
              <a:rPr lang="en-US" altLang="en-US" sz="2400" b="1">
                <a:solidFill>
                  <a:srgbClr val="000000"/>
                </a:solidFill>
                <a:cs typeface="Arial" charset="0"/>
              </a:rPr>
              <a:t>Mem</a:t>
            </a:r>
          </a:p>
        </p:txBody>
      </p:sp>
      <p:sp>
        <p:nvSpPr>
          <p:cNvPr id="43022" name="Oval 20"/>
          <p:cNvSpPr>
            <a:spLocks noChangeArrowheads="1"/>
          </p:cNvSpPr>
          <p:nvPr/>
        </p:nvSpPr>
        <p:spPr bwMode="auto">
          <a:xfrm>
            <a:off x="6934200" y="3962400"/>
            <a:ext cx="914400" cy="914400"/>
          </a:xfrm>
          <a:prstGeom prst="ellipse">
            <a:avLst/>
          </a:prstGeom>
          <a:solidFill>
            <a:srgbClr val="CCECFF"/>
          </a:solidFill>
          <a:ln w="19050">
            <a:solidFill>
              <a:schemeClr val="tx1"/>
            </a:solidFill>
            <a:round/>
            <a:headEnd/>
            <a:tailEnd/>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0"/>
              </a:spcBef>
              <a:buClrTx/>
              <a:buFontTx/>
              <a:buNone/>
            </a:pPr>
            <a:r>
              <a:rPr lang="en-US" altLang="en-US" sz="2400" b="1">
                <a:solidFill>
                  <a:srgbClr val="000000"/>
                </a:solidFill>
                <a:cs typeface="Arial" charset="0"/>
              </a:rPr>
              <a:t>CPU</a:t>
            </a:r>
          </a:p>
          <a:p>
            <a:pPr algn="ctr" eaLnBrk="0" hangingPunct="0">
              <a:spcBef>
                <a:spcPct val="0"/>
              </a:spcBef>
              <a:buClrTx/>
              <a:buFontTx/>
              <a:buNone/>
            </a:pPr>
            <a:r>
              <a:rPr lang="en-US" altLang="en-US" sz="2400" b="1">
                <a:solidFill>
                  <a:srgbClr val="000000"/>
                </a:solidFill>
                <a:cs typeface="Arial" charset="0"/>
              </a:rPr>
              <a:t>Mem</a:t>
            </a:r>
          </a:p>
        </p:txBody>
      </p:sp>
      <p:sp>
        <p:nvSpPr>
          <p:cNvPr id="43023" name="Line 13"/>
          <p:cNvSpPr>
            <a:spLocks noChangeShapeType="1"/>
          </p:cNvSpPr>
          <p:nvPr/>
        </p:nvSpPr>
        <p:spPr bwMode="auto">
          <a:xfrm flipV="1">
            <a:off x="3200400" y="4724400"/>
            <a:ext cx="152400" cy="53340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ltLang="en-US" smtClean="0">
                <a:latin typeface="Times New Roman" pitchFamily="18" charset="0"/>
                <a:cs typeface="Times New Roman" pitchFamily="18" charset="0"/>
              </a:rPr>
              <a:t>What is a message?</a:t>
            </a:r>
          </a:p>
        </p:txBody>
      </p:sp>
      <p:sp>
        <p:nvSpPr>
          <p:cNvPr id="44035" name="Rectangle 3"/>
          <p:cNvSpPr>
            <a:spLocks noGrp="1" noChangeArrowheads="1"/>
          </p:cNvSpPr>
          <p:nvPr>
            <p:ph type="body" sz="quarter" idx="10"/>
          </p:nvPr>
        </p:nvSpPr>
        <p:spPr/>
        <p:txBody>
          <a:bodyPr/>
          <a:lstStyle/>
          <a:p>
            <a:r>
              <a:rPr lang="en-US" altLang="en-US" smtClean="0">
                <a:latin typeface="Times New Roman" pitchFamily="18" charset="0"/>
                <a:cs typeface="Times New Roman" pitchFamily="18" charset="0"/>
              </a:rPr>
              <a:t>Communication between processors with disjoint memory spaces (possibly w/i a shared memory space).</a:t>
            </a:r>
          </a:p>
          <a:p>
            <a:r>
              <a:rPr lang="en-US" altLang="en-US" smtClean="0">
                <a:latin typeface="Times New Roman" pitchFamily="18" charset="0"/>
                <a:cs typeface="Times New Roman" pitchFamily="18" charset="0"/>
              </a:rPr>
              <a:t>Typically data is transferred from the memory space of one processor to another, however messages may be synchronization only.</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tLang="en-US" smtClean="0">
                <a:latin typeface="Times New Roman" pitchFamily="18" charset="0"/>
                <a:cs typeface="Times New Roman" pitchFamily="18" charset="0"/>
              </a:rPr>
              <a:t>What is required to send a message?</a:t>
            </a:r>
          </a:p>
        </p:txBody>
      </p:sp>
      <p:sp>
        <p:nvSpPr>
          <p:cNvPr id="45059" name="Rectangle 3"/>
          <p:cNvSpPr>
            <a:spLocks noGrp="1" noChangeArrowheads="1"/>
          </p:cNvSpPr>
          <p:nvPr>
            <p:ph type="body" sz="quarter" idx="10"/>
          </p:nvPr>
        </p:nvSpPr>
        <p:spPr/>
        <p:txBody>
          <a:bodyPr/>
          <a:lstStyle/>
          <a:p>
            <a:r>
              <a:rPr lang="en-US" altLang="en-US" smtClean="0">
                <a:latin typeface="Times New Roman" pitchFamily="18" charset="0"/>
                <a:cs typeface="Times New Roman" pitchFamily="18" charset="0"/>
              </a:rPr>
              <a:t>Sending and receiving processors must be uniquely identified</a:t>
            </a:r>
          </a:p>
          <a:p>
            <a:r>
              <a:rPr lang="en-US" altLang="en-US" smtClean="0">
                <a:latin typeface="Times New Roman" pitchFamily="18" charset="0"/>
                <a:cs typeface="Times New Roman" pitchFamily="18" charset="0"/>
              </a:rPr>
              <a:t>Memory locations on each end must be specified</a:t>
            </a:r>
          </a:p>
          <a:p>
            <a:r>
              <a:rPr lang="en-US" altLang="en-US" smtClean="0">
                <a:latin typeface="Times New Roman" pitchFamily="18" charset="0"/>
                <a:cs typeface="Times New Roman" pitchFamily="18" charset="0"/>
              </a:rPr>
              <a:t>Amount and memory access pattern of data to be shared must be specified</a:t>
            </a:r>
          </a:p>
          <a:p>
            <a:r>
              <a:rPr lang="en-US" altLang="en-US" smtClean="0">
                <a:latin typeface="Times New Roman" pitchFamily="18" charset="0"/>
                <a:cs typeface="Times New Roman" pitchFamily="18" charset="0"/>
              </a:rPr>
              <a:t>Optionally, many message passing systems </a:t>
            </a:r>
            <a:r>
              <a:rPr lang="en-US" altLang="en-US" b="1" i="1" smtClean="0">
                <a:latin typeface="Times New Roman" pitchFamily="18" charset="0"/>
                <a:cs typeface="Times New Roman" pitchFamily="18" charset="0"/>
              </a:rPr>
              <a:t>allow</a:t>
            </a:r>
            <a:r>
              <a:rPr lang="en-US" altLang="en-US" smtClean="0">
                <a:latin typeface="Times New Roman" pitchFamily="18" charset="0"/>
                <a:cs typeface="Times New Roman" pitchFamily="18" charset="0"/>
              </a:rPr>
              <a:t> the unique identification of the message itself</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ltLang="en-US" smtClean="0">
                <a:latin typeface="Times New Roman" pitchFamily="18" charset="0"/>
                <a:cs typeface="Times New Roman" pitchFamily="18" charset="0"/>
              </a:rPr>
              <a:t>Message Passing Terms</a:t>
            </a:r>
          </a:p>
        </p:txBody>
      </p:sp>
      <p:sp>
        <p:nvSpPr>
          <p:cNvPr id="46083" name="Rectangle 3"/>
          <p:cNvSpPr>
            <a:spLocks noGrp="1" noChangeArrowheads="1"/>
          </p:cNvSpPr>
          <p:nvPr>
            <p:ph type="body" sz="quarter" idx="10"/>
          </p:nvPr>
        </p:nvSpPr>
        <p:spPr/>
        <p:txBody>
          <a:bodyPr/>
          <a:lstStyle/>
          <a:p>
            <a:r>
              <a:rPr lang="en-US" altLang="en-US" smtClean="0">
                <a:latin typeface="Times New Roman" pitchFamily="18" charset="0"/>
                <a:cs typeface="Times New Roman" pitchFamily="18" charset="0"/>
              </a:rPr>
              <a:t>Latency</a:t>
            </a:r>
          </a:p>
          <a:p>
            <a:r>
              <a:rPr lang="en-US" altLang="en-US" smtClean="0">
                <a:latin typeface="Times New Roman" pitchFamily="18" charset="0"/>
                <a:cs typeface="Times New Roman" pitchFamily="18" charset="0"/>
              </a:rPr>
              <a:t>Bandwidth</a:t>
            </a:r>
          </a:p>
          <a:p>
            <a:r>
              <a:rPr lang="en-US" altLang="en-US" smtClean="0">
                <a:latin typeface="Times New Roman" pitchFamily="18" charset="0"/>
                <a:cs typeface="Times New Roman" pitchFamily="18" charset="0"/>
              </a:rPr>
              <a:t>Computation/Communication ratio</a:t>
            </a:r>
          </a:p>
          <a:p>
            <a:r>
              <a:rPr lang="en-US" altLang="en-US" smtClean="0">
                <a:latin typeface="Times New Roman" pitchFamily="18" charset="0"/>
                <a:cs typeface="Times New Roman" pitchFamily="18" charset="0"/>
              </a:rPr>
              <a:t>Routing and Topology</a:t>
            </a:r>
          </a:p>
          <a:p>
            <a:pPr lvl="1"/>
            <a:r>
              <a:rPr lang="en-US" altLang="en-US" smtClean="0">
                <a:latin typeface="Times New Roman" pitchFamily="18" charset="0"/>
                <a:cs typeface="Times New Roman" pitchFamily="18" charset="0"/>
              </a:rPr>
              <a:t>Tightly/Loosely coupled networks</a:t>
            </a:r>
          </a:p>
          <a:p>
            <a:r>
              <a:rPr lang="en-US" altLang="en-US" smtClean="0">
                <a:latin typeface="Times New Roman" pitchFamily="18" charset="0"/>
                <a:cs typeface="Times New Roman" pitchFamily="18" charset="0"/>
              </a:rPr>
              <a:t>Synchronous/Asynchronous messaging</a:t>
            </a:r>
          </a:p>
          <a:p>
            <a:r>
              <a:rPr lang="en-US" altLang="en-US" smtClean="0">
                <a:latin typeface="Times New Roman" pitchFamily="18" charset="0"/>
                <a:cs typeface="Times New Roman" pitchFamily="18" charset="0"/>
              </a:rPr>
              <a:t>Latency hiding</a:t>
            </a:r>
          </a:p>
          <a:p>
            <a:pPr lvl="1"/>
            <a:r>
              <a:rPr lang="en-US" altLang="en-US" smtClean="0">
                <a:latin typeface="Times New Roman" pitchFamily="18" charset="0"/>
                <a:cs typeface="Times New Roman" pitchFamily="18" charset="0"/>
              </a:rPr>
              <a:t>overlap of computation and communication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Subtitle 3"/>
          <p:cNvSpPr>
            <a:spLocks noGrp="1"/>
          </p:cNvSpPr>
          <p:nvPr>
            <p:ph type="subTitle" idx="4294967295"/>
          </p:nvPr>
        </p:nvSpPr>
        <p:spPr>
          <a:xfrm>
            <a:off x="0" y="3332163"/>
            <a:ext cx="6400800" cy="1752600"/>
          </a:xfrm>
        </p:spPr>
        <p:txBody>
          <a:bodyPr/>
          <a:lstStyle/>
          <a:p>
            <a:r>
              <a:rPr lang="en-US" altLang="en-US" smtClean="0">
                <a:latin typeface="Times New Roman" pitchFamily="18" charset="0"/>
                <a:cs typeface="Times New Roman" pitchFamily="18" charset="0"/>
              </a:rPr>
              <a:t> </a:t>
            </a:r>
          </a:p>
        </p:txBody>
      </p:sp>
      <p:sp>
        <p:nvSpPr>
          <p:cNvPr id="9218" name="Rectangle 2"/>
          <p:cNvSpPr>
            <a:spLocks noGrp="1" noChangeArrowheads="1"/>
          </p:cNvSpPr>
          <p:nvPr>
            <p:ph type="ctrTitle" idx="4294967295"/>
          </p:nvPr>
        </p:nvSpPr>
        <p:spPr>
          <a:xfrm>
            <a:off x="381000" y="3581400"/>
            <a:ext cx="8416925" cy="2971800"/>
          </a:xfrm>
        </p:spPr>
        <p:txBody>
          <a:bodyPr rtlCol="0">
            <a:noAutofit/>
          </a:bodyPr>
          <a:lstStyle/>
          <a:p>
            <a:pPr algn="ctr" fontAlgn="auto">
              <a:spcAft>
                <a:spcPts val="0"/>
              </a:spcAft>
              <a:defRPr/>
            </a:pPr>
            <a:r>
              <a:rPr lang="en-US" altLang="en-US" sz="4400" b="1" dirty="0" smtClean="0">
                <a:solidFill>
                  <a:srgbClr val="FF9900"/>
                </a:solidFill>
                <a:effectLst/>
              </a:rPr>
              <a:t>Parallel Computing Overview</a:t>
            </a:r>
            <a:endParaRPr lang="en-US" altLang="en-US" sz="4400" b="1" dirty="0" smtClean="0">
              <a:solidFill>
                <a:srgbClr val="FF9900"/>
              </a:solidFill>
              <a:effectLs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ltLang="en-US" smtClean="0">
                <a:latin typeface="Times New Roman" pitchFamily="18" charset="0"/>
                <a:cs typeface="Times New Roman" pitchFamily="18" charset="0"/>
              </a:rPr>
              <a:t>Amdahl's Law</a:t>
            </a:r>
          </a:p>
        </p:txBody>
      </p:sp>
      <p:sp>
        <p:nvSpPr>
          <p:cNvPr id="48131" name="Rectangle 3"/>
          <p:cNvSpPr>
            <a:spLocks noGrp="1" noChangeArrowheads="1"/>
          </p:cNvSpPr>
          <p:nvPr>
            <p:ph type="body" sz="quarter" idx="10"/>
          </p:nvPr>
        </p:nvSpPr>
        <p:spPr/>
        <p:txBody>
          <a:bodyPr/>
          <a:lstStyle/>
          <a:p>
            <a:pPr>
              <a:lnSpc>
                <a:spcPct val="80000"/>
              </a:lnSpc>
            </a:pPr>
            <a:r>
              <a:rPr lang="en-US" altLang="en-US" sz="2800" smtClean="0">
                <a:latin typeface="Times New Roman" pitchFamily="18" charset="0"/>
                <a:cs typeface="Times New Roman" pitchFamily="18" charset="0"/>
              </a:rPr>
              <a:t>Let </a:t>
            </a:r>
            <a:r>
              <a:rPr lang="en-US" altLang="en-US" sz="2800" smtClean="0">
                <a:solidFill>
                  <a:srgbClr val="FF0000"/>
                </a:solidFill>
                <a:latin typeface="Times New Roman" pitchFamily="18" charset="0"/>
                <a:cs typeface="Times New Roman" pitchFamily="18" charset="0"/>
              </a:rPr>
              <a:t>N</a:t>
            </a:r>
            <a:r>
              <a:rPr lang="en-US" altLang="en-US" sz="2800" smtClean="0">
                <a:latin typeface="Times New Roman" pitchFamily="18" charset="0"/>
                <a:cs typeface="Times New Roman" pitchFamily="18" charset="0"/>
              </a:rPr>
              <a:t> be the number of processors, </a:t>
            </a:r>
          </a:p>
          <a:p>
            <a:pPr>
              <a:lnSpc>
                <a:spcPct val="80000"/>
              </a:lnSpc>
            </a:pPr>
            <a:r>
              <a:rPr lang="en-US" altLang="en-US" sz="2800" smtClean="0">
                <a:solidFill>
                  <a:srgbClr val="FF0000"/>
                </a:solidFill>
                <a:latin typeface="Times New Roman" pitchFamily="18" charset="0"/>
                <a:cs typeface="Times New Roman" pitchFamily="18" charset="0"/>
              </a:rPr>
              <a:t>s</a:t>
            </a:r>
            <a:r>
              <a:rPr lang="en-US" altLang="en-US" sz="2800" smtClean="0">
                <a:latin typeface="Times New Roman" pitchFamily="18" charset="0"/>
                <a:cs typeface="Times New Roman" pitchFamily="18" charset="0"/>
              </a:rPr>
              <a:t> the amount of time spent (by a serial processor) on serial parts of a program</a:t>
            </a:r>
          </a:p>
          <a:p>
            <a:pPr>
              <a:lnSpc>
                <a:spcPct val="80000"/>
              </a:lnSpc>
            </a:pPr>
            <a:r>
              <a:rPr lang="en-US" altLang="en-US" sz="2800" smtClean="0">
                <a:solidFill>
                  <a:srgbClr val="FF0000"/>
                </a:solidFill>
                <a:latin typeface="Times New Roman" pitchFamily="18" charset="0"/>
                <a:cs typeface="Times New Roman" pitchFamily="18" charset="0"/>
              </a:rPr>
              <a:t>p</a:t>
            </a:r>
            <a:r>
              <a:rPr lang="en-US" altLang="en-US" sz="2800" smtClean="0">
                <a:latin typeface="Times New Roman" pitchFamily="18" charset="0"/>
                <a:cs typeface="Times New Roman" pitchFamily="18" charset="0"/>
              </a:rPr>
              <a:t> is the amount of time spent (by a serial processor) on parts of the program that can be done in parallel, </a:t>
            </a:r>
          </a:p>
          <a:p>
            <a:pPr>
              <a:lnSpc>
                <a:spcPct val="80000"/>
              </a:lnSpc>
            </a:pPr>
            <a:r>
              <a:rPr lang="en-US" altLang="en-US" sz="2800" smtClean="0">
                <a:latin typeface="Times New Roman" pitchFamily="18" charset="0"/>
                <a:cs typeface="Times New Roman" pitchFamily="18" charset="0"/>
              </a:rPr>
              <a:t>then </a:t>
            </a:r>
            <a:r>
              <a:rPr lang="en-US" altLang="en-US" sz="2800" smtClean="0">
                <a:solidFill>
                  <a:srgbClr val="FF0000"/>
                </a:solidFill>
                <a:latin typeface="Times New Roman" pitchFamily="18" charset="0"/>
                <a:cs typeface="Times New Roman" pitchFamily="18" charset="0"/>
              </a:rPr>
              <a:t>Amdahl's</a:t>
            </a:r>
            <a:r>
              <a:rPr lang="en-US" altLang="en-US" sz="2800" smtClean="0">
                <a:solidFill>
                  <a:srgbClr val="CC0000"/>
                </a:solidFill>
                <a:latin typeface="Times New Roman" pitchFamily="18" charset="0"/>
                <a:cs typeface="Times New Roman" pitchFamily="18" charset="0"/>
              </a:rPr>
              <a:t> </a:t>
            </a:r>
            <a:r>
              <a:rPr lang="en-US" altLang="en-US" sz="2800" smtClean="0">
                <a:solidFill>
                  <a:srgbClr val="FF0000"/>
                </a:solidFill>
                <a:latin typeface="Times New Roman" pitchFamily="18" charset="0"/>
                <a:cs typeface="Times New Roman" pitchFamily="18" charset="0"/>
              </a:rPr>
              <a:t>law</a:t>
            </a:r>
            <a:r>
              <a:rPr lang="en-US" altLang="en-US" sz="2800" smtClean="0">
                <a:latin typeface="Times New Roman" pitchFamily="18" charset="0"/>
                <a:cs typeface="Times New Roman" pitchFamily="18" charset="0"/>
              </a:rPr>
              <a:t> says that speedup is given by </a:t>
            </a:r>
          </a:p>
          <a:p>
            <a:pPr>
              <a:lnSpc>
                <a:spcPct val="80000"/>
              </a:lnSpc>
            </a:pPr>
            <a:r>
              <a:rPr lang="en-US" altLang="en-US" sz="2800" i="1" smtClean="0">
                <a:latin typeface="Times New Roman" pitchFamily="18" charset="0"/>
                <a:cs typeface="Times New Roman" pitchFamily="18" charset="0"/>
              </a:rPr>
              <a:t>Speedup = (s + p ) / (s + p / N )</a:t>
            </a:r>
          </a:p>
          <a:p>
            <a:pPr>
              <a:lnSpc>
                <a:spcPct val="80000"/>
              </a:lnSpc>
              <a:buFont typeface="Wingdings" pitchFamily="2" charset="2"/>
              <a:buNone/>
            </a:pPr>
            <a:r>
              <a:rPr lang="en-US" altLang="en-US" sz="2800" i="1" smtClean="0">
                <a:latin typeface="Times New Roman" pitchFamily="18" charset="0"/>
                <a:cs typeface="Times New Roman" pitchFamily="18" charset="0"/>
              </a:rPr>
              <a:t>                  = 1 / (s + p / N )</a:t>
            </a:r>
          </a:p>
          <a:p>
            <a:pPr>
              <a:lnSpc>
                <a:spcPct val="80000"/>
              </a:lnSpc>
            </a:pPr>
            <a:r>
              <a:rPr lang="en-US" altLang="en-US" sz="2800" smtClean="0">
                <a:latin typeface="Times New Roman" pitchFamily="18" charset="0"/>
                <a:cs typeface="Times New Roman" pitchFamily="18" charset="0"/>
              </a:rPr>
              <a:t>where total time s + p = 1 for algebraic simplicity. </a:t>
            </a:r>
          </a:p>
        </p:txBody>
      </p:sp>
      <p:sp>
        <p:nvSpPr>
          <p:cNvPr id="48132" name="Slide Number Placeholder 5"/>
          <p:cNvSpPr>
            <a:spLocks noGrp="1"/>
          </p:cNvSpPr>
          <p:nvPr>
            <p:ph type="sldNum" sz="quarter" idx="4294967295"/>
          </p:nvPr>
        </p:nvSpPr>
        <p:spPr bwMode="auto">
          <a:xfrm>
            <a:off x="7010400" y="6477000"/>
            <a:ext cx="21336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r">
              <a:spcBef>
                <a:spcPct val="0"/>
              </a:spcBef>
              <a:buClrTx/>
              <a:buFontTx/>
              <a:buNone/>
            </a:pPr>
            <a:fld id="{B657EFD3-D506-43FF-B618-D4C949599EA0}" type="slidenum">
              <a:rPr lang="en-US" altLang="en-US" sz="1400">
                <a:latin typeface="Arial" charset="0"/>
                <a:cs typeface="Arial" charset="0"/>
              </a:rPr>
              <a:pPr algn="r">
                <a:spcBef>
                  <a:spcPct val="0"/>
                </a:spcBef>
                <a:buClrTx/>
                <a:buFontTx/>
                <a:buNone/>
              </a:pPr>
              <a:t>30</a:t>
            </a:fld>
            <a:endParaRPr lang="en-US" altLang="en-US" sz="1400">
              <a:latin typeface="Arial" charset="0"/>
              <a:cs typeface="Arial"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a:xfrm>
            <a:off x="2438400" y="-152400"/>
            <a:ext cx="6705600" cy="1447800"/>
          </a:xfrm>
        </p:spPr>
        <p:txBody>
          <a:bodyPr/>
          <a:lstStyle/>
          <a:p>
            <a:r>
              <a:rPr lang="en-US" altLang="en-US" sz="3600" smtClean="0">
                <a:latin typeface="Times New Roman" pitchFamily="18" charset="0"/>
                <a:cs typeface="Times New Roman" pitchFamily="18" charset="0"/>
              </a:rPr>
              <a:t>Amdahl’s Law revisited -       			 Gustafson-Barsis Law</a:t>
            </a:r>
          </a:p>
        </p:txBody>
      </p:sp>
      <p:sp>
        <p:nvSpPr>
          <p:cNvPr id="49155" name="Rectangle 3"/>
          <p:cNvSpPr>
            <a:spLocks noGrp="1" noChangeArrowheads="1"/>
          </p:cNvSpPr>
          <p:nvPr>
            <p:ph type="body" idx="4294967295"/>
          </p:nvPr>
        </p:nvSpPr>
        <p:spPr>
          <a:xfrm>
            <a:off x="0" y="1447800"/>
            <a:ext cx="9144000" cy="5181600"/>
          </a:xfrm>
        </p:spPr>
        <p:txBody>
          <a:bodyPr/>
          <a:lstStyle/>
          <a:p>
            <a:r>
              <a:rPr lang="en-US" altLang="en-US" sz="2800" smtClean="0">
                <a:latin typeface="Times New Roman" pitchFamily="18" charset="0"/>
                <a:cs typeface="Times New Roman" pitchFamily="18" charset="0"/>
              </a:rPr>
              <a:t>Maybe the picture isn’t as grim as first imagined</a:t>
            </a:r>
          </a:p>
          <a:p>
            <a:r>
              <a:rPr lang="en-US" altLang="en-US" sz="2800" smtClean="0">
                <a:latin typeface="Times New Roman" pitchFamily="18" charset="0"/>
                <a:cs typeface="Times New Roman" pitchFamily="18" charset="0"/>
              </a:rPr>
              <a:t>Amdahl assumes as N increases, that problem size remains fixed</a:t>
            </a:r>
          </a:p>
          <a:p>
            <a:pPr lvl="1"/>
            <a:r>
              <a:rPr lang="en-US" altLang="en-US" smtClean="0">
                <a:latin typeface="Times New Roman" pitchFamily="18" charset="0"/>
                <a:cs typeface="Times New Roman" pitchFamily="18" charset="0"/>
              </a:rPr>
              <a:t>In practice, this usually is not the case</a:t>
            </a:r>
          </a:p>
          <a:p>
            <a:r>
              <a:rPr lang="en-US" altLang="en-US" sz="2800" smtClean="0">
                <a:latin typeface="Times New Roman" pitchFamily="18" charset="0"/>
                <a:cs typeface="Times New Roman" pitchFamily="18" charset="0"/>
              </a:rPr>
              <a:t>More processors usually          larger, more complex, problems          Assume bigger problem with all </a:t>
            </a:r>
            <a:r>
              <a:rPr lang="en-US" altLang="en-US" sz="2800" b="1" i="1" smtClean="0">
                <a:solidFill>
                  <a:srgbClr val="FF0000"/>
                </a:solidFill>
                <a:latin typeface="Times New Roman" pitchFamily="18" charset="0"/>
                <a:cs typeface="Times New Roman" pitchFamily="18" charset="0"/>
              </a:rPr>
              <a:t>additional</a:t>
            </a:r>
            <a:r>
              <a:rPr lang="en-US" altLang="en-US" sz="2800" smtClean="0">
                <a:latin typeface="Times New Roman" pitchFamily="18" charset="0"/>
                <a:cs typeface="Times New Roman" pitchFamily="18" charset="0"/>
              </a:rPr>
              <a:t> work in parallel </a:t>
            </a:r>
            <a:r>
              <a:rPr lang="en-US" altLang="en-US" sz="1800" smtClean="0">
                <a:latin typeface="Times New Roman" pitchFamily="18" charset="0"/>
                <a:cs typeface="Times New Roman" pitchFamily="18" charset="0"/>
              </a:rPr>
              <a:t>(Note this is scalability, </a:t>
            </a:r>
            <a:r>
              <a:rPr lang="en-US" altLang="en-US" sz="1800" i="1" smtClean="0">
                <a:solidFill>
                  <a:srgbClr val="FF0000"/>
                </a:solidFill>
                <a:latin typeface="Times New Roman" pitchFamily="18" charset="0"/>
                <a:cs typeface="Times New Roman" pitchFamily="18" charset="0"/>
              </a:rPr>
              <a:t>not</a:t>
            </a:r>
            <a:r>
              <a:rPr lang="en-US" altLang="en-US" sz="1800" smtClean="0">
                <a:latin typeface="Times New Roman" pitchFamily="18" charset="0"/>
                <a:cs typeface="Times New Roman" pitchFamily="18" charset="0"/>
              </a:rPr>
              <a:t> speedup)</a:t>
            </a:r>
          </a:p>
          <a:p>
            <a:r>
              <a:rPr lang="en-US" altLang="en-US" sz="2800" i="1" smtClean="0">
                <a:latin typeface="Times New Roman" pitchFamily="18" charset="0"/>
                <a:cs typeface="Times New Roman" pitchFamily="18" charset="0"/>
              </a:rPr>
              <a:t>Scaling = (s + p*N ) / (s + p )</a:t>
            </a:r>
          </a:p>
          <a:p>
            <a:pPr>
              <a:buFont typeface="Wingdings" pitchFamily="2" charset="2"/>
              <a:buNone/>
            </a:pPr>
            <a:r>
              <a:rPr lang="en-US" altLang="en-US" sz="2800" i="1" smtClean="0">
                <a:latin typeface="Times New Roman" pitchFamily="18" charset="0"/>
                <a:cs typeface="Times New Roman" pitchFamily="18" charset="0"/>
              </a:rPr>
              <a:t>                  = s + (1-s)*N  or N(1-s) for N</a:t>
            </a:r>
            <a:r>
              <a:rPr lang="en-US" altLang="en-US" sz="2800" b="1" i="1" smtClean="0">
                <a:latin typeface="Times New Roman" pitchFamily="18" charset="0"/>
                <a:cs typeface="Times New Roman" pitchFamily="18" charset="0"/>
              </a:rPr>
              <a:t>&gt;&gt;</a:t>
            </a:r>
            <a:r>
              <a:rPr lang="en-US" altLang="en-US" sz="2800" i="1" smtClean="0">
                <a:latin typeface="Times New Roman" pitchFamily="18" charset="0"/>
                <a:cs typeface="Times New Roman" pitchFamily="18" charset="0"/>
              </a:rPr>
              <a:t>s</a:t>
            </a:r>
            <a:endParaRPr lang="en-US" altLang="en-US" sz="2800" smtClean="0">
              <a:latin typeface="Times New Roman" pitchFamily="18" charset="0"/>
              <a:cs typeface="Times New Roman" pitchFamily="18" charset="0"/>
            </a:endParaRPr>
          </a:p>
          <a:p>
            <a:pPr lvl="1"/>
            <a:r>
              <a:rPr lang="en-US" altLang="en-US" sz="2000" smtClean="0">
                <a:latin typeface="Times New Roman" pitchFamily="18" charset="0"/>
                <a:cs typeface="Times New Roman" pitchFamily="18" charset="0"/>
              </a:rPr>
              <a:t>see also: </a:t>
            </a:r>
            <a:r>
              <a:rPr lang="en-US" altLang="en-US" sz="1600" i="1" smtClean="0">
                <a:latin typeface="Times New Roman" pitchFamily="18" charset="0"/>
                <a:cs typeface="Times New Roman" pitchFamily="18" charset="0"/>
              </a:rPr>
              <a:t>http://www.scl.ameslab.gov/Publications/AmdahlsLaw/Amdahls.html</a:t>
            </a:r>
          </a:p>
        </p:txBody>
      </p:sp>
      <p:sp>
        <p:nvSpPr>
          <p:cNvPr id="49156" name="AutoShape 4"/>
          <p:cNvSpPr>
            <a:spLocks noChangeArrowheads="1"/>
          </p:cNvSpPr>
          <p:nvPr/>
        </p:nvSpPr>
        <p:spPr bwMode="auto">
          <a:xfrm>
            <a:off x="3886200" y="3505200"/>
            <a:ext cx="914400" cy="3048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49157" name="AutoShape 7"/>
          <p:cNvSpPr>
            <a:spLocks noChangeArrowheads="1"/>
          </p:cNvSpPr>
          <p:nvPr/>
        </p:nvSpPr>
        <p:spPr bwMode="auto">
          <a:xfrm>
            <a:off x="1752600" y="3886200"/>
            <a:ext cx="914400" cy="3048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9"/>
          <p:cNvSpPr>
            <a:spLocks noGrp="1" noChangeArrowheads="1"/>
          </p:cNvSpPr>
          <p:nvPr>
            <p:ph type="title" idx="4294967295"/>
          </p:nvPr>
        </p:nvSpPr>
        <p:spPr>
          <a:xfrm>
            <a:off x="1770063" y="76200"/>
            <a:ext cx="4572000" cy="914400"/>
          </a:xfrm>
        </p:spPr>
        <p:txBody>
          <a:bodyPr/>
          <a:lstStyle/>
          <a:p>
            <a:pPr algn="ctr"/>
            <a:r>
              <a:rPr lang="en-US" altLang="en-US" sz="3600" smtClean="0">
                <a:latin typeface="Times New Roman" pitchFamily="18" charset="0"/>
                <a:cs typeface="Times New Roman" pitchFamily="18" charset="0"/>
              </a:rPr>
              <a:t>A Baby a Month?</a:t>
            </a:r>
          </a:p>
        </p:txBody>
      </p:sp>
      <p:sp>
        <p:nvSpPr>
          <p:cNvPr id="50179" name="Text Box 2"/>
          <p:cNvSpPr txBox="1">
            <a:spLocks noChangeArrowheads="1"/>
          </p:cNvSpPr>
          <p:nvPr/>
        </p:nvSpPr>
        <p:spPr bwMode="auto">
          <a:xfrm>
            <a:off x="152400" y="1524000"/>
            <a:ext cx="86868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2400">
                <a:cs typeface="Arial" charset="0"/>
              </a:rPr>
              <a:t>This is the parallel programming equivalent of the old adage that while one woman can have a baby in nine months, nine woman can’t have a baby in one month (Amdahl) - but they can have nine babies in nine months (Gustafson). </a:t>
            </a:r>
            <a:r>
              <a:rPr lang="en-US" altLang="en-US" sz="2000">
                <a:cs typeface="Arial" charset="0"/>
              </a:rPr>
              <a:t>(special thanks to </a:t>
            </a:r>
            <a:r>
              <a:rPr lang="en-US" altLang="en-US" sz="2000" b="1" i="1">
                <a:cs typeface="Arial" charset="0"/>
              </a:rPr>
              <a:t>Kristina Nickel </a:t>
            </a:r>
            <a:r>
              <a:rPr lang="en-US" altLang="en-US" sz="2000">
                <a:cs typeface="Arial" charset="0"/>
              </a:rPr>
              <a:t>pictured)</a:t>
            </a:r>
          </a:p>
        </p:txBody>
      </p:sp>
      <p:sp>
        <p:nvSpPr>
          <p:cNvPr id="50180" name="Text Box 3"/>
          <p:cNvSpPr txBox="1">
            <a:spLocks noChangeArrowheads="1"/>
          </p:cNvSpPr>
          <p:nvPr/>
        </p:nvSpPr>
        <p:spPr bwMode="auto">
          <a:xfrm>
            <a:off x="2133600" y="6019800"/>
            <a:ext cx="457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2400" b="1">
                <a:solidFill>
                  <a:srgbClr val="CC0000"/>
                </a:solidFill>
                <a:cs typeface="Arial" charset="0"/>
              </a:rPr>
              <a:t>Remember your serial fraction :)</a:t>
            </a:r>
            <a:endParaRPr lang="en-US" altLang="en-US" sz="2400" b="1">
              <a:cs typeface="Arial" charset="0"/>
            </a:endParaRPr>
          </a:p>
        </p:txBody>
      </p:sp>
      <p:pic>
        <p:nvPicPr>
          <p:cNvPr id="50181" name="Picture 4" descr="k1au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276600"/>
            <a:ext cx="2074863"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2" name="Picture 5" descr="k2au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4572000"/>
            <a:ext cx="2074863"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3" name="Picture 6" descr="k4au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4648200"/>
            <a:ext cx="2074863"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4" name="Picture 7" descr="k7au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3800" y="3505200"/>
            <a:ext cx="1417638"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5" name="Picture 8" descr="k5au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6200" y="3200400"/>
            <a:ext cx="1755775"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6" name="Picture 10" descr="pregnant-women-thumb19457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62800" y="76200"/>
            <a:ext cx="1752600" cy="147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subTitle" idx="4294967295"/>
          </p:nvPr>
        </p:nvSpPr>
        <p:spPr>
          <a:xfrm>
            <a:off x="2590800" y="5067300"/>
            <a:ext cx="6400800" cy="1752600"/>
          </a:xfrm>
          <a:noFill/>
        </p:spPr>
        <p:txBody>
          <a:bodyPr lIns="92075" tIns="46038" rIns="92075" bIns="46038"/>
          <a:lstStyle/>
          <a:p>
            <a:pPr marL="457200" lvl="1" indent="0" algn="r">
              <a:lnSpc>
                <a:spcPct val="70000"/>
              </a:lnSpc>
              <a:buFontTx/>
              <a:buNone/>
            </a:pPr>
            <a:endParaRPr lang="en-US" altLang="en-US" sz="2000" dirty="0" smtClean="0">
              <a:solidFill>
                <a:srgbClr val="FFC000"/>
              </a:solidFill>
              <a:latin typeface="Arial" charset="0"/>
              <a:cs typeface="Times New Roman" pitchFamily="18" charset="0"/>
            </a:endParaRPr>
          </a:p>
          <a:p>
            <a:pPr marL="457200" lvl="1" indent="0" algn="r">
              <a:lnSpc>
                <a:spcPct val="70000"/>
              </a:lnSpc>
              <a:buFontTx/>
              <a:buNone/>
            </a:pPr>
            <a:endParaRPr lang="en-US" altLang="en-US" sz="2000" dirty="0" smtClean="0">
              <a:solidFill>
                <a:srgbClr val="FFC000"/>
              </a:solidFill>
              <a:latin typeface="Arial" charset="0"/>
              <a:cs typeface="Times New Roman" pitchFamily="18" charset="0"/>
            </a:endParaRPr>
          </a:p>
          <a:p>
            <a:pPr marL="457200" lvl="1" indent="0" algn="r">
              <a:lnSpc>
                <a:spcPct val="70000"/>
              </a:lnSpc>
              <a:buFontTx/>
              <a:buNone/>
            </a:pPr>
            <a:r>
              <a:rPr lang="en-US" altLang="en-US" sz="2000" dirty="0" smtClean="0">
                <a:solidFill>
                  <a:srgbClr val="FFC000"/>
                </a:solidFill>
                <a:latin typeface="Arial" charset="0"/>
                <a:cs typeface="Times New Roman" pitchFamily="18" charset="0"/>
              </a:rPr>
              <a:t>                             Instructor: Mark Reed</a:t>
            </a:r>
          </a:p>
          <a:p>
            <a:pPr marL="457200" lvl="1" indent="0" algn="r">
              <a:lnSpc>
                <a:spcPct val="70000"/>
              </a:lnSpc>
              <a:buFontTx/>
              <a:buNone/>
            </a:pPr>
            <a:r>
              <a:rPr lang="en-US" altLang="en-US" sz="2000" dirty="0" smtClean="0">
                <a:solidFill>
                  <a:srgbClr val="FFC000"/>
                </a:solidFill>
                <a:latin typeface="Arial" charset="0"/>
                <a:cs typeface="Times New Roman" pitchFamily="18" charset="0"/>
              </a:rPr>
              <a:t>		         Email</a:t>
            </a:r>
            <a:r>
              <a:rPr lang="en-US" altLang="en-US" sz="2000" i="1" dirty="0" smtClean="0">
                <a:solidFill>
                  <a:srgbClr val="FFC000"/>
                </a:solidFill>
                <a:latin typeface="Arial" charset="0"/>
                <a:cs typeface="Times New Roman" pitchFamily="18" charset="0"/>
              </a:rPr>
              <a:t>: </a:t>
            </a:r>
            <a:r>
              <a:rPr lang="en-US" altLang="en-US" sz="2000" i="1" dirty="0" smtClean="0">
                <a:solidFill>
                  <a:srgbClr val="FFC000"/>
                </a:solidFill>
                <a:latin typeface="Arial" charset="0"/>
                <a:cs typeface="Times New Roman" pitchFamily="18" charset="0"/>
                <a:hlinkClick r:id="rId2"/>
              </a:rPr>
              <a:t>markreed@unc.edu</a:t>
            </a:r>
            <a:endParaRPr lang="en-US" altLang="en-US" sz="2000" i="1" dirty="0" smtClean="0">
              <a:solidFill>
                <a:srgbClr val="FFC000"/>
              </a:solidFill>
              <a:latin typeface="Arial" charset="0"/>
              <a:cs typeface="Times New Roman" pitchFamily="18" charset="0"/>
            </a:endParaRPr>
          </a:p>
          <a:p>
            <a:pPr marL="457200" lvl="1" indent="0" algn="r">
              <a:lnSpc>
                <a:spcPct val="70000"/>
              </a:lnSpc>
              <a:buFont typeface="Arial" charset="0"/>
              <a:buNone/>
            </a:pPr>
            <a:r>
              <a:rPr lang="en-US" altLang="en-US" sz="2000" dirty="0" smtClean="0">
                <a:solidFill>
                  <a:srgbClr val="FFC000"/>
                </a:solidFill>
                <a:latin typeface="Arial" charset="0"/>
                <a:cs typeface="Times New Roman" pitchFamily="18" charset="0"/>
              </a:rPr>
              <a:t>ITS - Research Computing</a:t>
            </a:r>
          </a:p>
          <a:p>
            <a:pPr marL="457200" lvl="1" indent="0" algn="r">
              <a:lnSpc>
                <a:spcPct val="70000"/>
              </a:lnSpc>
              <a:buFontTx/>
              <a:buNone/>
            </a:pPr>
            <a:endParaRPr lang="en-US" altLang="en-US" sz="2000" i="1" dirty="0" smtClean="0">
              <a:solidFill>
                <a:srgbClr val="FFC000"/>
              </a:solidFill>
              <a:latin typeface="Arial" charset="0"/>
              <a:cs typeface="Times New Roman" pitchFamily="18" charset="0"/>
            </a:endParaRPr>
          </a:p>
        </p:txBody>
      </p:sp>
      <p:sp>
        <p:nvSpPr>
          <p:cNvPr id="51203" name="Rectangle 2"/>
          <p:cNvSpPr>
            <a:spLocks noGrp="1" noChangeArrowheads="1"/>
          </p:cNvSpPr>
          <p:nvPr>
            <p:ph type="ctrTitle" idx="4294967295"/>
          </p:nvPr>
        </p:nvSpPr>
        <p:spPr>
          <a:xfrm>
            <a:off x="0" y="3276600"/>
            <a:ext cx="9144000" cy="1828800"/>
          </a:xfrm>
        </p:spPr>
        <p:txBody>
          <a:bodyPr/>
          <a:lstStyle/>
          <a:p>
            <a:pPr algn="ctr"/>
            <a:r>
              <a:rPr lang="en-US" altLang="en-US" sz="4400" b="1" dirty="0" smtClean="0">
                <a:solidFill>
                  <a:srgbClr val="FFC000"/>
                </a:solidFill>
                <a:latin typeface="Times New Roman" pitchFamily="18" charset="0"/>
                <a:cs typeface="Times New Roman" pitchFamily="18" charset="0"/>
              </a:rPr>
              <a:t>Using MPI - the Fundamentals</a:t>
            </a:r>
          </a:p>
        </p:txBody>
      </p:sp>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0850" y="274638"/>
            <a:ext cx="8235950" cy="1143000"/>
          </a:xfrm>
          <a:noFill/>
          <a:extLst>
            <a:ext uri="{AF507438-7753-43E0-B8FC-AC1667EBCBE1}">
              <a14:hiddenEffects xmlns:a14="http://schemas.microsoft.com/office/drawing/2010/main">
                <a:effectLst>
                  <a:outerShdw dist="35921" dir="2700000" algn="ctr" rotWithShape="0">
                    <a:srgbClr val="336699"/>
                  </a:outerShdw>
                </a:effectLst>
              </a14:hiddenEffects>
            </a:ext>
          </a:extLst>
        </p:spPr>
        <p:txBody>
          <a:bodyPr lIns="92075" tIns="46038" rIns="92075" bIns="46038"/>
          <a:lstStyle/>
          <a:p>
            <a:r>
              <a:rPr lang="en-US" altLang="en-US" smtClean="0">
                <a:latin typeface="Times New Roman" pitchFamily="18" charset="0"/>
                <a:cs typeface="Times New Roman" pitchFamily="18" charset="0"/>
              </a:rPr>
              <a:t>What is MPI?</a:t>
            </a:r>
          </a:p>
        </p:txBody>
      </p:sp>
      <p:sp>
        <p:nvSpPr>
          <p:cNvPr id="52227" name="Rectangle 3"/>
          <p:cNvSpPr>
            <a:spLocks noGrp="1" noChangeArrowheads="1"/>
          </p:cNvSpPr>
          <p:nvPr>
            <p:ph idx="1"/>
          </p:nvPr>
        </p:nvSpPr>
        <p:spPr>
          <a:xfrm>
            <a:off x="457200" y="1600200"/>
            <a:ext cx="8229600" cy="4572000"/>
          </a:xfrm>
        </p:spPr>
        <p:txBody>
          <a:bodyPr lIns="92075" tIns="46038" rIns="92075" bIns="46038"/>
          <a:lstStyle/>
          <a:p>
            <a:pPr lvl="1"/>
            <a:r>
              <a:rPr lang="en-US" altLang="en-US" sz="2800" smtClean="0">
                <a:solidFill>
                  <a:srgbClr val="CC3300"/>
                </a:solidFill>
                <a:latin typeface="Times New Roman" pitchFamily="18" charset="0"/>
                <a:cs typeface="Times New Roman" pitchFamily="18" charset="0"/>
              </a:rPr>
              <a:t>Technically</a:t>
            </a:r>
            <a:r>
              <a:rPr lang="en-US" altLang="en-US" sz="2800" smtClean="0">
                <a:latin typeface="Times New Roman" pitchFamily="18" charset="0"/>
                <a:cs typeface="Times New Roman" pitchFamily="18" charset="0"/>
              </a:rPr>
              <a:t> it is the definition of a standard, portable, message-passing </a:t>
            </a:r>
            <a:r>
              <a:rPr lang="en-US" altLang="en-US" sz="2800" smtClean="0">
                <a:solidFill>
                  <a:srgbClr val="CC3300"/>
                </a:solidFill>
                <a:latin typeface="Times New Roman" pitchFamily="18" charset="0"/>
                <a:cs typeface="Times New Roman" pitchFamily="18" charset="0"/>
              </a:rPr>
              <a:t>library</a:t>
            </a:r>
            <a:r>
              <a:rPr lang="en-US" altLang="en-US" sz="2800" smtClean="0">
                <a:latin typeface="Times New Roman" pitchFamily="18" charset="0"/>
                <a:cs typeface="Times New Roman" pitchFamily="18" charset="0"/>
              </a:rPr>
              <a:t>, the Message Passing Interface. The standard defines both</a:t>
            </a:r>
          </a:p>
          <a:p>
            <a:pPr lvl="2">
              <a:buClr>
                <a:schemeClr val="tx1"/>
              </a:buClr>
            </a:pPr>
            <a:r>
              <a:rPr lang="en-US" altLang="en-US" sz="2800" smtClean="0">
                <a:solidFill>
                  <a:srgbClr val="CC3300"/>
                </a:solidFill>
                <a:latin typeface="Times New Roman" pitchFamily="18" charset="0"/>
                <a:cs typeface="Times New Roman" pitchFamily="18" charset="0"/>
              </a:rPr>
              <a:t>syntax</a:t>
            </a:r>
          </a:p>
          <a:p>
            <a:pPr lvl="2">
              <a:buClr>
                <a:schemeClr val="tx1"/>
              </a:buClr>
            </a:pPr>
            <a:r>
              <a:rPr lang="en-US" altLang="en-US" sz="2800" smtClean="0">
                <a:solidFill>
                  <a:srgbClr val="CC3300"/>
                </a:solidFill>
                <a:latin typeface="Times New Roman" pitchFamily="18" charset="0"/>
                <a:cs typeface="Times New Roman" pitchFamily="18" charset="0"/>
              </a:rPr>
              <a:t>semantics</a:t>
            </a:r>
            <a:r>
              <a:rPr lang="en-US" altLang="en-US" sz="2800" smtClean="0">
                <a:latin typeface="Times New Roman" pitchFamily="18" charset="0"/>
                <a:cs typeface="Times New Roman" pitchFamily="18" charset="0"/>
              </a:rPr>
              <a:t> </a:t>
            </a:r>
          </a:p>
          <a:p>
            <a:pPr lvl="1"/>
            <a:r>
              <a:rPr lang="en-US" altLang="en-US" sz="2800" smtClean="0">
                <a:solidFill>
                  <a:srgbClr val="CC3300"/>
                </a:solidFill>
                <a:latin typeface="Times New Roman" pitchFamily="18" charset="0"/>
                <a:cs typeface="Times New Roman" pitchFamily="18" charset="0"/>
              </a:rPr>
              <a:t>Colloquially</a:t>
            </a:r>
            <a:r>
              <a:rPr lang="en-US" altLang="en-US" sz="2800" smtClean="0">
                <a:latin typeface="Times New Roman" pitchFamily="18" charset="0"/>
                <a:cs typeface="Times New Roman" pitchFamily="18" charset="0"/>
              </a:rPr>
              <a:t>, it usually refers to a specific MPI </a:t>
            </a:r>
            <a:r>
              <a:rPr lang="en-US" altLang="en-US" sz="2800" i="1" smtClean="0">
                <a:solidFill>
                  <a:srgbClr val="CC3300"/>
                </a:solidFill>
                <a:latin typeface="Times New Roman" pitchFamily="18" charset="0"/>
                <a:cs typeface="Times New Roman" pitchFamily="18" charset="0"/>
              </a:rPr>
              <a:t>implementation</a:t>
            </a:r>
            <a:r>
              <a:rPr lang="en-US" altLang="en-US" sz="2800" smtClean="0">
                <a:latin typeface="Times New Roman" pitchFamily="18" charset="0"/>
                <a:cs typeface="Times New Roman" pitchFamily="18" charset="0"/>
              </a:rPr>
              <a:t> of this library, which will include the process and communication control layers in addition to the MPI library.</a:t>
            </a:r>
          </a:p>
          <a:p>
            <a:pPr lvl="2"/>
            <a:endParaRPr lang="en-US" altLang="en-US" sz="1400" smtClean="0">
              <a:latin typeface="Times New Roman" pitchFamily="18" charset="0"/>
              <a:cs typeface="Times New Roman" pitchFamily="18" charset="0"/>
            </a:endParaRPr>
          </a:p>
        </p:txBody>
      </p:sp>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152400" y="2590800"/>
            <a:ext cx="8839200" cy="990600"/>
          </a:xfrm>
          <a:prstGeom prst="rect">
            <a:avLst/>
          </a:prstGeom>
          <a:solidFill>
            <a:srgbClr val="CCECFF"/>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53251" name="Rectangle 3"/>
          <p:cNvSpPr>
            <a:spLocks noGrp="1" noChangeArrowheads="1"/>
          </p:cNvSpPr>
          <p:nvPr>
            <p:ph type="title"/>
          </p:nvPr>
        </p:nvSpPr>
        <p:spPr>
          <a:xfrm>
            <a:off x="533400" y="-76200"/>
            <a:ext cx="8763000" cy="990600"/>
          </a:xfrm>
        </p:spPr>
        <p:txBody>
          <a:bodyPr/>
          <a:lstStyle/>
          <a:p>
            <a:r>
              <a:rPr lang="en-US" altLang="en-US" smtClean="0">
                <a:latin typeface="Times New Roman" pitchFamily="18" charset="0"/>
                <a:cs typeface="Times New Roman" pitchFamily="18" charset="0"/>
              </a:rPr>
              <a:t>MP implementations consist of:</a:t>
            </a:r>
          </a:p>
        </p:txBody>
      </p:sp>
      <p:sp>
        <p:nvSpPr>
          <p:cNvPr id="53252" name="Rectangle 4"/>
          <p:cNvSpPr>
            <a:spLocks noGrp="1" noChangeArrowheads="1"/>
          </p:cNvSpPr>
          <p:nvPr>
            <p:ph idx="1"/>
          </p:nvPr>
        </p:nvSpPr>
        <p:spPr>
          <a:xfrm>
            <a:off x="228600" y="1676400"/>
            <a:ext cx="8686800" cy="4648200"/>
          </a:xfrm>
        </p:spPr>
        <p:txBody>
          <a:bodyPr/>
          <a:lstStyle/>
          <a:p>
            <a:pPr>
              <a:buFont typeface="Wingdings" pitchFamily="2" charset="2"/>
              <a:buNone/>
            </a:pPr>
            <a:r>
              <a:rPr lang="en-US" altLang="en-US" smtClean="0">
                <a:latin typeface="Times New Roman" pitchFamily="18" charset="0"/>
                <a:cs typeface="Times New Roman" pitchFamily="18" charset="0"/>
              </a:rPr>
              <a:t>a) </a:t>
            </a:r>
            <a:r>
              <a:rPr lang="en-US" altLang="en-US" smtClean="0">
                <a:solidFill>
                  <a:srgbClr val="CC0000"/>
                </a:solidFill>
                <a:latin typeface="Times New Roman" pitchFamily="18" charset="0"/>
                <a:cs typeface="Times New Roman" pitchFamily="18" charset="0"/>
              </a:rPr>
              <a:t>Configuration Control</a:t>
            </a:r>
            <a:r>
              <a:rPr lang="en-US" altLang="en-US" smtClean="0">
                <a:latin typeface="Times New Roman" pitchFamily="18" charset="0"/>
                <a:cs typeface="Times New Roman" pitchFamily="18" charset="0"/>
              </a:rPr>
              <a:t> - the ability to determine the machine’s type, accessibility, file control, etc.</a:t>
            </a:r>
          </a:p>
          <a:p>
            <a:pPr>
              <a:buFont typeface="Wingdings" pitchFamily="2" charset="2"/>
              <a:buNone/>
            </a:pPr>
            <a:r>
              <a:rPr lang="en-US" altLang="en-US" smtClean="0">
                <a:latin typeface="Times New Roman" pitchFamily="18" charset="0"/>
                <a:cs typeface="Times New Roman" pitchFamily="18" charset="0"/>
              </a:rPr>
              <a:t>b) </a:t>
            </a:r>
            <a:r>
              <a:rPr lang="en-US" altLang="en-US" smtClean="0">
                <a:solidFill>
                  <a:srgbClr val="CC0000"/>
                </a:solidFill>
                <a:latin typeface="Times New Roman" pitchFamily="18" charset="0"/>
                <a:cs typeface="Times New Roman" pitchFamily="18" charset="0"/>
              </a:rPr>
              <a:t>Message Passing Library</a:t>
            </a:r>
            <a:r>
              <a:rPr lang="en-US" altLang="en-US" smtClean="0">
                <a:latin typeface="Times New Roman" pitchFamily="18" charset="0"/>
                <a:cs typeface="Times New Roman" pitchFamily="18" charset="0"/>
              </a:rPr>
              <a:t> - syntax and semantics of calls to move messages around the system</a:t>
            </a:r>
          </a:p>
          <a:p>
            <a:pPr>
              <a:buFont typeface="Wingdings" pitchFamily="2" charset="2"/>
              <a:buNone/>
            </a:pPr>
            <a:r>
              <a:rPr lang="en-US" altLang="en-US" smtClean="0">
                <a:latin typeface="Times New Roman" pitchFamily="18" charset="0"/>
                <a:cs typeface="Times New Roman" pitchFamily="18" charset="0"/>
              </a:rPr>
              <a:t>c) </a:t>
            </a:r>
            <a:r>
              <a:rPr lang="en-US" altLang="en-US" smtClean="0">
                <a:solidFill>
                  <a:srgbClr val="CC0000"/>
                </a:solidFill>
                <a:latin typeface="Times New Roman" pitchFamily="18" charset="0"/>
                <a:cs typeface="Times New Roman" pitchFamily="18" charset="0"/>
              </a:rPr>
              <a:t>Process Control</a:t>
            </a:r>
            <a:r>
              <a:rPr lang="en-US" altLang="en-US" smtClean="0">
                <a:latin typeface="Times New Roman" pitchFamily="18" charset="0"/>
                <a:cs typeface="Times New Roman" pitchFamily="18" charset="0"/>
              </a:rPr>
              <a:t> - the ability to spawn processes and communicate  with these processes</a:t>
            </a:r>
          </a:p>
        </p:txBody>
      </p:sp>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0850" y="274638"/>
            <a:ext cx="8235950" cy="1143000"/>
          </a:xfrm>
        </p:spPr>
        <p:txBody>
          <a:bodyPr/>
          <a:lstStyle/>
          <a:p>
            <a:r>
              <a:rPr lang="en-US" altLang="en-US" smtClean="0">
                <a:latin typeface="Times New Roman" pitchFamily="18" charset="0"/>
                <a:cs typeface="Times New Roman" pitchFamily="18" charset="0"/>
              </a:rPr>
              <a:t>MPI Forum</a:t>
            </a:r>
          </a:p>
        </p:txBody>
      </p:sp>
      <p:sp>
        <p:nvSpPr>
          <p:cNvPr id="54275" name="Rectangle 3"/>
          <p:cNvSpPr>
            <a:spLocks noGrp="1" noChangeArrowheads="1"/>
          </p:cNvSpPr>
          <p:nvPr>
            <p:ph idx="1"/>
          </p:nvPr>
        </p:nvSpPr>
        <p:spPr>
          <a:xfrm>
            <a:off x="457200" y="1371600"/>
            <a:ext cx="8229600" cy="4800600"/>
          </a:xfrm>
        </p:spPr>
        <p:txBody>
          <a:bodyPr/>
          <a:lstStyle/>
          <a:p>
            <a:r>
              <a:rPr lang="en-US" altLang="en-US" dirty="0" smtClean="0">
                <a:latin typeface="Times New Roman" pitchFamily="18" charset="0"/>
                <a:cs typeface="Times New Roman" pitchFamily="18" charset="0"/>
              </a:rPr>
              <a:t>First message-passing interface standard.</a:t>
            </a:r>
          </a:p>
          <a:p>
            <a:r>
              <a:rPr lang="en-US" altLang="en-US" dirty="0" smtClean="0">
                <a:latin typeface="Times New Roman" pitchFamily="18" charset="0"/>
                <a:cs typeface="Times New Roman" pitchFamily="18" charset="0"/>
              </a:rPr>
              <a:t>Sixty people from forty different organizations, began in 1992</a:t>
            </a:r>
          </a:p>
          <a:p>
            <a:r>
              <a:rPr lang="en-US" altLang="en-US" dirty="0" smtClean="0">
                <a:latin typeface="Times New Roman" pitchFamily="18" charset="0"/>
                <a:cs typeface="Times New Roman" pitchFamily="18" charset="0"/>
              </a:rPr>
              <a:t>Users and vendors represented, from the US and Europe.</a:t>
            </a:r>
          </a:p>
          <a:p>
            <a:r>
              <a:rPr lang="en-US" altLang="en-US" dirty="0" smtClean="0">
                <a:latin typeface="Times New Roman" pitchFamily="18" charset="0"/>
                <a:cs typeface="Times New Roman" pitchFamily="18" charset="0"/>
              </a:rPr>
              <a:t>Two-year process of proposals, meetings and review.</a:t>
            </a:r>
          </a:p>
          <a:p>
            <a:r>
              <a:rPr lang="en-US" altLang="en-US" dirty="0" smtClean="0">
                <a:latin typeface="Times New Roman" pitchFamily="18" charset="0"/>
                <a:cs typeface="Times New Roman" pitchFamily="18" charset="0"/>
              </a:rPr>
              <a:t>Message Passing Interface document produced in May 1994, </a:t>
            </a:r>
            <a:r>
              <a:rPr lang="en-US" altLang="en-US" dirty="0" smtClean="0">
                <a:latin typeface="Times New Roman" pitchFamily="18" charset="0"/>
                <a:cs typeface="Times New Roman" pitchFamily="18" charset="0"/>
              </a:rPr>
              <a:t>MPI-1</a:t>
            </a:r>
          </a:p>
          <a:p>
            <a:r>
              <a:rPr lang="en-US" altLang="en-US" dirty="0" smtClean="0">
                <a:latin typeface="Times New Roman" pitchFamily="18" charset="0"/>
                <a:cs typeface="Times New Roman" pitchFamily="18" charset="0"/>
              </a:rPr>
              <a:t>Currently we have MPI 3.1 standard</a:t>
            </a:r>
            <a:endParaRPr lang="en-US" altLang="en-US" dirty="0" smtClean="0">
              <a:latin typeface="Times New Roman" pitchFamily="18" charset="0"/>
              <a:cs typeface="Times New Roman" pitchFamily="18" charset="0"/>
            </a:endParaRPr>
          </a:p>
        </p:txBody>
      </p:sp>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87325"/>
            <a:ext cx="7075488" cy="651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0850" y="274638"/>
            <a:ext cx="8235950" cy="1143000"/>
          </a:xfrm>
        </p:spPr>
        <p:txBody>
          <a:bodyPr/>
          <a:lstStyle/>
          <a:p>
            <a:r>
              <a:rPr lang="en-US" altLang="en-US" smtClean="0">
                <a:latin typeface="Times New Roman" pitchFamily="18" charset="0"/>
                <a:cs typeface="Times New Roman" pitchFamily="18" charset="0"/>
              </a:rPr>
              <a:t>Goals and Scope of MPI</a:t>
            </a:r>
          </a:p>
        </p:txBody>
      </p:sp>
      <p:sp>
        <p:nvSpPr>
          <p:cNvPr id="56323" name="Rectangle 3"/>
          <p:cNvSpPr>
            <a:spLocks noGrp="1" noChangeArrowheads="1"/>
          </p:cNvSpPr>
          <p:nvPr>
            <p:ph idx="1"/>
          </p:nvPr>
        </p:nvSpPr>
        <p:spPr>
          <a:xfrm>
            <a:off x="457200" y="1600200"/>
            <a:ext cx="8229600" cy="4081463"/>
          </a:xfrm>
        </p:spPr>
        <p:txBody>
          <a:bodyPr/>
          <a:lstStyle/>
          <a:p>
            <a:r>
              <a:rPr lang="en-US" altLang="en-US" smtClean="0">
                <a:latin typeface="Times New Roman" pitchFamily="18" charset="0"/>
                <a:cs typeface="Times New Roman" pitchFamily="18" charset="0"/>
              </a:rPr>
              <a:t>MPI's </a:t>
            </a:r>
            <a:r>
              <a:rPr lang="en-US" altLang="en-US" smtClean="0">
                <a:solidFill>
                  <a:srgbClr val="CC3300"/>
                </a:solidFill>
                <a:latin typeface="Times New Roman" pitchFamily="18" charset="0"/>
                <a:cs typeface="Times New Roman" pitchFamily="18" charset="0"/>
              </a:rPr>
              <a:t>prime</a:t>
            </a:r>
            <a:r>
              <a:rPr lang="en-US" altLang="en-US" smtClean="0">
                <a:latin typeface="Times New Roman" pitchFamily="18" charset="0"/>
                <a:cs typeface="Times New Roman" pitchFamily="18" charset="0"/>
              </a:rPr>
              <a:t> goals are:</a:t>
            </a:r>
          </a:p>
          <a:p>
            <a:pPr lvl="1"/>
            <a:r>
              <a:rPr lang="en-US" altLang="en-US" smtClean="0">
                <a:latin typeface="Times New Roman" pitchFamily="18" charset="0"/>
                <a:cs typeface="Times New Roman" pitchFamily="18" charset="0"/>
              </a:rPr>
              <a:t>To provide source-code </a:t>
            </a:r>
            <a:r>
              <a:rPr lang="en-US" altLang="en-US" smtClean="0">
                <a:solidFill>
                  <a:srgbClr val="CC3300"/>
                </a:solidFill>
                <a:latin typeface="Times New Roman" pitchFamily="18" charset="0"/>
                <a:cs typeface="Times New Roman" pitchFamily="18" charset="0"/>
              </a:rPr>
              <a:t>portability</a:t>
            </a:r>
            <a:r>
              <a:rPr lang="en-US" altLang="en-US" smtClean="0">
                <a:latin typeface="Times New Roman" pitchFamily="18" charset="0"/>
                <a:cs typeface="Times New Roman" pitchFamily="18" charset="0"/>
              </a:rPr>
              <a:t>.</a:t>
            </a:r>
          </a:p>
          <a:p>
            <a:pPr lvl="1"/>
            <a:r>
              <a:rPr lang="en-US" altLang="en-US" smtClean="0">
                <a:latin typeface="Times New Roman" pitchFamily="18" charset="0"/>
                <a:cs typeface="Times New Roman" pitchFamily="18" charset="0"/>
              </a:rPr>
              <a:t> To allow </a:t>
            </a:r>
            <a:r>
              <a:rPr lang="en-US" altLang="en-US" smtClean="0">
                <a:solidFill>
                  <a:srgbClr val="CC3300"/>
                </a:solidFill>
                <a:latin typeface="Times New Roman" pitchFamily="18" charset="0"/>
                <a:cs typeface="Times New Roman" pitchFamily="18" charset="0"/>
              </a:rPr>
              <a:t>efficient</a:t>
            </a:r>
            <a:r>
              <a:rPr lang="en-US" altLang="en-US" smtClean="0">
                <a:latin typeface="Times New Roman" pitchFamily="18" charset="0"/>
                <a:cs typeface="Times New Roman" pitchFamily="18" charset="0"/>
              </a:rPr>
              <a:t> implementation.</a:t>
            </a:r>
          </a:p>
          <a:p>
            <a:r>
              <a:rPr lang="en-US" altLang="en-US" smtClean="0">
                <a:latin typeface="Times New Roman" pitchFamily="18" charset="0"/>
                <a:cs typeface="Times New Roman" pitchFamily="18" charset="0"/>
              </a:rPr>
              <a:t>It also offers:</a:t>
            </a:r>
          </a:p>
          <a:p>
            <a:pPr lvl="1"/>
            <a:r>
              <a:rPr lang="en-US" altLang="en-US" smtClean="0">
                <a:latin typeface="Times New Roman" pitchFamily="18" charset="0"/>
                <a:cs typeface="Times New Roman" pitchFamily="18" charset="0"/>
              </a:rPr>
              <a:t>A great deal of </a:t>
            </a:r>
            <a:r>
              <a:rPr lang="en-US" altLang="en-US" smtClean="0">
                <a:solidFill>
                  <a:srgbClr val="CC3300"/>
                </a:solidFill>
                <a:latin typeface="Times New Roman" pitchFamily="18" charset="0"/>
                <a:cs typeface="Times New Roman" pitchFamily="18" charset="0"/>
              </a:rPr>
              <a:t>functionality</a:t>
            </a:r>
            <a:r>
              <a:rPr lang="en-US" altLang="en-US" smtClean="0">
                <a:latin typeface="Times New Roman" pitchFamily="18" charset="0"/>
                <a:cs typeface="Times New Roman" pitchFamily="18" charset="0"/>
              </a:rPr>
              <a:t>.</a:t>
            </a:r>
          </a:p>
          <a:p>
            <a:pPr lvl="1"/>
            <a:r>
              <a:rPr lang="en-US" altLang="en-US" smtClean="0">
                <a:latin typeface="Times New Roman" pitchFamily="18" charset="0"/>
                <a:cs typeface="Times New Roman" pitchFamily="18" charset="0"/>
              </a:rPr>
              <a:t>Support for </a:t>
            </a:r>
            <a:r>
              <a:rPr lang="en-US" altLang="en-US" smtClean="0">
                <a:solidFill>
                  <a:srgbClr val="CC3300"/>
                </a:solidFill>
                <a:latin typeface="Times New Roman" pitchFamily="18" charset="0"/>
                <a:cs typeface="Times New Roman" pitchFamily="18" charset="0"/>
              </a:rPr>
              <a:t>heterogeneous</a:t>
            </a:r>
            <a:r>
              <a:rPr lang="en-US" altLang="en-US" smtClean="0">
                <a:latin typeface="Times New Roman" pitchFamily="18" charset="0"/>
                <a:cs typeface="Times New Roman" pitchFamily="18" charset="0"/>
              </a:rPr>
              <a:t> parallel architectures.</a:t>
            </a:r>
          </a:p>
        </p:txBody>
      </p:sp>
    </p:spTree>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ltLang="en-US" smtClean="0">
                <a:latin typeface="Times New Roman" pitchFamily="18" charset="0"/>
                <a:cs typeface="Times New Roman" pitchFamily="18" charset="0"/>
              </a:rPr>
              <a:t>What’s included in MPI?</a:t>
            </a:r>
          </a:p>
        </p:txBody>
      </p:sp>
      <p:sp>
        <p:nvSpPr>
          <p:cNvPr id="57347" name="Text Placeholder 1"/>
          <p:cNvSpPr>
            <a:spLocks noGrp="1"/>
          </p:cNvSpPr>
          <p:nvPr>
            <p:ph type="body" sz="half" idx="1"/>
          </p:nvPr>
        </p:nvSpPr>
        <p:spPr/>
        <p:txBody>
          <a:bodyPr/>
          <a:lstStyle/>
          <a:p>
            <a:r>
              <a:rPr lang="en-US" altLang="en-US" smtClean="0">
                <a:latin typeface="Times New Roman" pitchFamily="18" charset="0"/>
                <a:cs typeface="Times New Roman" pitchFamily="18" charset="0"/>
              </a:rPr>
              <a:t>PTP communication</a:t>
            </a:r>
          </a:p>
          <a:p>
            <a:r>
              <a:rPr lang="en-US" altLang="en-US" smtClean="0">
                <a:latin typeface="Times New Roman" pitchFamily="18" charset="0"/>
                <a:cs typeface="Times New Roman" pitchFamily="18" charset="0"/>
              </a:rPr>
              <a:t>collective operations</a:t>
            </a:r>
          </a:p>
          <a:p>
            <a:r>
              <a:rPr lang="en-US" altLang="en-US" smtClean="0">
                <a:latin typeface="Times New Roman" pitchFamily="18" charset="0"/>
                <a:cs typeface="Times New Roman" pitchFamily="18" charset="0"/>
              </a:rPr>
              <a:t>process groups</a:t>
            </a:r>
          </a:p>
          <a:p>
            <a:r>
              <a:rPr lang="en-US" altLang="en-US" smtClean="0">
                <a:latin typeface="Times New Roman" pitchFamily="18" charset="0"/>
                <a:cs typeface="Times New Roman" pitchFamily="18" charset="0"/>
              </a:rPr>
              <a:t>communication domains</a:t>
            </a:r>
          </a:p>
          <a:p>
            <a:r>
              <a:rPr lang="en-US" altLang="en-US" smtClean="0">
                <a:latin typeface="Times New Roman" pitchFamily="18" charset="0"/>
                <a:cs typeface="Times New Roman" pitchFamily="18" charset="0"/>
              </a:rPr>
              <a:t>process topologies</a:t>
            </a:r>
          </a:p>
          <a:p>
            <a:r>
              <a:rPr lang="en-US" altLang="en-US" smtClean="0">
                <a:latin typeface="Times New Roman" pitchFamily="18" charset="0"/>
                <a:cs typeface="Times New Roman" pitchFamily="18" charset="0"/>
              </a:rPr>
              <a:t>environmental management and inquiry</a:t>
            </a:r>
          </a:p>
        </p:txBody>
      </p:sp>
      <p:sp>
        <p:nvSpPr>
          <p:cNvPr id="57348" name="Rectangle 3"/>
          <p:cNvSpPr>
            <a:spLocks noGrp="1" noChangeArrowheads="1"/>
          </p:cNvSpPr>
          <p:nvPr>
            <p:ph sz="half" idx="2"/>
          </p:nvPr>
        </p:nvSpPr>
        <p:spPr/>
        <p:txBody>
          <a:bodyPr/>
          <a:lstStyle/>
          <a:p>
            <a:r>
              <a:rPr lang="en-US" altLang="en-US" smtClean="0">
                <a:latin typeface="Times New Roman" pitchFamily="18" charset="0"/>
                <a:cs typeface="Times New Roman" pitchFamily="18" charset="0"/>
              </a:rPr>
              <a:t>profiling interface</a:t>
            </a:r>
          </a:p>
          <a:p>
            <a:r>
              <a:rPr lang="en-US" altLang="en-US" smtClean="0">
                <a:latin typeface="Times New Roman" pitchFamily="18" charset="0"/>
                <a:cs typeface="Times New Roman" pitchFamily="18" charset="0"/>
              </a:rPr>
              <a:t>bindings for Fortran 77, C and C++</a:t>
            </a:r>
          </a:p>
          <a:p>
            <a:r>
              <a:rPr lang="en-US" altLang="en-US" smtClean="0">
                <a:latin typeface="Times New Roman" pitchFamily="18" charset="0"/>
                <a:cs typeface="Times New Roman" pitchFamily="18" charset="0"/>
              </a:rPr>
              <a:t>derived datatypes</a:t>
            </a:r>
          </a:p>
          <a:p>
            <a:r>
              <a:rPr lang="en-US" altLang="en-US" smtClean="0">
                <a:latin typeface="Times New Roman" pitchFamily="18" charset="0"/>
                <a:cs typeface="Times New Roman" pitchFamily="18" charset="0"/>
              </a:rPr>
              <a:t>parallel I/O</a:t>
            </a:r>
          </a:p>
          <a:p>
            <a:r>
              <a:rPr lang="en-US" altLang="en-US" smtClean="0">
                <a:latin typeface="Times New Roman" pitchFamily="18" charset="0"/>
                <a:cs typeface="Times New Roman" pitchFamily="18" charset="0"/>
              </a:rPr>
              <a:t>one sided communication</a:t>
            </a:r>
          </a:p>
          <a:p>
            <a:r>
              <a:rPr lang="en-US" altLang="en-US" smtClean="0">
                <a:latin typeface="Times New Roman" pitchFamily="18" charset="0"/>
                <a:cs typeface="Times New Roman" pitchFamily="18" charset="0"/>
              </a:rPr>
              <a:t>dynamic processes</a:t>
            </a: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2592388" y="47625"/>
            <a:ext cx="6551612" cy="1143000"/>
          </a:xfrm>
        </p:spPr>
        <p:txBody>
          <a:bodyPr/>
          <a:lstStyle/>
          <a:p>
            <a:r>
              <a:rPr lang="en-US" altLang="en-US" smtClean="0">
                <a:latin typeface="Times New Roman" pitchFamily="18" charset="0"/>
                <a:cs typeface="Times New Roman" pitchFamily="18" charset="0"/>
              </a:rPr>
              <a:t>Course Objectives</a:t>
            </a:r>
          </a:p>
        </p:txBody>
      </p:sp>
      <p:sp>
        <p:nvSpPr>
          <p:cNvPr id="18435" name="Rectangle 3"/>
          <p:cNvSpPr>
            <a:spLocks noGrp="1" noChangeArrowheads="1"/>
          </p:cNvSpPr>
          <p:nvPr>
            <p:ph type="body" idx="4294967295"/>
          </p:nvPr>
        </p:nvSpPr>
        <p:spPr>
          <a:xfrm>
            <a:off x="533400" y="1524000"/>
            <a:ext cx="8610600" cy="4627563"/>
          </a:xfrm>
        </p:spPr>
        <p:txBody>
          <a:bodyPr/>
          <a:lstStyle/>
          <a:p>
            <a:r>
              <a:rPr lang="en-US" altLang="en-US" sz="2800" dirty="0" smtClean="0">
                <a:solidFill>
                  <a:srgbClr val="FF0000"/>
                </a:solidFill>
                <a:latin typeface="Times New Roman" pitchFamily="18" charset="0"/>
                <a:cs typeface="Times New Roman" pitchFamily="18" charset="0"/>
              </a:rPr>
              <a:t>Introduce</a:t>
            </a:r>
            <a:r>
              <a:rPr lang="en-US" altLang="en-US" sz="2800" dirty="0" smtClean="0">
                <a:latin typeface="Times New Roman" pitchFamily="18" charset="0"/>
                <a:cs typeface="Times New Roman" pitchFamily="18" charset="0"/>
              </a:rPr>
              <a:t> message passing and parallel processing.</a:t>
            </a:r>
          </a:p>
          <a:p>
            <a:r>
              <a:rPr lang="en-US" altLang="en-US" sz="2800" dirty="0" smtClean="0">
                <a:latin typeface="Times New Roman" pitchFamily="18" charset="0"/>
                <a:cs typeface="Times New Roman" pitchFamily="18" charset="0"/>
              </a:rPr>
              <a:t>Learn the message passing </a:t>
            </a:r>
            <a:r>
              <a:rPr lang="en-US" altLang="en-US" sz="2800" dirty="0" smtClean="0">
                <a:solidFill>
                  <a:srgbClr val="FF0000"/>
                </a:solidFill>
                <a:latin typeface="Times New Roman" pitchFamily="18" charset="0"/>
                <a:cs typeface="Times New Roman" pitchFamily="18" charset="0"/>
              </a:rPr>
              <a:t>model</a:t>
            </a:r>
            <a:r>
              <a:rPr lang="en-US" altLang="en-US" sz="2800" dirty="0" smtClean="0">
                <a:latin typeface="Times New Roman" pitchFamily="18" charset="0"/>
                <a:cs typeface="Times New Roman" pitchFamily="18" charset="0"/>
              </a:rPr>
              <a:t> and how to implement this model through MPI</a:t>
            </a:r>
            <a:r>
              <a:rPr lang="en-US" altLang="en-US" sz="2800" dirty="0" smtClean="0">
                <a:latin typeface="Times New Roman" pitchFamily="18" charset="0"/>
                <a:cs typeface="Times New Roman" pitchFamily="18" charset="0"/>
              </a:rPr>
              <a:t>.</a:t>
            </a:r>
          </a:p>
          <a:p>
            <a:r>
              <a:rPr lang="en-US" altLang="en-US" sz="2800" dirty="0" smtClean="0">
                <a:latin typeface="Times New Roman" pitchFamily="18" charset="0"/>
                <a:cs typeface="Times New Roman" pitchFamily="18" charset="0"/>
              </a:rPr>
              <a:t>Become familiar with the basic Point-to-point (PTP) and collective operation routines in MPI </a:t>
            </a:r>
            <a:endParaRPr lang="en-US" altLang="en-US" sz="2800" dirty="0" smtClean="0">
              <a:latin typeface="Times New Roman" pitchFamily="18" charset="0"/>
              <a:cs typeface="Times New Roman" pitchFamily="18" charset="0"/>
            </a:endParaRPr>
          </a:p>
          <a:p>
            <a:r>
              <a:rPr lang="en-US" altLang="en-US" sz="2800" dirty="0" smtClean="0">
                <a:latin typeface="Times New Roman" pitchFamily="18" charset="0"/>
                <a:cs typeface="Times New Roman" pitchFamily="18" charset="0"/>
              </a:rPr>
              <a:t>Write your own parallel </a:t>
            </a:r>
            <a:r>
              <a:rPr lang="en-US" altLang="en-US" sz="2800" dirty="0" smtClean="0">
                <a:solidFill>
                  <a:srgbClr val="FF0000"/>
                </a:solidFill>
                <a:latin typeface="Times New Roman" pitchFamily="18" charset="0"/>
                <a:cs typeface="Times New Roman" pitchFamily="18" charset="0"/>
              </a:rPr>
              <a:t>applications</a:t>
            </a:r>
            <a:r>
              <a:rPr lang="en-US" altLang="en-US" sz="2800" dirty="0" smtClean="0">
                <a:latin typeface="Times New Roman" pitchFamily="18" charset="0"/>
                <a:cs typeface="Times New Roman" pitchFamily="18" charset="0"/>
              </a:rPr>
              <a:t>, for a Linux cluster, a large shared memory machine, or any other heterogeneous or homogeneous environment using basic MPI routines</a:t>
            </a:r>
            <a:r>
              <a:rPr lang="en-US" altLang="en-US" sz="2800" dirty="0" smtClean="0">
                <a:latin typeface="Times New Roman" pitchFamily="18" charset="0"/>
                <a:cs typeface="Times New Roman" pitchFamily="18" charset="0"/>
              </a:rPr>
              <a:t>.</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0850" y="274638"/>
            <a:ext cx="8235950" cy="1143000"/>
          </a:xfrm>
          <a:noFill/>
          <a:extLst>
            <a:ext uri="{AF507438-7753-43E0-B8FC-AC1667EBCBE1}">
              <a14:hiddenEffects xmlns:a14="http://schemas.microsoft.com/office/drawing/2010/main">
                <a:effectLst>
                  <a:outerShdw dist="35921" dir="2700000" algn="ctr" rotWithShape="0">
                    <a:srgbClr val="336699"/>
                  </a:outerShdw>
                </a:effectLst>
              </a14:hiddenEffects>
            </a:ext>
          </a:extLst>
        </p:spPr>
        <p:txBody>
          <a:bodyPr lIns="92075" tIns="46038" rIns="92075" bIns="46038"/>
          <a:lstStyle/>
          <a:p>
            <a:r>
              <a:rPr lang="en-US" altLang="en-US" smtClean="0">
                <a:latin typeface="Times New Roman" pitchFamily="18" charset="0"/>
                <a:cs typeface="Times New Roman" pitchFamily="18" charset="0"/>
              </a:rPr>
              <a:t>Seven function version of MPI:</a:t>
            </a:r>
          </a:p>
        </p:txBody>
      </p:sp>
      <p:sp>
        <p:nvSpPr>
          <p:cNvPr id="58371" name="Rectangle 3"/>
          <p:cNvSpPr>
            <a:spLocks noGrp="1" noChangeArrowheads="1"/>
          </p:cNvSpPr>
          <p:nvPr>
            <p:ph idx="1"/>
          </p:nvPr>
        </p:nvSpPr>
        <p:spPr>
          <a:xfrm>
            <a:off x="457200" y="1600200"/>
            <a:ext cx="8229600" cy="4081463"/>
          </a:xfrm>
        </p:spPr>
        <p:txBody>
          <a:bodyPr lIns="92075" tIns="46038" rIns="92075" bIns="46038"/>
          <a:lstStyle/>
          <a:p>
            <a:r>
              <a:rPr lang="en-US" altLang="en-US" smtClean="0">
                <a:latin typeface="Times New Roman" pitchFamily="18" charset="0"/>
                <a:cs typeface="Times New Roman" pitchFamily="18" charset="0"/>
              </a:rPr>
              <a:t>MPI_Init </a:t>
            </a:r>
          </a:p>
          <a:p>
            <a:r>
              <a:rPr lang="en-US" altLang="en-US" smtClean="0">
                <a:latin typeface="Times New Roman" pitchFamily="18" charset="0"/>
                <a:cs typeface="Times New Roman" pitchFamily="18" charset="0"/>
              </a:rPr>
              <a:t>MPI_Comm_size</a:t>
            </a:r>
          </a:p>
          <a:p>
            <a:r>
              <a:rPr lang="en-US" altLang="en-US" smtClean="0">
                <a:latin typeface="Times New Roman" pitchFamily="18" charset="0"/>
                <a:cs typeface="Times New Roman" pitchFamily="18" charset="0"/>
              </a:rPr>
              <a:t>MPI_Comm_rank </a:t>
            </a:r>
          </a:p>
          <a:p>
            <a:r>
              <a:rPr lang="en-US" altLang="en-US" smtClean="0">
                <a:latin typeface="Times New Roman" pitchFamily="18" charset="0"/>
                <a:cs typeface="Times New Roman" pitchFamily="18" charset="0"/>
              </a:rPr>
              <a:t>MPI_Send </a:t>
            </a:r>
          </a:p>
          <a:p>
            <a:r>
              <a:rPr lang="en-US" altLang="en-US" smtClean="0">
                <a:latin typeface="Times New Roman" pitchFamily="18" charset="0"/>
                <a:cs typeface="Times New Roman" pitchFamily="18" charset="0"/>
              </a:rPr>
              <a:t>MPI_Recv </a:t>
            </a:r>
          </a:p>
          <a:p>
            <a:r>
              <a:rPr lang="en-US" altLang="en-US" smtClean="0">
                <a:latin typeface="Times New Roman" pitchFamily="18" charset="0"/>
                <a:cs typeface="Times New Roman" pitchFamily="18" charset="0"/>
              </a:rPr>
              <a:t>MPI_Barrier</a:t>
            </a:r>
          </a:p>
          <a:p>
            <a:r>
              <a:rPr lang="en-US" altLang="en-US" smtClean="0">
                <a:latin typeface="Times New Roman" pitchFamily="18" charset="0"/>
                <a:cs typeface="Times New Roman" pitchFamily="18" charset="0"/>
              </a:rPr>
              <a:t>MPI_Finalize</a:t>
            </a:r>
          </a:p>
        </p:txBody>
      </p:sp>
    </p:spTree>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noFill/>
          <a:extLst>
            <a:ext uri="{AF507438-7753-43E0-B8FC-AC1667EBCBE1}">
              <a14:hiddenEffects xmlns:a14="http://schemas.microsoft.com/office/drawing/2010/main">
                <a:effectLst>
                  <a:outerShdw dist="35921" dir="2700000" algn="ctr" rotWithShape="0">
                    <a:srgbClr val="336699"/>
                  </a:outerShdw>
                </a:effectLst>
              </a14:hiddenEffects>
            </a:ext>
          </a:extLst>
        </p:spPr>
        <p:txBody>
          <a:bodyPr lIns="92075" tIns="46038" rIns="92075" bIns="46038"/>
          <a:lstStyle/>
          <a:p>
            <a:r>
              <a:rPr lang="en-US" altLang="en-US" smtClean="0">
                <a:latin typeface="Times New Roman" pitchFamily="18" charset="0"/>
                <a:cs typeface="Times New Roman" pitchFamily="18" charset="0"/>
              </a:rPr>
              <a:t>MPI is Little? No, MPI is Big!</a:t>
            </a:r>
          </a:p>
        </p:txBody>
      </p:sp>
      <p:sp>
        <p:nvSpPr>
          <p:cNvPr id="56323" name="Rectangle 3"/>
          <p:cNvSpPr>
            <a:spLocks noGrp="1" noChangeArrowheads="1"/>
          </p:cNvSpPr>
          <p:nvPr>
            <p:ph type="body" sz="half" idx="1"/>
          </p:nvPr>
        </p:nvSpPr>
        <p:spPr/>
        <p:txBody>
          <a:bodyPr lIns="92075" tIns="46038" rIns="92075" bIns="46038" rtlCol="0">
            <a:normAutofit lnSpcReduction="10000"/>
          </a:bodyPr>
          <a:lstStyle/>
          <a:p>
            <a:pPr fontAlgn="auto">
              <a:spcAft>
                <a:spcPts val="0"/>
              </a:spcAft>
              <a:buFont typeface="Wingdings" charset="2"/>
              <a:buChar char="§"/>
              <a:defRPr/>
            </a:pPr>
            <a:r>
              <a:rPr lang="en-US" altLang="en-US" sz="2800" dirty="0" smtClean="0"/>
              <a:t>There are many additional functions, at least 133 functions at (my :) last count.</a:t>
            </a:r>
          </a:p>
          <a:p>
            <a:pPr fontAlgn="auto">
              <a:spcAft>
                <a:spcPts val="0"/>
              </a:spcAft>
              <a:buFont typeface="Wingdings" charset="2"/>
              <a:buChar char="§"/>
              <a:defRPr/>
            </a:pPr>
            <a:r>
              <a:rPr lang="en-US" altLang="en-US" sz="2800" dirty="0" smtClean="0"/>
              <a:t>These functions add flexibility, robustness, efficiency, modularity, or convenience. </a:t>
            </a:r>
          </a:p>
          <a:p>
            <a:pPr fontAlgn="auto">
              <a:spcAft>
                <a:spcPts val="0"/>
              </a:spcAft>
              <a:buFont typeface="Wingdings" charset="2"/>
              <a:buChar char="§"/>
              <a:defRPr/>
            </a:pPr>
            <a:r>
              <a:rPr lang="en-US" altLang="en-US" sz="2800" dirty="0" smtClean="0"/>
              <a:t>You should definitely check them out!</a:t>
            </a:r>
          </a:p>
        </p:txBody>
      </p:sp>
      <p:pic>
        <p:nvPicPr>
          <p:cNvPr id="59396" name="Picture 4" descr="AVR SCRR 04 BIG MAN SMALL 1 INCH TRAIN"/>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2346325"/>
            <a:ext cx="4038600" cy="3033713"/>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9397" name="Text Box 6"/>
          <p:cNvSpPr txBox="1">
            <a:spLocks noChangeArrowheads="1"/>
          </p:cNvSpPr>
          <p:nvPr/>
        </p:nvSpPr>
        <p:spPr bwMode="auto">
          <a:xfrm>
            <a:off x="5029200" y="5334000"/>
            <a:ext cx="3276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a:spcBef>
                <a:spcPct val="50000"/>
              </a:spcBef>
              <a:buClrTx/>
              <a:buFontTx/>
              <a:buNone/>
            </a:pPr>
            <a:r>
              <a:rPr lang="en-US" altLang="en-US" sz="1800">
                <a:solidFill>
                  <a:srgbClr val="FFC000"/>
                </a:solidFill>
                <a:latin typeface="Arial" charset="0"/>
                <a:cs typeface="Arial" charset="0"/>
              </a:rPr>
              <a:t>MPI is big and little</a:t>
            </a:r>
          </a:p>
        </p:txBody>
      </p:sp>
    </p:spTree>
  </p:cSld>
  <p:clrMapOvr>
    <a:masterClrMapping/>
  </p:clrMapOvr>
  <p:transition>
    <p:strips dir="rd"/>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219200" y="47625"/>
            <a:ext cx="6551613" cy="1143000"/>
          </a:xfrm>
          <a:noFill/>
          <a:extLst>
            <a:ext uri="{AF507438-7753-43E0-B8FC-AC1667EBCBE1}">
              <a14:hiddenEffects xmlns:a14="http://schemas.microsoft.com/office/drawing/2010/main">
                <a:effectLst>
                  <a:outerShdw dist="35921" dir="2700000" algn="ctr" rotWithShape="0">
                    <a:srgbClr val="336699"/>
                  </a:outerShdw>
                </a:effectLst>
              </a14:hiddenEffects>
            </a:ext>
          </a:extLst>
        </p:spPr>
        <p:txBody>
          <a:bodyPr lIns="92075" tIns="46038" rIns="92075" bIns="46038"/>
          <a:lstStyle/>
          <a:p>
            <a:pPr algn="ctr"/>
            <a:r>
              <a:rPr lang="en-US" altLang="en-US" sz="3600" smtClean="0">
                <a:latin typeface="Times New Roman" pitchFamily="18" charset="0"/>
                <a:cs typeface="Times New Roman" pitchFamily="18" charset="0"/>
              </a:rPr>
              <a:t>MPI Communicators</a:t>
            </a:r>
          </a:p>
        </p:txBody>
      </p:sp>
      <p:sp>
        <p:nvSpPr>
          <p:cNvPr id="60419" name="Rectangle 3"/>
          <p:cNvSpPr>
            <a:spLocks noGrp="1" noChangeArrowheads="1"/>
          </p:cNvSpPr>
          <p:nvPr>
            <p:ph type="body" sz="half" idx="1"/>
          </p:nvPr>
        </p:nvSpPr>
        <p:spPr>
          <a:xfrm>
            <a:off x="228600" y="1676400"/>
            <a:ext cx="5638800" cy="3429000"/>
          </a:xfrm>
          <a:noFill/>
        </p:spPr>
        <p:txBody>
          <a:bodyPr lIns="92075" tIns="46038" rIns="92075" bIns="46038"/>
          <a:lstStyle/>
          <a:p>
            <a:pPr>
              <a:buFont typeface="Wingdings" pitchFamily="2" charset="2"/>
              <a:buNone/>
            </a:pPr>
            <a:r>
              <a:rPr lang="en-US" altLang="en-US" sz="2800" smtClean="0">
                <a:latin typeface="Times New Roman" pitchFamily="18" charset="0"/>
                <a:cs typeface="Times New Roman" pitchFamily="18" charset="0"/>
              </a:rPr>
              <a:t>Every message passing system must have a means of specifying where the message is to go -&gt; MPI uses </a:t>
            </a:r>
            <a:r>
              <a:rPr lang="en-US" altLang="en-US" sz="2800" smtClean="0">
                <a:solidFill>
                  <a:srgbClr val="CC3300"/>
                </a:solidFill>
                <a:latin typeface="Times New Roman" pitchFamily="18" charset="0"/>
                <a:cs typeface="Times New Roman" pitchFamily="18" charset="0"/>
              </a:rPr>
              <a:t>communicators</a:t>
            </a:r>
            <a:r>
              <a:rPr lang="en-US" altLang="en-US" sz="2800" smtClean="0">
                <a:latin typeface="Times New Roman" pitchFamily="18" charset="0"/>
                <a:cs typeface="Times New Roman" pitchFamily="18" charset="0"/>
              </a:rPr>
              <a:t>.</a:t>
            </a:r>
          </a:p>
        </p:txBody>
      </p:sp>
      <p:pic>
        <p:nvPicPr>
          <p:cNvPr id="60420" name="Picture 8" descr="MPonyExpress"/>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1066800" y="4065588"/>
            <a:ext cx="3441700" cy="2335212"/>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0421" name="Picture 10" descr="100886~A-line-of-telephone-poles-traveling-over-golden-grassland-Post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4550" y="1752600"/>
            <a:ext cx="321945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dir="rd"/>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0850" y="274638"/>
            <a:ext cx="8235950" cy="1143000"/>
          </a:xfrm>
          <a:noFill/>
          <a:extLst>
            <a:ext uri="{AF507438-7753-43E0-B8FC-AC1667EBCBE1}">
              <a14:hiddenEffects xmlns:a14="http://schemas.microsoft.com/office/drawing/2010/main">
                <a:effectLst>
                  <a:outerShdw dist="35921" dir="2700000" algn="ctr" rotWithShape="0">
                    <a:srgbClr val="336699"/>
                  </a:outerShdw>
                </a:effectLst>
              </a14:hiddenEffects>
            </a:ext>
          </a:extLst>
        </p:spPr>
        <p:txBody>
          <a:bodyPr lIns="92075" tIns="46038" rIns="92075" bIns="46038"/>
          <a:lstStyle/>
          <a:p>
            <a:r>
              <a:rPr lang="en-US" altLang="en-US" smtClean="0">
                <a:latin typeface="Times New Roman" pitchFamily="18" charset="0"/>
                <a:cs typeface="Times New Roman" pitchFamily="18" charset="0"/>
              </a:rPr>
              <a:t>MPI Communicators</a:t>
            </a:r>
          </a:p>
        </p:txBody>
      </p:sp>
      <p:sp>
        <p:nvSpPr>
          <p:cNvPr id="61443" name="Rectangle 3"/>
          <p:cNvSpPr>
            <a:spLocks noGrp="1" noChangeArrowheads="1"/>
          </p:cNvSpPr>
          <p:nvPr>
            <p:ph idx="1"/>
          </p:nvPr>
        </p:nvSpPr>
        <p:spPr>
          <a:xfrm>
            <a:off x="457200" y="1600200"/>
            <a:ext cx="8229600" cy="4081463"/>
          </a:xfrm>
        </p:spPr>
        <p:txBody>
          <a:bodyPr lIns="92075" tIns="46038" rIns="92075" bIns="46038"/>
          <a:lstStyle/>
          <a:p>
            <a:r>
              <a:rPr lang="en-US" altLang="en-US" smtClean="0">
                <a:latin typeface="Times New Roman" pitchFamily="18" charset="0"/>
                <a:cs typeface="Times New Roman" pitchFamily="18" charset="0"/>
              </a:rPr>
              <a:t>Communicator has two distinguishing characteristics:</a:t>
            </a:r>
          </a:p>
          <a:p>
            <a:pPr lvl="1"/>
            <a:r>
              <a:rPr lang="en-US" altLang="en-US" b="1" smtClean="0">
                <a:latin typeface="Times New Roman" pitchFamily="18" charset="0"/>
                <a:cs typeface="Times New Roman" pitchFamily="18" charset="0"/>
              </a:rPr>
              <a:t> </a:t>
            </a:r>
            <a:r>
              <a:rPr lang="en-US" altLang="en-US" smtClean="0">
                <a:solidFill>
                  <a:srgbClr val="CC3300"/>
                </a:solidFill>
                <a:latin typeface="Times New Roman" pitchFamily="18" charset="0"/>
                <a:cs typeface="Times New Roman" pitchFamily="18" charset="0"/>
              </a:rPr>
              <a:t>Group</a:t>
            </a:r>
            <a:r>
              <a:rPr lang="en-US" altLang="en-US" smtClean="0">
                <a:solidFill>
                  <a:srgbClr val="FF0066"/>
                </a:solidFill>
                <a:latin typeface="Times New Roman" pitchFamily="18" charset="0"/>
                <a:cs typeface="Times New Roman" pitchFamily="18" charset="0"/>
              </a:rPr>
              <a:t> </a:t>
            </a:r>
            <a:r>
              <a:rPr lang="en-US" altLang="en-US" smtClean="0">
                <a:solidFill>
                  <a:srgbClr val="CC3300"/>
                </a:solidFill>
                <a:latin typeface="Times New Roman" pitchFamily="18" charset="0"/>
                <a:cs typeface="Times New Roman" pitchFamily="18" charset="0"/>
              </a:rPr>
              <a:t>Name</a:t>
            </a:r>
            <a:r>
              <a:rPr lang="en-US" altLang="en-US" smtClean="0">
                <a:latin typeface="Times New Roman" pitchFamily="18" charset="0"/>
                <a:cs typeface="Times New Roman" pitchFamily="18" charset="0"/>
              </a:rPr>
              <a:t> - a unique name given to a collection of processes</a:t>
            </a:r>
          </a:p>
          <a:p>
            <a:pPr lvl="2"/>
            <a:r>
              <a:rPr lang="en-US" altLang="en-US" b="1" smtClean="0">
                <a:latin typeface="Times New Roman" pitchFamily="18" charset="0"/>
                <a:cs typeface="Times New Roman" pitchFamily="18" charset="0"/>
              </a:rPr>
              <a:t> </a:t>
            </a:r>
            <a:r>
              <a:rPr lang="en-US" altLang="en-US" smtClean="0">
                <a:solidFill>
                  <a:srgbClr val="CC3300"/>
                </a:solidFill>
                <a:latin typeface="Times New Roman" pitchFamily="18" charset="0"/>
                <a:cs typeface="Times New Roman" pitchFamily="18" charset="0"/>
              </a:rPr>
              <a:t>Rank</a:t>
            </a:r>
            <a:r>
              <a:rPr lang="en-US" altLang="en-US" smtClean="0">
                <a:latin typeface="Times New Roman" pitchFamily="18" charset="0"/>
                <a:cs typeface="Times New Roman" pitchFamily="18" charset="0"/>
              </a:rPr>
              <a:t> - unique integer id within the group</a:t>
            </a:r>
            <a:endParaRPr lang="en-US" altLang="en-US" b="1" smtClean="0">
              <a:latin typeface="Times New Roman" pitchFamily="18" charset="0"/>
              <a:cs typeface="Times New Roman" pitchFamily="18" charset="0"/>
            </a:endParaRPr>
          </a:p>
          <a:p>
            <a:pPr lvl="1"/>
            <a:r>
              <a:rPr lang="en-US" altLang="en-US" smtClean="0">
                <a:solidFill>
                  <a:srgbClr val="CC3300"/>
                </a:solidFill>
                <a:latin typeface="Times New Roman" pitchFamily="18" charset="0"/>
                <a:cs typeface="Times New Roman" pitchFamily="18" charset="0"/>
              </a:rPr>
              <a:t>Context</a:t>
            </a:r>
            <a:r>
              <a:rPr lang="en-US" altLang="en-US" smtClean="0">
                <a:latin typeface="Times New Roman" pitchFamily="18" charset="0"/>
                <a:cs typeface="Times New Roman" pitchFamily="18" charset="0"/>
              </a:rPr>
              <a:t> - the context defines the communication domain and is allocated by the system at run time</a:t>
            </a:r>
          </a:p>
        </p:txBody>
      </p:sp>
    </p:spTree>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450850" y="274638"/>
            <a:ext cx="8235950" cy="1143000"/>
          </a:xfrm>
          <a:noFill/>
          <a:extLst>
            <a:ext uri="{AF507438-7753-43E0-B8FC-AC1667EBCBE1}">
              <a14:hiddenEffects xmlns:a14="http://schemas.microsoft.com/office/drawing/2010/main">
                <a:effectLst>
                  <a:outerShdw dist="35921" dir="2700000" algn="ctr" rotWithShape="0">
                    <a:srgbClr val="336699"/>
                  </a:outerShdw>
                </a:effectLst>
              </a14:hiddenEffects>
            </a:ext>
          </a:extLst>
        </p:spPr>
        <p:txBody>
          <a:bodyPr lIns="92075" tIns="46038" rIns="92075" bIns="46038"/>
          <a:lstStyle/>
          <a:p>
            <a:r>
              <a:rPr lang="en-US" altLang="en-US" smtClean="0">
                <a:latin typeface="Times New Roman" pitchFamily="18" charset="0"/>
                <a:cs typeface="Times New Roman" pitchFamily="18" charset="0"/>
              </a:rPr>
              <a:t>MPI Communicators - Rank</a:t>
            </a:r>
          </a:p>
        </p:txBody>
      </p:sp>
      <p:sp>
        <p:nvSpPr>
          <p:cNvPr id="62467" name="Rectangle 3"/>
          <p:cNvSpPr>
            <a:spLocks noGrp="1" noChangeArrowheads="1"/>
          </p:cNvSpPr>
          <p:nvPr>
            <p:ph idx="1"/>
          </p:nvPr>
        </p:nvSpPr>
        <p:spPr>
          <a:xfrm>
            <a:off x="457200" y="1600200"/>
            <a:ext cx="8229600" cy="4081463"/>
          </a:xfrm>
        </p:spPr>
        <p:txBody>
          <a:bodyPr lIns="92075" tIns="46038" rIns="92075" bIns="46038"/>
          <a:lstStyle/>
          <a:p>
            <a:r>
              <a:rPr lang="en-US" altLang="en-US" smtClean="0">
                <a:latin typeface="Times New Roman" pitchFamily="18" charset="0"/>
                <a:cs typeface="Times New Roman" pitchFamily="18" charset="0"/>
              </a:rPr>
              <a:t>Rank - an integer id assigned to the process by the system</a:t>
            </a:r>
          </a:p>
          <a:p>
            <a:r>
              <a:rPr lang="en-US" altLang="en-US" smtClean="0">
                <a:latin typeface="Times New Roman" pitchFamily="18" charset="0"/>
                <a:cs typeface="Times New Roman" pitchFamily="18" charset="0"/>
              </a:rPr>
              <a:t>ranks are contiguous and start from 0 within each group</a:t>
            </a:r>
          </a:p>
          <a:p>
            <a:r>
              <a:rPr lang="en-US" altLang="en-US" smtClean="0">
                <a:latin typeface="Times New Roman" pitchFamily="18" charset="0"/>
                <a:cs typeface="Times New Roman" pitchFamily="18" charset="0"/>
              </a:rPr>
              <a:t>Thus </a:t>
            </a:r>
            <a:r>
              <a:rPr lang="en-US" altLang="en-US" smtClean="0">
                <a:solidFill>
                  <a:srgbClr val="CC3300"/>
                </a:solidFill>
                <a:latin typeface="Times New Roman" pitchFamily="18" charset="0"/>
                <a:cs typeface="Times New Roman" pitchFamily="18" charset="0"/>
              </a:rPr>
              <a:t>group</a:t>
            </a:r>
            <a:r>
              <a:rPr lang="en-US" altLang="en-US" smtClean="0">
                <a:latin typeface="Times New Roman" pitchFamily="18" charset="0"/>
                <a:cs typeface="Times New Roman" pitchFamily="18" charset="0"/>
              </a:rPr>
              <a:t> and </a:t>
            </a:r>
            <a:r>
              <a:rPr lang="en-US" altLang="en-US" smtClean="0">
                <a:solidFill>
                  <a:srgbClr val="CC3300"/>
                </a:solidFill>
                <a:latin typeface="Times New Roman" pitchFamily="18" charset="0"/>
                <a:cs typeface="Times New Roman" pitchFamily="18" charset="0"/>
              </a:rPr>
              <a:t>rank</a:t>
            </a:r>
            <a:r>
              <a:rPr lang="en-US" altLang="en-US" smtClean="0">
                <a:latin typeface="Times New Roman" pitchFamily="18" charset="0"/>
                <a:cs typeface="Times New Roman" pitchFamily="18" charset="0"/>
              </a:rPr>
              <a:t> serve to uniquely identify each process</a:t>
            </a:r>
          </a:p>
        </p:txBody>
      </p:sp>
    </p:spTree>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50850" y="274638"/>
            <a:ext cx="8235950" cy="1143000"/>
          </a:xfrm>
          <a:noFill/>
          <a:extLst>
            <a:ext uri="{AF507438-7753-43E0-B8FC-AC1667EBCBE1}">
              <a14:hiddenEffects xmlns:a14="http://schemas.microsoft.com/office/drawing/2010/main">
                <a:effectLst>
                  <a:outerShdw dist="35921" dir="2700000" algn="ctr" rotWithShape="0">
                    <a:srgbClr val="336699"/>
                  </a:outerShdw>
                </a:effectLst>
              </a14:hiddenEffects>
            </a:ext>
          </a:extLst>
        </p:spPr>
        <p:txBody>
          <a:bodyPr lIns="92075" tIns="46038" rIns="92075" bIns="46038"/>
          <a:lstStyle/>
          <a:p>
            <a:r>
              <a:rPr lang="en-US" altLang="en-US" smtClean="0">
                <a:latin typeface="Times New Roman" pitchFamily="18" charset="0"/>
                <a:cs typeface="Times New Roman" pitchFamily="18" charset="0"/>
              </a:rPr>
              <a:t>Syntax: C vs Fortran</a:t>
            </a:r>
          </a:p>
        </p:txBody>
      </p:sp>
      <p:sp>
        <p:nvSpPr>
          <p:cNvPr id="63491" name="Rectangle 3"/>
          <p:cNvSpPr>
            <a:spLocks noGrp="1" noChangeArrowheads="1"/>
          </p:cNvSpPr>
          <p:nvPr>
            <p:ph idx="1"/>
          </p:nvPr>
        </p:nvSpPr>
        <p:spPr>
          <a:xfrm>
            <a:off x="457200" y="1600200"/>
            <a:ext cx="8229600" cy="4081463"/>
          </a:xfrm>
        </p:spPr>
        <p:txBody>
          <a:bodyPr lIns="92075" tIns="46038" rIns="92075" bIns="46038"/>
          <a:lstStyle/>
          <a:p>
            <a:r>
              <a:rPr lang="en-US" altLang="en-US" sz="2400" smtClean="0">
                <a:latin typeface="Times New Roman" pitchFamily="18" charset="0"/>
                <a:cs typeface="Times New Roman" pitchFamily="18" charset="0"/>
              </a:rPr>
              <a:t>Syntax is </a:t>
            </a:r>
            <a:r>
              <a:rPr lang="en-US" altLang="en-US" sz="2400" smtClean="0">
                <a:solidFill>
                  <a:srgbClr val="CC3300"/>
                </a:solidFill>
                <a:latin typeface="Times New Roman" pitchFamily="18" charset="0"/>
                <a:cs typeface="Times New Roman" pitchFamily="18" charset="0"/>
              </a:rPr>
              <a:t>generally the same</a:t>
            </a:r>
            <a:r>
              <a:rPr lang="en-US" altLang="en-US" sz="2400" smtClean="0">
                <a:latin typeface="Times New Roman" pitchFamily="18" charset="0"/>
                <a:cs typeface="Times New Roman" pitchFamily="18" charset="0"/>
              </a:rPr>
              <a:t>, with the exception that C returns the status of the function call while Fortran has an </a:t>
            </a:r>
            <a:r>
              <a:rPr lang="en-US" altLang="en-US" sz="2400" smtClean="0">
                <a:solidFill>
                  <a:srgbClr val="CC3300"/>
                </a:solidFill>
                <a:latin typeface="Times New Roman" pitchFamily="18" charset="0"/>
                <a:cs typeface="Times New Roman" pitchFamily="18" charset="0"/>
              </a:rPr>
              <a:t>additional integer argument</a:t>
            </a:r>
            <a:r>
              <a:rPr lang="en-US" altLang="en-US" sz="2400" smtClean="0">
                <a:latin typeface="Times New Roman" pitchFamily="18" charset="0"/>
                <a:cs typeface="Times New Roman" pitchFamily="18" charset="0"/>
              </a:rPr>
              <a:t> at the end to return this error code</a:t>
            </a:r>
          </a:p>
          <a:p>
            <a:pPr>
              <a:lnSpc>
                <a:spcPct val="40000"/>
              </a:lnSpc>
              <a:buFont typeface="Wingdings" pitchFamily="2" charset="2"/>
              <a:buNone/>
            </a:pPr>
            <a:endParaRPr lang="en-US" altLang="en-US" sz="2400" smtClean="0">
              <a:latin typeface="Times New Roman" pitchFamily="18" charset="0"/>
              <a:cs typeface="Times New Roman" pitchFamily="18" charset="0"/>
            </a:endParaRPr>
          </a:p>
          <a:p>
            <a:pPr lvl="2"/>
            <a:r>
              <a:rPr lang="en-US" altLang="en-US" smtClean="0">
                <a:latin typeface="Times New Roman" pitchFamily="18" charset="0"/>
                <a:cs typeface="Times New Roman" pitchFamily="18" charset="0"/>
              </a:rPr>
              <a:t>All MPI objects (e.g., MPI_Datatype, MPI_Comm) are of type </a:t>
            </a:r>
            <a:r>
              <a:rPr lang="en-US" altLang="en-US" smtClean="0">
                <a:solidFill>
                  <a:srgbClr val="CC3300"/>
                </a:solidFill>
                <a:latin typeface="Times New Roman" pitchFamily="18" charset="0"/>
                <a:cs typeface="Times New Roman" pitchFamily="18" charset="0"/>
              </a:rPr>
              <a:t>INTEGER</a:t>
            </a:r>
            <a:r>
              <a:rPr lang="en-US" altLang="en-US" smtClean="0">
                <a:latin typeface="Times New Roman" pitchFamily="18" charset="0"/>
                <a:cs typeface="Times New Roman" pitchFamily="18" charset="0"/>
              </a:rPr>
              <a:t> in Fortran.</a:t>
            </a:r>
          </a:p>
          <a:p>
            <a:pPr lvl="2">
              <a:lnSpc>
                <a:spcPct val="30000"/>
              </a:lnSpc>
              <a:buFont typeface="Wingdings" pitchFamily="2" charset="2"/>
              <a:buNone/>
            </a:pPr>
            <a:endParaRPr lang="en-US" altLang="en-US" smtClean="0">
              <a:latin typeface="Times New Roman" pitchFamily="18" charset="0"/>
              <a:cs typeface="Times New Roman" pitchFamily="18" charset="0"/>
            </a:endParaRPr>
          </a:p>
          <a:p>
            <a:pPr lvl="2"/>
            <a:r>
              <a:rPr lang="en-US" altLang="en-US" smtClean="0">
                <a:latin typeface="Times New Roman" pitchFamily="18" charset="0"/>
                <a:cs typeface="Times New Roman" pitchFamily="18" charset="0"/>
              </a:rPr>
              <a:t>Disclaimer: Henceforth, we will usually omit the Fortran syntax, as it should be clear what the syntax is from the C call</a:t>
            </a:r>
          </a:p>
        </p:txBody>
      </p:sp>
    </p:spTree>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0" y="76200"/>
            <a:ext cx="9067800" cy="1066800"/>
          </a:xfrm>
          <a:noFill/>
          <a:extLst>
            <a:ext uri="{AF507438-7753-43E0-B8FC-AC1667EBCBE1}">
              <a14:hiddenEffects xmlns:a14="http://schemas.microsoft.com/office/drawing/2010/main">
                <a:effectLst>
                  <a:outerShdw dist="35921" dir="2700000" algn="ctr" rotWithShape="0">
                    <a:srgbClr val="336699"/>
                  </a:outerShdw>
                </a:effectLst>
              </a14:hiddenEffects>
            </a:ext>
          </a:extLst>
        </p:spPr>
        <p:txBody>
          <a:bodyPr lIns="92075" tIns="46038" rIns="92075" bIns="46038"/>
          <a:lstStyle/>
          <a:p>
            <a:r>
              <a:rPr lang="en-US" altLang="en-US" sz="2800" smtClean="0">
                <a:latin typeface="Courier New" pitchFamily="49" charset="0"/>
                <a:cs typeface="Times New Roman" pitchFamily="18" charset="0"/>
              </a:rPr>
              <a:t>int MPI_Init (int *argc, char ***argv)</a:t>
            </a:r>
          </a:p>
        </p:txBody>
      </p:sp>
      <p:pic>
        <p:nvPicPr>
          <p:cNvPr id="64515" name="Picture 7" descr="Start-PapaJohns05"/>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5638800" y="2514600"/>
            <a:ext cx="3279775" cy="2185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44" name="Rectangle 9"/>
          <p:cNvSpPr>
            <a:spLocks noGrp="1" noChangeArrowheads="1"/>
          </p:cNvSpPr>
          <p:nvPr>
            <p:ph type="body" sz="half" idx="2"/>
          </p:nvPr>
        </p:nvSpPr>
        <p:spPr>
          <a:xfrm>
            <a:off x="0" y="1295400"/>
            <a:ext cx="5791200" cy="5105400"/>
          </a:xfrm>
        </p:spPr>
        <p:txBody>
          <a:bodyPr rtlCol="0">
            <a:normAutofit fontScale="92500" lnSpcReduction="10000"/>
          </a:bodyPr>
          <a:lstStyle/>
          <a:p>
            <a:pPr fontAlgn="auto">
              <a:spcAft>
                <a:spcPts val="0"/>
              </a:spcAft>
              <a:buFont typeface="Wingdings" charset="2"/>
              <a:buChar char="§"/>
              <a:defRPr/>
            </a:pPr>
            <a:r>
              <a:rPr lang="en-US" altLang="en-US" sz="2800" dirty="0" smtClean="0">
                <a:solidFill>
                  <a:srgbClr val="000000"/>
                </a:solidFill>
              </a:rPr>
              <a:t>This must be called once and only once by every MPI program. It should be the </a:t>
            </a:r>
            <a:r>
              <a:rPr lang="en-US" altLang="en-US" sz="2800" dirty="0" smtClean="0">
                <a:solidFill>
                  <a:srgbClr val="FFC000"/>
                </a:solidFill>
              </a:rPr>
              <a:t>first MPI call</a:t>
            </a:r>
            <a:r>
              <a:rPr lang="en-US" altLang="en-US" sz="2800" dirty="0" smtClean="0">
                <a:solidFill>
                  <a:srgbClr val="000000"/>
                </a:solidFill>
              </a:rPr>
              <a:t>                          		(exception: </a:t>
            </a:r>
            <a:r>
              <a:rPr lang="en-US" altLang="en-US" sz="2800" b="1" dirty="0" err="1" smtClean="0">
                <a:solidFill>
                  <a:srgbClr val="000000"/>
                </a:solidFill>
                <a:latin typeface="Courier New" pitchFamily="49" charset="0"/>
              </a:rPr>
              <a:t>MPI_Initialized</a:t>
            </a:r>
            <a:r>
              <a:rPr lang="en-US" altLang="en-US" sz="2800" dirty="0" smtClean="0">
                <a:solidFill>
                  <a:srgbClr val="000000"/>
                </a:solidFill>
              </a:rPr>
              <a:t>). </a:t>
            </a:r>
            <a:br>
              <a:rPr lang="en-US" altLang="en-US" sz="2800" dirty="0" smtClean="0">
                <a:solidFill>
                  <a:srgbClr val="000000"/>
                </a:solidFill>
              </a:rPr>
            </a:br>
            <a:r>
              <a:rPr lang="en-US" altLang="en-US" sz="2800" dirty="0" smtClean="0">
                <a:solidFill>
                  <a:srgbClr val="000000"/>
                </a:solidFill>
              </a:rPr>
              <a:t>  </a:t>
            </a:r>
            <a:br>
              <a:rPr lang="en-US" altLang="en-US" sz="2800" dirty="0" smtClean="0">
                <a:solidFill>
                  <a:srgbClr val="000000"/>
                </a:solidFill>
              </a:rPr>
            </a:br>
            <a:r>
              <a:rPr lang="en-US" altLang="en-US" sz="2800" dirty="0" err="1" smtClean="0">
                <a:solidFill>
                  <a:srgbClr val="000000"/>
                </a:solidFill>
              </a:rPr>
              <a:t>argc</a:t>
            </a:r>
            <a:r>
              <a:rPr lang="en-US" altLang="en-US" sz="2800" dirty="0" smtClean="0">
                <a:solidFill>
                  <a:srgbClr val="000000"/>
                </a:solidFill>
              </a:rPr>
              <a:t> and </a:t>
            </a:r>
            <a:r>
              <a:rPr lang="en-US" altLang="en-US" sz="2800" dirty="0" err="1" smtClean="0">
                <a:solidFill>
                  <a:srgbClr val="000000"/>
                </a:solidFill>
              </a:rPr>
              <a:t>argv</a:t>
            </a:r>
            <a:r>
              <a:rPr lang="en-US" altLang="en-US" sz="2800" dirty="0" smtClean="0">
                <a:solidFill>
                  <a:srgbClr val="000000"/>
                </a:solidFill>
              </a:rPr>
              <a:t> are the standard arguments to a C program and can be empty if none are required. </a:t>
            </a:r>
            <a:endParaRPr lang="en-US" altLang="en-US" sz="2800" b="1" dirty="0" smtClean="0">
              <a:solidFill>
                <a:srgbClr val="000000"/>
              </a:solidFill>
            </a:endParaRPr>
          </a:p>
          <a:p>
            <a:pPr lvl="1" fontAlgn="auto">
              <a:spcAft>
                <a:spcPts val="0"/>
              </a:spcAft>
              <a:buFont typeface="Arial"/>
              <a:buChar char="•"/>
              <a:defRPr/>
            </a:pPr>
            <a:r>
              <a:rPr lang="en-US" altLang="en-US" b="1" dirty="0" err="1" smtClean="0">
                <a:solidFill>
                  <a:srgbClr val="000000"/>
                </a:solidFill>
              </a:rPr>
              <a:t>argc</a:t>
            </a:r>
            <a:r>
              <a:rPr lang="en-US" altLang="en-US" dirty="0" smtClean="0">
                <a:solidFill>
                  <a:srgbClr val="000000"/>
                </a:solidFill>
              </a:rPr>
              <a:t> 	argument count</a:t>
            </a:r>
          </a:p>
          <a:p>
            <a:pPr lvl="1" fontAlgn="auto">
              <a:spcAft>
                <a:spcPts val="0"/>
              </a:spcAft>
              <a:buFont typeface="Arial"/>
              <a:buChar char="•"/>
              <a:defRPr/>
            </a:pPr>
            <a:r>
              <a:rPr lang="en-US" altLang="en-US" b="1" dirty="0" err="1" smtClean="0">
                <a:solidFill>
                  <a:srgbClr val="000000"/>
                </a:solidFill>
              </a:rPr>
              <a:t>argv</a:t>
            </a:r>
            <a:r>
              <a:rPr lang="en-US" altLang="en-US" dirty="0" smtClean="0">
                <a:solidFill>
                  <a:srgbClr val="000000"/>
                </a:solidFill>
              </a:rPr>
              <a:t>	pointers to arguments</a:t>
            </a:r>
          </a:p>
          <a:p>
            <a:pPr lvl="1" fontAlgn="auto">
              <a:spcAft>
                <a:spcPts val="0"/>
              </a:spcAft>
              <a:buFont typeface="Arial"/>
              <a:buChar char="•"/>
              <a:defRPr/>
            </a:pPr>
            <a:endParaRPr lang="en-US" altLang="en-US" dirty="0" smtClean="0">
              <a:solidFill>
                <a:srgbClr val="000000"/>
              </a:solidFill>
            </a:endParaRPr>
          </a:p>
          <a:p>
            <a:pPr lvl="1" fontAlgn="auto">
              <a:spcAft>
                <a:spcPts val="0"/>
              </a:spcAft>
              <a:buFont typeface="Arial"/>
              <a:buChar char="•"/>
              <a:defRPr/>
            </a:pPr>
            <a:r>
              <a:rPr lang="en-US" altLang="en-US" dirty="0" smtClean="0">
                <a:solidFill>
                  <a:srgbClr val="000000"/>
                </a:solidFill>
              </a:rPr>
              <a:t>Fortran syntax:</a:t>
            </a:r>
            <a:r>
              <a:rPr lang="en-US" altLang="en-US" b="1" dirty="0" smtClean="0">
                <a:solidFill>
                  <a:srgbClr val="000000"/>
                </a:solidFill>
              </a:rPr>
              <a:t> 						</a:t>
            </a:r>
            <a:r>
              <a:rPr lang="en-US" altLang="en-US" b="1" dirty="0" smtClean="0">
                <a:solidFill>
                  <a:srgbClr val="000000"/>
                </a:solidFill>
                <a:latin typeface="Courier New" pitchFamily="49" charset="0"/>
              </a:rPr>
              <a:t>CALL </a:t>
            </a:r>
            <a:r>
              <a:rPr lang="en-US" altLang="en-US" b="1" dirty="0" err="1" smtClean="0">
                <a:solidFill>
                  <a:srgbClr val="000000"/>
                </a:solidFill>
                <a:latin typeface="Courier New" pitchFamily="49" charset="0"/>
              </a:rPr>
              <a:t>MPI_Init</a:t>
            </a:r>
            <a:r>
              <a:rPr lang="en-US" altLang="en-US" b="1" dirty="0" smtClean="0">
                <a:solidFill>
                  <a:srgbClr val="000000"/>
                </a:solidFill>
                <a:latin typeface="Courier New" pitchFamily="49" charset="0"/>
              </a:rPr>
              <a:t>(</a:t>
            </a:r>
            <a:r>
              <a:rPr lang="en-US" altLang="en-US" b="1" dirty="0" err="1" smtClean="0">
                <a:solidFill>
                  <a:srgbClr val="000000"/>
                </a:solidFill>
                <a:latin typeface="Courier New" pitchFamily="49" charset="0"/>
              </a:rPr>
              <a:t>ierr</a:t>
            </a:r>
            <a:r>
              <a:rPr lang="en-US" altLang="en-US" b="1" dirty="0" smtClean="0">
                <a:solidFill>
                  <a:srgbClr val="000000"/>
                </a:solidFill>
                <a:latin typeface="Courier New" pitchFamily="49" charset="0"/>
              </a:rPr>
              <a:t>)</a:t>
            </a:r>
          </a:p>
          <a:p>
            <a:pPr fontAlgn="auto">
              <a:spcAft>
                <a:spcPts val="0"/>
              </a:spcAft>
              <a:buFont typeface="Wingdings" charset="2"/>
              <a:buChar char="§"/>
              <a:defRPr/>
            </a:pPr>
            <a:endParaRPr lang="en-US" altLang="en-US" sz="2800" b="1" dirty="0" smtClean="0">
              <a:solidFill>
                <a:srgbClr val="000000"/>
              </a:solidFill>
            </a:endParaRPr>
          </a:p>
        </p:txBody>
      </p:sp>
    </p:spTree>
  </p:cSld>
  <p:clrMapOvr>
    <a:masterClrMapping/>
  </p:clrMapOvr>
  <p:transition>
    <p:strips dir="rd"/>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0" y="0"/>
            <a:ext cx="9144000" cy="1143000"/>
          </a:xfrm>
          <a:noFill/>
          <a:extLst>
            <a:ext uri="{AF507438-7753-43E0-B8FC-AC1667EBCBE1}">
              <a14:hiddenEffects xmlns:a14="http://schemas.microsoft.com/office/drawing/2010/main">
                <a:effectLst>
                  <a:outerShdw dist="35921" dir="2700000" algn="ctr" rotWithShape="0">
                    <a:srgbClr val="336699"/>
                  </a:outerShdw>
                </a:effectLst>
              </a14:hiddenEffects>
            </a:ext>
          </a:extLst>
        </p:spPr>
        <p:txBody>
          <a:bodyPr lIns="92075" tIns="46038" rIns="92075" bIns="46038"/>
          <a:lstStyle/>
          <a:p>
            <a:r>
              <a:rPr lang="en-US" altLang="en-US" sz="2800" smtClean="0">
                <a:latin typeface="Courier New" pitchFamily="49" charset="0"/>
                <a:cs typeface="Times New Roman" pitchFamily="18" charset="0"/>
              </a:rPr>
              <a:t>int MPI_Comm_size</a:t>
            </a:r>
            <a:br>
              <a:rPr lang="en-US" altLang="en-US" sz="2800" smtClean="0">
                <a:latin typeface="Courier New" pitchFamily="49" charset="0"/>
                <a:cs typeface="Times New Roman" pitchFamily="18" charset="0"/>
              </a:rPr>
            </a:br>
            <a:r>
              <a:rPr lang="en-US" altLang="en-US" sz="2800" smtClean="0">
                <a:latin typeface="Courier New" pitchFamily="49" charset="0"/>
                <a:cs typeface="Times New Roman" pitchFamily="18" charset="0"/>
              </a:rPr>
              <a:t>(MPI_Comm comm, int *size)</a:t>
            </a:r>
          </a:p>
        </p:txBody>
      </p:sp>
      <p:sp>
        <p:nvSpPr>
          <p:cNvPr id="65539" name="Rectangle 3"/>
          <p:cNvSpPr>
            <a:spLocks noChangeArrowheads="1"/>
          </p:cNvSpPr>
          <p:nvPr/>
        </p:nvSpPr>
        <p:spPr bwMode="auto">
          <a:xfrm>
            <a:off x="914400" y="1828800"/>
            <a:ext cx="7620000"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eaLnBrk="0" hangingPunct="0">
              <a:spcBef>
                <a:spcPct val="0"/>
              </a:spcBef>
              <a:buClrTx/>
              <a:buFontTx/>
              <a:buNone/>
            </a:pPr>
            <a:r>
              <a:rPr lang="en-US" altLang="en-US" sz="2400">
                <a:cs typeface="Arial" charset="0"/>
              </a:rPr>
              <a:t>Generally the second function called, this returns with the size of the group associated with the MPI communicator, comm. The communicator, </a:t>
            </a:r>
            <a:r>
              <a:rPr lang="en-US" altLang="en-US" sz="2400" b="1">
                <a:solidFill>
                  <a:srgbClr val="CC3300"/>
                </a:solidFill>
                <a:latin typeface="Courier New" pitchFamily="49" charset="0"/>
                <a:cs typeface="Arial" charset="0"/>
              </a:rPr>
              <a:t>MPI_COMM_WORLD</a:t>
            </a:r>
            <a:r>
              <a:rPr lang="en-US" altLang="en-US" sz="2400">
                <a:solidFill>
                  <a:srgbClr val="CC3300"/>
                </a:solidFill>
                <a:cs typeface="Arial" charset="0"/>
              </a:rPr>
              <a:t> </a:t>
            </a:r>
            <a:r>
              <a:rPr lang="en-US" altLang="en-US" sz="2400">
                <a:cs typeface="Arial" charset="0"/>
              </a:rPr>
              <a:t>is predefined to include all processes.</a:t>
            </a:r>
          </a:p>
          <a:p>
            <a:pPr lvl="1" eaLnBrk="0" hangingPunct="0">
              <a:spcBef>
                <a:spcPct val="0"/>
              </a:spcBef>
              <a:buClrTx/>
              <a:buSzTx/>
              <a:buFontTx/>
              <a:buNone/>
            </a:pPr>
            <a:endParaRPr lang="en-US" altLang="en-US" b="1">
              <a:latin typeface="Courier New" pitchFamily="49" charset="0"/>
              <a:cs typeface="Arial" charset="0"/>
            </a:endParaRPr>
          </a:p>
          <a:p>
            <a:pPr lvl="1" eaLnBrk="0" hangingPunct="0">
              <a:spcBef>
                <a:spcPct val="0"/>
              </a:spcBef>
              <a:buClrTx/>
              <a:buSzTx/>
              <a:buFontTx/>
              <a:buNone/>
            </a:pPr>
            <a:r>
              <a:rPr lang="en-US" altLang="en-US" b="1">
                <a:latin typeface="Courier New" pitchFamily="49" charset="0"/>
                <a:cs typeface="Arial" charset="0"/>
              </a:rPr>
              <a:t>comm</a:t>
            </a:r>
            <a:r>
              <a:rPr lang="en-US" altLang="en-US">
                <a:cs typeface="Arial" charset="0"/>
              </a:rPr>
              <a:t> 	communicator</a:t>
            </a:r>
          </a:p>
          <a:p>
            <a:pPr lvl="1" eaLnBrk="0" hangingPunct="0">
              <a:spcBef>
                <a:spcPct val="0"/>
              </a:spcBef>
              <a:buClrTx/>
              <a:buSzTx/>
              <a:buFontTx/>
              <a:buNone/>
            </a:pPr>
            <a:r>
              <a:rPr lang="en-US" altLang="en-US" b="1">
                <a:latin typeface="Courier New" pitchFamily="49" charset="0"/>
                <a:cs typeface="Arial" charset="0"/>
              </a:rPr>
              <a:t>size</a:t>
            </a:r>
            <a:r>
              <a:rPr lang="en-US" altLang="en-US">
                <a:cs typeface="Arial" charset="0"/>
              </a:rPr>
              <a:t>	 upon return, set to the size of the group</a:t>
            </a:r>
            <a:endParaRPr lang="en-US" altLang="en-US" b="1">
              <a:latin typeface="Courier New" pitchFamily="49" charset="0"/>
              <a:cs typeface="Arial" charset="0"/>
            </a:endParaRPr>
          </a:p>
          <a:p>
            <a:pPr eaLnBrk="0" hangingPunct="0">
              <a:spcBef>
                <a:spcPct val="0"/>
              </a:spcBef>
              <a:buClrTx/>
              <a:buFontTx/>
              <a:buNone/>
            </a:pPr>
            <a:endParaRPr lang="en-US" altLang="en-US" sz="2400" b="1">
              <a:latin typeface="Courier New" pitchFamily="49" charset="0"/>
              <a:cs typeface="Arial" charset="0"/>
            </a:endParaRPr>
          </a:p>
        </p:txBody>
      </p:sp>
    </p:spTree>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0" y="152400"/>
            <a:ext cx="9144000" cy="1143000"/>
          </a:xfrm>
          <a:noFill/>
          <a:extLst>
            <a:ext uri="{AF507438-7753-43E0-B8FC-AC1667EBCBE1}">
              <a14:hiddenEffects xmlns:a14="http://schemas.microsoft.com/office/drawing/2010/main">
                <a:effectLst>
                  <a:outerShdw dist="35921" dir="2700000" algn="ctr" rotWithShape="0">
                    <a:srgbClr val="336699"/>
                  </a:outerShdw>
                </a:effectLst>
              </a14:hiddenEffects>
            </a:ext>
          </a:extLst>
        </p:spPr>
        <p:txBody>
          <a:bodyPr lIns="92075" tIns="46038" rIns="92075" bIns="46038"/>
          <a:lstStyle/>
          <a:p>
            <a:r>
              <a:rPr lang="en-US" altLang="en-US" sz="2800" smtClean="0">
                <a:latin typeface="Courier New" pitchFamily="49" charset="0"/>
                <a:cs typeface="Times New Roman" pitchFamily="18" charset="0"/>
              </a:rPr>
              <a:t>int MPI_Comm_rank</a:t>
            </a:r>
            <a:br>
              <a:rPr lang="en-US" altLang="en-US" sz="2800" smtClean="0">
                <a:latin typeface="Courier New" pitchFamily="49" charset="0"/>
                <a:cs typeface="Times New Roman" pitchFamily="18" charset="0"/>
              </a:rPr>
            </a:br>
            <a:r>
              <a:rPr lang="en-US" altLang="en-US" sz="2800" smtClean="0">
                <a:latin typeface="Courier New" pitchFamily="49" charset="0"/>
                <a:cs typeface="Times New Roman" pitchFamily="18" charset="0"/>
              </a:rPr>
              <a:t>(MPI_Comm comm, int *rank)</a:t>
            </a:r>
          </a:p>
        </p:txBody>
      </p:sp>
      <p:pic>
        <p:nvPicPr>
          <p:cNvPr id="66563" name="Picture 5" descr="fallsol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701925" y="3863975"/>
            <a:ext cx="3552825" cy="2262188"/>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6564" name="Rectangle 3"/>
          <p:cNvSpPr>
            <a:spLocks noChangeArrowheads="1"/>
          </p:cNvSpPr>
          <p:nvPr/>
        </p:nvSpPr>
        <p:spPr bwMode="auto">
          <a:xfrm>
            <a:off x="762000" y="685800"/>
            <a:ext cx="78486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66565" name="Rectangle 4"/>
          <p:cNvSpPr>
            <a:spLocks noChangeArrowheads="1"/>
          </p:cNvSpPr>
          <p:nvPr/>
        </p:nvSpPr>
        <p:spPr bwMode="auto">
          <a:xfrm>
            <a:off x="1371600" y="1371600"/>
            <a:ext cx="73152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eaLnBrk="0" hangingPunct="0">
              <a:spcBef>
                <a:spcPct val="0"/>
              </a:spcBef>
              <a:buClrTx/>
              <a:buFontTx/>
              <a:buNone/>
            </a:pPr>
            <a:r>
              <a:rPr lang="en-US" altLang="en-US" sz="2400">
                <a:cs typeface="Arial" charset="0"/>
              </a:rPr>
              <a:t>Generally the third function called, this returns with the rank of the processor within the group comm.</a:t>
            </a:r>
          </a:p>
          <a:p>
            <a:pPr eaLnBrk="0" hangingPunct="0">
              <a:spcBef>
                <a:spcPct val="0"/>
              </a:spcBef>
              <a:buClrTx/>
              <a:buFontTx/>
              <a:buNone/>
            </a:pPr>
            <a:endParaRPr lang="en-US" altLang="en-US" sz="2400">
              <a:cs typeface="Arial" charset="0"/>
            </a:endParaRPr>
          </a:p>
          <a:p>
            <a:pPr lvl="1" eaLnBrk="0" hangingPunct="0">
              <a:spcBef>
                <a:spcPct val="0"/>
              </a:spcBef>
              <a:buClrTx/>
              <a:buSzTx/>
              <a:buFontTx/>
              <a:buNone/>
            </a:pPr>
            <a:r>
              <a:rPr lang="en-US" altLang="en-US" b="1">
                <a:latin typeface="Courier New" pitchFamily="49" charset="0"/>
                <a:cs typeface="Arial" charset="0"/>
              </a:rPr>
              <a:t>comm</a:t>
            </a:r>
            <a:r>
              <a:rPr lang="en-US" altLang="en-US">
                <a:cs typeface="Arial" charset="0"/>
              </a:rPr>
              <a:t> 	communicator</a:t>
            </a:r>
          </a:p>
          <a:p>
            <a:pPr lvl="1" eaLnBrk="0" hangingPunct="0">
              <a:spcBef>
                <a:spcPct val="0"/>
              </a:spcBef>
              <a:buClrTx/>
              <a:buSzTx/>
              <a:buFontTx/>
              <a:buNone/>
            </a:pPr>
            <a:r>
              <a:rPr lang="en-US" altLang="en-US" b="1">
                <a:latin typeface="Courier New" pitchFamily="49" charset="0"/>
                <a:cs typeface="Arial" charset="0"/>
              </a:rPr>
              <a:t>rank</a:t>
            </a:r>
            <a:r>
              <a:rPr lang="en-US" altLang="en-US">
                <a:cs typeface="Arial" charset="0"/>
              </a:rPr>
              <a:t>	upon return, set to the rank of the process                                   		within the group</a:t>
            </a:r>
          </a:p>
        </p:txBody>
      </p:sp>
    </p:spTree>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050"/>
          <p:cNvSpPr>
            <a:spLocks noGrp="1" noChangeArrowheads="1"/>
          </p:cNvSpPr>
          <p:nvPr>
            <p:ph type="title"/>
          </p:nvPr>
        </p:nvSpPr>
        <p:spPr>
          <a:xfrm>
            <a:off x="450850" y="274638"/>
            <a:ext cx="8235950" cy="1143000"/>
          </a:xfrm>
        </p:spPr>
        <p:txBody>
          <a:bodyPr/>
          <a:lstStyle/>
          <a:p>
            <a:r>
              <a:rPr lang="en-US" altLang="en-US" smtClean="0">
                <a:latin typeface="Times New Roman" pitchFamily="18" charset="0"/>
                <a:cs typeface="Times New Roman" pitchFamily="18" charset="0"/>
              </a:rPr>
              <a:t>What happens on a send?</a:t>
            </a:r>
          </a:p>
        </p:txBody>
      </p:sp>
      <p:sp>
        <p:nvSpPr>
          <p:cNvPr id="67587" name="Rectangle 2051"/>
          <p:cNvSpPr>
            <a:spLocks noGrp="1" noChangeArrowheads="1"/>
          </p:cNvSpPr>
          <p:nvPr>
            <p:ph idx="1"/>
          </p:nvPr>
        </p:nvSpPr>
        <p:spPr>
          <a:xfrm>
            <a:off x="457200" y="1600200"/>
            <a:ext cx="8229600" cy="4081463"/>
          </a:xfrm>
        </p:spPr>
        <p:txBody>
          <a:bodyPr/>
          <a:lstStyle/>
          <a:p>
            <a:r>
              <a:rPr lang="en-US" altLang="en-US" smtClean="0">
                <a:latin typeface="Times New Roman" pitchFamily="18" charset="0"/>
                <a:cs typeface="Times New Roman" pitchFamily="18" charset="0"/>
              </a:rPr>
              <a:t>Ideally, the data buffer is transmitted to the receiver, however, what if the receiver is not ready?</a:t>
            </a:r>
          </a:p>
          <a:p>
            <a:r>
              <a:rPr lang="en-US" altLang="en-US" smtClean="0">
                <a:latin typeface="Times New Roman" pitchFamily="18" charset="0"/>
                <a:cs typeface="Times New Roman" pitchFamily="18" charset="0"/>
              </a:rPr>
              <a:t>3 Scenarios:</a:t>
            </a:r>
          </a:p>
          <a:p>
            <a:pPr lvl="1"/>
            <a:r>
              <a:rPr lang="en-US" altLang="en-US" smtClean="0">
                <a:latin typeface="Times New Roman" pitchFamily="18" charset="0"/>
                <a:cs typeface="Times New Roman" pitchFamily="18" charset="0"/>
              </a:rPr>
              <a:t>Wait for receiver to be ready (blocking)</a:t>
            </a:r>
          </a:p>
          <a:p>
            <a:pPr lvl="1"/>
            <a:r>
              <a:rPr lang="en-US" altLang="en-US" smtClean="0">
                <a:latin typeface="Times New Roman" pitchFamily="18" charset="0"/>
                <a:cs typeface="Times New Roman" pitchFamily="18" charset="0"/>
              </a:rPr>
              <a:t>Copy the message to an internal buffer (on sender, receiver, or elsewhere) and then return from the send call (nonblocking)</a:t>
            </a:r>
          </a:p>
          <a:p>
            <a:pPr lvl="1"/>
            <a:r>
              <a:rPr lang="en-US" altLang="en-US" smtClean="0">
                <a:latin typeface="Times New Roman" pitchFamily="18" charset="0"/>
                <a:cs typeface="Times New Roman" pitchFamily="18" charset="0"/>
              </a:rPr>
              <a:t>Fail</a:t>
            </a:r>
          </a:p>
          <a:p>
            <a:r>
              <a:rPr lang="en-US" altLang="en-US" smtClean="0">
                <a:latin typeface="Times New Roman" pitchFamily="18" charset="0"/>
                <a:cs typeface="Times New Roman" pitchFamily="18" charset="0"/>
              </a:rPr>
              <a:t>Which is best?</a:t>
            </a: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5" descr="C:\Users\reed\openmp\train_in_station6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286000"/>
            <a:ext cx="4267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7"/>
          <p:cNvSpPr>
            <a:spLocks noGrp="1" noChangeArrowheads="1"/>
          </p:cNvSpPr>
          <p:nvPr>
            <p:ph type="title"/>
          </p:nvPr>
        </p:nvSpPr>
        <p:spPr>
          <a:xfrm>
            <a:off x="450850" y="274638"/>
            <a:ext cx="8235950" cy="1143000"/>
          </a:xfrm>
        </p:spPr>
        <p:txBody>
          <a:bodyPr/>
          <a:lstStyle/>
          <a:p>
            <a:r>
              <a:rPr lang="en-US" altLang="en-US" smtClean="0">
                <a:latin typeface="Times New Roman" pitchFamily="18" charset="0"/>
                <a:cs typeface="Times New Roman" pitchFamily="18" charset="0"/>
              </a:rPr>
              <a:t>Logistics</a:t>
            </a:r>
          </a:p>
        </p:txBody>
      </p:sp>
      <p:sp>
        <p:nvSpPr>
          <p:cNvPr id="19460" name="Rectangle 8"/>
          <p:cNvSpPr>
            <a:spLocks noGrp="1" noChangeArrowheads="1"/>
          </p:cNvSpPr>
          <p:nvPr>
            <p:ph idx="1"/>
          </p:nvPr>
        </p:nvSpPr>
        <p:spPr>
          <a:xfrm>
            <a:off x="457200" y="1600200"/>
            <a:ext cx="8229600" cy="4081463"/>
          </a:xfrm>
        </p:spPr>
        <p:txBody>
          <a:bodyPr/>
          <a:lstStyle/>
          <a:p>
            <a:r>
              <a:rPr lang="en-US" altLang="en-US" smtClean="0">
                <a:latin typeface="Times New Roman" pitchFamily="18" charset="0"/>
                <a:cs typeface="Times New Roman" pitchFamily="18" charset="0"/>
              </a:rPr>
              <a:t>Course Format</a:t>
            </a:r>
          </a:p>
          <a:p>
            <a:r>
              <a:rPr lang="en-US" altLang="en-US" smtClean="0">
                <a:latin typeface="Times New Roman" pitchFamily="18" charset="0"/>
                <a:cs typeface="Times New Roman" pitchFamily="18" charset="0"/>
              </a:rPr>
              <a:t>Lab Exercises</a:t>
            </a:r>
          </a:p>
          <a:p>
            <a:r>
              <a:rPr lang="en-US" altLang="en-US" smtClean="0">
                <a:latin typeface="Times New Roman" pitchFamily="18" charset="0"/>
                <a:cs typeface="Times New Roman" pitchFamily="18" charset="0"/>
              </a:rPr>
              <a:t>Lab Accounts</a:t>
            </a:r>
          </a:p>
          <a:p>
            <a:r>
              <a:rPr lang="en-US" altLang="en-US" smtClean="0">
                <a:latin typeface="Times New Roman" pitchFamily="18" charset="0"/>
                <a:cs typeface="Times New Roman" pitchFamily="18" charset="0"/>
              </a:rPr>
              <a:t>UNC – RC Resources</a:t>
            </a:r>
          </a:p>
          <a:p>
            <a:pPr lvl="1"/>
            <a:r>
              <a:rPr lang="en-US" altLang="en-US" i="1" smtClean="0">
                <a:latin typeface="Times New Roman" pitchFamily="18" charset="0"/>
                <a:cs typeface="Times New Roman" pitchFamily="18" charset="0"/>
              </a:rPr>
              <a:t>http://its.unc.edu/research</a:t>
            </a:r>
          </a:p>
          <a:p>
            <a:r>
              <a:rPr lang="en-US" altLang="en-US" smtClean="0">
                <a:latin typeface="Times New Roman" pitchFamily="18" charset="0"/>
                <a:cs typeface="Times New Roman" pitchFamily="18" charset="0"/>
              </a:rPr>
              <a:t>Breaks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1"/>
          <p:cNvSpPr>
            <a:spLocks noChangeArrowheads="1"/>
          </p:cNvSpPr>
          <p:nvPr/>
        </p:nvSpPr>
        <p:spPr bwMode="auto">
          <a:xfrm>
            <a:off x="5486400" y="1752600"/>
            <a:ext cx="2133600" cy="3962400"/>
          </a:xfrm>
          <a:prstGeom prst="rect">
            <a:avLst/>
          </a:prstGeom>
          <a:solidFill>
            <a:srgbClr val="FFCC66"/>
          </a:solidFill>
          <a:ln w="2857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68611" name="Rectangle 30"/>
          <p:cNvSpPr>
            <a:spLocks noChangeArrowheads="1"/>
          </p:cNvSpPr>
          <p:nvPr/>
        </p:nvSpPr>
        <p:spPr bwMode="auto">
          <a:xfrm>
            <a:off x="5562600" y="4419600"/>
            <a:ext cx="1219200" cy="4572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68612" name="Rectangle 2"/>
          <p:cNvSpPr>
            <a:spLocks noGrp="1" noChangeArrowheads="1"/>
          </p:cNvSpPr>
          <p:nvPr>
            <p:ph type="title"/>
          </p:nvPr>
        </p:nvSpPr>
        <p:spPr>
          <a:xfrm>
            <a:off x="838200" y="0"/>
            <a:ext cx="7662863" cy="1144588"/>
          </a:xfrm>
        </p:spPr>
        <p:txBody>
          <a:bodyPr/>
          <a:lstStyle/>
          <a:p>
            <a:pPr algn="ctr"/>
            <a:r>
              <a:rPr lang="en-US" altLang="en-US" sz="3600" smtClean="0">
                <a:latin typeface="Times New Roman" pitchFamily="18" charset="0"/>
                <a:cs typeface="Times New Roman" pitchFamily="18" charset="0"/>
              </a:rPr>
              <a:t>Sending a message: </a:t>
            </a:r>
            <a:br>
              <a:rPr lang="en-US" altLang="en-US" sz="3600" smtClean="0">
                <a:latin typeface="Times New Roman" pitchFamily="18" charset="0"/>
                <a:cs typeface="Times New Roman" pitchFamily="18" charset="0"/>
              </a:rPr>
            </a:br>
            <a:r>
              <a:rPr lang="en-US" altLang="en-US" sz="3600" smtClean="0">
                <a:latin typeface="Times New Roman" pitchFamily="18" charset="0"/>
                <a:cs typeface="Times New Roman" pitchFamily="18" charset="0"/>
              </a:rPr>
              <a:t>2 scenarios</a:t>
            </a:r>
          </a:p>
        </p:txBody>
      </p:sp>
      <p:sp>
        <p:nvSpPr>
          <p:cNvPr id="68613" name="Rectangle 3"/>
          <p:cNvSpPr>
            <a:spLocks noChangeArrowheads="1"/>
          </p:cNvSpPr>
          <p:nvPr/>
        </p:nvSpPr>
        <p:spPr bwMode="auto">
          <a:xfrm>
            <a:off x="838200" y="1752600"/>
            <a:ext cx="2133600" cy="3962400"/>
          </a:xfrm>
          <a:prstGeom prst="rect">
            <a:avLst/>
          </a:prstGeom>
          <a:solidFill>
            <a:srgbClr val="FFCC66"/>
          </a:solidFill>
          <a:ln w="2857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68614" name="Line 4"/>
          <p:cNvSpPr>
            <a:spLocks noChangeShapeType="1"/>
          </p:cNvSpPr>
          <p:nvPr/>
        </p:nvSpPr>
        <p:spPr bwMode="auto">
          <a:xfrm>
            <a:off x="838200" y="2362200"/>
            <a:ext cx="2133600" cy="0"/>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15" name="Text Box 5"/>
          <p:cNvSpPr txBox="1">
            <a:spLocks noChangeArrowheads="1"/>
          </p:cNvSpPr>
          <p:nvPr/>
        </p:nvSpPr>
        <p:spPr bwMode="auto">
          <a:xfrm>
            <a:off x="1295400" y="1905000"/>
            <a:ext cx="1066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2000" b="1">
                <a:cs typeface="Arial" charset="0"/>
              </a:rPr>
              <a:t>CPU 0</a:t>
            </a:r>
          </a:p>
        </p:txBody>
      </p:sp>
      <p:sp>
        <p:nvSpPr>
          <p:cNvPr id="68616" name="Text Box 6"/>
          <p:cNvSpPr txBox="1">
            <a:spLocks noChangeArrowheads="1"/>
          </p:cNvSpPr>
          <p:nvPr/>
        </p:nvSpPr>
        <p:spPr bwMode="auto">
          <a:xfrm>
            <a:off x="1295400" y="2438400"/>
            <a:ext cx="990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2000" b="1">
                <a:cs typeface="Arial" charset="0"/>
              </a:rPr>
              <a:t>DRAM</a:t>
            </a:r>
          </a:p>
        </p:txBody>
      </p:sp>
      <p:sp>
        <p:nvSpPr>
          <p:cNvPr id="68617" name="Line 7"/>
          <p:cNvSpPr>
            <a:spLocks noChangeShapeType="1"/>
          </p:cNvSpPr>
          <p:nvPr/>
        </p:nvSpPr>
        <p:spPr bwMode="auto">
          <a:xfrm>
            <a:off x="838200" y="5105400"/>
            <a:ext cx="2133600" cy="0"/>
          </a:xfrm>
          <a:prstGeom prst="line">
            <a:avLst/>
          </a:prstGeom>
          <a:noFill/>
          <a:ln w="28575">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18" name="Rectangle 9"/>
          <p:cNvSpPr>
            <a:spLocks noChangeArrowheads="1"/>
          </p:cNvSpPr>
          <p:nvPr/>
        </p:nvSpPr>
        <p:spPr bwMode="auto">
          <a:xfrm>
            <a:off x="1524000" y="3505200"/>
            <a:ext cx="1295400" cy="4572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68619" name="Text Box 8"/>
          <p:cNvSpPr txBox="1">
            <a:spLocks noChangeArrowheads="1"/>
          </p:cNvSpPr>
          <p:nvPr/>
        </p:nvSpPr>
        <p:spPr bwMode="auto">
          <a:xfrm>
            <a:off x="1524000" y="3505200"/>
            <a:ext cx="121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2400" i="1">
                <a:solidFill>
                  <a:srgbClr val="000000"/>
                </a:solidFill>
                <a:cs typeface="Arial" charset="0"/>
              </a:rPr>
              <a:t>array</a:t>
            </a:r>
          </a:p>
        </p:txBody>
      </p:sp>
      <p:sp>
        <p:nvSpPr>
          <p:cNvPr id="68620" name="AutoShape 10"/>
          <p:cNvSpPr>
            <a:spLocks noChangeArrowheads="1"/>
          </p:cNvSpPr>
          <p:nvPr/>
        </p:nvSpPr>
        <p:spPr bwMode="auto">
          <a:xfrm>
            <a:off x="304800" y="3657600"/>
            <a:ext cx="914400" cy="2133600"/>
          </a:xfrm>
          <a:prstGeom prst="curvedRightArrow">
            <a:avLst>
              <a:gd name="adj1" fmla="val 25461"/>
              <a:gd name="adj2" fmla="val 72128"/>
              <a:gd name="adj3" fmla="val 26120"/>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68621" name="Line 12"/>
          <p:cNvSpPr>
            <a:spLocks noChangeShapeType="1"/>
          </p:cNvSpPr>
          <p:nvPr/>
        </p:nvSpPr>
        <p:spPr bwMode="auto">
          <a:xfrm>
            <a:off x="5486400" y="2362200"/>
            <a:ext cx="2133600" cy="0"/>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22" name="Line 13"/>
          <p:cNvSpPr>
            <a:spLocks noChangeShapeType="1"/>
          </p:cNvSpPr>
          <p:nvPr/>
        </p:nvSpPr>
        <p:spPr bwMode="auto">
          <a:xfrm>
            <a:off x="5486400" y="5105400"/>
            <a:ext cx="2133600" cy="0"/>
          </a:xfrm>
          <a:prstGeom prst="line">
            <a:avLst/>
          </a:prstGeom>
          <a:noFill/>
          <a:ln w="28575">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23" name="Text Box 14"/>
          <p:cNvSpPr txBox="1">
            <a:spLocks noChangeArrowheads="1"/>
          </p:cNvSpPr>
          <p:nvPr/>
        </p:nvSpPr>
        <p:spPr bwMode="auto">
          <a:xfrm>
            <a:off x="5562600" y="4419600"/>
            <a:ext cx="121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2400" i="1">
                <a:solidFill>
                  <a:srgbClr val="000000"/>
                </a:solidFill>
                <a:cs typeface="Arial" charset="0"/>
              </a:rPr>
              <a:t>array</a:t>
            </a:r>
          </a:p>
        </p:txBody>
      </p:sp>
      <p:sp>
        <p:nvSpPr>
          <p:cNvPr id="68624" name="Text Box 26"/>
          <p:cNvSpPr txBox="1">
            <a:spLocks noChangeArrowheads="1"/>
          </p:cNvSpPr>
          <p:nvPr/>
        </p:nvSpPr>
        <p:spPr bwMode="auto">
          <a:xfrm>
            <a:off x="6019800" y="2514600"/>
            <a:ext cx="990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2000" b="1">
                <a:cs typeface="Arial" charset="0"/>
              </a:rPr>
              <a:t>DRAM</a:t>
            </a:r>
          </a:p>
        </p:txBody>
      </p:sp>
      <p:sp>
        <p:nvSpPr>
          <p:cNvPr id="68625" name="Text Box 27"/>
          <p:cNvSpPr txBox="1">
            <a:spLocks noChangeArrowheads="1"/>
          </p:cNvSpPr>
          <p:nvPr/>
        </p:nvSpPr>
        <p:spPr bwMode="auto">
          <a:xfrm>
            <a:off x="6019800" y="1828800"/>
            <a:ext cx="1066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2000" b="1">
                <a:cs typeface="Arial" charset="0"/>
              </a:rPr>
              <a:t>CPU 1</a:t>
            </a:r>
          </a:p>
        </p:txBody>
      </p:sp>
      <p:sp>
        <p:nvSpPr>
          <p:cNvPr id="68626" name="AutoShape 32"/>
          <p:cNvSpPr>
            <a:spLocks noChangeArrowheads="1"/>
          </p:cNvSpPr>
          <p:nvPr/>
        </p:nvSpPr>
        <p:spPr bwMode="auto">
          <a:xfrm flipV="1">
            <a:off x="6934200" y="4495800"/>
            <a:ext cx="1905000" cy="990600"/>
          </a:xfrm>
          <a:prstGeom prst="curvedLeftArrow">
            <a:avLst>
              <a:gd name="adj1" fmla="val 25889"/>
              <a:gd name="adj2" fmla="val 40000"/>
              <a:gd name="adj3" fmla="val 64103"/>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68627" name="AutoShape 33"/>
          <p:cNvSpPr>
            <a:spLocks noChangeArrowheads="1"/>
          </p:cNvSpPr>
          <p:nvPr/>
        </p:nvSpPr>
        <p:spPr bwMode="auto">
          <a:xfrm>
            <a:off x="3124200" y="5257800"/>
            <a:ext cx="2286000" cy="304800"/>
          </a:xfrm>
          <a:custGeom>
            <a:avLst/>
            <a:gdLst>
              <a:gd name="T0" fmla="*/ 2147483647 w 21600"/>
              <a:gd name="T1" fmla="*/ 0 h 21600"/>
              <a:gd name="T2" fmla="*/ 0 w 21600"/>
              <a:gd name="T3" fmla="*/ 30346410 h 21600"/>
              <a:gd name="T4" fmla="*/ 2147483647 w 21600"/>
              <a:gd name="T5" fmla="*/ 60692834 h 21600"/>
              <a:gd name="T6" fmla="*/ 2147483647 w 21600"/>
              <a:gd name="T7" fmla="*/ 3034641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66"/>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28" name="AutoShape 36"/>
          <p:cNvSpPr>
            <a:spLocks noChangeArrowheads="1"/>
          </p:cNvSpPr>
          <p:nvPr/>
        </p:nvSpPr>
        <p:spPr bwMode="auto">
          <a:xfrm rot="1037700">
            <a:off x="3124200" y="4038600"/>
            <a:ext cx="2286000" cy="304800"/>
          </a:xfrm>
          <a:custGeom>
            <a:avLst/>
            <a:gdLst>
              <a:gd name="T0" fmla="*/ 2147483647 w 21600"/>
              <a:gd name="T1" fmla="*/ 0 h 21600"/>
              <a:gd name="T2" fmla="*/ 0 w 21600"/>
              <a:gd name="T3" fmla="*/ 30346410 h 21600"/>
              <a:gd name="T4" fmla="*/ 2147483647 w 21600"/>
              <a:gd name="T5" fmla="*/ 60692834 h 21600"/>
              <a:gd name="T6" fmla="*/ 2147483647 w 21600"/>
              <a:gd name="T7" fmla="*/ 3034641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66"/>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29" name="Text Box 37"/>
          <p:cNvSpPr txBox="1">
            <a:spLocks noChangeArrowheads="1"/>
          </p:cNvSpPr>
          <p:nvPr/>
        </p:nvSpPr>
        <p:spPr bwMode="auto">
          <a:xfrm>
            <a:off x="3581400" y="3519488"/>
            <a:ext cx="1447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2800">
                <a:solidFill>
                  <a:srgbClr val="000000"/>
                </a:solidFill>
                <a:cs typeface="Arial" charset="0"/>
              </a:rPr>
              <a:t>Direct</a:t>
            </a:r>
          </a:p>
        </p:txBody>
      </p:sp>
      <p:sp>
        <p:nvSpPr>
          <p:cNvPr id="68630" name="Text Box 38"/>
          <p:cNvSpPr txBox="1">
            <a:spLocks noChangeArrowheads="1"/>
          </p:cNvSpPr>
          <p:nvPr/>
        </p:nvSpPr>
        <p:spPr bwMode="auto">
          <a:xfrm>
            <a:off x="3276600" y="4800600"/>
            <a:ext cx="1447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2800">
                <a:solidFill>
                  <a:srgbClr val="000000"/>
                </a:solidFill>
                <a:cs typeface="Arial" charset="0"/>
              </a:rPr>
              <a:t>Buffered</a:t>
            </a:r>
          </a:p>
        </p:txBody>
      </p:sp>
    </p:spTree>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0" y="0"/>
            <a:ext cx="9144000" cy="1219200"/>
          </a:xfrm>
          <a:extLst>
            <a:ext uri="{AF507438-7753-43E0-B8FC-AC1667EBCBE1}">
              <a14:hiddenEffects xmlns:a14="http://schemas.microsoft.com/office/drawing/2010/main">
                <a:effectLst>
                  <a:outerShdw dist="35921" dir="2700000" algn="ctr" rotWithShape="0">
                    <a:srgbClr val="336699"/>
                  </a:outerShdw>
                </a:effectLst>
              </a14:hiddenEffects>
            </a:ext>
          </a:extLst>
        </p:spPr>
        <p:txBody>
          <a:bodyPr lIns="92075" tIns="46038" rIns="92075" bIns="46038" rtlCol="0">
            <a:normAutofit fontScale="90000"/>
          </a:bodyPr>
          <a:lstStyle/>
          <a:p>
            <a:pPr fontAlgn="auto">
              <a:spcAft>
                <a:spcPts val="0"/>
              </a:spcAft>
              <a:defRPr/>
            </a:pPr>
            <a:r>
              <a:rPr lang="en-US" altLang="en-US" sz="2800" dirty="0" err="1" smtClean="0">
                <a:latin typeface="Courier New" pitchFamily="49" charset="0"/>
              </a:rPr>
              <a:t>int</a:t>
            </a:r>
            <a:r>
              <a:rPr lang="en-US" altLang="en-US" sz="2800" dirty="0" smtClean="0">
                <a:latin typeface="Courier New" pitchFamily="49" charset="0"/>
              </a:rPr>
              <a:t> </a:t>
            </a:r>
            <a:r>
              <a:rPr lang="en-US" altLang="en-US" sz="2800" dirty="0" err="1" smtClean="0">
                <a:latin typeface="Courier New" pitchFamily="49" charset="0"/>
              </a:rPr>
              <a:t>MPI_Send</a:t>
            </a:r>
            <a:r>
              <a:rPr lang="en-US" altLang="en-US" sz="2800" dirty="0" smtClean="0">
                <a:latin typeface="Courier New" pitchFamily="49" charset="0"/>
              </a:rPr>
              <a:t> (void *</a:t>
            </a:r>
            <a:r>
              <a:rPr lang="en-US" altLang="en-US" sz="2800" dirty="0" err="1" smtClean="0">
                <a:latin typeface="Courier New" pitchFamily="49" charset="0"/>
              </a:rPr>
              <a:t>buf</a:t>
            </a:r>
            <a:r>
              <a:rPr lang="en-US" altLang="en-US" sz="2800" dirty="0" smtClean="0">
                <a:latin typeface="Courier New" pitchFamily="49" charset="0"/>
              </a:rPr>
              <a:t>, </a:t>
            </a:r>
            <a:r>
              <a:rPr lang="en-US" altLang="en-US" sz="2800" dirty="0" err="1" smtClean="0">
                <a:latin typeface="Courier New" pitchFamily="49" charset="0"/>
              </a:rPr>
              <a:t>int</a:t>
            </a:r>
            <a:r>
              <a:rPr lang="en-US" altLang="en-US" sz="2800" dirty="0" smtClean="0">
                <a:latin typeface="Courier New" pitchFamily="49" charset="0"/>
              </a:rPr>
              <a:t> count, </a:t>
            </a:r>
            <a:r>
              <a:rPr lang="en-US" altLang="en-US" sz="2800" dirty="0" err="1" smtClean="0">
                <a:latin typeface="Courier New" pitchFamily="49" charset="0"/>
              </a:rPr>
              <a:t>MPI_Datatype</a:t>
            </a:r>
            <a:r>
              <a:rPr lang="en-US" altLang="en-US" sz="2800" dirty="0" smtClean="0">
                <a:latin typeface="Courier New" pitchFamily="49" charset="0"/>
              </a:rPr>
              <a:t> datatype, </a:t>
            </a:r>
            <a:r>
              <a:rPr lang="en-US" altLang="en-US" sz="2800" dirty="0" err="1" smtClean="0">
                <a:latin typeface="Courier New" pitchFamily="49" charset="0"/>
              </a:rPr>
              <a:t>int</a:t>
            </a:r>
            <a:r>
              <a:rPr lang="en-US" altLang="en-US" sz="2800" dirty="0" smtClean="0">
                <a:latin typeface="Courier New" pitchFamily="49" charset="0"/>
              </a:rPr>
              <a:t> </a:t>
            </a:r>
            <a:r>
              <a:rPr lang="en-US" altLang="en-US" sz="2800" dirty="0" err="1" smtClean="0">
                <a:latin typeface="Courier New" pitchFamily="49" charset="0"/>
              </a:rPr>
              <a:t>dest</a:t>
            </a:r>
            <a:r>
              <a:rPr lang="en-US" altLang="en-US" sz="2800" dirty="0" smtClean="0">
                <a:latin typeface="Courier New" pitchFamily="49" charset="0"/>
              </a:rPr>
              <a:t>, </a:t>
            </a:r>
            <a:r>
              <a:rPr lang="en-US" altLang="en-US" sz="2800" dirty="0" err="1" smtClean="0">
                <a:latin typeface="Courier New" pitchFamily="49" charset="0"/>
              </a:rPr>
              <a:t>int</a:t>
            </a:r>
            <a:r>
              <a:rPr lang="en-US" altLang="en-US" sz="2800" dirty="0" smtClean="0">
                <a:latin typeface="Courier New" pitchFamily="49" charset="0"/>
              </a:rPr>
              <a:t> tag, </a:t>
            </a:r>
            <a:r>
              <a:rPr lang="en-US" altLang="en-US" sz="2800" dirty="0" err="1" smtClean="0">
                <a:latin typeface="Courier New" pitchFamily="49" charset="0"/>
              </a:rPr>
              <a:t>MPI_Comm</a:t>
            </a:r>
            <a:r>
              <a:rPr lang="en-US" altLang="en-US" sz="2800" dirty="0" smtClean="0">
                <a:latin typeface="Courier New" pitchFamily="49" charset="0"/>
              </a:rPr>
              <a:t> </a:t>
            </a:r>
            <a:r>
              <a:rPr lang="en-US" altLang="en-US" sz="2800" dirty="0" err="1" smtClean="0">
                <a:latin typeface="Courier New" pitchFamily="49" charset="0"/>
              </a:rPr>
              <a:t>comm</a:t>
            </a:r>
            <a:r>
              <a:rPr lang="en-US" altLang="en-US" sz="2800" dirty="0" smtClean="0">
                <a:latin typeface="Courier New" pitchFamily="49" charset="0"/>
              </a:rPr>
              <a:t>)</a:t>
            </a:r>
          </a:p>
        </p:txBody>
      </p:sp>
      <p:sp>
        <p:nvSpPr>
          <p:cNvPr id="69635" name="Rectangle 3"/>
          <p:cNvSpPr>
            <a:spLocks noChangeArrowheads="1"/>
          </p:cNvSpPr>
          <p:nvPr/>
        </p:nvSpPr>
        <p:spPr bwMode="auto">
          <a:xfrm>
            <a:off x="762000" y="685800"/>
            <a:ext cx="78486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69636" name="Rectangle 4"/>
          <p:cNvSpPr>
            <a:spLocks noChangeArrowheads="1"/>
          </p:cNvSpPr>
          <p:nvPr/>
        </p:nvSpPr>
        <p:spPr bwMode="auto">
          <a:xfrm>
            <a:off x="685800" y="1524000"/>
            <a:ext cx="8229600" cy="407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eaLnBrk="0" hangingPunct="0">
              <a:spcBef>
                <a:spcPct val="0"/>
              </a:spcBef>
              <a:buClrTx/>
              <a:buFontTx/>
              <a:buNone/>
            </a:pPr>
            <a:r>
              <a:rPr lang="en-US" altLang="en-US" sz="2400">
                <a:cs typeface="Arial" charset="0"/>
              </a:rPr>
              <a:t>This is the basic send call, note it is potentially a </a:t>
            </a:r>
            <a:r>
              <a:rPr lang="en-US" altLang="en-US" sz="2400" i="1">
                <a:solidFill>
                  <a:srgbClr val="CC3300"/>
                </a:solidFill>
                <a:cs typeface="Arial" charset="0"/>
              </a:rPr>
              <a:t>blocking</a:t>
            </a:r>
            <a:r>
              <a:rPr lang="en-US" altLang="en-US" sz="2400">
                <a:cs typeface="Arial" charset="0"/>
              </a:rPr>
              <a:t> send.</a:t>
            </a:r>
          </a:p>
          <a:p>
            <a:pPr eaLnBrk="0" hangingPunct="0">
              <a:lnSpc>
                <a:spcPct val="90000"/>
              </a:lnSpc>
              <a:spcBef>
                <a:spcPct val="0"/>
              </a:spcBef>
              <a:buClrTx/>
              <a:buFontTx/>
              <a:buNone/>
            </a:pPr>
            <a:endParaRPr lang="en-US" altLang="en-US" sz="2400">
              <a:cs typeface="Arial" charset="0"/>
            </a:endParaRPr>
          </a:p>
          <a:p>
            <a:pPr lvl="1" eaLnBrk="0" hangingPunct="0">
              <a:lnSpc>
                <a:spcPct val="90000"/>
              </a:lnSpc>
              <a:spcBef>
                <a:spcPct val="0"/>
              </a:spcBef>
              <a:buClrTx/>
              <a:buSzTx/>
              <a:buFontTx/>
              <a:buNone/>
            </a:pPr>
            <a:r>
              <a:rPr lang="en-US" altLang="en-US" b="1">
                <a:latin typeface="Courier New" pitchFamily="49" charset="0"/>
                <a:cs typeface="Arial" charset="0"/>
              </a:rPr>
              <a:t>buf	 </a:t>
            </a:r>
            <a:r>
              <a:rPr lang="en-US" altLang="en-US">
                <a:cs typeface="Arial" charset="0"/>
              </a:rPr>
              <a:t>starting address of the send buffer</a:t>
            </a:r>
            <a:endParaRPr lang="en-US" altLang="en-US">
              <a:latin typeface="Courier New" pitchFamily="49" charset="0"/>
              <a:cs typeface="Arial" charset="0"/>
            </a:endParaRPr>
          </a:p>
          <a:p>
            <a:pPr lvl="1" eaLnBrk="0" hangingPunct="0">
              <a:lnSpc>
                <a:spcPct val="90000"/>
              </a:lnSpc>
              <a:spcBef>
                <a:spcPct val="0"/>
              </a:spcBef>
              <a:buClrTx/>
              <a:buSzTx/>
              <a:buFontTx/>
              <a:buNone/>
            </a:pPr>
            <a:r>
              <a:rPr lang="en-US" altLang="en-US" b="1">
                <a:latin typeface="Courier New" pitchFamily="49" charset="0"/>
                <a:cs typeface="Arial" charset="0"/>
              </a:rPr>
              <a:t>count</a:t>
            </a:r>
            <a:r>
              <a:rPr lang="en-US" altLang="en-US">
                <a:cs typeface="Arial" charset="0"/>
              </a:rPr>
              <a:t> 	   number of elements</a:t>
            </a:r>
          </a:p>
          <a:p>
            <a:pPr lvl="1" eaLnBrk="0" hangingPunct="0">
              <a:lnSpc>
                <a:spcPct val="90000"/>
              </a:lnSpc>
              <a:spcBef>
                <a:spcPct val="0"/>
              </a:spcBef>
              <a:buClrTx/>
              <a:buSzTx/>
              <a:buFontTx/>
              <a:buNone/>
            </a:pPr>
            <a:r>
              <a:rPr lang="en-US" altLang="en-US" b="1">
                <a:latin typeface="Courier New" pitchFamily="49" charset="0"/>
                <a:cs typeface="Arial" charset="0"/>
              </a:rPr>
              <a:t>datatype</a:t>
            </a:r>
            <a:r>
              <a:rPr lang="en-US" altLang="en-US">
                <a:cs typeface="Arial" charset="0"/>
              </a:rPr>
              <a:t>  MPI datatype of the data, typically   		   	   it is the language datatype with ``</a:t>
            </a:r>
            <a:r>
              <a:rPr lang="en-US" altLang="en-US" b="1">
                <a:latin typeface="Courier New" pitchFamily="49" charset="0"/>
                <a:cs typeface="Arial" charset="0"/>
              </a:rPr>
              <a:t>MPI</a:t>
            </a:r>
            <a:r>
              <a:rPr lang="en-US" altLang="en-US">
                <a:cs typeface="Arial" charset="0"/>
              </a:rPr>
              <a:t>_'' 			   prepended to it, e.g.,  </a:t>
            </a:r>
            <a:r>
              <a:rPr lang="en-US" altLang="en-US" b="1">
                <a:latin typeface="Courier New" pitchFamily="49" charset="0"/>
                <a:cs typeface="Arial" charset="0"/>
              </a:rPr>
              <a:t>MPI_INT</a:t>
            </a:r>
            <a:r>
              <a:rPr lang="en-US" altLang="en-US">
                <a:cs typeface="Arial" charset="0"/>
              </a:rPr>
              <a:t> and 			   </a:t>
            </a:r>
            <a:r>
              <a:rPr lang="en-US" altLang="en-US" b="1">
                <a:latin typeface="Courier New" pitchFamily="49" charset="0"/>
                <a:cs typeface="Arial" charset="0"/>
              </a:rPr>
              <a:t>MPI_FLOAT</a:t>
            </a:r>
            <a:r>
              <a:rPr lang="en-US" altLang="en-US">
                <a:cs typeface="Arial" charset="0"/>
              </a:rPr>
              <a:t> in C or </a:t>
            </a:r>
            <a:r>
              <a:rPr lang="en-US" altLang="en-US" b="1">
                <a:latin typeface="Courier New" pitchFamily="49" charset="0"/>
                <a:cs typeface="Arial" charset="0"/>
              </a:rPr>
              <a:t>MPI_INTEGER</a:t>
            </a:r>
            <a:r>
              <a:rPr lang="en-US" altLang="en-US">
                <a:cs typeface="Arial" charset="0"/>
              </a:rPr>
              <a:t> and 			   </a:t>
            </a:r>
            <a:r>
              <a:rPr lang="en-US" altLang="en-US" b="1">
                <a:latin typeface="Courier New" pitchFamily="49" charset="0"/>
                <a:cs typeface="Arial" charset="0"/>
              </a:rPr>
              <a:t>MPI_REAL </a:t>
            </a:r>
            <a:r>
              <a:rPr lang="en-US" altLang="en-US">
                <a:cs typeface="Arial" charset="0"/>
              </a:rPr>
              <a:t>in Fortran.</a:t>
            </a:r>
          </a:p>
          <a:p>
            <a:pPr lvl="1" eaLnBrk="0" hangingPunct="0">
              <a:lnSpc>
                <a:spcPct val="90000"/>
              </a:lnSpc>
              <a:spcBef>
                <a:spcPct val="0"/>
              </a:spcBef>
              <a:buClrTx/>
              <a:buSzTx/>
              <a:buFontTx/>
              <a:buNone/>
            </a:pPr>
            <a:r>
              <a:rPr lang="en-US" altLang="en-US" b="1">
                <a:latin typeface="Courier New" pitchFamily="49" charset="0"/>
                <a:cs typeface="Arial" charset="0"/>
              </a:rPr>
              <a:t>dest</a:t>
            </a:r>
            <a:r>
              <a:rPr lang="en-US" altLang="en-US">
                <a:cs typeface="Arial" charset="0"/>
              </a:rPr>
              <a:t> 	   rank of the destination process</a:t>
            </a:r>
          </a:p>
          <a:p>
            <a:pPr lvl="1" eaLnBrk="0" hangingPunct="0">
              <a:lnSpc>
                <a:spcPct val="90000"/>
              </a:lnSpc>
              <a:spcBef>
                <a:spcPct val="0"/>
              </a:spcBef>
              <a:buClrTx/>
              <a:buSzTx/>
              <a:buFontTx/>
              <a:buNone/>
            </a:pPr>
            <a:r>
              <a:rPr lang="en-US" altLang="en-US" b="1">
                <a:latin typeface="Courier New" pitchFamily="49" charset="0"/>
                <a:cs typeface="Arial" charset="0"/>
              </a:rPr>
              <a:t>tag</a:t>
            </a:r>
            <a:r>
              <a:rPr lang="en-US" altLang="en-US">
                <a:cs typeface="Arial" charset="0"/>
              </a:rPr>
              <a:t> 	   message tag</a:t>
            </a:r>
          </a:p>
          <a:p>
            <a:pPr lvl="1" eaLnBrk="0" hangingPunct="0">
              <a:lnSpc>
                <a:spcPct val="90000"/>
              </a:lnSpc>
              <a:spcBef>
                <a:spcPct val="0"/>
              </a:spcBef>
              <a:buClrTx/>
              <a:buSzTx/>
              <a:buFontTx/>
              <a:buNone/>
            </a:pPr>
            <a:r>
              <a:rPr lang="en-US" altLang="en-US" b="1">
                <a:latin typeface="Courier New" pitchFamily="49" charset="0"/>
                <a:cs typeface="Arial" charset="0"/>
              </a:rPr>
              <a:t>comm</a:t>
            </a:r>
            <a:r>
              <a:rPr lang="en-US" altLang="en-US">
                <a:cs typeface="Arial" charset="0"/>
              </a:rPr>
              <a:t> 	   communicator</a:t>
            </a:r>
          </a:p>
        </p:txBody>
      </p:sp>
      <p:sp>
        <p:nvSpPr>
          <p:cNvPr id="69637" name="AutoShape 5"/>
          <p:cNvSpPr>
            <a:spLocks/>
          </p:cNvSpPr>
          <p:nvPr/>
        </p:nvSpPr>
        <p:spPr bwMode="auto">
          <a:xfrm>
            <a:off x="838200" y="2133600"/>
            <a:ext cx="228600" cy="1219200"/>
          </a:xfrm>
          <a:prstGeom prst="leftBrace">
            <a:avLst>
              <a:gd name="adj1" fmla="val 44444"/>
              <a:gd name="adj2" fmla="val 50000"/>
            </a:avLst>
          </a:prstGeom>
          <a:noFill/>
          <a:ln w="38100">
            <a:solidFill>
              <a:srgbClr val="CC66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69638" name="AutoShape 6"/>
          <p:cNvSpPr>
            <a:spLocks/>
          </p:cNvSpPr>
          <p:nvPr/>
        </p:nvSpPr>
        <p:spPr bwMode="auto">
          <a:xfrm>
            <a:off x="762000" y="4419600"/>
            <a:ext cx="228600" cy="1219200"/>
          </a:xfrm>
          <a:prstGeom prst="leftBrace">
            <a:avLst>
              <a:gd name="adj1" fmla="val 44444"/>
              <a:gd name="adj2" fmla="val 50000"/>
            </a:avLst>
          </a:prstGeom>
          <a:noFill/>
          <a:ln w="38100">
            <a:solidFill>
              <a:srgbClr val="CC66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69639" name="WordArt 7"/>
          <p:cNvSpPr>
            <a:spLocks noChangeArrowheads="1" noChangeShapeType="1" noTextEdit="1"/>
          </p:cNvSpPr>
          <p:nvPr/>
        </p:nvSpPr>
        <p:spPr bwMode="auto">
          <a:xfrm>
            <a:off x="228600" y="1981200"/>
            <a:ext cx="638175" cy="708025"/>
          </a:xfrm>
          <a:prstGeom prst="rect">
            <a:avLst/>
          </a:prstGeom>
        </p:spPr>
        <p:txBody>
          <a:bodyPr wrap="none" fromWordArt="1">
            <a:prstTxWarp prst="textSlantUp">
              <a:avLst>
                <a:gd name="adj" fmla="val 55556"/>
              </a:avLst>
            </a:prstTxWarp>
          </a:bodyPr>
          <a:lstStyle/>
          <a:p>
            <a:pPr algn="ctr"/>
            <a:r>
              <a:rPr lang="en-US" kern="10">
                <a:ln w="9525">
                  <a:solidFill>
                    <a:srgbClr val="000000"/>
                  </a:solidFill>
                  <a:round/>
                  <a:headEnd type="none" w="sm" len="sm"/>
                  <a:tailEnd type="none" w="sm" len="sm"/>
                </a:ln>
                <a:solidFill>
                  <a:srgbClr val="FF9933"/>
                </a:solidFill>
                <a:latin typeface="Arial Black"/>
              </a:rPr>
              <a:t>What</a:t>
            </a:r>
          </a:p>
        </p:txBody>
      </p:sp>
      <p:sp>
        <p:nvSpPr>
          <p:cNvPr id="69640" name="WordArt 8"/>
          <p:cNvSpPr>
            <a:spLocks noChangeArrowheads="1" noChangeShapeType="1" noTextEdit="1"/>
          </p:cNvSpPr>
          <p:nvPr/>
        </p:nvSpPr>
        <p:spPr bwMode="auto">
          <a:xfrm>
            <a:off x="76200" y="3940175"/>
            <a:ext cx="638175" cy="708025"/>
          </a:xfrm>
          <a:prstGeom prst="rect">
            <a:avLst/>
          </a:prstGeom>
        </p:spPr>
        <p:txBody>
          <a:bodyPr wrap="none" fromWordArt="1">
            <a:prstTxWarp prst="textSlantUp">
              <a:avLst>
                <a:gd name="adj" fmla="val 55556"/>
              </a:avLst>
            </a:prstTxWarp>
          </a:bodyPr>
          <a:lstStyle/>
          <a:p>
            <a:pPr algn="ctr"/>
            <a:r>
              <a:rPr lang="en-US" kern="10">
                <a:ln w="9525">
                  <a:solidFill>
                    <a:srgbClr val="000000"/>
                  </a:solidFill>
                  <a:round/>
                  <a:headEnd type="none" w="sm" len="sm"/>
                  <a:tailEnd type="none" w="sm" len="sm"/>
                </a:ln>
                <a:solidFill>
                  <a:srgbClr val="FF9933"/>
                </a:solidFill>
                <a:latin typeface="Arial Black"/>
              </a:rPr>
              <a:t>Where</a:t>
            </a:r>
          </a:p>
        </p:txBody>
      </p:sp>
    </p:spTree>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0" y="0"/>
            <a:ext cx="9144000" cy="1143000"/>
          </a:xfrm>
          <a:extLst>
            <a:ext uri="{AF507438-7753-43E0-B8FC-AC1667EBCBE1}">
              <a14:hiddenEffects xmlns:a14="http://schemas.microsoft.com/office/drawing/2010/main">
                <a:effectLst>
                  <a:outerShdw dist="35921" dir="2700000" algn="ctr" rotWithShape="0">
                    <a:srgbClr val="336699"/>
                  </a:outerShdw>
                </a:effectLst>
              </a14:hiddenEffects>
            </a:ext>
          </a:extLst>
        </p:spPr>
        <p:txBody>
          <a:bodyPr lIns="92075" tIns="46038" rIns="92075" bIns="46038" rtlCol="0">
            <a:normAutofit fontScale="90000"/>
          </a:bodyPr>
          <a:lstStyle/>
          <a:p>
            <a:pPr fontAlgn="auto">
              <a:spcAft>
                <a:spcPts val="0"/>
              </a:spcAft>
              <a:defRPr/>
            </a:pPr>
            <a:r>
              <a:rPr lang="en-US" altLang="en-US" sz="2800" dirty="0" err="1" smtClean="0">
                <a:latin typeface="Courier New" pitchFamily="49" charset="0"/>
              </a:rPr>
              <a:t>int</a:t>
            </a:r>
            <a:r>
              <a:rPr lang="en-US" altLang="en-US" sz="2800" dirty="0" smtClean="0">
                <a:latin typeface="Courier New" pitchFamily="49" charset="0"/>
              </a:rPr>
              <a:t> </a:t>
            </a:r>
            <a:r>
              <a:rPr lang="en-US" altLang="en-US" sz="2800" dirty="0" err="1" smtClean="0">
                <a:latin typeface="Courier New" pitchFamily="49" charset="0"/>
              </a:rPr>
              <a:t>MPI_Recv</a:t>
            </a:r>
            <a:r>
              <a:rPr lang="en-US" altLang="en-US" sz="2800" dirty="0" smtClean="0">
                <a:latin typeface="Courier New" pitchFamily="49" charset="0"/>
              </a:rPr>
              <a:t>(void *</a:t>
            </a:r>
            <a:r>
              <a:rPr lang="en-US" altLang="en-US" sz="2800" dirty="0" err="1" smtClean="0">
                <a:latin typeface="Courier New" pitchFamily="49" charset="0"/>
              </a:rPr>
              <a:t>buf</a:t>
            </a:r>
            <a:r>
              <a:rPr lang="en-US" altLang="en-US" sz="2800" dirty="0" smtClean="0">
                <a:latin typeface="Courier New" pitchFamily="49" charset="0"/>
              </a:rPr>
              <a:t>, </a:t>
            </a:r>
            <a:r>
              <a:rPr lang="en-US" altLang="en-US" sz="2800" dirty="0" err="1" smtClean="0">
                <a:latin typeface="Courier New" pitchFamily="49" charset="0"/>
              </a:rPr>
              <a:t>int</a:t>
            </a:r>
            <a:r>
              <a:rPr lang="en-US" altLang="en-US" sz="2800" dirty="0" smtClean="0">
                <a:latin typeface="Courier New" pitchFamily="49" charset="0"/>
              </a:rPr>
              <a:t> count, 	</a:t>
            </a:r>
            <a:r>
              <a:rPr lang="en-US" altLang="en-US" sz="2800" dirty="0" err="1" smtClean="0">
                <a:latin typeface="Courier New" pitchFamily="49" charset="0"/>
              </a:rPr>
              <a:t>MPI_Datatype</a:t>
            </a:r>
            <a:r>
              <a:rPr lang="en-US" altLang="en-US" sz="2800" dirty="0" smtClean="0">
                <a:latin typeface="Courier New" pitchFamily="49" charset="0"/>
              </a:rPr>
              <a:t> datatype, </a:t>
            </a:r>
            <a:r>
              <a:rPr lang="en-US" altLang="en-US" sz="2800" dirty="0" err="1" smtClean="0">
                <a:latin typeface="Courier New" pitchFamily="49" charset="0"/>
              </a:rPr>
              <a:t>int</a:t>
            </a:r>
            <a:r>
              <a:rPr lang="en-US" altLang="en-US" sz="2800" dirty="0" smtClean="0">
                <a:latin typeface="Courier New" pitchFamily="49" charset="0"/>
              </a:rPr>
              <a:t> source, </a:t>
            </a:r>
            <a:r>
              <a:rPr lang="en-US" altLang="en-US" sz="2800" dirty="0" err="1" smtClean="0">
                <a:latin typeface="Courier New" pitchFamily="49" charset="0"/>
              </a:rPr>
              <a:t>int</a:t>
            </a:r>
            <a:r>
              <a:rPr lang="en-US" altLang="en-US" sz="2800" dirty="0" smtClean="0">
                <a:latin typeface="Courier New" pitchFamily="49" charset="0"/>
              </a:rPr>
              <a:t> tag, </a:t>
            </a:r>
            <a:r>
              <a:rPr lang="en-US" altLang="en-US" sz="2800" dirty="0" err="1" smtClean="0">
                <a:latin typeface="Courier New" pitchFamily="49" charset="0"/>
              </a:rPr>
              <a:t>MPI_Comm</a:t>
            </a:r>
            <a:r>
              <a:rPr lang="en-US" altLang="en-US" sz="2800" dirty="0" smtClean="0">
                <a:latin typeface="Courier New" pitchFamily="49" charset="0"/>
              </a:rPr>
              <a:t> </a:t>
            </a:r>
            <a:r>
              <a:rPr lang="en-US" altLang="en-US" sz="2800" dirty="0" err="1" smtClean="0">
                <a:latin typeface="Courier New" pitchFamily="49" charset="0"/>
              </a:rPr>
              <a:t>comm</a:t>
            </a:r>
            <a:r>
              <a:rPr lang="en-US" altLang="en-US" sz="2800" dirty="0" smtClean="0">
                <a:latin typeface="Courier New" pitchFamily="49" charset="0"/>
              </a:rPr>
              <a:t>, </a:t>
            </a:r>
            <a:r>
              <a:rPr lang="en-US" altLang="en-US" sz="2800" dirty="0" err="1" smtClean="0">
                <a:latin typeface="Courier New" pitchFamily="49" charset="0"/>
              </a:rPr>
              <a:t>MPI_Status</a:t>
            </a:r>
            <a:r>
              <a:rPr lang="en-US" altLang="en-US" sz="2800" dirty="0" smtClean="0">
                <a:latin typeface="Courier New" pitchFamily="49" charset="0"/>
              </a:rPr>
              <a:t> *status)</a:t>
            </a:r>
          </a:p>
        </p:txBody>
      </p:sp>
      <p:sp>
        <p:nvSpPr>
          <p:cNvPr id="70659" name="Rectangle 3"/>
          <p:cNvSpPr>
            <a:spLocks noChangeArrowheads="1"/>
          </p:cNvSpPr>
          <p:nvPr/>
        </p:nvSpPr>
        <p:spPr bwMode="auto">
          <a:xfrm>
            <a:off x="762000" y="685800"/>
            <a:ext cx="78486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70660" name="Rectangle 4"/>
          <p:cNvSpPr>
            <a:spLocks noChangeArrowheads="1"/>
          </p:cNvSpPr>
          <p:nvPr/>
        </p:nvSpPr>
        <p:spPr bwMode="auto">
          <a:xfrm>
            <a:off x="457200" y="1447800"/>
            <a:ext cx="8534400" cy="440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eaLnBrk="0" hangingPunct="0">
              <a:spcBef>
                <a:spcPct val="0"/>
              </a:spcBef>
              <a:buClrTx/>
              <a:buFontTx/>
              <a:buNone/>
            </a:pPr>
            <a:r>
              <a:rPr lang="en-US" altLang="en-US" sz="2400">
                <a:cs typeface="Arial" charset="0"/>
              </a:rPr>
              <a:t>This is the basic receive call, note it is a </a:t>
            </a:r>
            <a:r>
              <a:rPr lang="en-US" altLang="en-US" sz="2400" i="1">
                <a:solidFill>
                  <a:srgbClr val="CC3300"/>
                </a:solidFill>
                <a:cs typeface="Arial" charset="0"/>
              </a:rPr>
              <a:t>blocking</a:t>
            </a:r>
            <a:r>
              <a:rPr lang="en-US" altLang="en-US" sz="2400">
                <a:cs typeface="Arial" charset="0"/>
              </a:rPr>
              <a:t> receive.</a:t>
            </a:r>
          </a:p>
          <a:p>
            <a:pPr eaLnBrk="0" hangingPunct="0">
              <a:lnSpc>
                <a:spcPct val="90000"/>
              </a:lnSpc>
              <a:spcBef>
                <a:spcPct val="0"/>
              </a:spcBef>
              <a:buClrTx/>
              <a:buFontTx/>
              <a:buNone/>
            </a:pPr>
            <a:endParaRPr lang="en-US" altLang="en-US" sz="2400">
              <a:cs typeface="Arial" charset="0"/>
            </a:endParaRPr>
          </a:p>
          <a:p>
            <a:pPr lvl="1" eaLnBrk="0" hangingPunct="0">
              <a:lnSpc>
                <a:spcPct val="90000"/>
              </a:lnSpc>
              <a:spcBef>
                <a:spcPct val="0"/>
              </a:spcBef>
              <a:buClrTx/>
              <a:buSzTx/>
              <a:buFontTx/>
              <a:buNone/>
            </a:pPr>
            <a:r>
              <a:rPr lang="en-US" altLang="en-US" b="1">
                <a:latin typeface="Courier New" pitchFamily="49" charset="0"/>
                <a:cs typeface="Arial" charset="0"/>
              </a:rPr>
              <a:t>buf	 </a:t>
            </a:r>
            <a:r>
              <a:rPr lang="en-US" altLang="en-US">
                <a:cs typeface="Arial" charset="0"/>
              </a:rPr>
              <a:t>starting address of the receive buffer</a:t>
            </a:r>
            <a:endParaRPr lang="en-US" altLang="en-US">
              <a:latin typeface="Courier New" pitchFamily="49" charset="0"/>
              <a:cs typeface="Arial" charset="0"/>
            </a:endParaRPr>
          </a:p>
          <a:p>
            <a:pPr lvl="1" eaLnBrk="0" hangingPunct="0">
              <a:lnSpc>
                <a:spcPct val="90000"/>
              </a:lnSpc>
              <a:spcBef>
                <a:spcPct val="0"/>
              </a:spcBef>
              <a:buClrTx/>
              <a:buSzTx/>
              <a:buFontTx/>
              <a:buNone/>
            </a:pPr>
            <a:r>
              <a:rPr lang="en-US" altLang="en-US" b="1">
                <a:latin typeface="Courier New" pitchFamily="49" charset="0"/>
                <a:cs typeface="Arial" charset="0"/>
              </a:rPr>
              <a:t>count</a:t>
            </a:r>
            <a:r>
              <a:rPr lang="en-US" altLang="en-US">
                <a:cs typeface="Arial" charset="0"/>
              </a:rPr>
              <a:t> 	   number of elements to receive, it can be less than 			   or equal to the number sent</a:t>
            </a:r>
          </a:p>
          <a:p>
            <a:pPr lvl="1" eaLnBrk="0" hangingPunct="0">
              <a:lnSpc>
                <a:spcPct val="90000"/>
              </a:lnSpc>
              <a:spcBef>
                <a:spcPct val="0"/>
              </a:spcBef>
              <a:buClrTx/>
              <a:buSzTx/>
              <a:buFontTx/>
              <a:buNone/>
            </a:pPr>
            <a:r>
              <a:rPr lang="en-US" altLang="en-US" b="1">
                <a:latin typeface="Courier New" pitchFamily="49" charset="0"/>
                <a:cs typeface="Arial" charset="0"/>
              </a:rPr>
              <a:t>datatype</a:t>
            </a:r>
            <a:r>
              <a:rPr lang="en-US" altLang="en-US">
                <a:cs typeface="Arial" charset="0"/>
              </a:rPr>
              <a:t>  MPI datatype of the data, see  </a:t>
            </a:r>
            <a:r>
              <a:rPr lang="en-US" altLang="en-US" b="1">
                <a:latin typeface="Courier New" pitchFamily="49" charset="0"/>
                <a:cs typeface="Arial" charset="0"/>
              </a:rPr>
              <a:t>MPI_Send</a:t>
            </a:r>
          </a:p>
          <a:p>
            <a:pPr lvl="1" eaLnBrk="0" hangingPunct="0">
              <a:lnSpc>
                <a:spcPct val="90000"/>
              </a:lnSpc>
              <a:spcBef>
                <a:spcPct val="0"/>
              </a:spcBef>
              <a:buClrTx/>
              <a:buSzTx/>
              <a:buFontTx/>
              <a:buNone/>
            </a:pPr>
            <a:endParaRPr lang="en-US" altLang="en-US">
              <a:cs typeface="Arial" charset="0"/>
            </a:endParaRPr>
          </a:p>
          <a:p>
            <a:pPr lvl="1" eaLnBrk="0" hangingPunct="0">
              <a:lnSpc>
                <a:spcPct val="90000"/>
              </a:lnSpc>
              <a:spcBef>
                <a:spcPct val="0"/>
              </a:spcBef>
              <a:buClrTx/>
              <a:buSzTx/>
              <a:buFontTx/>
              <a:buNone/>
            </a:pPr>
            <a:r>
              <a:rPr lang="en-US" altLang="en-US" b="1">
                <a:latin typeface="Courier New" pitchFamily="49" charset="0"/>
                <a:cs typeface="Arial" charset="0"/>
              </a:rPr>
              <a:t>source</a:t>
            </a:r>
            <a:r>
              <a:rPr lang="en-US" altLang="en-US">
                <a:cs typeface="Arial" charset="0"/>
              </a:rPr>
              <a:t> 	   rank of sender, or wildcard (</a:t>
            </a:r>
            <a:r>
              <a:rPr lang="en-US" altLang="en-US" b="1">
                <a:latin typeface="Courier New" pitchFamily="49" charset="0"/>
                <a:cs typeface="Arial" charset="0"/>
              </a:rPr>
              <a:t>MPI_ANY_SOURCE</a:t>
            </a:r>
            <a:r>
              <a:rPr lang="en-US" altLang="en-US">
                <a:cs typeface="Arial" charset="0"/>
              </a:rPr>
              <a:t>)</a:t>
            </a:r>
          </a:p>
          <a:p>
            <a:pPr lvl="1" eaLnBrk="0" hangingPunct="0">
              <a:lnSpc>
                <a:spcPct val="90000"/>
              </a:lnSpc>
              <a:spcBef>
                <a:spcPct val="0"/>
              </a:spcBef>
              <a:buClrTx/>
              <a:buSzTx/>
              <a:buFontTx/>
              <a:buNone/>
            </a:pPr>
            <a:r>
              <a:rPr lang="en-US" altLang="en-US" b="1">
                <a:latin typeface="Courier New" pitchFamily="49" charset="0"/>
                <a:cs typeface="Arial" charset="0"/>
              </a:rPr>
              <a:t>tag</a:t>
            </a:r>
            <a:r>
              <a:rPr lang="en-US" altLang="en-US">
                <a:cs typeface="Arial" charset="0"/>
              </a:rPr>
              <a:t> 	   msg. tag of sender, or wildcard (</a:t>
            </a:r>
            <a:r>
              <a:rPr lang="en-US" altLang="en-US" b="1">
                <a:latin typeface="Courier New" pitchFamily="49" charset="0"/>
                <a:cs typeface="Arial" charset="0"/>
              </a:rPr>
              <a:t>MPI_ANY_TAG</a:t>
            </a:r>
            <a:r>
              <a:rPr lang="en-US" altLang="en-US">
                <a:cs typeface="Arial" charset="0"/>
              </a:rPr>
              <a:t>)</a:t>
            </a:r>
          </a:p>
          <a:p>
            <a:pPr lvl="1" eaLnBrk="0" hangingPunct="0">
              <a:lnSpc>
                <a:spcPct val="90000"/>
              </a:lnSpc>
              <a:spcBef>
                <a:spcPct val="0"/>
              </a:spcBef>
              <a:buClrTx/>
              <a:buSzTx/>
              <a:buFontTx/>
              <a:buNone/>
            </a:pPr>
            <a:r>
              <a:rPr lang="en-US" altLang="en-US" b="1">
                <a:latin typeface="Courier New" pitchFamily="49" charset="0"/>
                <a:cs typeface="Arial" charset="0"/>
              </a:rPr>
              <a:t>comm</a:t>
            </a:r>
            <a:r>
              <a:rPr lang="en-US" altLang="en-US">
                <a:cs typeface="Arial" charset="0"/>
              </a:rPr>
              <a:t> 	   communicator</a:t>
            </a:r>
            <a:endParaRPr lang="en-US" altLang="en-US" b="1">
              <a:latin typeface="Courier New" pitchFamily="49" charset="0"/>
              <a:cs typeface="Arial" charset="0"/>
            </a:endParaRPr>
          </a:p>
          <a:p>
            <a:pPr lvl="1" eaLnBrk="0" hangingPunct="0">
              <a:lnSpc>
                <a:spcPct val="90000"/>
              </a:lnSpc>
              <a:spcBef>
                <a:spcPct val="0"/>
              </a:spcBef>
              <a:buClrTx/>
              <a:buSzTx/>
              <a:buFontTx/>
              <a:buNone/>
            </a:pPr>
            <a:r>
              <a:rPr lang="en-US" altLang="en-US" b="1">
                <a:latin typeface="Courier New" pitchFamily="49" charset="0"/>
                <a:cs typeface="Arial" charset="0"/>
              </a:rPr>
              <a:t>status</a:t>
            </a:r>
            <a:r>
              <a:rPr lang="en-US" altLang="en-US">
                <a:cs typeface="Arial" charset="0"/>
              </a:rPr>
              <a:t> 	   structure containing a minimum (implementation 			   dependent) of three entries, specifying the source, 			   tag, and error code of the received message.</a:t>
            </a:r>
          </a:p>
        </p:txBody>
      </p:sp>
      <p:sp>
        <p:nvSpPr>
          <p:cNvPr id="70661" name="AutoShape 5"/>
          <p:cNvSpPr>
            <a:spLocks/>
          </p:cNvSpPr>
          <p:nvPr/>
        </p:nvSpPr>
        <p:spPr bwMode="auto">
          <a:xfrm>
            <a:off x="685800" y="2209800"/>
            <a:ext cx="228600" cy="1295400"/>
          </a:xfrm>
          <a:prstGeom prst="leftBrace">
            <a:avLst>
              <a:gd name="adj1" fmla="val 47222"/>
              <a:gd name="adj2" fmla="val 50000"/>
            </a:avLst>
          </a:prstGeom>
          <a:noFill/>
          <a:ln w="38100">
            <a:solidFill>
              <a:srgbClr val="CC66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70662" name="WordArt 7"/>
          <p:cNvSpPr>
            <a:spLocks noChangeArrowheads="1" noChangeShapeType="1" noTextEdit="1"/>
          </p:cNvSpPr>
          <p:nvPr/>
        </p:nvSpPr>
        <p:spPr bwMode="auto">
          <a:xfrm>
            <a:off x="76200" y="1905000"/>
            <a:ext cx="638175" cy="708025"/>
          </a:xfrm>
          <a:prstGeom prst="rect">
            <a:avLst/>
          </a:prstGeom>
        </p:spPr>
        <p:txBody>
          <a:bodyPr wrap="none" fromWordArt="1">
            <a:prstTxWarp prst="textSlantUp">
              <a:avLst>
                <a:gd name="adj" fmla="val 55556"/>
              </a:avLst>
            </a:prstTxWarp>
          </a:bodyPr>
          <a:lstStyle/>
          <a:p>
            <a:pPr algn="ctr"/>
            <a:r>
              <a:rPr lang="en-US" kern="10">
                <a:ln w="9525">
                  <a:solidFill>
                    <a:srgbClr val="000000"/>
                  </a:solidFill>
                  <a:round/>
                  <a:headEnd type="none" w="sm" len="sm"/>
                  <a:tailEnd type="none" w="sm" len="sm"/>
                </a:ln>
                <a:solidFill>
                  <a:srgbClr val="FF9933"/>
                </a:solidFill>
                <a:latin typeface="Arial Black"/>
              </a:rPr>
              <a:t>What</a:t>
            </a:r>
          </a:p>
        </p:txBody>
      </p:sp>
      <p:sp>
        <p:nvSpPr>
          <p:cNvPr id="70663" name="WordArt 9"/>
          <p:cNvSpPr>
            <a:spLocks noChangeArrowheads="1" noChangeShapeType="1" noTextEdit="1"/>
          </p:cNvSpPr>
          <p:nvPr/>
        </p:nvSpPr>
        <p:spPr bwMode="auto">
          <a:xfrm>
            <a:off x="76200" y="3482975"/>
            <a:ext cx="638175" cy="708025"/>
          </a:xfrm>
          <a:prstGeom prst="rect">
            <a:avLst/>
          </a:prstGeom>
        </p:spPr>
        <p:txBody>
          <a:bodyPr wrap="none" fromWordArt="1">
            <a:prstTxWarp prst="textSlantUp">
              <a:avLst>
                <a:gd name="adj" fmla="val 55556"/>
              </a:avLst>
            </a:prstTxWarp>
          </a:bodyPr>
          <a:lstStyle/>
          <a:p>
            <a:pPr algn="ctr"/>
            <a:r>
              <a:rPr lang="en-US" kern="10">
                <a:ln w="9525">
                  <a:solidFill>
                    <a:srgbClr val="000000"/>
                  </a:solidFill>
                  <a:round/>
                  <a:headEnd type="none" w="sm" len="sm"/>
                  <a:tailEnd type="none" w="sm" len="sm"/>
                </a:ln>
                <a:solidFill>
                  <a:srgbClr val="FF9933"/>
                </a:solidFill>
                <a:latin typeface="Arial Black"/>
              </a:rPr>
              <a:t>Where</a:t>
            </a:r>
          </a:p>
        </p:txBody>
      </p:sp>
      <p:sp>
        <p:nvSpPr>
          <p:cNvPr id="70664" name="AutoShape 10"/>
          <p:cNvSpPr>
            <a:spLocks/>
          </p:cNvSpPr>
          <p:nvPr/>
        </p:nvSpPr>
        <p:spPr bwMode="auto">
          <a:xfrm>
            <a:off x="685800" y="3886200"/>
            <a:ext cx="228600" cy="1295400"/>
          </a:xfrm>
          <a:prstGeom prst="leftBrace">
            <a:avLst>
              <a:gd name="adj1" fmla="val 47222"/>
              <a:gd name="adj2" fmla="val 50000"/>
            </a:avLst>
          </a:prstGeom>
          <a:noFill/>
          <a:ln w="38100">
            <a:solidFill>
              <a:srgbClr val="CC66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Tree>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450850" y="274638"/>
            <a:ext cx="8235950" cy="1143000"/>
          </a:xfrm>
          <a:noFill/>
          <a:extLst>
            <a:ext uri="{AF507438-7753-43E0-B8FC-AC1667EBCBE1}">
              <a14:hiddenEffects xmlns:a14="http://schemas.microsoft.com/office/drawing/2010/main">
                <a:effectLst>
                  <a:outerShdw dist="35921" dir="2700000" algn="ctr" rotWithShape="0">
                    <a:srgbClr val="336699"/>
                  </a:outerShdw>
                </a:effectLst>
              </a14:hiddenEffects>
            </a:ext>
          </a:extLst>
        </p:spPr>
        <p:txBody>
          <a:bodyPr lIns="92075" tIns="46038" rIns="92075" bIns="46038"/>
          <a:lstStyle/>
          <a:p>
            <a:r>
              <a:rPr lang="en-US" altLang="en-US" smtClean="0">
                <a:latin typeface="Times New Roman" pitchFamily="18" charset="0"/>
                <a:cs typeface="Times New Roman" pitchFamily="18" charset="0"/>
              </a:rPr>
              <a:t>Receive status</a:t>
            </a:r>
          </a:p>
        </p:txBody>
      </p:sp>
      <p:sp>
        <p:nvSpPr>
          <p:cNvPr id="71683" name="Rectangle 3"/>
          <p:cNvSpPr>
            <a:spLocks noGrp="1" noChangeArrowheads="1"/>
          </p:cNvSpPr>
          <p:nvPr>
            <p:ph idx="1"/>
          </p:nvPr>
        </p:nvSpPr>
        <p:spPr>
          <a:xfrm>
            <a:off x="457200" y="1600200"/>
            <a:ext cx="8229600" cy="4081463"/>
          </a:xfrm>
        </p:spPr>
        <p:txBody>
          <a:bodyPr lIns="92075" tIns="46038" rIns="92075" bIns="46038"/>
          <a:lstStyle/>
          <a:p>
            <a:r>
              <a:rPr lang="en-US" altLang="en-US" smtClean="0">
                <a:latin typeface="Times New Roman" pitchFamily="18" charset="0"/>
                <a:cs typeface="Times New Roman" pitchFamily="18" charset="0"/>
              </a:rPr>
              <a:t>In C, the source, tag and error code are given by the structure fields</a:t>
            </a:r>
          </a:p>
          <a:p>
            <a:pPr lvl="1"/>
            <a:r>
              <a:rPr lang="en-US" altLang="en-US" b="1" smtClean="0">
                <a:latin typeface="Courier New" pitchFamily="49" charset="0"/>
                <a:cs typeface="Times New Roman" pitchFamily="18" charset="0"/>
              </a:rPr>
              <a:t>MPI_SOURCE, MPI_TAG, MPI_ERROR</a:t>
            </a:r>
            <a:endParaRPr lang="en-US" altLang="en-US" b="1" smtClean="0">
              <a:latin typeface="Times New Roman" pitchFamily="18" charset="0"/>
              <a:cs typeface="Times New Roman" pitchFamily="18" charset="0"/>
            </a:endParaRPr>
          </a:p>
          <a:p>
            <a:r>
              <a:rPr lang="en-US" altLang="en-US" smtClean="0">
                <a:latin typeface="Times New Roman" pitchFamily="18" charset="0"/>
                <a:cs typeface="Times New Roman" pitchFamily="18" charset="0"/>
              </a:rPr>
              <a:t>In Fortran, the field </a:t>
            </a:r>
            <a:r>
              <a:rPr lang="en-US" altLang="en-US" b="1" smtClean="0">
                <a:latin typeface="Courier New" pitchFamily="49" charset="0"/>
                <a:cs typeface="Times New Roman" pitchFamily="18" charset="0"/>
              </a:rPr>
              <a:t>MPI_Status</a:t>
            </a:r>
            <a:r>
              <a:rPr lang="en-US" altLang="en-US" smtClean="0">
                <a:latin typeface="Times New Roman" pitchFamily="18" charset="0"/>
                <a:cs typeface="Times New Roman" pitchFamily="18" charset="0"/>
              </a:rPr>
              <a:t> is an integer array of size </a:t>
            </a:r>
            <a:r>
              <a:rPr lang="en-US" altLang="en-US" b="1" smtClean="0">
                <a:latin typeface="Courier New" pitchFamily="49" charset="0"/>
                <a:cs typeface="Times New Roman" pitchFamily="18" charset="0"/>
              </a:rPr>
              <a:t>MPI_STATUS_SIZE</a:t>
            </a:r>
            <a:r>
              <a:rPr lang="en-US" altLang="en-US" smtClean="0">
                <a:latin typeface="Times New Roman" pitchFamily="18" charset="0"/>
                <a:cs typeface="Times New Roman" pitchFamily="18" charset="0"/>
              </a:rPr>
              <a:t>.</a:t>
            </a:r>
          </a:p>
          <a:p>
            <a:pPr lvl="1"/>
            <a:r>
              <a:rPr lang="en-US" altLang="en-US" smtClean="0">
                <a:latin typeface="Times New Roman" pitchFamily="18" charset="0"/>
                <a:cs typeface="Times New Roman" pitchFamily="18" charset="0"/>
              </a:rPr>
              <a:t>The three predefined indices are </a:t>
            </a:r>
            <a:r>
              <a:rPr lang="en-US" altLang="en-US" b="1" smtClean="0">
                <a:latin typeface="Courier New" pitchFamily="49" charset="0"/>
                <a:cs typeface="Times New Roman" pitchFamily="18" charset="0"/>
              </a:rPr>
              <a:t>MPI_SOURCE, MPI_TAG, MPI_ERROR</a:t>
            </a:r>
            <a:r>
              <a:rPr lang="en-US" altLang="en-US" b="1" smtClean="0">
                <a:latin typeface="Times New Roman" pitchFamily="18" charset="0"/>
                <a:cs typeface="Times New Roman" pitchFamily="18" charset="0"/>
              </a:rPr>
              <a:t>.</a:t>
            </a:r>
          </a:p>
        </p:txBody>
      </p:sp>
    </p:spTree>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1866900" y="47625"/>
            <a:ext cx="7353300" cy="1143000"/>
          </a:xfrm>
          <a:noFill/>
          <a:extLst>
            <a:ext uri="{AF507438-7753-43E0-B8FC-AC1667EBCBE1}">
              <a14:hiddenEffects xmlns:a14="http://schemas.microsoft.com/office/drawing/2010/main">
                <a:effectLst>
                  <a:outerShdw dist="35921" dir="2700000" algn="ctr" rotWithShape="0">
                    <a:srgbClr val="336699"/>
                  </a:outerShdw>
                </a:effectLst>
              </a14:hiddenEffects>
            </a:ext>
          </a:extLst>
        </p:spPr>
        <p:txBody>
          <a:bodyPr lIns="92075" tIns="46038" rIns="92075" bIns="46038"/>
          <a:lstStyle/>
          <a:p>
            <a:r>
              <a:rPr lang="en-US" altLang="en-US" sz="2800" smtClean="0">
                <a:latin typeface="Courier New" pitchFamily="49" charset="0"/>
                <a:cs typeface="Times New Roman" pitchFamily="18" charset="0"/>
              </a:rPr>
              <a:t>int MPI_Barrier(MPI_Comm comm)</a:t>
            </a:r>
          </a:p>
        </p:txBody>
      </p:sp>
      <p:sp>
        <p:nvSpPr>
          <p:cNvPr id="72707" name="Rectangle 3"/>
          <p:cNvSpPr>
            <a:spLocks noChangeArrowheads="1"/>
          </p:cNvSpPr>
          <p:nvPr/>
        </p:nvSpPr>
        <p:spPr bwMode="auto">
          <a:xfrm>
            <a:off x="762000" y="685800"/>
            <a:ext cx="78486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72708" name="Rectangle 4"/>
          <p:cNvSpPr>
            <a:spLocks noChangeArrowheads="1"/>
          </p:cNvSpPr>
          <p:nvPr/>
        </p:nvSpPr>
        <p:spPr bwMode="auto">
          <a:xfrm>
            <a:off x="457200" y="1981200"/>
            <a:ext cx="82296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eaLnBrk="0" hangingPunct="0">
              <a:spcBef>
                <a:spcPct val="0"/>
              </a:spcBef>
              <a:buClrTx/>
              <a:buFontTx/>
              <a:buNone/>
            </a:pPr>
            <a:r>
              <a:rPr lang="en-US" altLang="en-US" sz="2400" dirty="0">
                <a:cs typeface="Arial" charset="0"/>
              </a:rPr>
              <a:t>Blocks until </a:t>
            </a:r>
            <a:r>
              <a:rPr lang="en-US" altLang="en-US" sz="2400" dirty="0">
                <a:solidFill>
                  <a:srgbClr val="CC3300"/>
                </a:solidFill>
                <a:cs typeface="Arial" charset="0"/>
              </a:rPr>
              <a:t>all members</a:t>
            </a:r>
            <a:r>
              <a:rPr lang="en-US" altLang="en-US" sz="2400" dirty="0">
                <a:cs typeface="Arial" charset="0"/>
              </a:rPr>
              <a:t> of the group </a:t>
            </a:r>
            <a:r>
              <a:rPr lang="en-US" altLang="en-US" sz="2400" dirty="0" err="1">
                <a:cs typeface="Arial" charset="0"/>
              </a:rPr>
              <a:t>comm</a:t>
            </a:r>
            <a:r>
              <a:rPr lang="en-US" altLang="en-US" sz="2400" dirty="0">
                <a:cs typeface="Arial" charset="0"/>
              </a:rPr>
              <a:t> have made this call.</a:t>
            </a:r>
          </a:p>
          <a:p>
            <a:pPr eaLnBrk="0" hangingPunct="0">
              <a:spcBef>
                <a:spcPct val="0"/>
              </a:spcBef>
              <a:buClrTx/>
              <a:buFontTx/>
              <a:buNone/>
            </a:pPr>
            <a:r>
              <a:rPr lang="en-US" altLang="en-US" sz="2400" dirty="0">
                <a:cs typeface="Arial" charset="0"/>
              </a:rPr>
              <a:t>This synchronizes all processes.</a:t>
            </a:r>
          </a:p>
          <a:p>
            <a:pPr eaLnBrk="0" hangingPunct="0">
              <a:spcBef>
                <a:spcPct val="0"/>
              </a:spcBef>
              <a:buClrTx/>
              <a:buFontTx/>
              <a:buNone/>
            </a:pPr>
            <a:endParaRPr lang="en-US" altLang="en-US" sz="2400" dirty="0">
              <a:cs typeface="Arial" charset="0"/>
            </a:endParaRPr>
          </a:p>
          <a:p>
            <a:pPr lvl="1" eaLnBrk="0" hangingPunct="0">
              <a:spcBef>
                <a:spcPct val="0"/>
              </a:spcBef>
              <a:buClrTx/>
              <a:buSzTx/>
              <a:buFontTx/>
              <a:buNone/>
            </a:pPr>
            <a:r>
              <a:rPr lang="en-US" altLang="en-US" b="1" dirty="0" err="1">
                <a:latin typeface="Courier New" pitchFamily="49" charset="0"/>
                <a:cs typeface="Arial" charset="0"/>
              </a:rPr>
              <a:t>comm</a:t>
            </a:r>
            <a:r>
              <a:rPr lang="en-US" altLang="en-US" dirty="0">
                <a:cs typeface="Arial" charset="0"/>
              </a:rPr>
              <a:t> 	the name of the communicator</a:t>
            </a:r>
          </a:p>
        </p:txBody>
      </p:sp>
      <p:sp>
        <p:nvSpPr>
          <p:cNvPr id="72709" name="Rectangle 5"/>
          <p:cNvSpPr>
            <a:spLocks noChangeArrowheads="1"/>
          </p:cNvSpPr>
          <p:nvPr/>
        </p:nvSpPr>
        <p:spPr bwMode="auto">
          <a:xfrm>
            <a:off x="1066800" y="5562600"/>
            <a:ext cx="4572000" cy="3810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72710" name="AutoShape 6"/>
          <p:cNvSpPr>
            <a:spLocks noChangeArrowheads="1"/>
          </p:cNvSpPr>
          <p:nvPr/>
        </p:nvSpPr>
        <p:spPr bwMode="auto">
          <a:xfrm>
            <a:off x="1905000" y="3810000"/>
            <a:ext cx="228600" cy="1524000"/>
          </a:xfrm>
          <a:prstGeom prst="downArrow">
            <a:avLst>
              <a:gd name="adj1" fmla="val 50000"/>
              <a:gd name="adj2" fmla="val 166667"/>
            </a:avLst>
          </a:prstGeom>
          <a:solidFill>
            <a:srgbClr val="FFCC66"/>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72711" name="AutoShape 9"/>
          <p:cNvSpPr>
            <a:spLocks noChangeArrowheads="1"/>
          </p:cNvSpPr>
          <p:nvPr/>
        </p:nvSpPr>
        <p:spPr bwMode="auto">
          <a:xfrm>
            <a:off x="2362200" y="3810000"/>
            <a:ext cx="228600" cy="990600"/>
          </a:xfrm>
          <a:prstGeom prst="downArrow">
            <a:avLst>
              <a:gd name="adj1" fmla="val 50000"/>
              <a:gd name="adj2" fmla="val 108333"/>
            </a:avLst>
          </a:prstGeom>
          <a:solidFill>
            <a:srgbClr val="FFCC66"/>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72712" name="AutoShape 10"/>
          <p:cNvSpPr>
            <a:spLocks noChangeArrowheads="1"/>
          </p:cNvSpPr>
          <p:nvPr/>
        </p:nvSpPr>
        <p:spPr bwMode="auto">
          <a:xfrm>
            <a:off x="2895600" y="3810000"/>
            <a:ext cx="228600" cy="1905000"/>
          </a:xfrm>
          <a:prstGeom prst="downArrow">
            <a:avLst>
              <a:gd name="adj1" fmla="val 50000"/>
              <a:gd name="adj2" fmla="val 208333"/>
            </a:avLst>
          </a:prstGeom>
          <a:solidFill>
            <a:srgbClr val="FFCC66"/>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72713" name="AutoShape 11"/>
          <p:cNvSpPr>
            <a:spLocks noChangeArrowheads="1"/>
          </p:cNvSpPr>
          <p:nvPr/>
        </p:nvSpPr>
        <p:spPr bwMode="auto">
          <a:xfrm>
            <a:off x="3429000" y="3810000"/>
            <a:ext cx="228600" cy="685800"/>
          </a:xfrm>
          <a:prstGeom prst="downArrow">
            <a:avLst>
              <a:gd name="adj1" fmla="val 50000"/>
              <a:gd name="adj2" fmla="val 75000"/>
            </a:avLst>
          </a:prstGeom>
          <a:solidFill>
            <a:srgbClr val="FFCC66"/>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72714" name="AutoShape 12"/>
          <p:cNvSpPr>
            <a:spLocks noChangeArrowheads="1"/>
          </p:cNvSpPr>
          <p:nvPr/>
        </p:nvSpPr>
        <p:spPr bwMode="auto">
          <a:xfrm>
            <a:off x="4038600" y="3810000"/>
            <a:ext cx="228600" cy="1752600"/>
          </a:xfrm>
          <a:prstGeom prst="downArrow">
            <a:avLst>
              <a:gd name="adj1" fmla="val 50000"/>
              <a:gd name="adj2" fmla="val 191667"/>
            </a:avLst>
          </a:prstGeom>
          <a:solidFill>
            <a:srgbClr val="FFCC66"/>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72715" name="AutoShape 13"/>
          <p:cNvSpPr>
            <a:spLocks noChangeArrowheads="1"/>
          </p:cNvSpPr>
          <p:nvPr/>
        </p:nvSpPr>
        <p:spPr bwMode="auto">
          <a:xfrm>
            <a:off x="4648200" y="3810000"/>
            <a:ext cx="228600" cy="1143000"/>
          </a:xfrm>
          <a:prstGeom prst="downArrow">
            <a:avLst>
              <a:gd name="adj1" fmla="val 50000"/>
              <a:gd name="adj2" fmla="val 125000"/>
            </a:avLst>
          </a:prstGeom>
          <a:solidFill>
            <a:srgbClr val="FFCC66"/>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Tree>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noFill/>
          <a:extLst>
            <a:ext uri="{AF507438-7753-43E0-B8FC-AC1667EBCBE1}">
              <a14:hiddenEffects xmlns:a14="http://schemas.microsoft.com/office/drawing/2010/main">
                <a:effectLst>
                  <a:outerShdw dist="35921" dir="2700000" algn="ctr" rotWithShape="0">
                    <a:srgbClr val="336699"/>
                  </a:outerShdw>
                </a:effectLst>
              </a14:hiddenEffects>
            </a:ext>
          </a:extLst>
        </p:spPr>
        <p:txBody>
          <a:bodyPr lIns="92075" tIns="46038" rIns="92075" bIns="46038"/>
          <a:lstStyle/>
          <a:p>
            <a:r>
              <a:rPr lang="en-US" altLang="en-US" sz="2800" smtClean="0">
                <a:latin typeface="Courier New" pitchFamily="49" charset="0"/>
                <a:cs typeface="Times New Roman" pitchFamily="18" charset="0"/>
              </a:rPr>
              <a:t>int MPI_Finalize(void)</a:t>
            </a:r>
          </a:p>
        </p:txBody>
      </p:sp>
      <p:sp>
        <p:nvSpPr>
          <p:cNvPr id="73731" name="Rectangle 7"/>
          <p:cNvSpPr>
            <a:spLocks noGrp="1" noChangeArrowheads="1"/>
          </p:cNvSpPr>
          <p:nvPr>
            <p:ph type="body" sz="half" idx="1"/>
          </p:nvPr>
        </p:nvSpPr>
        <p:spPr>
          <a:xfrm>
            <a:off x="533400" y="1600200"/>
            <a:ext cx="4648200" cy="4724400"/>
          </a:xfrm>
        </p:spPr>
        <p:txBody>
          <a:bodyPr/>
          <a:lstStyle/>
          <a:p>
            <a:r>
              <a:rPr lang="en-US" altLang="en-US" sz="2800" smtClean="0">
                <a:latin typeface="Times New Roman" pitchFamily="18" charset="0"/>
                <a:cs typeface="Times New Roman" pitchFamily="18" charset="0"/>
              </a:rPr>
              <a:t>Cleans up all MPI states. </a:t>
            </a:r>
          </a:p>
          <a:p>
            <a:r>
              <a:rPr lang="en-US" altLang="en-US" sz="2800" smtClean="0">
                <a:solidFill>
                  <a:srgbClr val="CC3300"/>
                </a:solidFill>
                <a:latin typeface="Times New Roman" pitchFamily="18" charset="0"/>
                <a:cs typeface="Times New Roman" pitchFamily="18" charset="0"/>
              </a:rPr>
              <a:t>Should be called by all processes</a:t>
            </a:r>
            <a:r>
              <a:rPr lang="en-US" altLang="en-US" sz="2800" smtClean="0">
                <a:latin typeface="Times New Roman" pitchFamily="18" charset="0"/>
                <a:cs typeface="Times New Roman" pitchFamily="18" charset="0"/>
              </a:rPr>
              <a:t>. </a:t>
            </a:r>
          </a:p>
          <a:p>
            <a:r>
              <a:rPr lang="en-US" altLang="en-US" sz="2800" smtClean="0">
                <a:latin typeface="Times New Roman" pitchFamily="18" charset="0"/>
                <a:cs typeface="Times New Roman" pitchFamily="18" charset="0"/>
              </a:rPr>
              <a:t>User must ensure all pending communications complete before calling this routine.</a:t>
            </a:r>
          </a:p>
        </p:txBody>
      </p:sp>
      <p:pic>
        <p:nvPicPr>
          <p:cNvPr id="73732" name="Picture 5" descr="nat geo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108575" y="1600200"/>
            <a:ext cx="3117850" cy="4525963"/>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3733" name="Rectangle 3"/>
          <p:cNvSpPr>
            <a:spLocks noChangeArrowheads="1"/>
          </p:cNvSpPr>
          <p:nvPr/>
        </p:nvSpPr>
        <p:spPr bwMode="auto">
          <a:xfrm>
            <a:off x="762000" y="685800"/>
            <a:ext cx="78486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Tree>
  </p:cSld>
  <p:clrMapOvr>
    <a:masterClrMapping/>
  </p:clrMapOvr>
  <p:transition>
    <p:strips dir="rd"/>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Oval 29"/>
          <p:cNvSpPr>
            <a:spLocks noChangeArrowheads="1"/>
          </p:cNvSpPr>
          <p:nvPr/>
        </p:nvSpPr>
        <p:spPr bwMode="auto">
          <a:xfrm>
            <a:off x="3124200" y="1828800"/>
            <a:ext cx="4267200" cy="4343400"/>
          </a:xfrm>
          <a:prstGeom prst="ellipse">
            <a:avLst/>
          </a:prstGeom>
          <a:solidFill>
            <a:schemeClr val="bg1"/>
          </a:solid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74755" name="Rectangle 2"/>
          <p:cNvSpPr>
            <a:spLocks noGrp="1" noChangeArrowheads="1"/>
          </p:cNvSpPr>
          <p:nvPr>
            <p:ph type="title"/>
          </p:nvPr>
        </p:nvSpPr>
        <p:spPr/>
        <p:txBody>
          <a:bodyPr/>
          <a:lstStyle/>
          <a:p>
            <a:r>
              <a:rPr lang="en-US" altLang="en-US" smtClean="0">
                <a:latin typeface="Times New Roman" pitchFamily="18" charset="0"/>
                <a:cs typeface="Times New Roman" pitchFamily="18" charset="0"/>
              </a:rPr>
              <a:t>tokenring example</a:t>
            </a:r>
          </a:p>
        </p:txBody>
      </p:sp>
      <p:sp>
        <p:nvSpPr>
          <p:cNvPr id="74756" name="Oval 4"/>
          <p:cNvSpPr>
            <a:spLocks noChangeArrowheads="1"/>
          </p:cNvSpPr>
          <p:nvPr/>
        </p:nvSpPr>
        <p:spPr bwMode="auto">
          <a:xfrm>
            <a:off x="4419600" y="1447800"/>
            <a:ext cx="1219200" cy="12192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a:spcBef>
                <a:spcPct val="0"/>
              </a:spcBef>
              <a:buClrTx/>
              <a:buFontTx/>
              <a:buNone/>
            </a:pPr>
            <a:endParaRPr lang="en-US" altLang="en-US" sz="1800">
              <a:latin typeface="Arial" charset="0"/>
              <a:cs typeface="Arial" charset="0"/>
            </a:endParaRPr>
          </a:p>
        </p:txBody>
      </p:sp>
      <p:sp>
        <p:nvSpPr>
          <p:cNvPr id="74757" name="Text Box 6"/>
          <p:cNvSpPr txBox="1">
            <a:spLocks noChangeArrowheads="1"/>
          </p:cNvSpPr>
          <p:nvPr/>
        </p:nvSpPr>
        <p:spPr bwMode="auto">
          <a:xfrm>
            <a:off x="4572000" y="1828800"/>
            <a:ext cx="914400" cy="379413"/>
          </a:xfrm>
          <a:prstGeom prst="rect">
            <a:avLst/>
          </a:prstGeom>
          <a:solidFill>
            <a:srgbClr val="FFCC66"/>
          </a:solidFill>
          <a:ln w="12700">
            <a:solidFill>
              <a:srgbClr val="FFCC66"/>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a:spcBef>
                <a:spcPct val="0"/>
              </a:spcBef>
              <a:buClrTx/>
              <a:buFontTx/>
              <a:buNone/>
            </a:pPr>
            <a:r>
              <a:rPr lang="en-US" altLang="en-US" sz="1800">
                <a:latin typeface="Arial" charset="0"/>
                <a:cs typeface="Arial" charset="0"/>
              </a:rPr>
              <a:t>Proc 0</a:t>
            </a:r>
          </a:p>
        </p:txBody>
      </p:sp>
      <p:sp>
        <p:nvSpPr>
          <p:cNvPr id="74758" name="Oval 11"/>
          <p:cNvSpPr>
            <a:spLocks noChangeArrowheads="1"/>
          </p:cNvSpPr>
          <p:nvPr/>
        </p:nvSpPr>
        <p:spPr bwMode="auto">
          <a:xfrm>
            <a:off x="4724400" y="5410200"/>
            <a:ext cx="1219200" cy="12192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a:spcBef>
                <a:spcPct val="0"/>
              </a:spcBef>
              <a:buClrTx/>
              <a:buFontTx/>
              <a:buNone/>
            </a:pPr>
            <a:endParaRPr lang="en-US" altLang="en-US" sz="1800">
              <a:latin typeface="Arial" charset="0"/>
              <a:cs typeface="Arial" charset="0"/>
            </a:endParaRPr>
          </a:p>
        </p:txBody>
      </p:sp>
      <p:sp>
        <p:nvSpPr>
          <p:cNvPr id="74759" name="Text Box 12"/>
          <p:cNvSpPr txBox="1">
            <a:spLocks noChangeArrowheads="1"/>
          </p:cNvSpPr>
          <p:nvPr/>
        </p:nvSpPr>
        <p:spPr bwMode="auto">
          <a:xfrm>
            <a:off x="4876800" y="5868988"/>
            <a:ext cx="914400" cy="379412"/>
          </a:xfrm>
          <a:prstGeom prst="rect">
            <a:avLst/>
          </a:prstGeom>
          <a:solidFill>
            <a:srgbClr val="FFCC66"/>
          </a:solidFill>
          <a:ln w="12700">
            <a:solidFill>
              <a:srgbClr val="FFCC66"/>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a:spcBef>
                <a:spcPct val="0"/>
              </a:spcBef>
              <a:buClrTx/>
              <a:buFontTx/>
              <a:buNone/>
            </a:pPr>
            <a:r>
              <a:rPr lang="en-US" altLang="en-US" sz="1800">
                <a:latin typeface="Arial" charset="0"/>
                <a:cs typeface="Arial" charset="0"/>
              </a:rPr>
              <a:t>Proc 3</a:t>
            </a:r>
          </a:p>
        </p:txBody>
      </p:sp>
      <p:sp>
        <p:nvSpPr>
          <p:cNvPr id="74760" name="Oval 13"/>
          <p:cNvSpPr>
            <a:spLocks noChangeArrowheads="1"/>
          </p:cNvSpPr>
          <p:nvPr/>
        </p:nvSpPr>
        <p:spPr bwMode="auto">
          <a:xfrm>
            <a:off x="2895600" y="4648200"/>
            <a:ext cx="1219200" cy="12192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a:spcBef>
                <a:spcPct val="0"/>
              </a:spcBef>
              <a:buClrTx/>
              <a:buFontTx/>
              <a:buNone/>
            </a:pPr>
            <a:endParaRPr lang="en-US" altLang="en-US" sz="1800">
              <a:latin typeface="Arial" charset="0"/>
              <a:cs typeface="Arial" charset="0"/>
            </a:endParaRPr>
          </a:p>
        </p:txBody>
      </p:sp>
      <p:sp>
        <p:nvSpPr>
          <p:cNvPr id="74761" name="Text Box 14"/>
          <p:cNvSpPr txBox="1">
            <a:spLocks noChangeArrowheads="1"/>
          </p:cNvSpPr>
          <p:nvPr/>
        </p:nvSpPr>
        <p:spPr bwMode="auto">
          <a:xfrm>
            <a:off x="3048000" y="5105400"/>
            <a:ext cx="914400" cy="379413"/>
          </a:xfrm>
          <a:prstGeom prst="rect">
            <a:avLst/>
          </a:prstGeom>
          <a:solidFill>
            <a:srgbClr val="FFCC66"/>
          </a:solidFill>
          <a:ln w="12700">
            <a:solidFill>
              <a:srgbClr val="FFCC66"/>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a:spcBef>
                <a:spcPct val="0"/>
              </a:spcBef>
              <a:buClrTx/>
              <a:buFontTx/>
              <a:buNone/>
            </a:pPr>
            <a:r>
              <a:rPr lang="en-US" altLang="en-US" sz="1800">
                <a:latin typeface="Arial" charset="0"/>
                <a:cs typeface="Arial" charset="0"/>
              </a:rPr>
              <a:t>Proc 4</a:t>
            </a:r>
          </a:p>
        </p:txBody>
      </p:sp>
      <p:sp>
        <p:nvSpPr>
          <p:cNvPr id="74762" name="Oval 15"/>
          <p:cNvSpPr>
            <a:spLocks noChangeArrowheads="1"/>
          </p:cNvSpPr>
          <p:nvPr/>
        </p:nvSpPr>
        <p:spPr bwMode="auto">
          <a:xfrm>
            <a:off x="2667000" y="2590800"/>
            <a:ext cx="1219200" cy="12192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a:spcBef>
                <a:spcPct val="0"/>
              </a:spcBef>
              <a:buClrTx/>
              <a:buFontTx/>
              <a:buNone/>
            </a:pPr>
            <a:endParaRPr lang="en-US" altLang="en-US" sz="1800">
              <a:latin typeface="Arial" charset="0"/>
              <a:cs typeface="Arial" charset="0"/>
            </a:endParaRPr>
          </a:p>
        </p:txBody>
      </p:sp>
      <p:sp>
        <p:nvSpPr>
          <p:cNvPr id="74763" name="Text Box 16"/>
          <p:cNvSpPr txBox="1">
            <a:spLocks noChangeArrowheads="1"/>
          </p:cNvSpPr>
          <p:nvPr/>
        </p:nvSpPr>
        <p:spPr bwMode="auto">
          <a:xfrm>
            <a:off x="2819400" y="3049588"/>
            <a:ext cx="914400" cy="379412"/>
          </a:xfrm>
          <a:prstGeom prst="rect">
            <a:avLst/>
          </a:prstGeom>
          <a:solidFill>
            <a:srgbClr val="FFCC66"/>
          </a:solidFill>
          <a:ln w="12700">
            <a:solidFill>
              <a:srgbClr val="FFCC66"/>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a:spcBef>
                <a:spcPct val="0"/>
              </a:spcBef>
              <a:buClrTx/>
              <a:buFontTx/>
              <a:buNone/>
            </a:pPr>
            <a:r>
              <a:rPr lang="en-US" altLang="en-US" sz="1800">
                <a:latin typeface="Arial" charset="0"/>
                <a:cs typeface="Arial" charset="0"/>
              </a:rPr>
              <a:t>Proc 5</a:t>
            </a:r>
          </a:p>
        </p:txBody>
      </p:sp>
      <p:sp>
        <p:nvSpPr>
          <p:cNvPr id="74764" name="Oval 17"/>
          <p:cNvSpPr>
            <a:spLocks noChangeArrowheads="1"/>
          </p:cNvSpPr>
          <p:nvPr/>
        </p:nvSpPr>
        <p:spPr bwMode="auto">
          <a:xfrm>
            <a:off x="6400800" y="4419600"/>
            <a:ext cx="1219200" cy="12192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a:spcBef>
                <a:spcPct val="0"/>
              </a:spcBef>
              <a:buClrTx/>
              <a:buFontTx/>
              <a:buNone/>
            </a:pPr>
            <a:endParaRPr lang="en-US" altLang="en-US" sz="1800">
              <a:latin typeface="Arial" charset="0"/>
              <a:cs typeface="Arial" charset="0"/>
            </a:endParaRPr>
          </a:p>
        </p:txBody>
      </p:sp>
      <p:sp>
        <p:nvSpPr>
          <p:cNvPr id="74765" name="Text Box 18"/>
          <p:cNvSpPr txBox="1">
            <a:spLocks noChangeArrowheads="1"/>
          </p:cNvSpPr>
          <p:nvPr/>
        </p:nvSpPr>
        <p:spPr bwMode="auto">
          <a:xfrm>
            <a:off x="6553200" y="4878388"/>
            <a:ext cx="914400" cy="379412"/>
          </a:xfrm>
          <a:prstGeom prst="rect">
            <a:avLst/>
          </a:prstGeom>
          <a:solidFill>
            <a:srgbClr val="FFCC66"/>
          </a:solidFill>
          <a:ln w="12700">
            <a:solidFill>
              <a:srgbClr val="FFCC66"/>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a:spcBef>
                <a:spcPct val="0"/>
              </a:spcBef>
              <a:buClrTx/>
              <a:buFontTx/>
              <a:buNone/>
            </a:pPr>
            <a:r>
              <a:rPr lang="en-US" altLang="en-US" sz="1800">
                <a:latin typeface="Arial" charset="0"/>
                <a:cs typeface="Arial" charset="0"/>
              </a:rPr>
              <a:t>Proc 2</a:t>
            </a:r>
          </a:p>
        </p:txBody>
      </p:sp>
      <p:sp>
        <p:nvSpPr>
          <p:cNvPr id="74766" name="Oval 19"/>
          <p:cNvSpPr>
            <a:spLocks noChangeArrowheads="1"/>
          </p:cNvSpPr>
          <p:nvPr/>
        </p:nvSpPr>
        <p:spPr bwMode="auto">
          <a:xfrm>
            <a:off x="6553200" y="2209800"/>
            <a:ext cx="1219200" cy="12192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a:spcBef>
                <a:spcPct val="0"/>
              </a:spcBef>
              <a:buClrTx/>
              <a:buFontTx/>
              <a:buNone/>
            </a:pPr>
            <a:endParaRPr lang="en-US" altLang="en-US" sz="1800">
              <a:latin typeface="Arial" charset="0"/>
              <a:cs typeface="Arial" charset="0"/>
            </a:endParaRPr>
          </a:p>
        </p:txBody>
      </p:sp>
      <p:sp>
        <p:nvSpPr>
          <p:cNvPr id="74767" name="Text Box 20"/>
          <p:cNvSpPr txBox="1">
            <a:spLocks noChangeArrowheads="1"/>
          </p:cNvSpPr>
          <p:nvPr/>
        </p:nvSpPr>
        <p:spPr bwMode="auto">
          <a:xfrm>
            <a:off x="6705600" y="2668588"/>
            <a:ext cx="914400" cy="379412"/>
          </a:xfrm>
          <a:prstGeom prst="rect">
            <a:avLst/>
          </a:prstGeom>
          <a:solidFill>
            <a:srgbClr val="FFCC66"/>
          </a:solidFill>
          <a:ln w="12700">
            <a:solidFill>
              <a:srgbClr val="FFCC66"/>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a:spcBef>
                <a:spcPct val="0"/>
              </a:spcBef>
              <a:buClrTx/>
              <a:buFontTx/>
              <a:buNone/>
            </a:pPr>
            <a:r>
              <a:rPr lang="en-US" altLang="en-US" sz="1800">
                <a:latin typeface="Arial" charset="0"/>
                <a:cs typeface="Arial" charset="0"/>
              </a:rPr>
              <a:t>Proc 1</a:t>
            </a:r>
          </a:p>
        </p:txBody>
      </p:sp>
      <p:sp>
        <p:nvSpPr>
          <p:cNvPr id="74768" name="AutoShape 33"/>
          <p:cNvSpPr>
            <a:spLocks noChangeArrowheads="1"/>
          </p:cNvSpPr>
          <p:nvPr/>
        </p:nvSpPr>
        <p:spPr bwMode="auto">
          <a:xfrm rot="-5400000">
            <a:off x="914400" y="3581400"/>
            <a:ext cx="1638300" cy="952500"/>
          </a:xfrm>
          <a:custGeom>
            <a:avLst/>
            <a:gdLst>
              <a:gd name="T0" fmla="*/ 2147483647 w 21600"/>
              <a:gd name="T1" fmla="*/ 171141 h 21600"/>
              <a:gd name="T2" fmla="*/ 642720184 w 21600"/>
              <a:gd name="T3" fmla="*/ 926099081 h 21600"/>
              <a:gd name="T4" fmla="*/ 2147483647 w 21600"/>
              <a:gd name="T5" fmla="*/ 252705967 h 21600"/>
              <a:gd name="T6" fmla="*/ 2147483647 w 21600"/>
              <a:gd name="T7" fmla="*/ 973775940 h 21600"/>
              <a:gd name="T8" fmla="*/ 2147483647 w 21600"/>
              <a:gd name="T9" fmla="*/ 1316604678 h 21600"/>
              <a:gd name="T10" fmla="*/ 2147483647 w 21600"/>
              <a:gd name="T11" fmla="*/ 944278823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647" y="11123"/>
                </a:moveTo>
                <a:cubicBezTo>
                  <a:pt x="18651" y="11016"/>
                  <a:pt x="18654" y="10908"/>
                  <a:pt x="18654" y="10800"/>
                </a:cubicBezTo>
                <a:cubicBezTo>
                  <a:pt x="18654" y="6462"/>
                  <a:pt x="15137" y="2946"/>
                  <a:pt x="10800" y="2946"/>
                </a:cubicBezTo>
                <a:cubicBezTo>
                  <a:pt x="6462" y="2946"/>
                  <a:pt x="2946" y="6462"/>
                  <a:pt x="2946" y="10800"/>
                </a:cubicBezTo>
                <a:lnTo>
                  <a:pt x="0" y="10800"/>
                </a:lnTo>
                <a:cubicBezTo>
                  <a:pt x="0" y="4835"/>
                  <a:pt x="4835" y="0"/>
                  <a:pt x="10800" y="0"/>
                </a:cubicBezTo>
                <a:cubicBezTo>
                  <a:pt x="16764" y="0"/>
                  <a:pt x="21600" y="4835"/>
                  <a:pt x="21600" y="10800"/>
                </a:cubicBezTo>
                <a:cubicBezTo>
                  <a:pt x="21600" y="10948"/>
                  <a:pt x="21596" y="11097"/>
                  <a:pt x="21590" y="11245"/>
                </a:cubicBezTo>
                <a:lnTo>
                  <a:pt x="24288" y="11356"/>
                </a:lnTo>
                <a:lnTo>
                  <a:pt x="19947" y="15354"/>
                </a:lnTo>
                <a:lnTo>
                  <a:pt x="15949" y="11012"/>
                </a:lnTo>
                <a:lnTo>
                  <a:pt x="18647" y="11123"/>
                </a:lnTo>
                <a:close/>
              </a:path>
            </a:pathLst>
          </a:custGeom>
          <a:solidFill>
            <a:srgbClr val="FFCC66"/>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9" name="AutoShape 34"/>
          <p:cNvSpPr>
            <a:spLocks noChangeArrowheads="1"/>
          </p:cNvSpPr>
          <p:nvPr/>
        </p:nvSpPr>
        <p:spPr bwMode="auto">
          <a:xfrm rot="5400000">
            <a:off x="7543800" y="3467100"/>
            <a:ext cx="1638300" cy="952500"/>
          </a:xfrm>
          <a:custGeom>
            <a:avLst/>
            <a:gdLst>
              <a:gd name="T0" fmla="*/ 2147483647 w 21600"/>
              <a:gd name="T1" fmla="*/ 171141 h 21600"/>
              <a:gd name="T2" fmla="*/ 642720184 w 21600"/>
              <a:gd name="T3" fmla="*/ 926099081 h 21600"/>
              <a:gd name="T4" fmla="*/ 2147483647 w 21600"/>
              <a:gd name="T5" fmla="*/ 252705967 h 21600"/>
              <a:gd name="T6" fmla="*/ 2147483647 w 21600"/>
              <a:gd name="T7" fmla="*/ 973775940 h 21600"/>
              <a:gd name="T8" fmla="*/ 2147483647 w 21600"/>
              <a:gd name="T9" fmla="*/ 1316604678 h 21600"/>
              <a:gd name="T10" fmla="*/ 2147483647 w 21600"/>
              <a:gd name="T11" fmla="*/ 944278823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647" y="11123"/>
                </a:moveTo>
                <a:cubicBezTo>
                  <a:pt x="18651" y="11016"/>
                  <a:pt x="18654" y="10908"/>
                  <a:pt x="18654" y="10800"/>
                </a:cubicBezTo>
                <a:cubicBezTo>
                  <a:pt x="18654" y="6462"/>
                  <a:pt x="15137" y="2946"/>
                  <a:pt x="10800" y="2946"/>
                </a:cubicBezTo>
                <a:cubicBezTo>
                  <a:pt x="6462" y="2946"/>
                  <a:pt x="2946" y="6462"/>
                  <a:pt x="2946" y="10800"/>
                </a:cubicBezTo>
                <a:lnTo>
                  <a:pt x="0" y="10800"/>
                </a:lnTo>
                <a:cubicBezTo>
                  <a:pt x="0" y="4835"/>
                  <a:pt x="4835" y="0"/>
                  <a:pt x="10800" y="0"/>
                </a:cubicBezTo>
                <a:cubicBezTo>
                  <a:pt x="16764" y="0"/>
                  <a:pt x="21600" y="4835"/>
                  <a:pt x="21600" y="10800"/>
                </a:cubicBezTo>
                <a:cubicBezTo>
                  <a:pt x="21600" y="10948"/>
                  <a:pt x="21596" y="11097"/>
                  <a:pt x="21590" y="11245"/>
                </a:cubicBezTo>
                <a:lnTo>
                  <a:pt x="24288" y="11356"/>
                </a:lnTo>
                <a:lnTo>
                  <a:pt x="19947" y="15354"/>
                </a:lnTo>
                <a:lnTo>
                  <a:pt x="15949" y="11012"/>
                </a:lnTo>
                <a:lnTo>
                  <a:pt x="18647" y="11123"/>
                </a:lnTo>
                <a:close/>
              </a:path>
            </a:pathLst>
          </a:custGeom>
          <a:solidFill>
            <a:srgbClr val="FFCC66"/>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1054100" y="1790700"/>
            <a:ext cx="1981200" cy="228600"/>
          </a:xfrm>
          <a:prstGeom prst="rect">
            <a:avLst/>
          </a:prstGeom>
          <a:solidFill>
            <a:srgbClr val="FFFFCC"/>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0"/>
              </a:spcBef>
              <a:buClrTx/>
              <a:buFontTx/>
              <a:buNone/>
            </a:pPr>
            <a:endParaRPr lang="en-US" altLang="en-US" sz="3200">
              <a:solidFill>
                <a:srgbClr val="FFFF99"/>
              </a:solidFill>
              <a:cs typeface="Arial" charset="0"/>
            </a:endParaRPr>
          </a:p>
        </p:txBody>
      </p:sp>
      <p:sp>
        <p:nvSpPr>
          <p:cNvPr id="75779" name="Rectangle 3"/>
          <p:cNvSpPr>
            <a:spLocks noGrp="1" noChangeArrowheads="1"/>
          </p:cNvSpPr>
          <p:nvPr>
            <p:ph type="title"/>
          </p:nvPr>
        </p:nvSpPr>
        <p:spPr>
          <a:xfrm>
            <a:off x="450850" y="274638"/>
            <a:ext cx="8235950" cy="1143000"/>
          </a:xfrm>
        </p:spPr>
        <p:txBody>
          <a:bodyPr/>
          <a:lstStyle/>
          <a:p>
            <a:r>
              <a:rPr lang="en-US" altLang="en-US" smtClean="0">
                <a:latin typeface="Times New Roman" pitchFamily="18" charset="0"/>
                <a:cs typeface="Times New Roman" pitchFamily="18" charset="0"/>
              </a:rPr>
              <a:t>Simple Example:</a:t>
            </a:r>
          </a:p>
        </p:txBody>
      </p:sp>
      <p:sp>
        <p:nvSpPr>
          <p:cNvPr id="75780" name="Rectangle 4"/>
          <p:cNvSpPr>
            <a:spLocks noChangeArrowheads="1"/>
          </p:cNvSpPr>
          <p:nvPr/>
        </p:nvSpPr>
        <p:spPr bwMode="auto">
          <a:xfrm>
            <a:off x="2971800" y="2667000"/>
            <a:ext cx="3200400" cy="228600"/>
          </a:xfrm>
          <a:prstGeom prst="rect">
            <a:avLst/>
          </a:prstGeom>
          <a:solidFill>
            <a:srgbClr val="FFFFCC"/>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0"/>
              </a:spcBef>
              <a:buClrTx/>
              <a:buFontTx/>
              <a:buNone/>
            </a:pPr>
            <a:endParaRPr lang="en-US" altLang="en-US" sz="3200">
              <a:solidFill>
                <a:srgbClr val="FFFF99"/>
              </a:solidFill>
              <a:cs typeface="Arial" charset="0"/>
            </a:endParaRPr>
          </a:p>
        </p:txBody>
      </p:sp>
      <p:sp>
        <p:nvSpPr>
          <p:cNvPr id="75781" name="Rectangle 5"/>
          <p:cNvSpPr>
            <a:spLocks noChangeArrowheads="1"/>
          </p:cNvSpPr>
          <p:nvPr/>
        </p:nvSpPr>
        <p:spPr bwMode="auto">
          <a:xfrm>
            <a:off x="5181600" y="3810000"/>
            <a:ext cx="609600" cy="228600"/>
          </a:xfrm>
          <a:prstGeom prst="rect">
            <a:avLst/>
          </a:prstGeom>
          <a:solidFill>
            <a:srgbClr val="FFFFCC"/>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0"/>
              </a:spcBef>
              <a:buClrTx/>
              <a:buFontTx/>
              <a:buNone/>
            </a:pPr>
            <a:endParaRPr lang="en-US" altLang="en-US" sz="3200">
              <a:solidFill>
                <a:srgbClr val="FFFF99"/>
              </a:solidFill>
              <a:cs typeface="Arial" charset="0"/>
            </a:endParaRPr>
          </a:p>
        </p:txBody>
      </p:sp>
      <p:sp>
        <p:nvSpPr>
          <p:cNvPr id="75782" name="Rectangle 6"/>
          <p:cNvSpPr>
            <a:spLocks noChangeArrowheads="1"/>
          </p:cNvSpPr>
          <p:nvPr/>
        </p:nvSpPr>
        <p:spPr bwMode="auto">
          <a:xfrm>
            <a:off x="5168900" y="4038600"/>
            <a:ext cx="850900" cy="228600"/>
          </a:xfrm>
          <a:prstGeom prst="rect">
            <a:avLst/>
          </a:prstGeom>
          <a:solidFill>
            <a:srgbClr val="FFFFCC"/>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0"/>
              </a:spcBef>
              <a:buClrTx/>
              <a:buFontTx/>
              <a:buNone/>
            </a:pPr>
            <a:endParaRPr lang="en-US" altLang="en-US" sz="3200">
              <a:solidFill>
                <a:srgbClr val="FFFF99"/>
              </a:solidFill>
              <a:cs typeface="Arial" charset="0"/>
            </a:endParaRPr>
          </a:p>
        </p:txBody>
      </p:sp>
      <p:sp>
        <p:nvSpPr>
          <p:cNvPr id="75783" name="Rectangle 7"/>
          <p:cNvSpPr>
            <a:spLocks noChangeArrowheads="1"/>
          </p:cNvSpPr>
          <p:nvPr/>
        </p:nvSpPr>
        <p:spPr bwMode="auto">
          <a:xfrm>
            <a:off x="990600" y="5105400"/>
            <a:ext cx="3810000" cy="228600"/>
          </a:xfrm>
          <a:prstGeom prst="rect">
            <a:avLst/>
          </a:prstGeom>
          <a:solidFill>
            <a:srgbClr val="FFFFCC"/>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0"/>
              </a:spcBef>
              <a:buClrTx/>
              <a:buFontTx/>
              <a:buNone/>
            </a:pPr>
            <a:endParaRPr lang="en-US" altLang="en-US" sz="3200">
              <a:solidFill>
                <a:srgbClr val="FFFF99"/>
              </a:solidFill>
              <a:cs typeface="Arial" charset="0"/>
            </a:endParaRPr>
          </a:p>
        </p:txBody>
      </p:sp>
      <p:sp>
        <p:nvSpPr>
          <p:cNvPr id="75784" name="Rectangle 8"/>
          <p:cNvSpPr>
            <a:spLocks noChangeArrowheads="1"/>
          </p:cNvSpPr>
          <p:nvPr/>
        </p:nvSpPr>
        <p:spPr bwMode="auto">
          <a:xfrm>
            <a:off x="1003300" y="5334000"/>
            <a:ext cx="3797300" cy="228600"/>
          </a:xfrm>
          <a:prstGeom prst="rect">
            <a:avLst/>
          </a:prstGeom>
          <a:solidFill>
            <a:srgbClr val="FFFFCC"/>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0"/>
              </a:spcBef>
              <a:buClrTx/>
              <a:buFontTx/>
              <a:buNone/>
            </a:pPr>
            <a:endParaRPr lang="en-US" altLang="en-US" sz="3200">
              <a:solidFill>
                <a:srgbClr val="FFFF99"/>
              </a:solidFill>
              <a:cs typeface="Arial" charset="0"/>
            </a:endParaRPr>
          </a:p>
        </p:txBody>
      </p:sp>
      <p:sp>
        <p:nvSpPr>
          <p:cNvPr id="75785" name="Rectangle 9"/>
          <p:cNvSpPr>
            <a:spLocks noGrp="1" noChangeArrowheads="1"/>
          </p:cNvSpPr>
          <p:nvPr>
            <p:ph idx="1"/>
          </p:nvPr>
        </p:nvSpPr>
        <p:spPr>
          <a:xfrm>
            <a:off x="228600" y="1371600"/>
            <a:ext cx="8686800" cy="5334000"/>
          </a:xfrm>
        </p:spPr>
        <p:txBody>
          <a:bodyPr/>
          <a:lstStyle/>
          <a:p>
            <a:pPr>
              <a:lnSpc>
                <a:spcPct val="70000"/>
              </a:lnSpc>
              <a:buFont typeface="Wingdings" pitchFamily="2" charset="2"/>
              <a:buNone/>
            </a:pPr>
            <a:r>
              <a:rPr lang="en-US" altLang="en-US" sz="1600" smtClean="0">
                <a:latin typeface="Courier New" pitchFamily="49" charset="0"/>
                <a:cs typeface="Times New Roman" pitchFamily="18" charset="0"/>
              </a:rPr>
              <a:t>      program tokenring</a:t>
            </a:r>
          </a:p>
          <a:p>
            <a:pPr>
              <a:lnSpc>
                <a:spcPct val="70000"/>
              </a:lnSpc>
              <a:buFont typeface="Wingdings" pitchFamily="2" charset="2"/>
              <a:buNone/>
            </a:pPr>
            <a:r>
              <a:rPr lang="en-US" altLang="en-US" sz="1600" smtClean="0">
                <a:latin typeface="Courier New" pitchFamily="49" charset="0"/>
                <a:cs typeface="Times New Roman" pitchFamily="18" charset="0"/>
              </a:rPr>
              <a:t>      implicit none</a:t>
            </a:r>
          </a:p>
          <a:p>
            <a:pPr>
              <a:lnSpc>
                <a:spcPct val="70000"/>
              </a:lnSpc>
              <a:buFont typeface="Wingdings" pitchFamily="2" charset="2"/>
              <a:buNone/>
            </a:pPr>
            <a:r>
              <a:rPr lang="en-US" altLang="en-US" sz="1600" smtClean="0">
                <a:latin typeface="Courier New" pitchFamily="49" charset="0"/>
                <a:cs typeface="Times New Roman" pitchFamily="18" charset="0"/>
              </a:rPr>
              <a:t>	   include "mpif.h"</a:t>
            </a:r>
          </a:p>
          <a:p>
            <a:pPr>
              <a:lnSpc>
                <a:spcPct val="70000"/>
              </a:lnSpc>
              <a:buFont typeface="Wingdings" pitchFamily="2" charset="2"/>
              <a:buNone/>
            </a:pPr>
            <a:r>
              <a:rPr lang="en-US" altLang="en-US" sz="1600" smtClean="0">
                <a:latin typeface="Courier New" pitchFamily="49" charset="0"/>
                <a:cs typeface="Times New Roman" pitchFamily="18" charset="0"/>
              </a:rPr>
              <a:t>c this is a sample test program to pass a token around the ring</a:t>
            </a:r>
          </a:p>
          <a:p>
            <a:pPr>
              <a:lnSpc>
                <a:spcPct val="70000"/>
              </a:lnSpc>
              <a:buFont typeface="Wingdings" pitchFamily="2" charset="2"/>
              <a:buNone/>
            </a:pPr>
            <a:r>
              <a:rPr lang="en-US" altLang="en-US" sz="1600" smtClean="0">
                <a:latin typeface="Courier New" pitchFamily="49" charset="0"/>
                <a:cs typeface="Times New Roman" pitchFamily="18" charset="0"/>
              </a:rPr>
              <a:t>c each pe will increment the token w/ by it's pe number</a:t>
            </a:r>
          </a:p>
          <a:p>
            <a:pPr>
              <a:lnSpc>
                <a:spcPct val="70000"/>
              </a:lnSpc>
              <a:buFont typeface="Wingdings" pitchFamily="2" charset="2"/>
              <a:buNone/>
            </a:pPr>
            <a:r>
              <a:rPr lang="en-US" altLang="en-US" sz="1600" smtClean="0">
                <a:latin typeface="Courier New" pitchFamily="49" charset="0"/>
                <a:cs typeface="Times New Roman" pitchFamily="18" charset="0"/>
              </a:rPr>
              <a:t>      integer itoken,npts,npes,myrank,msgtag,iprev,inext</a:t>
            </a:r>
          </a:p>
          <a:p>
            <a:pPr>
              <a:lnSpc>
                <a:spcPct val="70000"/>
              </a:lnSpc>
              <a:buFont typeface="Wingdings" pitchFamily="2" charset="2"/>
              <a:buNone/>
            </a:pPr>
            <a:r>
              <a:rPr lang="en-US" altLang="en-US" sz="1600" smtClean="0">
                <a:latin typeface="Courier New" pitchFamily="49" charset="0"/>
                <a:cs typeface="Times New Roman" pitchFamily="18" charset="0"/>
              </a:rPr>
              <a:t>      integer i,istat,irecvstat(MPI_STATUS_SIZE),len</a:t>
            </a:r>
          </a:p>
          <a:p>
            <a:pPr>
              <a:lnSpc>
                <a:spcPct val="70000"/>
              </a:lnSpc>
              <a:buFont typeface="Wingdings" pitchFamily="2" charset="2"/>
              <a:buNone/>
            </a:pPr>
            <a:endParaRPr lang="en-US" altLang="en-US" sz="1600" smtClean="0">
              <a:latin typeface="Courier New" pitchFamily="49" charset="0"/>
              <a:cs typeface="Times New Roman" pitchFamily="18" charset="0"/>
            </a:endParaRPr>
          </a:p>
          <a:p>
            <a:pPr>
              <a:lnSpc>
                <a:spcPct val="70000"/>
              </a:lnSpc>
              <a:buFont typeface="Wingdings" pitchFamily="2" charset="2"/>
              <a:buNone/>
            </a:pPr>
            <a:r>
              <a:rPr lang="en-US" altLang="en-US" sz="1600" smtClean="0">
                <a:latin typeface="Courier New" pitchFamily="49" charset="0"/>
                <a:cs typeface="Times New Roman" pitchFamily="18" charset="0"/>
              </a:rPr>
              <a:t>c initialize mpi, set the npes and myrank variables</a:t>
            </a:r>
          </a:p>
          <a:p>
            <a:pPr>
              <a:lnSpc>
                <a:spcPct val="70000"/>
              </a:lnSpc>
              <a:buFont typeface="Wingdings" pitchFamily="2" charset="2"/>
              <a:buNone/>
            </a:pPr>
            <a:r>
              <a:rPr lang="en-US" altLang="en-US" sz="1600" smtClean="0">
                <a:latin typeface="Courier New" pitchFamily="49" charset="0"/>
                <a:cs typeface="Times New Roman" pitchFamily="18" charset="0"/>
              </a:rPr>
              <a:t>      call MPI_Init(istat)</a:t>
            </a:r>
          </a:p>
          <a:p>
            <a:pPr>
              <a:lnSpc>
                <a:spcPct val="70000"/>
              </a:lnSpc>
              <a:buFont typeface="Wingdings" pitchFamily="2" charset="2"/>
              <a:buNone/>
            </a:pPr>
            <a:r>
              <a:rPr lang="en-US" altLang="en-US" sz="1600" smtClean="0">
                <a:latin typeface="Courier New" pitchFamily="49" charset="0"/>
                <a:cs typeface="Times New Roman" pitchFamily="18" charset="0"/>
              </a:rPr>
              <a:t>      if (istat.ne.0) stop "ERROR: can't initialize mpi" </a:t>
            </a:r>
          </a:p>
          <a:p>
            <a:pPr>
              <a:lnSpc>
                <a:spcPct val="70000"/>
              </a:lnSpc>
              <a:buFont typeface="Wingdings" pitchFamily="2" charset="2"/>
              <a:buNone/>
            </a:pPr>
            <a:r>
              <a:rPr lang="en-US" altLang="en-US" sz="1600" smtClean="0">
                <a:latin typeface="Courier New" pitchFamily="49" charset="0"/>
                <a:cs typeface="Times New Roman" pitchFamily="18" charset="0"/>
              </a:rPr>
              <a:t>      call MPI_Comm_size(MPI_COMM_WORLD,npes,istat)</a:t>
            </a:r>
          </a:p>
          <a:p>
            <a:pPr>
              <a:lnSpc>
                <a:spcPct val="70000"/>
              </a:lnSpc>
              <a:buFont typeface="Wingdings" pitchFamily="2" charset="2"/>
              <a:buNone/>
            </a:pPr>
            <a:r>
              <a:rPr lang="en-US" altLang="en-US" sz="1600" smtClean="0">
                <a:latin typeface="Courier New" pitchFamily="49" charset="0"/>
                <a:cs typeface="Times New Roman" pitchFamily="18" charset="0"/>
              </a:rPr>
              <a:t>      call MPI_Comm_rank(MPI_COMM_WORLD,myrank,istat)</a:t>
            </a:r>
          </a:p>
          <a:p>
            <a:pPr>
              <a:lnSpc>
                <a:spcPct val="70000"/>
              </a:lnSpc>
              <a:buFont typeface="Wingdings" pitchFamily="2" charset="2"/>
              <a:buNone/>
            </a:pPr>
            <a:r>
              <a:rPr lang="en-US" altLang="en-US" sz="1600" smtClean="0">
                <a:latin typeface="Courier New" pitchFamily="49" charset="0"/>
                <a:cs typeface="Times New Roman" pitchFamily="18" charset="0"/>
              </a:rPr>
              <a:t>c initialize variables on all pe's</a:t>
            </a:r>
          </a:p>
          <a:p>
            <a:pPr>
              <a:lnSpc>
                <a:spcPct val="70000"/>
              </a:lnSpc>
              <a:buFont typeface="Wingdings" pitchFamily="2" charset="2"/>
              <a:buNone/>
            </a:pPr>
            <a:r>
              <a:rPr lang="en-US" altLang="en-US" sz="1600" smtClean="0">
                <a:latin typeface="Courier New" pitchFamily="49" charset="0"/>
                <a:cs typeface="Times New Roman" pitchFamily="18" charset="0"/>
              </a:rPr>
              <a:t>      itoken = 0</a:t>
            </a:r>
          </a:p>
          <a:p>
            <a:pPr>
              <a:lnSpc>
                <a:spcPct val="70000"/>
              </a:lnSpc>
              <a:buFont typeface="Wingdings" pitchFamily="2" charset="2"/>
              <a:buNone/>
            </a:pPr>
            <a:r>
              <a:rPr lang="en-US" altLang="en-US" sz="1600" smtClean="0">
                <a:latin typeface="Courier New" pitchFamily="49" charset="0"/>
                <a:cs typeface="Times New Roman" pitchFamily="18" charset="0"/>
              </a:rPr>
              <a:t>      npts = 1</a:t>
            </a:r>
          </a:p>
          <a:p>
            <a:pPr>
              <a:lnSpc>
                <a:spcPct val="70000"/>
              </a:lnSpc>
              <a:buFont typeface="Wingdings" pitchFamily="2" charset="2"/>
              <a:buNone/>
            </a:pPr>
            <a:r>
              <a:rPr lang="en-US" altLang="en-US" sz="1600" smtClean="0">
                <a:latin typeface="Courier New" pitchFamily="49" charset="0"/>
                <a:cs typeface="Times New Roman" pitchFamily="18" charset="0"/>
              </a:rPr>
              <a:t>      msgtag = 101</a:t>
            </a:r>
          </a:p>
          <a:p>
            <a:pPr>
              <a:lnSpc>
                <a:spcPct val="70000"/>
              </a:lnSpc>
              <a:buFont typeface="Wingdings" pitchFamily="2" charset="2"/>
              <a:buNone/>
            </a:pPr>
            <a:r>
              <a:rPr lang="en-US" altLang="en-US" sz="1600" smtClean="0">
                <a:latin typeface="Courier New" pitchFamily="49" charset="0"/>
                <a:cs typeface="Times New Roman" pitchFamily="18" charset="0"/>
              </a:rPr>
              <a:t>      iprev = mod(myrank+npes-1,npes)</a:t>
            </a:r>
          </a:p>
          <a:p>
            <a:pPr>
              <a:lnSpc>
                <a:spcPct val="70000"/>
              </a:lnSpc>
              <a:buFont typeface="Wingdings" pitchFamily="2" charset="2"/>
              <a:buNone/>
            </a:pPr>
            <a:r>
              <a:rPr lang="en-US" altLang="en-US" sz="1600" smtClean="0">
                <a:latin typeface="Courier New" pitchFamily="49" charset="0"/>
                <a:cs typeface="Times New Roman" pitchFamily="18" charset="0"/>
              </a:rPr>
              <a:t>      inext = mod(myrank+npes+1,npes)</a:t>
            </a:r>
          </a:p>
          <a:p>
            <a:pPr>
              <a:lnSpc>
                <a:spcPct val="70000"/>
              </a:lnSpc>
              <a:buFont typeface="Wingdings" pitchFamily="2" charset="2"/>
              <a:buNone/>
            </a:pPr>
            <a:endParaRPr lang="en-US" altLang="en-US" sz="1600" smtClean="0">
              <a:latin typeface="Courier New" pitchFamily="49" charset="0"/>
              <a:cs typeface="Times New Roman" pitchFamily="18" charset="0"/>
            </a:endParaRPr>
          </a:p>
          <a:p>
            <a:pPr>
              <a:lnSpc>
                <a:spcPct val="70000"/>
              </a:lnSpc>
              <a:buFont typeface="Wingdings" pitchFamily="2" charset="2"/>
              <a:buNone/>
            </a:pPr>
            <a:endParaRPr lang="en-US" altLang="en-US" sz="1600" smtClean="0">
              <a:latin typeface="Courier New" pitchFamily="49" charset="0"/>
              <a:cs typeface="Times New Roman" pitchFamily="18" charset="0"/>
            </a:endParaRPr>
          </a:p>
        </p:txBody>
      </p:sp>
    </p:spTree>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450850" y="274638"/>
            <a:ext cx="8235950" cy="1143000"/>
          </a:xfrm>
        </p:spPr>
        <p:txBody>
          <a:bodyPr/>
          <a:lstStyle/>
          <a:p>
            <a:r>
              <a:rPr lang="en-US" altLang="en-US" smtClean="0">
                <a:latin typeface="Times New Roman" pitchFamily="18" charset="0"/>
                <a:cs typeface="Times New Roman" pitchFamily="18" charset="0"/>
              </a:rPr>
              <a:t>Simple Example Cont.</a:t>
            </a:r>
          </a:p>
        </p:txBody>
      </p:sp>
      <p:sp>
        <p:nvSpPr>
          <p:cNvPr id="76803" name="Rectangle 3"/>
          <p:cNvSpPr>
            <a:spLocks noChangeArrowheads="1"/>
          </p:cNvSpPr>
          <p:nvPr/>
        </p:nvSpPr>
        <p:spPr bwMode="auto">
          <a:xfrm>
            <a:off x="1244600" y="1752600"/>
            <a:ext cx="2717800" cy="304800"/>
          </a:xfrm>
          <a:prstGeom prst="rect">
            <a:avLst/>
          </a:prstGeom>
          <a:solidFill>
            <a:srgbClr val="FFFFCC"/>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0"/>
              </a:spcBef>
              <a:buClrTx/>
              <a:buFontTx/>
              <a:buNone/>
            </a:pPr>
            <a:endParaRPr lang="en-US" altLang="en-US" sz="3200">
              <a:solidFill>
                <a:schemeClr val="bg2"/>
              </a:solidFill>
              <a:cs typeface="Arial" charset="0"/>
            </a:endParaRPr>
          </a:p>
        </p:txBody>
      </p:sp>
      <p:sp>
        <p:nvSpPr>
          <p:cNvPr id="76804" name="Rectangle 4"/>
          <p:cNvSpPr>
            <a:spLocks noChangeArrowheads="1"/>
          </p:cNvSpPr>
          <p:nvPr/>
        </p:nvSpPr>
        <p:spPr bwMode="auto">
          <a:xfrm>
            <a:off x="1066800" y="2971800"/>
            <a:ext cx="838200" cy="228600"/>
          </a:xfrm>
          <a:prstGeom prst="rect">
            <a:avLst/>
          </a:prstGeom>
          <a:solidFill>
            <a:srgbClr val="FFFFCC"/>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0"/>
              </a:spcBef>
              <a:buClrTx/>
              <a:buFontTx/>
              <a:buNone/>
            </a:pPr>
            <a:endParaRPr lang="en-US" altLang="en-US" sz="3200">
              <a:solidFill>
                <a:schemeClr val="bg2"/>
              </a:solidFill>
              <a:cs typeface="Arial" charset="0"/>
            </a:endParaRPr>
          </a:p>
        </p:txBody>
      </p:sp>
      <p:sp>
        <p:nvSpPr>
          <p:cNvPr id="76805" name="Rectangle 5"/>
          <p:cNvSpPr>
            <a:spLocks noChangeArrowheads="1"/>
          </p:cNvSpPr>
          <p:nvPr/>
        </p:nvSpPr>
        <p:spPr bwMode="auto">
          <a:xfrm>
            <a:off x="1028700" y="4114800"/>
            <a:ext cx="914400" cy="228600"/>
          </a:xfrm>
          <a:prstGeom prst="rect">
            <a:avLst/>
          </a:prstGeom>
          <a:solidFill>
            <a:srgbClr val="FFFFCC"/>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0"/>
              </a:spcBef>
              <a:buClrTx/>
              <a:buFontTx/>
              <a:buNone/>
            </a:pPr>
            <a:endParaRPr lang="en-US" altLang="en-US" sz="3200">
              <a:solidFill>
                <a:schemeClr val="bg2"/>
              </a:solidFill>
              <a:cs typeface="Arial" charset="0"/>
            </a:endParaRPr>
          </a:p>
        </p:txBody>
      </p:sp>
      <p:sp>
        <p:nvSpPr>
          <p:cNvPr id="73734" name="Rectangle 6"/>
          <p:cNvSpPr>
            <a:spLocks noGrp="1" noChangeArrowheads="1"/>
          </p:cNvSpPr>
          <p:nvPr>
            <p:ph idx="1"/>
          </p:nvPr>
        </p:nvSpPr>
        <p:spPr>
          <a:xfrm>
            <a:off x="457200" y="1600200"/>
            <a:ext cx="8229600" cy="4081463"/>
          </a:xfrm>
        </p:spPr>
        <p:txBody>
          <a:bodyPr rtlCol="0">
            <a:normAutofit lnSpcReduction="10000"/>
          </a:bodyPr>
          <a:lstStyle/>
          <a:p>
            <a:pPr fontAlgn="auto">
              <a:lnSpc>
                <a:spcPct val="70000"/>
              </a:lnSpc>
              <a:spcAft>
                <a:spcPts val="0"/>
              </a:spcAft>
              <a:buFont typeface="Wingdings" pitchFamily="2" charset="2"/>
              <a:buNone/>
              <a:defRPr/>
            </a:pPr>
            <a:r>
              <a:rPr lang="en-US" altLang="en-US" sz="1600" dirty="0" smtClean="0">
                <a:latin typeface="Courier New" pitchFamily="49" charset="0"/>
              </a:rPr>
              <a:t>c now send and receive the token</a:t>
            </a:r>
          </a:p>
          <a:p>
            <a:pPr fontAlgn="auto">
              <a:lnSpc>
                <a:spcPct val="70000"/>
              </a:lnSpc>
              <a:spcAft>
                <a:spcPts val="0"/>
              </a:spcAft>
              <a:buFont typeface="Wingdings" pitchFamily="2" charset="2"/>
              <a:buNone/>
              <a:defRPr/>
            </a:pPr>
            <a:r>
              <a:rPr lang="en-US" altLang="en-US" sz="1600" dirty="0" smtClean="0">
                <a:latin typeface="Courier New" pitchFamily="49" charset="0"/>
              </a:rPr>
              <a:t>      if (myrank.eq.0) then</a:t>
            </a:r>
          </a:p>
          <a:p>
            <a:pPr fontAlgn="auto">
              <a:lnSpc>
                <a:spcPct val="70000"/>
              </a:lnSpc>
              <a:spcAft>
                <a:spcPts val="0"/>
              </a:spcAft>
              <a:buFont typeface="Wingdings" pitchFamily="2" charset="2"/>
              <a:buNone/>
              <a:defRPr/>
            </a:pPr>
            <a:r>
              <a:rPr lang="en-US" altLang="en-US" sz="1600" dirty="0" smtClean="0">
                <a:latin typeface="Courier New" pitchFamily="49" charset="0"/>
              </a:rPr>
              <a:t>	    </a:t>
            </a:r>
            <a:r>
              <a:rPr lang="en-US" altLang="en-US" sz="1600" dirty="0" err="1" smtClean="0">
                <a:latin typeface="Courier New" pitchFamily="49" charset="0"/>
              </a:rPr>
              <a:t>itoken</a:t>
            </a:r>
            <a:r>
              <a:rPr lang="en-US" altLang="en-US" sz="1600" dirty="0" smtClean="0">
                <a:latin typeface="Courier New" pitchFamily="49" charset="0"/>
              </a:rPr>
              <a:t> = </a:t>
            </a:r>
            <a:r>
              <a:rPr lang="en-US" altLang="en-US" sz="1600" dirty="0" err="1" smtClean="0">
                <a:latin typeface="Courier New" pitchFamily="49" charset="0"/>
              </a:rPr>
              <a:t>itoken</a:t>
            </a:r>
            <a:r>
              <a:rPr lang="en-US" altLang="en-US" sz="1600" dirty="0" smtClean="0">
                <a:latin typeface="Courier New" pitchFamily="49" charset="0"/>
              </a:rPr>
              <a:t> + </a:t>
            </a:r>
            <a:r>
              <a:rPr lang="en-US" altLang="en-US" sz="1600" dirty="0" err="1" smtClean="0">
                <a:latin typeface="Courier New" pitchFamily="49" charset="0"/>
              </a:rPr>
              <a:t>myrank</a:t>
            </a:r>
            <a:r>
              <a:rPr lang="en-US" altLang="en-US" sz="1600" dirty="0" smtClean="0">
                <a:latin typeface="Courier New" pitchFamily="49" charset="0"/>
              </a:rPr>
              <a:t>         </a:t>
            </a:r>
          </a:p>
          <a:p>
            <a:pPr fontAlgn="auto">
              <a:lnSpc>
                <a:spcPct val="70000"/>
              </a:lnSpc>
              <a:spcAft>
                <a:spcPts val="0"/>
              </a:spcAft>
              <a:buFont typeface="Wingdings" pitchFamily="2" charset="2"/>
              <a:buNone/>
              <a:defRPr/>
            </a:pPr>
            <a:r>
              <a:rPr lang="en-US" altLang="en-US" sz="1600" dirty="0" smtClean="0">
                <a:latin typeface="Courier New" pitchFamily="49" charset="0"/>
              </a:rPr>
              <a:t>	    call </a:t>
            </a:r>
            <a:r>
              <a:rPr lang="en-US" altLang="en-US" sz="1600" dirty="0" err="1" smtClean="0">
                <a:latin typeface="Courier New" pitchFamily="49" charset="0"/>
              </a:rPr>
              <a:t>MPI_Send</a:t>
            </a:r>
            <a:r>
              <a:rPr lang="en-US" altLang="en-US" sz="1600" dirty="0" smtClean="0">
                <a:latin typeface="Courier New" pitchFamily="49" charset="0"/>
              </a:rPr>
              <a:t> (</a:t>
            </a:r>
            <a:r>
              <a:rPr lang="en-US" altLang="en-US" sz="1600" dirty="0" err="1" smtClean="0">
                <a:latin typeface="Courier New" pitchFamily="49" charset="0"/>
              </a:rPr>
              <a:t>itoken,npts,MPI_INTEGER,inext,msgtag</a:t>
            </a:r>
            <a:r>
              <a:rPr lang="en-US" altLang="en-US" sz="1600" dirty="0" smtClean="0">
                <a:latin typeface="Courier New" pitchFamily="49" charset="0"/>
              </a:rPr>
              <a:t>,</a:t>
            </a:r>
          </a:p>
          <a:p>
            <a:pPr fontAlgn="auto">
              <a:lnSpc>
                <a:spcPct val="70000"/>
              </a:lnSpc>
              <a:spcAft>
                <a:spcPts val="0"/>
              </a:spcAft>
              <a:buFont typeface="Wingdings" pitchFamily="2" charset="2"/>
              <a:buNone/>
              <a:defRPr/>
            </a:pPr>
            <a:r>
              <a:rPr lang="en-US" altLang="en-US" sz="1600" dirty="0" smtClean="0">
                <a:latin typeface="Courier New" pitchFamily="49" charset="0"/>
              </a:rPr>
              <a:t>     &amp;	      </a:t>
            </a:r>
            <a:r>
              <a:rPr lang="en-US" altLang="en-US" sz="1600" dirty="0" err="1" smtClean="0">
                <a:latin typeface="Courier New" pitchFamily="49" charset="0"/>
              </a:rPr>
              <a:t>MPI_COMM_WORLD,istat</a:t>
            </a:r>
            <a:r>
              <a:rPr lang="en-US" altLang="en-US" sz="1600" dirty="0" smtClean="0">
                <a:latin typeface="Courier New" pitchFamily="49" charset="0"/>
              </a:rPr>
              <a:t>)</a:t>
            </a:r>
          </a:p>
          <a:p>
            <a:pPr fontAlgn="auto">
              <a:lnSpc>
                <a:spcPct val="70000"/>
              </a:lnSpc>
              <a:spcAft>
                <a:spcPts val="0"/>
              </a:spcAft>
              <a:buFont typeface="Wingdings" pitchFamily="2" charset="2"/>
              <a:buNone/>
              <a:defRPr/>
            </a:pPr>
            <a:r>
              <a:rPr lang="en-US" altLang="en-US" sz="1600" dirty="0" smtClean="0">
                <a:latin typeface="Courier New" pitchFamily="49" charset="0"/>
              </a:rPr>
              <a:t>	    call </a:t>
            </a:r>
            <a:r>
              <a:rPr lang="en-US" altLang="en-US" sz="1600" dirty="0" err="1" smtClean="0">
                <a:latin typeface="Courier New" pitchFamily="49" charset="0"/>
              </a:rPr>
              <a:t>MPI_Recv</a:t>
            </a:r>
            <a:r>
              <a:rPr lang="en-US" altLang="en-US" sz="1600" dirty="0" smtClean="0">
                <a:latin typeface="Courier New" pitchFamily="49" charset="0"/>
              </a:rPr>
              <a:t> (</a:t>
            </a:r>
            <a:r>
              <a:rPr lang="en-US" altLang="en-US" sz="1600" dirty="0" err="1" smtClean="0">
                <a:latin typeface="Courier New" pitchFamily="49" charset="0"/>
              </a:rPr>
              <a:t>itoken,npts,MPI_INTEGER,iprev,msgtag</a:t>
            </a:r>
            <a:r>
              <a:rPr lang="en-US" altLang="en-US" sz="1600" dirty="0" smtClean="0">
                <a:latin typeface="Courier New" pitchFamily="49" charset="0"/>
              </a:rPr>
              <a:t>,</a:t>
            </a:r>
          </a:p>
          <a:p>
            <a:pPr fontAlgn="auto">
              <a:lnSpc>
                <a:spcPct val="70000"/>
              </a:lnSpc>
              <a:spcAft>
                <a:spcPts val="0"/>
              </a:spcAft>
              <a:buFont typeface="Wingdings" pitchFamily="2" charset="2"/>
              <a:buNone/>
              <a:defRPr/>
            </a:pPr>
            <a:r>
              <a:rPr lang="en-US" altLang="en-US" sz="1600" dirty="0" smtClean="0">
                <a:latin typeface="Courier New" pitchFamily="49" charset="0"/>
              </a:rPr>
              <a:t>     &amp;        </a:t>
            </a:r>
            <a:r>
              <a:rPr lang="en-US" altLang="en-US" sz="1600" dirty="0" err="1" smtClean="0">
                <a:latin typeface="Courier New" pitchFamily="49" charset="0"/>
              </a:rPr>
              <a:t>MPI_COMM_WORLD,irecvstat,istat</a:t>
            </a:r>
            <a:r>
              <a:rPr lang="en-US" altLang="en-US" sz="1600" dirty="0" smtClean="0">
                <a:latin typeface="Courier New" pitchFamily="49" charset="0"/>
              </a:rPr>
              <a:t>)</a:t>
            </a:r>
          </a:p>
          <a:p>
            <a:pPr fontAlgn="auto">
              <a:lnSpc>
                <a:spcPct val="70000"/>
              </a:lnSpc>
              <a:spcAft>
                <a:spcPts val="0"/>
              </a:spcAft>
              <a:buFont typeface="Wingdings" pitchFamily="2" charset="2"/>
              <a:buNone/>
              <a:defRPr/>
            </a:pPr>
            <a:r>
              <a:rPr lang="en-US" altLang="en-US" sz="1600" dirty="0" smtClean="0">
                <a:latin typeface="Courier New" pitchFamily="49" charset="0"/>
              </a:rPr>
              <a:t>      else</a:t>
            </a:r>
          </a:p>
          <a:p>
            <a:pPr fontAlgn="auto">
              <a:lnSpc>
                <a:spcPct val="70000"/>
              </a:lnSpc>
              <a:spcAft>
                <a:spcPts val="0"/>
              </a:spcAft>
              <a:buFont typeface="Wingdings" pitchFamily="2" charset="2"/>
              <a:buNone/>
              <a:defRPr/>
            </a:pPr>
            <a:r>
              <a:rPr lang="en-US" altLang="en-US" sz="1600" dirty="0" smtClean="0">
                <a:latin typeface="Courier New" pitchFamily="49" charset="0"/>
              </a:rPr>
              <a:t>         call </a:t>
            </a:r>
            <a:r>
              <a:rPr lang="en-US" altLang="en-US" sz="1600" dirty="0" err="1" smtClean="0">
                <a:latin typeface="Courier New" pitchFamily="49" charset="0"/>
              </a:rPr>
              <a:t>MPI_Recv</a:t>
            </a:r>
            <a:r>
              <a:rPr lang="en-US" altLang="en-US" sz="1600" dirty="0" smtClean="0">
                <a:latin typeface="Courier New" pitchFamily="49" charset="0"/>
              </a:rPr>
              <a:t> (</a:t>
            </a:r>
            <a:r>
              <a:rPr lang="en-US" altLang="en-US" sz="1600" dirty="0" err="1" smtClean="0">
                <a:latin typeface="Courier New" pitchFamily="49" charset="0"/>
              </a:rPr>
              <a:t>itoken,npts,MPI_INTEGER,iprev,msgtag</a:t>
            </a:r>
            <a:r>
              <a:rPr lang="en-US" altLang="en-US" sz="1600" dirty="0" smtClean="0">
                <a:latin typeface="Courier New" pitchFamily="49" charset="0"/>
              </a:rPr>
              <a:t>,</a:t>
            </a:r>
          </a:p>
          <a:p>
            <a:pPr fontAlgn="auto">
              <a:lnSpc>
                <a:spcPct val="70000"/>
              </a:lnSpc>
              <a:spcAft>
                <a:spcPts val="0"/>
              </a:spcAft>
              <a:buFont typeface="Wingdings" pitchFamily="2" charset="2"/>
              <a:buNone/>
              <a:defRPr/>
            </a:pPr>
            <a:r>
              <a:rPr lang="en-US" altLang="en-US" sz="1600" dirty="0" smtClean="0">
                <a:latin typeface="Courier New" pitchFamily="49" charset="0"/>
              </a:rPr>
              <a:t>     &amp;        </a:t>
            </a:r>
            <a:r>
              <a:rPr lang="en-US" altLang="en-US" sz="1600" dirty="0" err="1" smtClean="0">
                <a:latin typeface="Courier New" pitchFamily="49" charset="0"/>
              </a:rPr>
              <a:t>MPI_COMM_WORLD,irecvstat,istat</a:t>
            </a:r>
            <a:r>
              <a:rPr lang="en-US" altLang="en-US" sz="1600" dirty="0" smtClean="0">
                <a:latin typeface="Courier New" pitchFamily="49" charset="0"/>
              </a:rPr>
              <a:t>)</a:t>
            </a:r>
          </a:p>
          <a:p>
            <a:pPr fontAlgn="auto">
              <a:lnSpc>
                <a:spcPct val="70000"/>
              </a:lnSpc>
              <a:spcAft>
                <a:spcPts val="0"/>
              </a:spcAft>
              <a:buFont typeface="Wingdings" pitchFamily="2" charset="2"/>
              <a:buNone/>
              <a:defRPr/>
            </a:pPr>
            <a:r>
              <a:rPr lang="en-US" altLang="en-US" sz="1600" dirty="0" smtClean="0">
                <a:latin typeface="Courier New" pitchFamily="49" charset="0"/>
              </a:rPr>
              <a:t>         </a:t>
            </a:r>
            <a:r>
              <a:rPr lang="en-US" altLang="en-US" sz="1600" dirty="0" err="1" smtClean="0">
                <a:latin typeface="Courier New" pitchFamily="49" charset="0"/>
              </a:rPr>
              <a:t>itoken</a:t>
            </a:r>
            <a:r>
              <a:rPr lang="en-US" altLang="en-US" sz="1600" dirty="0" smtClean="0">
                <a:latin typeface="Courier New" pitchFamily="49" charset="0"/>
              </a:rPr>
              <a:t> = </a:t>
            </a:r>
            <a:r>
              <a:rPr lang="en-US" altLang="en-US" sz="1600" dirty="0" err="1" smtClean="0">
                <a:latin typeface="Courier New" pitchFamily="49" charset="0"/>
              </a:rPr>
              <a:t>itoken</a:t>
            </a:r>
            <a:r>
              <a:rPr lang="en-US" altLang="en-US" sz="1600" dirty="0" smtClean="0">
                <a:latin typeface="Courier New" pitchFamily="49" charset="0"/>
              </a:rPr>
              <a:t> + </a:t>
            </a:r>
            <a:r>
              <a:rPr lang="en-US" altLang="en-US" sz="1600" dirty="0" err="1" smtClean="0">
                <a:latin typeface="Courier New" pitchFamily="49" charset="0"/>
              </a:rPr>
              <a:t>myrank</a:t>
            </a:r>
            <a:endParaRPr lang="en-US" altLang="en-US" sz="1600" dirty="0" smtClean="0">
              <a:latin typeface="Courier New" pitchFamily="49" charset="0"/>
            </a:endParaRPr>
          </a:p>
          <a:p>
            <a:pPr fontAlgn="auto">
              <a:lnSpc>
                <a:spcPct val="70000"/>
              </a:lnSpc>
              <a:spcAft>
                <a:spcPts val="0"/>
              </a:spcAft>
              <a:buFont typeface="Wingdings" pitchFamily="2" charset="2"/>
              <a:buNone/>
              <a:defRPr/>
            </a:pPr>
            <a:r>
              <a:rPr lang="en-US" altLang="en-US" sz="1600" dirty="0" smtClean="0">
                <a:latin typeface="Courier New" pitchFamily="49" charset="0"/>
              </a:rPr>
              <a:t>         call </a:t>
            </a:r>
            <a:r>
              <a:rPr lang="en-US" altLang="en-US" sz="1600" dirty="0" err="1" smtClean="0">
                <a:latin typeface="Courier New" pitchFamily="49" charset="0"/>
              </a:rPr>
              <a:t>MPI_Send</a:t>
            </a:r>
            <a:r>
              <a:rPr lang="en-US" altLang="en-US" sz="1600" dirty="0" smtClean="0">
                <a:latin typeface="Courier New" pitchFamily="49" charset="0"/>
              </a:rPr>
              <a:t> (</a:t>
            </a:r>
            <a:r>
              <a:rPr lang="en-US" altLang="en-US" sz="1600" dirty="0" err="1" smtClean="0">
                <a:latin typeface="Courier New" pitchFamily="49" charset="0"/>
              </a:rPr>
              <a:t>itoken,npts,MPI_INTEGER,inext,msgtag</a:t>
            </a:r>
            <a:r>
              <a:rPr lang="en-US" altLang="en-US" sz="1600" dirty="0" smtClean="0">
                <a:latin typeface="Courier New" pitchFamily="49" charset="0"/>
              </a:rPr>
              <a:t>,</a:t>
            </a:r>
          </a:p>
          <a:p>
            <a:pPr fontAlgn="auto">
              <a:lnSpc>
                <a:spcPct val="70000"/>
              </a:lnSpc>
              <a:spcAft>
                <a:spcPts val="0"/>
              </a:spcAft>
              <a:buFont typeface="Wingdings" pitchFamily="2" charset="2"/>
              <a:buNone/>
              <a:defRPr/>
            </a:pPr>
            <a:r>
              <a:rPr lang="en-US" altLang="en-US" sz="1600" dirty="0" smtClean="0">
                <a:latin typeface="Courier New" pitchFamily="49" charset="0"/>
              </a:rPr>
              <a:t>     &amp;        </a:t>
            </a:r>
            <a:r>
              <a:rPr lang="en-US" altLang="en-US" sz="1600" dirty="0" err="1" smtClean="0">
                <a:latin typeface="Courier New" pitchFamily="49" charset="0"/>
              </a:rPr>
              <a:t>MPI_COMM_WORLD,istat</a:t>
            </a:r>
            <a:r>
              <a:rPr lang="en-US" altLang="en-US" sz="1600" dirty="0" smtClean="0">
                <a:latin typeface="Courier New" pitchFamily="49" charset="0"/>
              </a:rPr>
              <a:t>)</a:t>
            </a:r>
          </a:p>
          <a:p>
            <a:pPr fontAlgn="auto">
              <a:lnSpc>
                <a:spcPct val="70000"/>
              </a:lnSpc>
              <a:spcAft>
                <a:spcPts val="0"/>
              </a:spcAft>
              <a:buFont typeface="Wingdings" pitchFamily="2" charset="2"/>
              <a:buNone/>
              <a:defRPr/>
            </a:pPr>
            <a:r>
              <a:rPr lang="en-US" altLang="en-US" sz="1600" dirty="0" smtClean="0">
                <a:latin typeface="Courier New" pitchFamily="49" charset="0"/>
              </a:rPr>
              <a:t>      </a:t>
            </a:r>
            <a:r>
              <a:rPr lang="en-US" altLang="en-US" sz="1600" dirty="0" err="1" smtClean="0">
                <a:latin typeface="Courier New" pitchFamily="49" charset="0"/>
              </a:rPr>
              <a:t>endif</a:t>
            </a:r>
            <a:endParaRPr lang="en-US" altLang="en-US" sz="1600" dirty="0" smtClean="0">
              <a:latin typeface="Courier New" pitchFamily="49" charset="0"/>
            </a:endParaRPr>
          </a:p>
          <a:p>
            <a:pPr fontAlgn="auto">
              <a:lnSpc>
                <a:spcPct val="70000"/>
              </a:lnSpc>
              <a:spcAft>
                <a:spcPts val="0"/>
              </a:spcAft>
              <a:buFont typeface="Wingdings" pitchFamily="2" charset="2"/>
              <a:buNone/>
              <a:defRPr/>
            </a:pPr>
            <a:r>
              <a:rPr lang="en-US" altLang="en-US" sz="1600" dirty="0" smtClean="0">
                <a:latin typeface="Courier New" pitchFamily="49" charset="0"/>
              </a:rPr>
              <a:t>      print *, "</a:t>
            </a:r>
            <a:r>
              <a:rPr lang="en-US" altLang="en-US" sz="1600" dirty="0" err="1" smtClean="0">
                <a:latin typeface="Courier New" pitchFamily="49" charset="0"/>
              </a:rPr>
              <a:t>myrank</a:t>
            </a:r>
            <a:r>
              <a:rPr lang="en-US" altLang="en-US" sz="1600" dirty="0" smtClean="0">
                <a:latin typeface="Courier New" pitchFamily="49" charset="0"/>
              </a:rPr>
              <a:t> = ",</a:t>
            </a:r>
            <a:r>
              <a:rPr lang="en-US" altLang="en-US" sz="1600" dirty="0" err="1" smtClean="0">
                <a:latin typeface="Courier New" pitchFamily="49" charset="0"/>
              </a:rPr>
              <a:t>myrank</a:t>
            </a:r>
            <a:r>
              <a:rPr lang="en-US" altLang="en-US" sz="1600" dirty="0" smtClean="0">
                <a:latin typeface="Courier New" pitchFamily="49" charset="0"/>
              </a:rPr>
              <a:t>," received token = ",</a:t>
            </a:r>
            <a:r>
              <a:rPr lang="en-US" altLang="en-US" sz="1600" dirty="0" err="1" smtClean="0">
                <a:latin typeface="Courier New" pitchFamily="49" charset="0"/>
              </a:rPr>
              <a:t>itoken</a:t>
            </a:r>
            <a:endParaRPr lang="en-US" altLang="en-US" sz="1600" dirty="0" smtClean="0">
              <a:latin typeface="Courier New" pitchFamily="49" charset="0"/>
            </a:endParaRPr>
          </a:p>
          <a:p>
            <a:pPr fontAlgn="auto">
              <a:lnSpc>
                <a:spcPct val="70000"/>
              </a:lnSpc>
              <a:spcAft>
                <a:spcPts val="0"/>
              </a:spcAft>
              <a:buFont typeface="Wingdings" pitchFamily="2" charset="2"/>
              <a:buNone/>
              <a:defRPr/>
            </a:pPr>
            <a:endParaRPr lang="en-US" altLang="en-US" sz="1600" dirty="0" smtClean="0">
              <a:latin typeface="Courier New" pitchFamily="49" charset="0"/>
            </a:endParaRPr>
          </a:p>
          <a:p>
            <a:pPr fontAlgn="auto">
              <a:lnSpc>
                <a:spcPct val="70000"/>
              </a:lnSpc>
              <a:spcAft>
                <a:spcPts val="0"/>
              </a:spcAft>
              <a:buFont typeface="Wingdings" pitchFamily="2" charset="2"/>
              <a:buNone/>
              <a:defRPr/>
            </a:pPr>
            <a:r>
              <a:rPr lang="en-US" altLang="en-US" sz="1600" dirty="0" smtClean="0">
                <a:latin typeface="Courier New" pitchFamily="49" charset="0"/>
              </a:rPr>
              <a:t>c call barrier and exit</a:t>
            </a:r>
          </a:p>
          <a:p>
            <a:pPr fontAlgn="auto">
              <a:lnSpc>
                <a:spcPct val="70000"/>
              </a:lnSpc>
              <a:spcAft>
                <a:spcPts val="0"/>
              </a:spcAft>
              <a:buFont typeface="Wingdings" pitchFamily="2" charset="2"/>
              <a:buNone/>
              <a:defRPr/>
            </a:pPr>
            <a:r>
              <a:rPr lang="en-US" altLang="en-US" sz="1600" dirty="0" smtClean="0">
                <a:latin typeface="Courier New" pitchFamily="49" charset="0"/>
              </a:rPr>
              <a:t>      call </a:t>
            </a:r>
            <a:r>
              <a:rPr lang="en-US" altLang="en-US" sz="1600" dirty="0" err="1" smtClean="0">
                <a:latin typeface="Courier New" pitchFamily="49" charset="0"/>
              </a:rPr>
              <a:t>mpi_barrier</a:t>
            </a:r>
            <a:r>
              <a:rPr lang="en-US" altLang="en-US" sz="1600" dirty="0" smtClean="0">
                <a:latin typeface="Courier New" pitchFamily="49" charset="0"/>
              </a:rPr>
              <a:t>(</a:t>
            </a:r>
            <a:r>
              <a:rPr lang="en-US" altLang="en-US" sz="1600" dirty="0" err="1" smtClean="0">
                <a:latin typeface="Courier New" pitchFamily="49" charset="0"/>
              </a:rPr>
              <a:t>MPI_COMM_WORLD,istat</a:t>
            </a:r>
            <a:r>
              <a:rPr lang="en-US" altLang="en-US" sz="1600" dirty="0" smtClean="0">
                <a:latin typeface="Courier New" pitchFamily="49" charset="0"/>
              </a:rPr>
              <a:t>)</a:t>
            </a:r>
          </a:p>
          <a:p>
            <a:pPr fontAlgn="auto">
              <a:lnSpc>
                <a:spcPct val="70000"/>
              </a:lnSpc>
              <a:spcAft>
                <a:spcPts val="0"/>
              </a:spcAft>
              <a:buFont typeface="Wingdings" pitchFamily="2" charset="2"/>
              <a:buNone/>
              <a:defRPr/>
            </a:pPr>
            <a:r>
              <a:rPr lang="en-US" altLang="en-US" sz="1600" dirty="0" smtClean="0">
                <a:latin typeface="Courier New" pitchFamily="49" charset="0"/>
              </a:rPr>
              <a:t>      call </a:t>
            </a:r>
            <a:r>
              <a:rPr lang="en-US" altLang="en-US" sz="1600" dirty="0" err="1" smtClean="0">
                <a:latin typeface="Courier New" pitchFamily="49" charset="0"/>
              </a:rPr>
              <a:t>mpi_finalize</a:t>
            </a:r>
            <a:r>
              <a:rPr lang="en-US" altLang="en-US" sz="1600" dirty="0" smtClean="0">
                <a:latin typeface="Courier New" pitchFamily="49" charset="0"/>
              </a:rPr>
              <a:t> (</a:t>
            </a:r>
            <a:r>
              <a:rPr lang="en-US" altLang="en-US" sz="1600" dirty="0" err="1" smtClean="0">
                <a:latin typeface="Courier New" pitchFamily="49" charset="0"/>
              </a:rPr>
              <a:t>istat</a:t>
            </a:r>
            <a:r>
              <a:rPr lang="en-US" altLang="en-US" sz="1600" dirty="0" smtClean="0">
                <a:latin typeface="Courier New" pitchFamily="49" charset="0"/>
              </a:rPr>
              <a:t>)</a:t>
            </a:r>
          </a:p>
        </p:txBody>
      </p:sp>
    </p:spTree>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304800" y="152400"/>
            <a:ext cx="8686800" cy="990600"/>
          </a:xfrm>
        </p:spPr>
        <p:txBody>
          <a:bodyPr/>
          <a:lstStyle/>
          <a:p>
            <a:r>
              <a:rPr lang="en-US" altLang="en-US" smtClean="0">
                <a:latin typeface="Times New Roman" pitchFamily="18" charset="0"/>
                <a:cs typeface="Times New Roman" pitchFamily="18" charset="0"/>
              </a:rPr>
              <a:t>Sample tokenring output on 6 processors</a:t>
            </a:r>
          </a:p>
        </p:txBody>
      </p:sp>
      <p:sp>
        <p:nvSpPr>
          <p:cNvPr id="77827" name="Rectangle 3"/>
          <p:cNvSpPr>
            <a:spLocks noGrp="1" noChangeArrowheads="1"/>
          </p:cNvSpPr>
          <p:nvPr>
            <p:ph idx="1"/>
          </p:nvPr>
        </p:nvSpPr>
        <p:spPr>
          <a:xfrm>
            <a:off x="457200" y="1600200"/>
            <a:ext cx="8229600" cy="5029200"/>
          </a:xfrm>
        </p:spPr>
        <p:txBody>
          <a:bodyPr/>
          <a:lstStyle/>
          <a:p>
            <a:pPr>
              <a:lnSpc>
                <a:spcPct val="70000"/>
              </a:lnSpc>
            </a:pPr>
            <a:r>
              <a:rPr lang="en-US" altLang="en-US" sz="2400" smtClean="0">
                <a:latin typeface="Times New Roman" pitchFamily="18" charset="0"/>
                <a:cs typeface="Times New Roman" pitchFamily="18" charset="0"/>
              </a:rPr>
              <a:t>myrank = 5 of 6 procs and has token = 15 </a:t>
            </a:r>
          </a:p>
          <a:p>
            <a:pPr>
              <a:lnSpc>
                <a:spcPct val="70000"/>
              </a:lnSpc>
            </a:pPr>
            <a:r>
              <a:rPr lang="en-US" altLang="en-US" sz="2400" smtClean="0">
                <a:latin typeface="Times New Roman" pitchFamily="18" charset="0"/>
                <a:cs typeface="Times New Roman" pitchFamily="18" charset="0"/>
              </a:rPr>
              <a:t>myrank = 5   my name = baobab-n40.isis.unc.edu</a:t>
            </a:r>
          </a:p>
          <a:p>
            <a:pPr>
              <a:lnSpc>
                <a:spcPct val="70000"/>
              </a:lnSpc>
            </a:pPr>
            <a:r>
              <a:rPr lang="en-US" altLang="en-US" sz="2400" smtClean="0">
                <a:latin typeface="Times New Roman" pitchFamily="18" charset="0"/>
                <a:cs typeface="Times New Roman" pitchFamily="18" charset="0"/>
              </a:rPr>
              <a:t>myrank = 1 of 6 procs and has token = 1 </a:t>
            </a:r>
          </a:p>
          <a:p>
            <a:pPr>
              <a:lnSpc>
                <a:spcPct val="70000"/>
              </a:lnSpc>
            </a:pPr>
            <a:r>
              <a:rPr lang="en-US" altLang="en-US" sz="2400" smtClean="0">
                <a:latin typeface="Times New Roman" pitchFamily="18" charset="0"/>
                <a:cs typeface="Times New Roman" pitchFamily="18" charset="0"/>
              </a:rPr>
              <a:t>myrank = 1   my name = baobab-n47.isis.unc.edu</a:t>
            </a:r>
          </a:p>
          <a:p>
            <a:pPr>
              <a:lnSpc>
                <a:spcPct val="70000"/>
              </a:lnSpc>
            </a:pPr>
            <a:r>
              <a:rPr lang="en-US" altLang="en-US" sz="2400" smtClean="0">
                <a:latin typeface="Times New Roman" pitchFamily="18" charset="0"/>
                <a:cs typeface="Times New Roman" pitchFamily="18" charset="0"/>
              </a:rPr>
              <a:t>myrank = 4 of 6 procs and has token = 10 </a:t>
            </a:r>
          </a:p>
          <a:p>
            <a:pPr>
              <a:lnSpc>
                <a:spcPct val="70000"/>
              </a:lnSpc>
            </a:pPr>
            <a:r>
              <a:rPr lang="en-US" altLang="en-US" sz="2400" smtClean="0">
                <a:latin typeface="Times New Roman" pitchFamily="18" charset="0"/>
                <a:cs typeface="Times New Roman" pitchFamily="18" charset="0"/>
              </a:rPr>
              <a:t>myrank = 4   my name = baobab-n40.isis.unc.edu</a:t>
            </a:r>
          </a:p>
          <a:p>
            <a:pPr>
              <a:lnSpc>
                <a:spcPct val="70000"/>
              </a:lnSpc>
            </a:pPr>
            <a:r>
              <a:rPr lang="en-US" altLang="en-US" sz="2400" smtClean="0">
                <a:latin typeface="Times New Roman" pitchFamily="18" charset="0"/>
                <a:cs typeface="Times New Roman" pitchFamily="18" charset="0"/>
              </a:rPr>
              <a:t>myrank = 2 of 6 procs and has token = 3 </a:t>
            </a:r>
          </a:p>
          <a:p>
            <a:pPr>
              <a:lnSpc>
                <a:spcPct val="70000"/>
              </a:lnSpc>
            </a:pPr>
            <a:r>
              <a:rPr lang="en-US" altLang="en-US" sz="2400" smtClean="0">
                <a:latin typeface="Times New Roman" pitchFamily="18" charset="0"/>
                <a:cs typeface="Times New Roman" pitchFamily="18" charset="0"/>
              </a:rPr>
              <a:t>myrank = 2   my name = baobab-n41.isis.unc.edu</a:t>
            </a:r>
          </a:p>
          <a:p>
            <a:pPr>
              <a:lnSpc>
                <a:spcPct val="70000"/>
              </a:lnSpc>
            </a:pPr>
            <a:r>
              <a:rPr lang="en-US" altLang="en-US" sz="2400" smtClean="0">
                <a:latin typeface="Times New Roman" pitchFamily="18" charset="0"/>
                <a:cs typeface="Times New Roman" pitchFamily="18" charset="0"/>
              </a:rPr>
              <a:t>myrank = 3 of 6 procs and has token = 6 </a:t>
            </a:r>
          </a:p>
          <a:p>
            <a:pPr>
              <a:lnSpc>
                <a:spcPct val="70000"/>
              </a:lnSpc>
            </a:pPr>
            <a:r>
              <a:rPr lang="en-US" altLang="en-US" sz="2400" smtClean="0">
                <a:latin typeface="Times New Roman" pitchFamily="18" charset="0"/>
                <a:cs typeface="Times New Roman" pitchFamily="18" charset="0"/>
              </a:rPr>
              <a:t>myrank = 3   my name = baobab-n41.isis.unc.edu</a:t>
            </a:r>
          </a:p>
          <a:p>
            <a:pPr>
              <a:lnSpc>
                <a:spcPct val="70000"/>
              </a:lnSpc>
            </a:pPr>
            <a:r>
              <a:rPr lang="en-US" altLang="en-US" sz="2400" smtClean="0">
                <a:latin typeface="Times New Roman" pitchFamily="18" charset="0"/>
                <a:cs typeface="Times New Roman" pitchFamily="18" charset="0"/>
              </a:rPr>
              <a:t>myrank = 0 of 6 procs and has token = 15 </a:t>
            </a:r>
          </a:p>
          <a:p>
            <a:pPr>
              <a:lnSpc>
                <a:spcPct val="70000"/>
              </a:lnSpc>
            </a:pPr>
            <a:r>
              <a:rPr lang="en-US" altLang="en-US" sz="2400" smtClean="0">
                <a:latin typeface="Times New Roman" pitchFamily="18" charset="0"/>
                <a:cs typeface="Times New Roman" pitchFamily="18" charset="0"/>
              </a:rPr>
              <a:t>myrank = 0   my name = baobab-n47.isis.unc.edu</a:t>
            </a: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title" idx="4294967295"/>
          </p:nvPr>
        </p:nvSpPr>
        <p:spPr>
          <a:xfrm>
            <a:off x="1295400" y="76200"/>
            <a:ext cx="6629400" cy="1143000"/>
          </a:xfrm>
        </p:spPr>
        <p:txBody>
          <a:bodyPr/>
          <a:lstStyle/>
          <a:p>
            <a:r>
              <a:rPr lang="en-US" altLang="en-US" sz="3600" smtClean="0">
                <a:latin typeface="Times New Roman" pitchFamily="18" charset="0"/>
                <a:cs typeface="Times New Roman" pitchFamily="18" charset="0"/>
              </a:rPr>
              <a:t>Intro: Overviews of PP and MP</a:t>
            </a:r>
          </a:p>
        </p:txBody>
      </p:sp>
      <p:sp>
        <p:nvSpPr>
          <p:cNvPr id="21507" name="Rectangle 6"/>
          <p:cNvSpPr>
            <a:spLocks noGrp="1" noChangeArrowheads="1"/>
          </p:cNvSpPr>
          <p:nvPr>
            <p:ph type="body" sz="half" idx="4294967295"/>
          </p:nvPr>
        </p:nvSpPr>
        <p:spPr>
          <a:xfrm>
            <a:off x="0" y="1874838"/>
            <a:ext cx="4043363" cy="4525962"/>
          </a:xfrm>
        </p:spPr>
        <p:txBody>
          <a:bodyPr/>
          <a:lstStyle/>
          <a:p>
            <a:r>
              <a:rPr lang="en-US" altLang="en-US" sz="2800" smtClean="0">
                <a:latin typeface="Times New Roman" pitchFamily="18" charset="0"/>
                <a:cs typeface="Times New Roman" pitchFamily="18" charset="0"/>
              </a:rPr>
              <a:t>Parallel Processing </a:t>
            </a:r>
          </a:p>
          <a:p>
            <a:pPr lvl="1"/>
            <a:r>
              <a:rPr lang="en-US" altLang="en-US" smtClean="0">
                <a:latin typeface="Times New Roman" pitchFamily="18" charset="0"/>
                <a:cs typeface="Times New Roman" pitchFamily="18" charset="0"/>
              </a:rPr>
              <a:t>What and Why of PP</a:t>
            </a:r>
          </a:p>
          <a:p>
            <a:pPr lvl="1"/>
            <a:r>
              <a:rPr lang="en-US" altLang="en-US" smtClean="0">
                <a:latin typeface="Times New Roman" pitchFamily="18" charset="0"/>
                <a:cs typeface="Times New Roman" pitchFamily="18" charset="0"/>
              </a:rPr>
              <a:t>H/W Issues</a:t>
            </a:r>
          </a:p>
          <a:p>
            <a:pPr lvl="1"/>
            <a:r>
              <a:rPr lang="en-US" altLang="en-US" smtClean="0">
                <a:latin typeface="Times New Roman" pitchFamily="18" charset="0"/>
                <a:cs typeface="Times New Roman" pitchFamily="18" charset="0"/>
              </a:rPr>
              <a:t>S/W Issues</a:t>
            </a:r>
          </a:p>
          <a:p>
            <a:pPr lvl="1"/>
            <a:r>
              <a:rPr lang="en-US" altLang="en-US" smtClean="0">
                <a:latin typeface="Times New Roman" pitchFamily="18" charset="0"/>
                <a:cs typeface="Times New Roman" pitchFamily="18" charset="0"/>
              </a:rPr>
              <a:t>Terms and  Concepts</a:t>
            </a:r>
          </a:p>
        </p:txBody>
      </p:sp>
      <p:sp>
        <p:nvSpPr>
          <p:cNvPr id="21508" name="Rectangle 7"/>
          <p:cNvSpPr>
            <a:spLocks noGrp="1" noChangeArrowheads="1"/>
          </p:cNvSpPr>
          <p:nvPr>
            <p:ph type="body" sz="half" idx="4294967295"/>
          </p:nvPr>
        </p:nvSpPr>
        <p:spPr>
          <a:xfrm>
            <a:off x="4740275" y="1874838"/>
            <a:ext cx="4403725" cy="4525962"/>
          </a:xfrm>
        </p:spPr>
        <p:txBody>
          <a:bodyPr/>
          <a:lstStyle/>
          <a:p>
            <a:r>
              <a:rPr lang="en-US" altLang="en-US" sz="2800" smtClean="0">
                <a:latin typeface="Times New Roman" pitchFamily="18" charset="0"/>
                <a:cs typeface="Times New Roman" pitchFamily="18" charset="0"/>
              </a:rPr>
              <a:t>Message Passing</a:t>
            </a:r>
          </a:p>
          <a:p>
            <a:pPr lvl="1"/>
            <a:r>
              <a:rPr lang="en-US" altLang="en-US" smtClean="0">
                <a:latin typeface="Times New Roman" pitchFamily="18" charset="0"/>
                <a:cs typeface="Times New Roman" pitchFamily="18" charset="0"/>
              </a:rPr>
              <a:t>Message Passing Models</a:t>
            </a:r>
          </a:p>
          <a:p>
            <a:pPr lvl="1"/>
            <a:r>
              <a:rPr lang="en-US" altLang="en-US" smtClean="0">
                <a:latin typeface="Times New Roman" pitchFamily="18" charset="0"/>
                <a:cs typeface="Times New Roman" pitchFamily="18" charset="0"/>
              </a:rPr>
              <a:t>Terms and Concerns</a:t>
            </a:r>
          </a:p>
          <a:p>
            <a:pPr lvl="1"/>
            <a:r>
              <a:rPr lang="en-US" altLang="en-US" smtClean="0">
                <a:latin typeface="Times New Roman" pitchFamily="18" charset="0"/>
                <a:cs typeface="Times New Roman" pitchFamily="18" charset="0"/>
              </a:rPr>
              <a:t>Configuration Control</a:t>
            </a:r>
          </a:p>
          <a:p>
            <a:pPr lvl="1"/>
            <a:r>
              <a:rPr lang="en-US" altLang="en-US" smtClean="0">
                <a:latin typeface="Times New Roman" pitchFamily="18" charset="0"/>
                <a:cs typeface="Times New Roman" pitchFamily="18" charset="0"/>
              </a:rPr>
              <a:t>Beware! Amdahl’s Law</a:t>
            </a:r>
          </a:p>
          <a:p>
            <a:pPr lvl="1">
              <a:buFontTx/>
              <a:buNone/>
            </a:pPr>
            <a:endParaRPr lang="en-US" altLang="en-US" smtClean="0">
              <a:latin typeface="Times New Roman" pitchFamily="18" charset="0"/>
              <a:cs typeface="Times New Roman" pitchFamily="18"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450850" y="274638"/>
            <a:ext cx="8235950" cy="1143000"/>
          </a:xfrm>
        </p:spPr>
        <p:txBody>
          <a:bodyPr/>
          <a:lstStyle/>
          <a:p>
            <a:r>
              <a:rPr lang="en-US" altLang="en-US" dirty="0" smtClean="0">
                <a:latin typeface="Times New Roman" pitchFamily="18" charset="0"/>
                <a:cs typeface="Times New Roman" pitchFamily="18" charset="0"/>
              </a:rPr>
              <a:t>Same example in C</a:t>
            </a:r>
          </a:p>
        </p:txBody>
      </p:sp>
      <p:sp>
        <p:nvSpPr>
          <p:cNvPr id="78852" name="Rectangle 4"/>
          <p:cNvSpPr>
            <a:spLocks noChangeArrowheads="1"/>
          </p:cNvSpPr>
          <p:nvPr/>
        </p:nvSpPr>
        <p:spPr bwMode="auto">
          <a:xfrm>
            <a:off x="254000" y="2590800"/>
            <a:ext cx="2286000" cy="304800"/>
          </a:xfrm>
          <a:prstGeom prst="rect">
            <a:avLst/>
          </a:prstGeom>
          <a:solidFill>
            <a:srgbClr val="FFFFCC"/>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78853" name="Rectangle 5"/>
          <p:cNvSpPr>
            <a:spLocks noChangeArrowheads="1"/>
          </p:cNvSpPr>
          <p:nvPr/>
        </p:nvSpPr>
        <p:spPr bwMode="auto">
          <a:xfrm>
            <a:off x="381000" y="4114800"/>
            <a:ext cx="2971800" cy="304800"/>
          </a:xfrm>
          <a:prstGeom prst="rect">
            <a:avLst/>
          </a:prstGeom>
          <a:solidFill>
            <a:srgbClr val="FFFFCC"/>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78854" name="Rectangle 6"/>
          <p:cNvSpPr>
            <a:spLocks noChangeArrowheads="1"/>
          </p:cNvSpPr>
          <p:nvPr/>
        </p:nvSpPr>
        <p:spPr bwMode="auto">
          <a:xfrm>
            <a:off x="4495800" y="5105400"/>
            <a:ext cx="762000" cy="228600"/>
          </a:xfrm>
          <a:prstGeom prst="rect">
            <a:avLst/>
          </a:prstGeom>
          <a:solidFill>
            <a:srgbClr val="FFFFCC"/>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78855" name="Rectangle 7"/>
          <p:cNvSpPr>
            <a:spLocks noChangeArrowheads="1"/>
          </p:cNvSpPr>
          <p:nvPr/>
        </p:nvSpPr>
        <p:spPr bwMode="auto">
          <a:xfrm>
            <a:off x="4495800" y="5346700"/>
            <a:ext cx="990600" cy="228600"/>
          </a:xfrm>
          <a:prstGeom prst="rect">
            <a:avLst/>
          </a:prstGeom>
          <a:solidFill>
            <a:srgbClr val="FFFFCC"/>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78851" name="Rectangle 3"/>
          <p:cNvSpPr>
            <a:spLocks noGrp="1" noChangeArrowheads="1"/>
          </p:cNvSpPr>
          <p:nvPr>
            <p:ph idx="1"/>
          </p:nvPr>
        </p:nvSpPr>
        <p:spPr>
          <a:xfrm>
            <a:off x="152400" y="1447800"/>
            <a:ext cx="8915400" cy="5410200"/>
          </a:xfrm>
        </p:spPr>
        <p:txBody>
          <a:bodyPr/>
          <a:lstStyle/>
          <a:p>
            <a:pPr>
              <a:lnSpc>
                <a:spcPct val="70000"/>
              </a:lnSpc>
              <a:buFont typeface="Wingdings" pitchFamily="2" charset="2"/>
              <a:buNone/>
            </a:pPr>
            <a:r>
              <a:rPr lang="en-US" altLang="en-US" sz="1800" dirty="0" smtClean="0">
                <a:latin typeface="Courier New" pitchFamily="49" charset="0"/>
                <a:cs typeface="Times New Roman" pitchFamily="18" charset="0"/>
              </a:rPr>
              <a:t>/*       program </a:t>
            </a:r>
            <a:r>
              <a:rPr lang="en-US" altLang="en-US" sz="1800" dirty="0" err="1" smtClean="0">
                <a:latin typeface="Courier New" pitchFamily="49" charset="0"/>
                <a:cs typeface="Times New Roman" pitchFamily="18" charset="0"/>
              </a:rPr>
              <a:t>tokenring</a:t>
            </a:r>
            <a:r>
              <a:rPr lang="en-US" altLang="en-US" sz="1800" dirty="0" smtClean="0">
                <a:latin typeface="Courier New" pitchFamily="49" charset="0"/>
                <a:cs typeface="Times New Roman" pitchFamily="18" charset="0"/>
              </a:rPr>
              <a:t> */</a:t>
            </a:r>
          </a:p>
          <a:p>
            <a:pPr>
              <a:lnSpc>
                <a:spcPct val="70000"/>
              </a:lnSpc>
              <a:buFont typeface="Wingdings" pitchFamily="2" charset="2"/>
              <a:buNone/>
            </a:pPr>
            <a:r>
              <a:rPr lang="en-US" altLang="en-US" sz="1800" dirty="0" smtClean="0">
                <a:latin typeface="Courier New" pitchFamily="49" charset="0"/>
                <a:cs typeface="Times New Roman" pitchFamily="18" charset="0"/>
              </a:rPr>
              <a:t>/* this is a sample test program to pass a token around the ring */;</a:t>
            </a:r>
          </a:p>
          <a:p>
            <a:pPr>
              <a:lnSpc>
                <a:spcPct val="70000"/>
              </a:lnSpc>
              <a:buFont typeface="Wingdings" pitchFamily="2" charset="2"/>
              <a:buNone/>
            </a:pPr>
            <a:r>
              <a:rPr lang="en-US" altLang="en-US" sz="1800" dirty="0" smtClean="0">
                <a:latin typeface="Courier New" pitchFamily="49" charset="0"/>
                <a:cs typeface="Times New Roman" pitchFamily="18" charset="0"/>
              </a:rPr>
              <a:t>/* each </a:t>
            </a:r>
            <a:r>
              <a:rPr lang="en-US" altLang="en-US" sz="1800" dirty="0" err="1" smtClean="0">
                <a:latin typeface="Courier New" pitchFamily="49" charset="0"/>
                <a:cs typeface="Times New Roman" pitchFamily="18" charset="0"/>
              </a:rPr>
              <a:t>pe</a:t>
            </a:r>
            <a:r>
              <a:rPr lang="en-US" altLang="en-US" sz="1800" dirty="0" smtClean="0">
                <a:latin typeface="Courier New" pitchFamily="49" charset="0"/>
                <a:cs typeface="Times New Roman" pitchFamily="18" charset="0"/>
              </a:rPr>
              <a:t> will increment the token w/ by it's </a:t>
            </a:r>
            <a:r>
              <a:rPr lang="en-US" altLang="en-US" sz="1800" dirty="0" err="1" smtClean="0">
                <a:latin typeface="Courier New" pitchFamily="49" charset="0"/>
                <a:cs typeface="Times New Roman" pitchFamily="18" charset="0"/>
              </a:rPr>
              <a:t>pe</a:t>
            </a:r>
            <a:r>
              <a:rPr lang="en-US" altLang="en-US" sz="1800" dirty="0" smtClean="0">
                <a:latin typeface="Courier New" pitchFamily="49" charset="0"/>
                <a:cs typeface="Times New Roman" pitchFamily="18" charset="0"/>
              </a:rPr>
              <a:t> number */;</a:t>
            </a:r>
          </a:p>
          <a:p>
            <a:pPr>
              <a:lnSpc>
                <a:spcPct val="70000"/>
              </a:lnSpc>
              <a:buFont typeface="Wingdings" pitchFamily="2" charset="2"/>
              <a:buNone/>
            </a:pPr>
            <a:r>
              <a:rPr lang="en-US" altLang="en-US" sz="1800" dirty="0" smtClean="0">
                <a:latin typeface="Courier New" pitchFamily="49" charset="0"/>
                <a:cs typeface="Times New Roman" pitchFamily="18" charset="0"/>
              </a:rPr>
              <a:t>#include &lt;</a:t>
            </a:r>
            <a:r>
              <a:rPr lang="en-US" altLang="en-US" sz="1800" dirty="0" err="1" smtClean="0">
                <a:latin typeface="Courier New" pitchFamily="49" charset="0"/>
                <a:cs typeface="Times New Roman" pitchFamily="18" charset="0"/>
              </a:rPr>
              <a:t>stdio.h</a:t>
            </a:r>
            <a:r>
              <a:rPr lang="en-US" altLang="en-US" sz="1800" dirty="0" smtClean="0">
                <a:latin typeface="Courier New" pitchFamily="49" charset="0"/>
                <a:cs typeface="Times New Roman" pitchFamily="18" charset="0"/>
              </a:rPr>
              <a:t>&gt;</a:t>
            </a:r>
          </a:p>
          <a:p>
            <a:pPr>
              <a:lnSpc>
                <a:spcPct val="70000"/>
              </a:lnSpc>
              <a:buFont typeface="Wingdings" pitchFamily="2" charset="2"/>
              <a:buNone/>
            </a:pPr>
            <a:r>
              <a:rPr lang="en-US" altLang="en-US" sz="1800" dirty="0" smtClean="0">
                <a:latin typeface="Courier New" pitchFamily="49" charset="0"/>
                <a:cs typeface="Times New Roman" pitchFamily="18" charset="0"/>
              </a:rPr>
              <a:t>#include &lt;</a:t>
            </a:r>
            <a:r>
              <a:rPr lang="en-US" altLang="en-US" sz="1800" dirty="0" err="1" smtClean="0">
                <a:latin typeface="Courier New" pitchFamily="49" charset="0"/>
                <a:cs typeface="Times New Roman" pitchFamily="18" charset="0"/>
              </a:rPr>
              <a:t>mpi.h</a:t>
            </a:r>
            <a:r>
              <a:rPr lang="en-US" altLang="en-US" sz="1800" dirty="0" smtClean="0">
                <a:latin typeface="Courier New" pitchFamily="49" charset="0"/>
                <a:cs typeface="Times New Roman" pitchFamily="18" charset="0"/>
              </a:rPr>
              <a:t>&gt;</a:t>
            </a:r>
          </a:p>
          <a:p>
            <a:pPr>
              <a:lnSpc>
                <a:spcPct val="70000"/>
              </a:lnSpc>
              <a:buFont typeface="Wingdings" pitchFamily="2" charset="2"/>
              <a:buNone/>
            </a:pPr>
            <a:r>
              <a:rPr lang="en-US" altLang="en-US" sz="1800" dirty="0" smtClean="0">
                <a:latin typeface="Courier New" pitchFamily="49" charset="0"/>
                <a:cs typeface="Times New Roman" pitchFamily="18" charset="0"/>
              </a:rPr>
              <a:t>void main(</a:t>
            </a:r>
            <a:r>
              <a:rPr lang="en-US" altLang="en-US" sz="1800" dirty="0" err="1" smtClean="0">
                <a:latin typeface="Courier New" pitchFamily="49" charset="0"/>
                <a:cs typeface="Times New Roman" pitchFamily="18" charset="0"/>
              </a:rPr>
              <a:t>int</a:t>
            </a:r>
            <a:r>
              <a:rPr lang="en-US" altLang="en-US" sz="1800" dirty="0" smtClean="0">
                <a:latin typeface="Courier New" pitchFamily="49" charset="0"/>
                <a:cs typeface="Times New Roman" pitchFamily="18" charset="0"/>
              </a:rPr>
              <a:t> </a:t>
            </a:r>
            <a:r>
              <a:rPr lang="en-US" altLang="en-US" sz="1800" dirty="0" err="1" smtClean="0">
                <a:latin typeface="Courier New" pitchFamily="49" charset="0"/>
                <a:cs typeface="Times New Roman" pitchFamily="18" charset="0"/>
              </a:rPr>
              <a:t>argc</a:t>
            </a:r>
            <a:r>
              <a:rPr lang="en-US" altLang="en-US" sz="1800" dirty="0" smtClean="0">
                <a:latin typeface="Courier New" pitchFamily="49" charset="0"/>
                <a:cs typeface="Times New Roman" pitchFamily="18" charset="0"/>
              </a:rPr>
              <a:t>, char* </a:t>
            </a:r>
            <a:r>
              <a:rPr lang="en-US" altLang="en-US" sz="1800" dirty="0" err="1" smtClean="0">
                <a:latin typeface="Courier New" pitchFamily="49" charset="0"/>
                <a:cs typeface="Times New Roman" pitchFamily="18" charset="0"/>
              </a:rPr>
              <a:t>argv</a:t>
            </a:r>
            <a:r>
              <a:rPr lang="en-US" altLang="en-US" sz="1800" dirty="0" smtClean="0">
                <a:latin typeface="Courier New" pitchFamily="49" charset="0"/>
                <a:cs typeface="Times New Roman" pitchFamily="18" charset="0"/>
              </a:rPr>
              <a:t>[])</a:t>
            </a:r>
          </a:p>
          <a:p>
            <a:pPr>
              <a:lnSpc>
                <a:spcPct val="70000"/>
              </a:lnSpc>
              <a:buFont typeface="Wingdings" pitchFamily="2" charset="2"/>
              <a:buNone/>
            </a:pPr>
            <a:r>
              <a:rPr lang="en-US" altLang="en-US" sz="1800" dirty="0" smtClean="0">
                <a:latin typeface="Courier New" pitchFamily="49" charset="0"/>
                <a:cs typeface="Times New Roman" pitchFamily="18" charset="0"/>
              </a:rPr>
              <a:t>{</a:t>
            </a:r>
          </a:p>
          <a:p>
            <a:pPr>
              <a:lnSpc>
                <a:spcPct val="70000"/>
              </a:lnSpc>
              <a:buFont typeface="Wingdings" pitchFamily="2" charset="2"/>
              <a:buNone/>
            </a:pPr>
            <a:r>
              <a:rPr lang="en-US" altLang="en-US" sz="1800" dirty="0" smtClean="0">
                <a:latin typeface="Courier New" pitchFamily="49" charset="0"/>
                <a:cs typeface="Times New Roman" pitchFamily="18" charset="0"/>
              </a:rPr>
              <a:t>  </a:t>
            </a:r>
            <a:r>
              <a:rPr lang="en-US" altLang="en-US" sz="1800" dirty="0" err="1" smtClean="0">
                <a:latin typeface="Courier New" pitchFamily="49" charset="0"/>
                <a:cs typeface="Times New Roman" pitchFamily="18" charset="0"/>
              </a:rPr>
              <a:t>int</a:t>
            </a:r>
            <a:r>
              <a:rPr lang="en-US" altLang="en-US" sz="1800" dirty="0" smtClean="0">
                <a:latin typeface="Courier New" pitchFamily="49" charset="0"/>
                <a:cs typeface="Times New Roman" pitchFamily="18" charset="0"/>
              </a:rPr>
              <a:t> </a:t>
            </a:r>
            <a:r>
              <a:rPr lang="en-US" altLang="en-US" sz="1800" dirty="0" err="1" smtClean="0">
                <a:latin typeface="Courier New" pitchFamily="49" charset="0"/>
                <a:cs typeface="Times New Roman" pitchFamily="18" charset="0"/>
              </a:rPr>
              <a:t>itoken,npts,npes,myrank,msgtag,iprev,inext</a:t>
            </a:r>
            <a:r>
              <a:rPr lang="en-US" altLang="en-US" sz="1800" dirty="0" smtClean="0">
                <a:latin typeface="Courier New" pitchFamily="49" charset="0"/>
                <a:cs typeface="Times New Roman" pitchFamily="18" charset="0"/>
              </a:rPr>
              <a:t>;</a:t>
            </a:r>
          </a:p>
          <a:p>
            <a:pPr>
              <a:lnSpc>
                <a:spcPct val="70000"/>
              </a:lnSpc>
              <a:buFont typeface="Wingdings" pitchFamily="2" charset="2"/>
              <a:buNone/>
            </a:pPr>
            <a:r>
              <a:rPr lang="en-US" altLang="en-US" sz="1800" dirty="0" smtClean="0">
                <a:latin typeface="Courier New" pitchFamily="49" charset="0"/>
                <a:cs typeface="Times New Roman" pitchFamily="18" charset="0"/>
              </a:rPr>
              <a:t>  </a:t>
            </a:r>
            <a:r>
              <a:rPr lang="en-US" altLang="en-US" sz="1800" dirty="0" err="1" smtClean="0">
                <a:latin typeface="Courier New" pitchFamily="49" charset="0"/>
                <a:cs typeface="Times New Roman" pitchFamily="18" charset="0"/>
              </a:rPr>
              <a:t>int</a:t>
            </a:r>
            <a:r>
              <a:rPr lang="en-US" altLang="en-US" sz="1800" dirty="0" smtClean="0">
                <a:latin typeface="Courier New" pitchFamily="49" charset="0"/>
                <a:cs typeface="Times New Roman" pitchFamily="18" charset="0"/>
              </a:rPr>
              <a:t> </a:t>
            </a:r>
            <a:r>
              <a:rPr lang="en-US" altLang="en-US" sz="1800" dirty="0" err="1" smtClean="0">
                <a:latin typeface="Courier New" pitchFamily="49" charset="0"/>
                <a:cs typeface="Times New Roman" pitchFamily="18" charset="0"/>
              </a:rPr>
              <a:t>len</a:t>
            </a:r>
            <a:r>
              <a:rPr lang="en-US" altLang="en-US" sz="1800" dirty="0" smtClean="0">
                <a:latin typeface="Courier New" pitchFamily="49" charset="0"/>
                <a:cs typeface="Times New Roman" pitchFamily="18" charset="0"/>
              </a:rPr>
              <a:t>;</a:t>
            </a:r>
          </a:p>
          <a:p>
            <a:pPr>
              <a:lnSpc>
                <a:spcPct val="70000"/>
              </a:lnSpc>
              <a:buFont typeface="Wingdings" pitchFamily="2" charset="2"/>
              <a:buNone/>
            </a:pPr>
            <a:r>
              <a:rPr lang="en-US" altLang="en-US" sz="1800" dirty="0" smtClean="0">
                <a:latin typeface="Courier New" pitchFamily="49" charset="0"/>
                <a:cs typeface="Times New Roman" pitchFamily="18" charset="0"/>
              </a:rPr>
              <a:t>  char name[MPI_MAX_PROCESSOR_NAME];</a:t>
            </a:r>
          </a:p>
          <a:p>
            <a:pPr>
              <a:lnSpc>
                <a:spcPct val="70000"/>
              </a:lnSpc>
              <a:buFont typeface="Wingdings" pitchFamily="2" charset="2"/>
              <a:buNone/>
            </a:pPr>
            <a:r>
              <a:rPr lang="en-US" altLang="en-US" sz="1800" dirty="0" smtClean="0">
                <a:latin typeface="Courier New" pitchFamily="49" charset="0"/>
                <a:cs typeface="Times New Roman" pitchFamily="18" charset="0"/>
              </a:rPr>
              <a:t>  </a:t>
            </a:r>
            <a:r>
              <a:rPr lang="en-US" altLang="en-US" sz="1800" dirty="0" err="1" smtClean="0">
                <a:latin typeface="Courier New" pitchFamily="49" charset="0"/>
                <a:cs typeface="Times New Roman" pitchFamily="18" charset="0"/>
              </a:rPr>
              <a:t>MPI_Status</a:t>
            </a:r>
            <a:r>
              <a:rPr lang="en-US" altLang="en-US" sz="1800" dirty="0" smtClean="0">
                <a:latin typeface="Courier New" pitchFamily="49" charset="0"/>
                <a:cs typeface="Times New Roman" pitchFamily="18" charset="0"/>
              </a:rPr>
              <a:t> </a:t>
            </a:r>
            <a:r>
              <a:rPr lang="en-US" altLang="en-US" sz="1800" dirty="0" err="1" smtClean="0">
                <a:latin typeface="Courier New" pitchFamily="49" charset="0"/>
                <a:cs typeface="Times New Roman" pitchFamily="18" charset="0"/>
              </a:rPr>
              <a:t>irecvstat</a:t>
            </a:r>
            <a:r>
              <a:rPr lang="en-US" altLang="en-US" sz="1800" dirty="0" smtClean="0">
                <a:latin typeface="Courier New" pitchFamily="49" charset="0"/>
                <a:cs typeface="Times New Roman" pitchFamily="18" charset="0"/>
              </a:rPr>
              <a:t>;</a:t>
            </a:r>
          </a:p>
          <a:p>
            <a:pPr>
              <a:lnSpc>
                <a:spcPct val="70000"/>
              </a:lnSpc>
              <a:buFont typeface="Wingdings" pitchFamily="2" charset="2"/>
              <a:buNone/>
            </a:pPr>
            <a:endParaRPr lang="en-US" altLang="en-US" sz="1800" dirty="0" smtClean="0">
              <a:latin typeface="Courier New" pitchFamily="49" charset="0"/>
              <a:cs typeface="Times New Roman" pitchFamily="18" charset="0"/>
            </a:endParaRPr>
          </a:p>
          <a:p>
            <a:pPr>
              <a:lnSpc>
                <a:spcPct val="70000"/>
              </a:lnSpc>
              <a:buFont typeface="Wingdings" pitchFamily="2" charset="2"/>
              <a:buNone/>
            </a:pPr>
            <a:r>
              <a:rPr lang="en-US" altLang="en-US" sz="1800" dirty="0" smtClean="0">
                <a:latin typeface="Courier New" pitchFamily="49" charset="0"/>
                <a:cs typeface="Times New Roman" pitchFamily="18" charset="0"/>
              </a:rPr>
              <a:t>/* initialize </a:t>
            </a:r>
            <a:r>
              <a:rPr lang="en-US" altLang="en-US" sz="1800" dirty="0" err="1" smtClean="0">
                <a:latin typeface="Courier New" pitchFamily="49" charset="0"/>
                <a:cs typeface="Times New Roman" pitchFamily="18" charset="0"/>
              </a:rPr>
              <a:t>mpi</a:t>
            </a:r>
            <a:r>
              <a:rPr lang="en-US" altLang="en-US" sz="1800" dirty="0" smtClean="0">
                <a:latin typeface="Courier New" pitchFamily="49" charset="0"/>
                <a:cs typeface="Times New Roman" pitchFamily="18" charset="0"/>
              </a:rPr>
              <a:t>, set the </a:t>
            </a:r>
            <a:r>
              <a:rPr lang="en-US" altLang="en-US" sz="1800" dirty="0" err="1" smtClean="0">
                <a:latin typeface="Courier New" pitchFamily="49" charset="0"/>
                <a:cs typeface="Times New Roman" pitchFamily="18" charset="0"/>
              </a:rPr>
              <a:t>npes</a:t>
            </a:r>
            <a:r>
              <a:rPr lang="en-US" altLang="en-US" sz="1800" dirty="0" smtClean="0">
                <a:latin typeface="Courier New" pitchFamily="49" charset="0"/>
                <a:cs typeface="Times New Roman" pitchFamily="18" charset="0"/>
              </a:rPr>
              <a:t> and </a:t>
            </a:r>
            <a:r>
              <a:rPr lang="en-US" altLang="en-US" sz="1800" dirty="0" err="1" smtClean="0">
                <a:latin typeface="Courier New" pitchFamily="49" charset="0"/>
                <a:cs typeface="Times New Roman" pitchFamily="18" charset="0"/>
              </a:rPr>
              <a:t>myrank</a:t>
            </a:r>
            <a:r>
              <a:rPr lang="en-US" altLang="en-US" sz="1800" dirty="0" smtClean="0">
                <a:latin typeface="Courier New" pitchFamily="49" charset="0"/>
                <a:cs typeface="Times New Roman" pitchFamily="18" charset="0"/>
              </a:rPr>
              <a:t> variables */;</a:t>
            </a:r>
          </a:p>
          <a:p>
            <a:pPr>
              <a:lnSpc>
                <a:spcPct val="70000"/>
              </a:lnSpc>
              <a:buFont typeface="Wingdings" pitchFamily="2" charset="2"/>
              <a:buNone/>
            </a:pPr>
            <a:r>
              <a:rPr lang="en-US" altLang="en-US" sz="1800" dirty="0" smtClean="0">
                <a:latin typeface="Courier New" pitchFamily="49" charset="0"/>
                <a:cs typeface="Times New Roman" pitchFamily="18" charset="0"/>
              </a:rPr>
              <a:t>  </a:t>
            </a:r>
            <a:r>
              <a:rPr lang="en-US" altLang="en-US" sz="1800" dirty="0" err="1" smtClean="0">
                <a:latin typeface="Courier New" pitchFamily="49" charset="0"/>
                <a:cs typeface="Times New Roman" pitchFamily="18" charset="0"/>
              </a:rPr>
              <a:t>MPI_Init</a:t>
            </a:r>
            <a:r>
              <a:rPr lang="en-US" altLang="en-US" sz="1800" dirty="0" smtClean="0">
                <a:latin typeface="Courier New" pitchFamily="49" charset="0"/>
                <a:cs typeface="Times New Roman" pitchFamily="18" charset="0"/>
              </a:rPr>
              <a:t>(&amp;</a:t>
            </a:r>
            <a:r>
              <a:rPr lang="en-US" altLang="en-US" sz="1800" dirty="0" err="1" smtClean="0">
                <a:latin typeface="Courier New" pitchFamily="49" charset="0"/>
                <a:cs typeface="Times New Roman" pitchFamily="18" charset="0"/>
              </a:rPr>
              <a:t>argc</a:t>
            </a:r>
            <a:r>
              <a:rPr lang="en-US" altLang="en-US" sz="1800" dirty="0" smtClean="0">
                <a:latin typeface="Courier New" pitchFamily="49" charset="0"/>
                <a:cs typeface="Times New Roman" pitchFamily="18" charset="0"/>
              </a:rPr>
              <a:t>, &amp;</a:t>
            </a:r>
            <a:r>
              <a:rPr lang="en-US" altLang="en-US" sz="1800" dirty="0" err="1" smtClean="0">
                <a:latin typeface="Courier New" pitchFamily="49" charset="0"/>
                <a:cs typeface="Times New Roman" pitchFamily="18" charset="0"/>
              </a:rPr>
              <a:t>argv</a:t>
            </a:r>
            <a:r>
              <a:rPr lang="en-US" altLang="en-US" sz="1800" dirty="0" smtClean="0">
                <a:latin typeface="Courier New" pitchFamily="49" charset="0"/>
                <a:cs typeface="Times New Roman" pitchFamily="18" charset="0"/>
              </a:rPr>
              <a:t>);</a:t>
            </a:r>
          </a:p>
          <a:p>
            <a:pPr>
              <a:lnSpc>
                <a:spcPct val="70000"/>
              </a:lnSpc>
              <a:buFont typeface="Wingdings" pitchFamily="2" charset="2"/>
              <a:buNone/>
            </a:pPr>
            <a:r>
              <a:rPr lang="en-US" altLang="en-US" sz="1800" dirty="0" smtClean="0">
                <a:latin typeface="Courier New" pitchFamily="49" charset="0"/>
                <a:cs typeface="Times New Roman" pitchFamily="18" charset="0"/>
              </a:rPr>
              <a:t>  </a:t>
            </a:r>
            <a:r>
              <a:rPr lang="en-US" altLang="en-US" sz="1800" dirty="0" err="1" smtClean="0">
                <a:latin typeface="Courier New" pitchFamily="49" charset="0"/>
                <a:cs typeface="Times New Roman" pitchFamily="18" charset="0"/>
              </a:rPr>
              <a:t>MPI_Comm_size</a:t>
            </a:r>
            <a:r>
              <a:rPr lang="en-US" altLang="en-US" sz="1800" dirty="0" smtClean="0">
                <a:latin typeface="Courier New" pitchFamily="49" charset="0"/>
                <a:cs typeface="Times New Roman" pitchFamily="18" charset="0"/>
              </a:rPr>
              <a:t>(MPI_COMM_WORLD,&amp;</a:t>
            </a:r>
            <a:r>
              <a:rPr lang="en-US" altLang="en-US" sz="1800" dirty="0" err="1" smtClean="0">
                <a:latin typeface="Courier New" pitchFamily="49" charset="0"/>
                <a:cs typeface="Times New Roman" pitchFamily="18" charset="0"/>
              </a:rPr>
              <a:t>npes</a:t>
            </a:r>
            <a:r>
              <a:rPr lang="en-US" altLang="en-US" sz="1800" dirty="0" smtClean="0">
                <a:latin typeface="Courier New" pitchFamily="49" charset="0"/>
                <a:cs typeface="Times New Roman" pitchFamily="18" charset="0"/>
              </a:rPr>
              <a:t>);</a:t>
            </a:r>
          </a:p>
          <a:p>
            <a:pPr>
              <a:lnSpc>
                <a:spcPct val="70000"/>
              </a:lnSpc>
              <a:buFont typeface="Wingdings" pitchFamily="2" charset="2"/>
              <a:buNone/>
            </a:pPr>
            <a:r>
              <a:rPr lang="en-US" altLang="en-US" sz="1800" dirty="0" smtClean="0">
                <a:latin typeface="Courier New" pitchFamily="49" charset="0"/>
                <a:cs typeface="Times New Roman" pitchFamily="18" charset="0"/>
              </a:rPr>
              <a:t>  </a:t>
            </a:r>
            <a:r>
              <a:rPr lang="en-US" altLang="en-US" sz="1800" dirty="0" err="1" smtClean="0">
                <a:latin typeface="Courier New" pitchFamily="49" charset="0"/>
                <a:cs typeface="Times New Roman" pitchFamily="18" charset="0"/>
              </a:rPr>
              <a:t>MPI_Comm_rank</a:t>
            </a:r>
            <a:r>
              <a:rPr lang="en-US" altLang="en-US" sz="1800" dirty="0" smtClean="0">
                <a:latin typeface="Courier New" pitchFamily="49" charset="0"/>
                <a:cs typeface="Times New Roman" pitchFamily="18" charset="0"/>
              </a:rPr>
              <a:t>(MPI_COMM_WORLD,&amp;</a:t>
            </a:r>
            <a:r>
              <a:rPr lang="en-US" altLang="en-US" sz="1800" dirty="0" err="1" smtClean="0">
                <a:latin typeface="Courier New" pitchFamily="49" charset="0"/>
                <a:cs typeface="Times New Roman" pitchFamily="18" charset="0"/>
              </a:rPr>
              <a:t>myrank</a:t>
            </a:r>
            <a:r>
              <a:rPr lang="en-US" altLang="en-US" sz="1800" dirty="0" smtClean="0">
                <a:latin typeface="Courier New" pitchFamily="49" charset="0"/>
                <a:cs typeface="Times New Roman" pitchFamily="18" charset="0"/>
              </a:rPr>
              <a:t>);</a:t>
            </a:r>
          </a:p>
          <a:p>
            <a:pPr>
              <a:lnSpc>
                <a:spcPct val="70000"/>
              </a:lnSpc>
              <a:buFont typeface="Wingdings" pitchFamily="2" charset="2"/>
              <a:buNone/>
            </a:pPr>
            <a:r>
              <a:rPr lang="en-US" altLang="en-US" sz="1800" dirty="0" smtClean="0">
                <a:latin typeface="Courier New" pitchFamily="49" charset="0"/>
                <a:cs typeface="Times New Roman" pitchFamily="18" charset="0"/>
              </a:rPr>
              <a:t>  </a:t>
            </a:r>
          </a:p>
        </p:txBody>
      </p:sp>
    </p:spTree>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altLang="en-US" smtClean="0">
                <a:latin typeface="Times New Roman" pitchFamily="18" charset="0"/>
                <a:cs typeface="Times New Roman" pitchFamily="18" charset="0"/>
              </a:rPr>
              <a:t>Tokenring Cont. </a:t>
            </a:r>
            <a:endParaRPr lang="en-US" altLang="en-US" smtClean="0">
              <a:latin typeface="Times New Roman" pitchFamily="18" charset="0"/>
              <a:cs typeface="Times New Roman" pitchFamily="18" charset="0"/>
            </a:endParaRPr>
          </a:p>
        </p:txBody>
      </p:sp>
      <p:sp>
        <p:nvSpPr>
          <p:cNvPr id="79876" name="Rectangle 4"/>
          <p:cNvSpPr>
            <a:spLocks noChangeArrowheads="1"/>
          </p:cNvSpPr>
          <p:nvPr/>
        </p:nvSpPr>
        <p:spPr bwMode="auto">
          <a:xfrm>
            <a:off x="508000" y="2286000"/>
            <a:ext cx="3937000" cy="533400"/>
          </a:xfrm>
          <a:prstGeom prst="rect">
            <a:avLst/>
          </a:prstGeom>
          <a:solidFill>
            <a:srgbClr val="FFFFCC"/>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79877" name="Rectangle 5"/>
          <p:cNvSpPr>
            <a:spLocks noChangeArrowheads="1"/>
          </p:cNvSpPr>
          <p:nvPr/>
        </p:nvSpPr>
        <p:spPr bwMode="auto">
          <a:xfrm>
            <a:off x="508000" y="2984500"/>
            <a:ext cx="1905000" cy="304800"/>
          </a:xfrm>
          <a:prstGeom prst="rect">
            <a:avLst/>
          </a:prstGeom>
          <a:solidFill>
            <a:srgbClr val="FFFFCC"/>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79878" name="Rectangle 6"/>
          <p:cNvSpPr>
            <a:spLocks noChangeArrowheads="1"/>
          </p:cNvSpPr>
          <p:nvPr/>
        </p:nvSpPr>
        <p:spPr bwMode="auto">
          <a:xfrm>
            <a:off x="571500" y="3962400"/>
            <a:ext cx="1066800" cy="304800"/>
          </a:xfrm>
          <a:prstGeom prst="rect">
            <a:avLst/>
          </a:prstGeom>
          <a:solidFill>
            <a:srgbClr val="FFFFCC"/>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79879" name="Rectangle 7"/>
          <p:cNvSpPr>
            <a:spLocks noChangeArrowheads="1"/>
          </p:cNvSpPr>
          <p:nvPr/>
        </p:nvSpPr>
        <p:spPr bwMode="auto">
          <a:xfrm>
            <a:off x="533400" y="5105400"/>
            <a:ext cx="304800" cy="304800"/>
          </a:xfrm>
          <a:prstGeom prst="rect">
            <a:avLst/>
          </a:prstGeom>
          <a:solidFill>
            <a:srgbClr val="FFFFCC"/>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79875" name="Rectangle 3"/>
          <p:cNvSpPr>
            <a:spLocks noGrp="1" noChangeArrowheads="1"/>
          </p:cNvSpPr>
          <p:nvPr>
            <p:ph idx="1"/>
          </p:nvPr>
        </p:nvSpPr>
        <p:spPr>
          <a:xfrm>
            <a:off x="152400" y="1295400"/>
            <a:ext cx="8991600" cy="5257800"/>
          </a:xfrm>
        </p:spPr>
        <p:txBody>
          <a:bodyPr/>
          <a:lstStyle/>
          <a:p>
            <a:pPr>
              <a:lnSpc>
                <a:spcPct val="70000"/>
              </a:lnSpc>
              <a:buFont typeface="Wingdings" pitchFamily="2" charset="2"/>
              <a:buNone/>
            </a:pPr>
            <a:r>
              <a:rPr lang="en-US" altLang="en-US" sz="1800" dirty="0" smtClean="0">
                <a:latin typeface="Courier New" pitchFamily="49" charset="0"/>
                <a:cs typeface="Times New Roman" pitchFamily="18" charset="0"/>
              </a:rPr>
              <a:t>  /* initialize variables on all </a:t>
            </a:r>
            <a:r>
              <a:rPr lang="en-US" altLang="en-US" sz="1800" dirty="0" err="1" smtClean="0">
                <a:latin typeface="Courier New" pitchFamily="49" charset="0"/>
                <a:cs typeface="Times New Roman" pitchFamily="18" charset="0"/>
              </a:rPr>
              <a:t>pe's</a:t>
            </a:r>
            <a:r>
              <a:rPr lang="en-US" altLang="en-US" sz="1800" dirty="0" smtClean="0">
                <a:latin typeface="Courier New" pitchFamily="49" charset="0"/>
                <a:cs typeface="Times New Roman" pitchFamily="18" charset="0"/>
              </a:rPr>
              <a:t> */;</a:t>
            </a:r>
          </a:p>
          <a:p>
            <a:pPr>
              <a:lnSpc>
                <a:spcPct val="70000"/>
              </a:lnSpc>
              <a:buFont typeface="Wingdings" pitchFamily="2" charset="2"/>
              <a:buNone/>
            </a:pPr>
            <a:r>
              <a:rPr lang="en-US" altLang="en-US" sz="1800" dirty="0" smtClean="0">
                <a:latin typeface="Courier New" pitchFamily="49" charset="0"/>
                <a:cs typeface="Times New Roman" pitchFamily="18" charset="0"/>
              </a:rPr>
              <a:t>  </a:t>
            </a:r>
            <a:r>
              <a:rPr lang="en-US" altLang="en-US" sz="1800" dirty="0" err="1" smtClean="0">
                <a:latin typeface="Courier New" pitchFamily="49" charset="0"/>
                <a:cs typeface="Times New Roman" pitchFamily="18" charset="0"/>
              </a:rPr>
              <a:t>itoken</a:t>
            </a:r>
            <a:r>
              <a:rPr lang="en-US" altLang="en-US" sz="1800" dirty="0" smtClean="0">
                <a:latin typeface="Courier New" pitchFamily="49" charset="0"/>
                <a:cs typeface="Times New Roman" pitchFamily="18" charset="0"/>
              </a:rPr>
              <a:t> = 0;</a:t>
            </a:r>
          </a:p>
          <a:p>
            <a:pPr>
              <a:lnSpc>
                <a:spcPct val="70000"/>
              </a:lnSpc>
              <a:buFont typeface="Wingdings" pitchFamily="2" charset="2"/>
              <a:buNone/>
            </a:pPr>
            <a:r>
              <a:rPr lang="en-US" altLang="en-US" sz="1800" dirty="0" smtClean="0">
                <a:latin typeface="Courier New" pitchFamily="49" charset="0"/>
                <a:cs typeface="Times New Roman" pitchFamily="18" charset="0"/>
              </a:rPr>
              <a:t>  </a:t>
            </a:r>
            <a:r>
              <a:rPr lang="en-US" altLang="en-US" sz="1800" dirty="0" err="1" smtClean="0">
                <a:latin typeface="Courier New" pitchFamily="49" charset="0"/>
                <a:cs typeface="Times New Roman" pitchFamily="18" charset="0"/>
              </a:rPr>
              <a:t>npts</a:t>
            </a:r>
            <a:r>
              <a:rPr lang="en-US" altLang="en-US" sz="1800" dirty="0" smtClean="0">
                <a:latin typeface="Courier New" pitchFamily="49" charset="0"/>
                <a:cs typeface="Times New Roman" pitchFamily="18" charset="0"/>
              </a:rPr>
              <a:t> = 1;</a:t>
            </a:r>
          </a:p>
          <a:p>
            <a:pPr>
              <a:lnSpc>
                <a:spcPct val="70000"/>
              </a:lnSpc>
              <a:buFont typeface="Wingdings" pitchFamily="2" charset="2"/>
              <a:buNone/>
            </a:pPr>
            <a:r>
              <a:rPr lang="en-US" altLang="en-US" sz="1800" dirty="0" smtClean="0">
                <a:latin typeface="Courier New" pitchFamily="49" charset="0"/>
                <a:cs typeface="Times New Roman" pitchFamily="18" charset="0"/>
              </a:rPr>
              <a:t>  </a:t>
            </a:r>
            <a:r>
              <a:rPr lang="en-US" altLang="en-US" sz="1800" dirty="0" err="1" smtClean="0">
                <a:latin typeface="Courier New" pitchFamily="49" charset="0"/>
                <a:cs typeface="Times New Roman" pitchFamily="18" charset="0"/>
              </a:rPr>
              <a:t>msgtag</a:t>
            </a:r>
            <a:r>
              <a:rPr lang="en-US" altLang="en-US" sz="1800" dirty="0" smtClean="0">
                <a:latin typeface="Courier New" pitchFamily="49" charset="0"/>
                <a:cs typeface="Times New Roman" pitchFamily="18" charset="0"/>
              </a:rPr>
              <a:t> = 101;</a:t>
            </a:r>
          </a:p>
          <a:p>
            <a:pPr>
              <a:lnSpc>
                <a:spcPct val="70000"/>
              </a:lnSpc>
              <a:buFont typeface="Wingdings" pitchFamily="2" charset="2"/>
              <a:buNone/>
            </a:pPr>
            <a:r>
              <a:rPr lang="en-US" altLang="en-US" sz="1800" dirty="0" smtClean="0">
                <a:latin typeface="Courier New" pitchFamily="49" charset="0"/>
                <a:cs typeface="Times New Roman" pitchFamily="18" charset="0"/>
              </a:rPr>
              <a:t>  </a:t>
            </a:r>
            <a:r>
              <a:rPr lang="en-US" altLang="en-US" sz="1800" dirty="0" err="1" smtClean="0">
                <a:latin typeface="Courier New" pitchFamily="49" charset="0"/>
                <a:cs typeface="Times New Roman" pitchFamily="18" charset="0"/>
              </a:rPr>
              <a:t>iprev</a:t>
            </a:r>
            <a:r>
              <a:rPr lang="en-US" altLang="en-US" sz="1800" dirty="0" smtClean="0">
                <a:latin typeface="Courier New" pitchFamily="49" charset="0"/>
                <a:cs typeface="Times New Roman" pitchFamily="18" charset="0"/>
              </a:rPr>
              <a:t> = (myrank+npes-1)%</a:t>
            </a:r>
            <a:r>
              <a:rPr lang="en-US" altLang="en-US" sz="1800" dirty="0" err="1" smtClean="0">
                <a:latin typeface="Courier New" pitchFamily="49" charset="0"/>
                <a:cs typeface="Times New Roman" pitchFamily="18" charset="0"/>
              </a:rPr>
              <a:t>npes</a:t>
            </a:r>
            <a:r>
              <a:rPr lang="en-US" altLang="en-US" sz="1800" dirty="0" smtClean="0">
                <a:latin typeface="Courier New" pitchFamily="49" charset="0"/>
                <a:cs typeface="Times New Roman" pitchFamily="18" charset="0"/>
              </a:rPr>
              <a:t>;</a:t>
            </a:r>
          </a:p>
          <a:p>
            <a:pPr>
              <a:lnSpc>
                <a:spcPct val="70000"/>
              </a:lnSpc>
              <a:buFont typeface="Wingdings" pitchFamily="2" charset="2"/>
              <a:buNone/>
            </a:pPr>
            <a:r>
              <a:rPr lang="en-US" altLang="en-US" sz="1800" dirty="0" smtClean="0">
                <a:latin typeface="Courier New" pitchFamily="49" charset="0"/>
                <a:cs typeface="Times New Roman" pitchFamily="18" charset="0"/>
              </a:rPr>
              <a:t>  </a:t>
            </a:r>
            <a:r>
              <a:rPr lang="en-US" altLang="en-US" sz="1800" dirty="0" err="1" smtClean="0">
                <a:latin typeface="Courier New" pitchFamily="49" charset="0"/>
                <a:cs typeface="Times New Roman" pitchFamily="18" charset="0"/>
              </a:rPr>
              <a:t>inext</a:t>
            </a:r>
            <a:r>
              <a:rPr lang="en-US" altLang="en-US" sz="1800" dirty="0" smtClean="0">
                <a:latin typeface="Courier New" pitchFamily="49" charset="0"/>
                <a:cs typeface="Times New Roman" pitchFamily="18" charset="0"/>
              </a:rPr>
              <a:t> = (myrank+npes+1)%</a:t>
            </a:r>
            <a:r>
              <a:rPr lang="en-US" altLang="en-US" sz="1800" dirty="0" err="1" smtClean="0">
                <a:latin typeface="Courier New" pitchFamily="49" charset="0"/>
                <a:cs typeface="Times New Roman" pitchFamily="18" charset="0"/>
              </a:rPr>
              <a:t>npes</a:t>
            </a:r>
            <a:r>
              <a:rPr lang="en-US" altLang="en-US" sz="1800" dirty="0" smtClean="0">
                <a:latin typeface="Courier New" pitchFamily="49" charset="0"/>
                <a:cs typeface="Times New Roman" pitchFamily="18" charset="0"/>
              </a:rPr>
              <a:t>;</a:t>
            </a:r>
          </a:p>
          <a:p>
            <a:pPr>
              <a:lnSpc>
                <a:spcPct val="70000"/>
              </a:lnSpc>
              <a:buFont typeface="Wingdings" pitchFamily="2" charset="2"/>
              <a:buNone/>
            </a:pPr>
            <a:r>
              <a:rPr lang="en-US" altLang="en-US" sz="1800" dirty="0" smtClean="0">
                <a:latin typeface="Courier New" pitchFamily="49" charset="0"/>
                <a:cs typeface="Times New Roman" pitchFamily="18" charset="0"/>
              </a:rPr>
              <a:t>/* now send and receive the token */;</a:t>
            </a:r>
          </a:p>
          <a:p>
            <a:pPr>
              <a:lnSpc>
                <a:spcPct val="70000"/>
              </a:lnSpc>
              <a:buFont typeface="Wingdings" pitchFamily="2" charset="2"/>
              <a:buNone/>
            </a:pPr>
            <a:r>
              <a:rPr lang="en-US" altLang="en-US" sz="1800" dirty="0" smtClean="0">
                <a:latin typeface="Courier New" pitchFamily="49" charset="0"/>
                <a:cs typeface="Times New Roman" pitchFamily="18" charset="0"/>
              </a:rPr>
              <a:t>  if (</a:t>
            </a:r>
            <a:r>
              <a:rPr lang="en-US" altLang="en-US" sz="1800" dirty="0" err="1" smtClean="0">
                <a:latin typeface="Courier New" pitchFamily="49" charset="0"/>
                <a:cs typeface="Times New Roman" pitchFamily="18" charset="0"/>
              </a:rPr>
              <a:t>myrank</a:t>
            </a:r>
            <a:r>
              <a:rPr lang="en-US" altLang="en-US" sz="1800" dirty="0" smtClean="0">
                <a:latin typeface="Courier New" pitchFamily="49" charset="0"/>
                <a:cs typeface="Times New Roman" pitchFamily="18" charset="0"/>
              </a:rPr>
              <a:t>==0) {</a:t>
            </a:r>
          </a:p>
          <a:p>
            <a:pPr>
              <a:lnSpc>
                <a:spcPct val="70000"/>
              </a:lnSpc>
              <a:buFont typeface="Wingdings" pitchFamily="2" charset="2"/>
              <a:buNone/>
            </a:pPr>
            <a:r>
              <a:rPr lang="en-US" altLang="en-US" sz="1800" dirty="0" smtClean="0">
                <a:latin typeface="Courier New" pitchFamily="49" charset="0"/>
                <a:cs typeface="Times New Roman" pitchFamily="18" charset="0"/>
              </a:rPr>
              <a:t>    </a:t>
            </a:r>
            <a:r>
              <a:rPr lang="en-US" altLang="en-US" sz="1800" dirty="0" err="1" smtClean="0">
                <a:latin typeface="Courier New" pitchFamily="49" charset="0"/>
                <a:cs typeface="Times New Roman" pitchFamily="18" charset="0"/>
              </a:rPr>
              <a:t>MPI_Send</a:t>
            </a:r>
            <a:r>
              <a:rPr lang="en-US" altLang="en-US" sz="1800" dirty="0" smtClean="0">
                <a:latin typeface="Courier New" pitchFamily="49" charset="0"/>
                <a:cs typeface="Times New Roman" pitchFamily="18" charset="0"/>
              </a:rPr>
              <a:t> (&amp;</a:t>
            </a:r>
            <a:r>
              <a:rPr lang="en-US" altLang="en-US" sz="1800" dirty="0" err="1" smtClean="0">
                <a:latin typeface="Courier New" pitchFamily="49" charset="0"/>
                <a:cs typeface="Times New Roman" pitchFamily="18" charset="0"/>
              </a:rPr>
              <a:t>itoken,npts,MPI_INT,inext,msgtag,MPI_COMM_WORLD</a:t>
            </a:r>
            <a:r>
              <a:rPr lang="en-US" altLang="en-US" sz="1800" dirty="0" smtClean="0">
                <a:latin typeface="Courier New" pitchFamily="49" charset="0"/>
                <a:cs typeface="Times New Roman" pitchFamily="18" charset="0"/>
              </a:rPr>
              <a:t>);</a:t>
            </a:r>
          </a:p>
          <a:p>
            <a:pPr>
              <a:lnSpc>
                <a:spcPct val="70000"/>
              </a:lnSpc>
              <a:buFont typeface="Wingdings" pitchFamily="2" charset="2"/>
              <a:buNone/>
            </a:pPr>
            <a:r>
              <a:rPr lang="en-US" altLang="en-US" sz="1800" dirty="0" smtClean="0">
                <a:latin typeface="Courier New" pitchFamily="49" charset="0"/>
                <a:cs typeface="Times New Roman" pitchFamily="18" charset="0"/>
              </a:rPr>
              <a:t>    </a:t>
            </a:r>
            <a:r>
              <a:rPr lang="en-US" altLang="en-US" sz="1800" dirty="0" err="1" smtClean="0">
                <a:latin typeface="Courier New" pitchFamily="49" charset="0"/>
                <a:cs typeface="Times New Roman" pitchFamily="18" charset="0"/>
              </a:rPr>
              <a:t>MPI_Recv</a:t>
            </a:r>
            <a:r>
              <a:rPr lang="en-US" altLang="en-US" sz="1800" dirty="0" smtClean="0">
                <a:latin typeface="Courier New" pitchFamily="49" charset="0"/>
                <a:cs typeface="Times New Roman" pitchFamily="18" charset="0"/>
              </a:rPr>
              <a:t> (&amp;itoken,npts,MPI_INT,iprev,msgtag,MPI_COMM_WORLD,&amp;</a:t>
            </a:r>
            <a:r>
              <a:rPr lang="en-US" altLang="en-US" sz="1800" dirty="0" err="1" smtClean="0">
                <a:latin typeface="Courier New" pitchFamily="49" charset="0"/>
                <a:cs typeface="Times New Roman" pitchFamily="18" charset="0"/>
              </a:rPr>
              <a:t>irecvstat</a:t>
            </a:r>
            <a:r>
              <a:rPr lang="en-US" altLang="en-US" sz="1800" dirty="0" smtClean="0">
                <a:latin typeface="Courier New" pitchFamily="49" charset="0"/>
                <a:cs typeface="Times New Roman" pitchFamily="18" charset="0"/>
              </a:rPr>
              <a:t>);</a:t>
            </a:r>
          </a:p>
          <a:p>
            <a:pPr>
              <a:lnSpc>
                <a:spcPct val="70000"/>
              </a:lnSpc>
              <a:buFont typeface="Wingdings" pitchFamily="2" charset="2"/>
              <a:buNone/>
            </a:pPr>
            <a:r>
              <a:rPr lang="en-US" altLang="en-US" sz="1800" dirty="0" smtClean="0">
                <a:latin typeface="Courier New" pitchFamily="49" charset="0"/>
                <a:cs typeface="Times New Roman" pitchFamily="18" charset="0"/>
              </a:rPr>
              <a:t>  } else {</a:t>
            </a:r>
          </a:p>
          <a:p>
            <a:pPr>
              <a:lnSpc>
                <a:spcPct val="70000"/>
              </a:lnSpc>
              <a:buFont typeface="Wingdings" pitchFamily="2" charset="2"/>
              <a:buNone/>
            </a:pPr>
            <a:r>
              <a:rPr lang="en-US" altLang="en-US" sz="1800" dirty="0" smtClean="0">
                <a:latin typeface="Courier New" pitchFamily="49" charset="0"/>
                <a:cs typeface="Times New Roman" pitchFamily="18" charset="0"/>
              </a:rPr>
              <a:t>    </a:t>
            </a:r>
            <a:r>
              <a:rPr lang="en-US" altLang="en-US" sz="1800" dirty="0" err="1" smtClean="0">
                <a:latin typeface="Courier New" pitchFamily="49" charset="0"/>
                <a:cs typeface="Times New Roman" pitchFamily="18" charset="0"/>
              </a:rPr>
              <a:t>MPI_Recv</a:t>
            </a:r>
            <a:r>
              <a:rPr lang="en-US" altLang="en-US" sz="1800" dirty="0" smtClean="0">
                <a:latin typeface="Courier New" pitchFamily="49" charset="0"/>
                <a:cs typeface="Times New Roman" pitchFamily="18" charset="0"/>
              </a:rPr>
              <a:t> (&amp;itoken,npts,MPI_INT,iprev,msgtag,MPI_COMM_WORLD,&amp;</a:t>
            </a:r>
            <a:r>
              <a:rPr lang="en-US" altLang="en-US" sz="1800" dirty="0" err="1" smtClean="0">
                <a:latin typeface="Courier New" pitchFamily="49" charset="0"/>
                <a:cs typeface="Times New Roman" pitchFamily="18" charset="0"/>
              </a:rPr>
              <a:t>irecvstat</a:t>
            </a:r>
            <a:r>
              <a:rPr lang="en-US" altLang="en-US" sz="1800" dirty="0" smtClean="0">
                <a:latin typeface="Courier New" pitchFamily="49" charset="0"/>
                <a:cs typeface="Times New Roman" pitchFamily="18" charset="0"/>
              </a:rPr>
              <a:t>);</a:t>
            </a:r>
          </a:p>
          <a:p>
            <a:pPr>
              <a:lnSpc>
                <a:spcPct val="70000"/>
              </a:lnSpc>
              <a:buFont typeface="Wingdings" pitchFamily="2" charset="2"/>
              <a:buNone/>
            </a:pPr>
            <a:r>
              <a:rPr lang="en-US" altLang="en-US" sz="1800" dirty="0" smtClean="0">
                <a:latin typeface="Courier New" pitchFamily="49" charset="0"/>
                <a:cs typeface="Times New Roman" pitchFamily="18" charset="0"/>
              </a:rPr>
              <a:t>    </a:t>
            </a:r>
            <a:r>
              <a:rPr lang="en-US" altLang="en-US" sz="1800" dirty="0" err="1" smtClean="0">
                <a:latin typeface="Courier New" pitchFamily="49" charset="0"/>
                <a:cs typeface="Times New Roman" pitchFamily="18" charset="0"/>
              </a:rPr>
              <a:t>itoken</a:t>
            </a:r>
            <a:r>
              <a:rPr lang="en-US" altLang="en-US" sz="1800" dirty="0" smtClean="0">
                <a:latin typeface="Courier New" pitchFamily="49" charset="0"/>
                <a:cs typeface="Times New Roman" pitchFamily="18" charset="0"/>
              </a:rPr>
              <a:t> += </a:t>
            </a:r>
            <a:r>
              <a:rPr lang="en-US" altLang="en-US" sz="1800" dirty="0" err="1" smtClean="0">
                <a:latin typeface="Courier New" pitchFamily="49" charset="0"/>
                <a:cs typeface="Times New Roman" pitchFamily="18" charset="0"/>
              </a:rPr>
              <a:t>myrank</a:t>
            </a:r>
            <a:r>
              <a:rPr lang="en-US" altLang="en-US" sz="1800" dirty="0" smtClean="0">
                <a:latin typeface="Courier New" pitchFamily="49" charset="0"/>
                <a:cs typeface="Times New Roman" pitchFamily="18" charset="0"/>
              </a:rPr>
              <a:t>;</a:t>
            </a:r>
          </a:p>
          <a:p>
            <a:pPr>
              <a:lnSpc>
                <a:spcPct val="70000"/>
              </a:lnSpc>
              <a:buFont typeface="Wingdings" pitchFamily="2" charset="2"/>
              <a:buNone/>
            </a:pPr>
            <a:r>
              <a:rPr lang="en-US" altLang="en-US" sz="1800" dirty="0" smtClean="0">
                <a:latin typeface="Courier New" pitchFamily="49" charset="0"/>
                <a:cs typeface="Times New Roman" pitchFamily="18" charset="0"/>
              </a:rPr>
              <a:t>    </a:t>
            </a:r>
            <a:r>
              <a:rPr lang="en-US" altLang="en-US" sz="1800" dirty="0" err="1" smtClean="0">
                <a:latin typeface="Courier New" pitchFamily="49" charset="0"/>
                <a:cs typeface="Times New Roman" pitchFamily="18" charset="0"/>
              </a:rPr>
              <a:t>MPI_Send</a:t>
            </a:r>
            <a:r>
              <a:rPr lang="en-US" altLang="en-US" sz="1800" dirty="0" smtClean="0">
                <a:latin typeface="Courier New" pitchFamily="49" charset="0"/>
                <a:cs typeface="Times New Roman" pitchFamily="18" charset="0"/>
              </a:rPr>
              <a:t> (&amp;</a:t>
            </a:r>
            <a:r>
              <a:rPr lang="en-US" altLang="en-US" sz="1800" dirty="0" err="1" smtClean="0">
                <a:latin typeface="Courier New" pitchFamily="49" charset="0"/>
                <a:cs typeface="Times New Roman" pitchFamily="18" charset="0"/>
              </a:rPr>
              <a:t>itoken,npts,MPI_INT,inext,msgtag,MPI_COMM_WORLD</a:t>
            </a:r>
            <a:r>
              <a:rPr lang="en-US" altLang="en-US" sz="1800" dirty="0" smtClean="0">
                <a:latin typeface="Courier New" pitchFamily="49" charset="0"/>
                <a:cs typeface="Times New Roman" pitchFamily="18" charset="0"/>
              </a:rPr>
              <a:t>);</a:t>
            </a:r>
          </a:p>
          <a:p>
            <a:pPr>
              <a:lnSpc>
                <a:spcPct val="70000"/>
              </a:lnSpc>
              <a:buFont typeface="Wingdings" pitchFamily="2" charset="2"/>
              <a:buNone/>
            </a:pPr>
            <a:r>
              <a:rPr lang="en-US" altLang="en-US" sz="1800" dirty="0" smtClean="0">
                <a:latin typeface="Courier New" pitchFamily="49" charset="0"/>
                <a:cs typeface="Times New Roman" pitchFamily="18" charset="0"/>
              </a:rPr>
              <a:t>  }</a:t>
            </a:r>
          </a:p>
          <a:p>
            <a:pPr>
              <a:lnSpc>
                <a:spcPct val="70000"/>
              </a:lnSpc>
              <a:buFont typeface="Wingdings" pitchFamily="2" charset="2"/>
              <a:buNone/>
            </a:pPr>
            <a:r>
              <a:rPr lang="en-US" altLang="en-US" sz="1800" dirty="0" smtClean="0">
                <a:latin typeface="Courier New" pitchFamily="49" charset="0"/>
                <a:cs typeface="Times New Roman" pitchFamily="18" charset="0"/>
              </a:rPr>
              <a:t>  </a:t>
            </a:r>
            <a:endParaRPr lang="en-US" altLang="en-US" sz="1800" dirty="0" smtClean="0">
              <a:latin typeface="Courier New" pitchFamily="49" charset="0"/>
              <a:cs typeface="Times New Roman" pitchFamily="18" charset="0"/>
            </a:endParaRPr>
          </a:p>
        </p:txBody>
      </p:sp>
    </p:spTree>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450850" y="274638"/>
            <a:ext cx="8235950" cy="1143000"/>
          </a:xfrm>
        </p:spPr>
        <p:txBody>
          <a:bodyPr/>
          <a:lstStyle/>
          <a:p>
            <a:r>
              <a:rPr lang="en-US" altLang="en-US" smtClean="0">
                <a:latin typeface="Times New Roman" pitchFamily="18" charset="0"/>
                <a:cs typeface="Times New Roman" pitchFamily="18" charset="0"/>
              </a:rPr>
              <a:t>Tokenring Cont.</a:t>
            </a:r>
          </a:p>
        </p:txBody>
      </p:sp>
      <p:sp>
        <p:nvSpPr>
          <p:cNvPr id="80899" name="Rectangle 3"/>
          <p:cNvSpPr>
            <a:spLocks noGrp="1" noChangeArrowheads="1"/>
          </p:cNvSpPr>
          <p:nvPr>
            <p:ph idx="1"/>
          </p:nvPr>
        </p:nvSpPr>
        <p:spPr>
          <a:xfrm>
            <a:off x="228600" y="1752600"/>
            <a:ext cx="8686800" cy="4419600"/>
          </a:xfrm>
        </p:spPr>
        <p:txBody>
          <a:bodyPr/>
          <a:lstStyle/>
          <a:p>
            <a:pPr>
              <a:buFont typeface="Wingdings" pitchFamily="2" charset="2"/>
              <a:buNone/>
            </a:pPr>
            <a:r>
              <a:rPr lang="en-US" altLang="en-US" sz="1800" dirty="0" smtClean="0">
                <a:latin typeface="Courier New" pitchFamily="49" charset="0"/>
                <a:cs typeface="Times New Roman" pitchFamily="18" charset="0"/>
              </a:rPr>
              <a:t>  </a:t>
            </a:r>
            <a:r>
              <a:rPr lang="en-US" altLang="en-US" sz="1800" dirty="0" err="1" smtClean="0">
                <a:latin typeface="Courier New" pitchFamily="49" charset="0"/>
                <a:cs typeface="Times New Roman" pitchFamily="18" charset="0"/>
              </a:rPr>
              <a:t>printf</a:t>
            </a:r>
            <a:r>
              <a:rPr lang="en-US" altLang="en-US" sz="1800" dirty="0" smtClean="0">
                <a:latin typeface="Courier New" pitchFamily="49" charset="0"/>
                <a:cs typeface="Times New Roman" pitchFamily="18" charset="0"/>
              </a:rPr>
              <a:t> ("</a:t>
            </a:r>
            <a:r>
              <a:rPr lang="en-US" altLang="en-US" sz="1800" dirty="0" err="1" smtClean="0">
                <a:latin typeface="Courier New" pitchFamily="49" charset="0"/>
                <a:cs typeface="Times New Roman" pitchFamily="18" charset="0"/>
              </a:rPr>
              <a:t>myrank</a:t>
            </a:r>
            <a:r>
              <a:rPr lang="en-US" altLang="en-US" sz="1800" dirty="0" smtClean="0">
                <a:latin typeface="Courier New" pitchFamily="49" charset="0"/>
                <a:cs typeface="Times New Roman" pitchFamily="18" charset="0"/>
              </a:rPr>
              <a:t> = %d received token = %d \n",</a:t>
            </a:r>
            <a:r>
              <a:rPr lang="en-US" altLang="en-US" sz="1800" dirty="0" err="1" smtClean="0">
                <a:latin typeface="Courier New" pitchFamily="49" charset="0"/>
                <a:cs typeface="Times New Roman" pitchFamily="18" charset="0"/>
              </a:rPr>
              <a:t>myrank,itoken</a:t>
            </a:r>
            <a:r>
              <a:rPr lang="en-US" altLang="en-US" sz="1800" dirty="0" smtClean="0">
                <a:latin typeface="Courier New" pitchFamily="49" charset="0"/>
                <a:cs typeface="Times New Roman" pitchFamily="18" charset="0"/>
              </a:rPr>
              <a:t>);</a:t>
            </a:r>
          </a:p>
          <a:p>
            <a:pPr>
              <a:buFont typeface="Wingdings" pitchFamily="2" charset="2"/>
              <a:buNone/>
            </a:pPr>
            <a:r>
              <a:rPr lang="en-US" altLang="en-US" sz="1800" dirty="0" smtClean="0">
                <a:latin typeface="Courier New" pitchFamily="49" charset="0"/>
                <a:cs typeface="Times New Roman" pitchFamily="18" charset="0"/>
              </a:rPr>
              <a:t>  </a:t>
            </a:r>
            <a:r>
              <a:rPr lang="en-US" altLang="en-US" sz="1800" dirty="0" err="1" smtClean="0">
                <a:latin typeface="Courier New" pitchFamily="49" charset="0"/>
                <a:cs typeface="Times New Roman" pitchFamily="18" charset="0"/>
              </a:rPr>
              <a:t>MPI_Get_processor_name</a:t>
            </a:r>
            <a:r>
              <a:rPr lang="en-US" altLang="en-US" sz="1800" dirty="0" smtClean="0">
                <a:latin typeface="Courier New" pitchFamily="49" charset="0"/>
                <a:cs typeface="Times New Roman" pitchFamily="18" charset="0"/>
              </a:rPr>
              <a:t>(name, &amp;</a:t>
            </a:r>
            <a:r>
              <a:rPr lang="en-US" altLang="en-US" sz="1800" dirty="0" err="1" smtClean="0">
                <a:latin typeface="Courier New" pitchFamily="49" charset="0"/>
                <a:cs typeface="Times New Roman" pitchFamily="18" charset="0"/>
              </a:rPr>
              <a:t>len</a:t>
            </a:r>
            <a:r>
              <a:rPr lang="en-US" altLang="en-US" sz="1800" dirty="0" smtClean="0">
                <a:latin typeface="Courier New" pitchFamily="49" charset="0"/>
                <a:cs typeface="Times New Roman" pitchFamily="18" charset="0"/>
              </a:rPr>
              <a:t>);</a:t>
            </a:r>
          </a:p>
          <a:p>
            <a:pPr>
              <a:buFont typeface="Wingdings" pitchFamily="2" charset="2"/>
              <a:buNone/>
            </a:pPr>
            <a:r>
              <a:rPr lang="en-US" altLang="en-US" sz="1800" dirty="0" smtClean="0">
                <a:latin typeface="Courier New" pitchFamily="49" charset="0"/>
                <a:cs typeface="Times New Roman" pitchFamily="18" charset="0"/>
              </a:rPr>
              <a:t>  </a:t>
            </a:r>
            <a:r>
              <a:rPr lang="en-US" altLang="en-US" sz="1800" dirty="0" err="1" smtClean="0">
                <a:latin typeface="Courier New" pitchFamily="49" charset="0"/>
                <a:cs typeface="Times New Roman" pitchFamily="18" charset="0"/>
              </a:rPr>
              <a:t>printf</a:t>
            </a:r>
            <a:r>
              <a:rPr lang="en-US" altLang="en-US" sz="1800" dirty="0" smtClean="0">
                <a:latin typeface="Courier New" pitchFamily="49" charset="0"/>
                <a:cs typeface="Times New Roman" pitchFamily="18" charset="0"/>
              </a:rPr>
              <a:t> ("</a:t>
            </a:r>
            <a:r>
              <a:rPr lang="en-US" altLang="en-US" sz="1800" dirty="0" err="1" smtClean="0">
                <a:latin typeface="Courier New" pitchFamily="49" charset="0"/>
                <a:cs typeface="Times New Roman" pitchFamily="18" charset="0"/>
              </a:rPr>
              <a:t>myrank</a:t>
            </a:r>
            <a:r>
              <a:rPr lang="en-US" altLang="en-US" sz="1800" dirty="0" smtClean="0">
                <a:latin typeface="Courier New" pitchFamily="49" charset="0"/>
                <a:cs typeface="Times New Roman" pitchFamily="18" charset="0"/>
              </a:rPr>
              <a:t> = %d   my name = %s\n",</a:t>
            </a:r>
            <a:r>
              <a:rPr lang="en-US" altLang="en-US" sz="1800" dirty="0" err="1" smtClean="0">
                <a:latin typeface="Courier New" pitchFamily="49" charset="0"/>
                <a:cs typeface="Times New Roman" pitchFamily="18" charset="0"/>
              </a:rPr>
              <a:t>myrank,name</a:t>
            </a:r>
            <a:r>
              <a:rPr lang="en-US" altLang="en-US" sz="1800" dirty="0" smtClean="0">
                <a:latin typeface="Courier New" pitchFamily="49" charset="0"/>
                <a:cs typeface="Times New Roman" pitchFamily="18" charset="0"/>
              </a:rPr>
              <a:t>);</a:t>
            </a:r>
          </a:p>
          <a:p>
            <a:pPr>
              <a:buFont typeface="Wingdings" pitchFamily="2" charset="2"/>
              <a:buNone/>
            </a:pPr>
            <a:endParaRPr lang="en-US" altLang="en-US" sz="1800" dirty="0" smtClean="0">
              <a:latin typeface="Courier New" pitchFamily="49" charset="0"/>
              <a:cs typeface="Times New Roman" pitchFamily="18" charset="0"/>
            </a:endParaRPr>
          </a:p>
          <a:p>
            <a:pPr>
              <a:buFont typeface="Wingdings" pitchFamily="2" charset="2"/>
              <a:buNone/>
            </a:pPr>
            <a:r>
              <a:rPr lang="en-US" altLang="en-US" sz="1800" dirty="0" smtClean="0">
                <a:latin typeface="Courier New" pitchFamily="49" charset="0"/>
                <a:cs typeface="Times New Roman" pitchFamily="18" charset="0"/>
              </a:rPr>
              <a:t>  /* barrier and exit */;</a:t>
            </a:r>
          </a:p>
          <a:p>
            <a:pPr>
              <a:buFont typeface="Wingdings" pitchFamily="2" charset="2"/>
              <a:buNone/>
            </a:pPr>
            <a:r>
              <a:rPr lang="en-US" altLang="en-US" sz="1800" dirty="0" smtClean="0">
                <a:latin typeface="Courier New" pitchFamily="49" charset="0"/>
                <a:cs typeface="Times New Roman" pitchFamily="18" charset="0"/>
              </a:rPr>
              <a:t>  </a:t>
            </a:r>
            <a:r>
              <a:rPr lang="en-US" altLang="en-US" sz="1800" dirty="0" err="1" smtClean="0">
                <a:latin typeface="Courier New" pitchFamily="49" charset="0"/>
                <a:cs typeface="Times New Roman" pitchFamily="18" charset="0"/>
              </a:rPr>
              <a:t>MPI_Barrier</a:t>
            </a:r>
            <a:r>
              <a:rPr lang="en-US" altLang="en-US" sz="1800" dirty="0" smtClean="0">
                <a:latin typeface="Courier New" pitchFamily="49" charset="0"/>
                <a:cs typeface="Times New Roman" pitchFamily="18" charset="0"/>
              </a:rPr>
              <a:t>(MPI_COMM_WORLD);</a:t>
            </a:r>
          </a:p>
          <a:p>
            <a:pPr>
              <a:buFont typeface="Wingdings" pitchFamily="2" charset="2"/>
              <a:buNone/>
            </a:pPr>
            <a:r>
              <a:rPr lang="en-US" altLang="en-US" sz="1800" dirty="0" smtClean="0">
                <a:latin typeface="Courier New" pitchFamily="49" charset="0"/>
                <a:cs typeface="Times New Roman" pitchFamily="18" charset="0"/>
              </a:rPr>
              <a:t>  </a:t>
            </a:r>
            <a:r>
              <a:rPr lang="en-US" altLang="en-US" sz="1800" dirty="0" err="1" smtClean="0">
                <a:latin typeface="Courier New" pitchFamily="49" charset="0"/>
                <a:cs typeface="Times New Roman" pitchFamily="18" charset="0"/>
              </a:rPr>
              <a:t>MPI_Finalize</a:t>
            </a:r>
            <a:r>
              <a:rPr lang="en-US" altLang="en-US" sz="1800" dirty="0" smtClean="0">
                <a:latin typeface="Courier New" pitchFamily="49" charset="0"/>
                <a:cs typeface="Times New Roman" pitchFamily="18" charset="0"/>
              </a:rPr>
              <a:t> ();</a:t>
            </a:r>
          </a:p>
          <a:p>
            <a:pPr>
              <a:buFont typeface="Wingdings" pitchFamily="2" charset="2"/>
              <a:buNone/>
            </a:pPr>
            <a:endParaRPr lang="en-US" altLang="en-US" sz="1800" dirty="0" smtClean="0">
              <a:latin typeface="Courier New" pitchFamily="49" charset="0"/>
              <a:cs typeface="Times New Roman" pitchFamily="18" charset="0"/>
            </a:endParaRPr>
          </a:p>
          <a:p>
            <a:pPr>
              <a:buFont typeface="Wingdings" pitchFamily="2" charset="2"/>
              <a:buNone/>
            </a:pPr>
            <a:r>
              <a:rPr lang="en-US" altLang="en-US" sz="1800" dirty="0" smtClean="0">
                <a:latin typeface="Courier New" pitchFamily="49" charset="0"/>
                <a:cs typeface="Times New Roman" pitchFamily="18" charset="0"/>
              </a:rPr>
              <a:t>  return;</a:t>
            </a:r>
          </a:p>
          <a:p>
            <a:pPr>
              <a:buFont typeface="Wingdings" pitchFamily="2" charset="2"/>
              <a:buNone/>
            </a:pPr>
            <a:r>
              <a:rPr lang="en-US" altLang="en-US" sz="1800" dirty="0" smtClean="0">
                <a:latin typeface="Courier New" pitchFamily="49" charset="0"/>
                <a:cs typeface="Times New Roman" pitchFamily="18" charset="0"/>
              </a:rPr>
              <a:t>}</a:t>
            </a:r>
            <a:endParaRPr lang="en-US" altLang="en-US" sz="3600" dirty="0" smtClean="0">
              <a:latin typeface="Times New Roman" pitchFamily="18" charset="0"/>
              <a:cs typeface="Times New Roman" pitchFamily="18" charset="0"/>
            </a:endParaRPr>
          </a:p>
        </p:txBody>
      </p:sp>
    </p:spTree>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450850" y="274638"/>
            <a:ext cx="8235950" cy="1143000"/>
          </a:xfrm>
        </p:spPr>
        <p:txBody>
          <a:bodyPr/>
          <a:lstStyle/>
          <a:p>
            <a:r>
              <a:rPr lang="en-US" altLang="en-US" dirty="0" smtClean="0">
                <a:latin typeface="Times New Roman" pitchFamily="18" charset="0"/>
                <a:cs typeface="Times New Roman" pitchFamily="18" charset="0"/>
              </a:rPr>
              <a:t>Timing</a:t>
            </a:r>
            <a:endParaRPr lang="en-US" altLang="en-US" dirty="0" smtClean="0">
              <a:latin typeface="Times New Roman" pitchFamily="18" charset="0"/>
              <a:cs typeface="Times New Roman" pitchFamily="18" charset="0"/>
            </a:endParaRPr>
          </a:p>
        </p:txBody>
      </p:sp>
      <p:sp>
        <p:nvSpPr>
          <p:cNvPr id="81923" name="Rectangle 3"/>
          <p:cNvSpPr>
            <a:spLocks noGrp="1" noChangeArrowheads="1"/>
          </p:cNvSpPr>
          <p:nvPr>
            <p:ph idx="1"/>
          </p:nvPr>
        </p:nvSpPr>
        <p:spPr>
          <a:xfrm>
            <a:off x="457200" y="1600200"/>
            <a:ext cx="8229600" cy="4081463"/>
          </a:xfrm>
        </p:spPr>
        <p:txBody>
          <a:bodyPr/>
          <a:lstStyle/>
          <a:p>
            <a:r>
              <a:rPr lang="en-US" altLang="en-US" b="1" dirty="0" err="1" smtClean="0">
                <a:latin typeface="Courier New" pitchFamily="49" charset="0"/>
                <a:cs typeface="Times New Roman" pitchFamily="18" charset="0"/>
              </a:rPr>
              <a:t>MPI_Wtime</a:t>
            </a:r>
            <a:r>
              <a:rPr lang="en-US" altLang="en-US" dirty="0" smtClean="0">
                <a:latin typeface="Times New Roman" pitchFamily="18" charset="0"/>
                <a:cs typeface="Times New Roman" pitchFamily="18" charset="0"/>
              </a:rPr>
              <a:t> returns </a:t>
            </a:r>
            <a:r>
              <a:rPr lang="en-US" altLang="en-US" dirty="0" smtClean="0">
                <a:solidFill>
                  <a:srgbClr val="CC3300"/>
                </a:solidFill>
                <a:latin typeface="Times New Roman" pitchFamily="18" charset="0"/>
                <a:cs typeface="Times New Roman" pitchFamily="18" charset="0"/>
              </a:rPr>
              <a:t>wall</a:t>
            </a:r>
            <a:r>
              <a:rPr lang="en-US" altLang="en-US" dirty="0" smtClean="0">
                <a:latin typeface="Times New Roman" pitchFamily="18" charset="0"/>
                <a:cs typeface="Times New Roman" pitchFamily="18" charset="0"/>
              </a:rPr>
              <a:t> clock (elapsed) time </a:t>
            </a:r>
            <a:r>
              <a:rPr lang="en-US" altLang="en-US" dirty="0" smtClean="0">
                <a:solidFill>
                  <a:srgbClr val="CC3300"/>
                </a:solidFill>
                <a:latin typeface="Times New Roman" pitchFamily="18" charset="0"/>
                <a:cs typeface="Times New Roman" pitchFamily="18" charset="0"/>
              </a:rPr>
              <a:t>in seconds</a:t>
            </a:r>
            <a:r>
              <a:rPr lang="en-US" altLang="en-US" dirty="0" smtClean="0">
                <a:latin typeface="Times New Roman" pitchFamily="18" charset="0"/>
                <a:cs typeface="Times New Roman" pitchFamily="18" charset="0"/>
              </a:rPr>
              <a:t> from some arbitrary initial point</a:t>
            </a:r>
          </a:p>
          <a:p>
            <a:r>
              <a:rPr lang="en-US" altLang="en-US" b="1" dirty="0" err="1" smtClean="0">
                <a:latin typeface="Courier New" pitchFamily="49" charset="0"/>
                <a:cs typeface="Times New Roman" pitchFamily="18" charset="0"/>
              </a:rPr>
              <a:t>MPI_Wtick</a:t>
            </a:r>
            <a:r>
              <a:rPr lang="en-US" altLang="en-US" dirty="0" smtClean="0">
                <a:latin typeface="Times New Roman" pitchFamily="18" charset="0"/>
                <a:cs typeface="Times New Roman" pitchFamily="18" charset="0"/>
              </a:rPr>
              <a:t> returns resolution of </a:t>
            </a:r>
            <a:r>
              <a:rPr lang="en-US" altLang="en-US" b="1" dirty="0" err="1" smtClean="0">
                <a:latin typeface="Courier New" pitchFamily="49" charset="0"/>
                <a:cs typeface="Times New Roman" pitchFamily="18" charset="0"/>
              </a:rPr>
              <a:t>MPI_Wtime</a:t>
            </a:r>
            <a:r>
              <a:rPr lang="en-US" altLang="en-US" dirty="0" smtClean="0">
                <a:latin typeface="Times New Roman" pitchFamily="18" charset="0"/>
                <a:cs typeface="Times New Roman" pitchFamily="18" charset="0"/>
              </a:rPr>
              <a:t> in seconds</a:t>
            </a:r>
            <a:br>
              <a:rPr lang="en-US" altLang="en-US" dirty="0" smtClean="0">
                <a:latin typeface="Times New Roman" pitchFamily="18" charset="0"/>
                <a:cs typeface="Times New Roman" pitchFamily="18" charset="0"/>
              </a:rPr>
            </a:br>
            <a:endParaRPr lang="en-US" altLang="en-US" dirty="0" smtClean="0">
              <a:latin typeface="Times New Roman" pitchFamily="18" charset="0"/>
              <a:cs typeface="Times New Roman" pitchFamily="18" charset="0"/>
            </a:endParaRPr>
          </a:p>
          <a:p>
            <a:pPr lvl="1"/>
            <a:r>
              <a:rPr lang="en-US" altLang="en-US" dirty="0" smtClean="0">
                <a:latin typeface="Times New Roman" pitchFamily="18" charset="0"/>
                <a:cs typeface="Times New Roman" pitchFamily="18" charset="0"/>
              </a:rPr>
              <a:t>both functions return double (C) or double precision (Fortran) values</a:t>
            </a:r>
          </a:p>
          <a:p>
            <a:pPr lvl="1"/>
            <a:r>
              <a:rPr lang="en-US" altLang="en-US" dirty="0" smtClean="0">
                <a:latin typeface="Times New Roman" pitchFamily="18" charset="0"/>
                <a:cs typeface="Times New Roman" pitchFamily="18" charset="0"/>
              </a:rPr>
              <a:t>there are no calling arguments</a:t>
            </a:r>
            <a:endParaRPr lang="en-US" altLang="en-US" dirty="0" smtClean="0">
              <a:latin typeface="Times New Roman" pitchFamily="18" charset="0"/>
              <a:cs typeface="Times New Roman" pitchFamily="18" charset="0"/>
            </a:endParaRPr>
          </a:p>
        </p:txBody>
      </p:sp>
    </p:spTree>
  </p:cSld>
  <p:clrMapOvr>
    <a:masterClrMapping/>
  </p:clrMapOvr>
  <p:transition spd="slow"/>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450850" y="274638"/>
            <a:ext cx="8235950" cy="1143000"/>
          </a:xfrm>
          <a:noFill/>
          <a:extLst>
            <a:ext uri="{AF507438-7753-43E0-B8FC-AC1667EBCBE1}">
              <a14:hiddenEffects xmlns:a14="http://schemas.microsoft.com/office/drawing/2010/main">
                <a:effectLst>
                  <a:outerShdw dist="35921" dir="2700000" algn="ctr" rotWithShape="0">
                    <a:srgbClr val="336699"/>
                  </a:outerShdw>
                </a:effectLst>
              </a14:hiddenEffects>
            </a:ext>
          </a:extLst>
        </p:spPr>
        <p:txBody>
          <a:bodyPr lIns="92075" tIns="46038" rIns="92075" bIns="46038"/>
          <a:lstStyle/>
          <a:p>
            <a:r>
              <a:rPr lang="en-US" altLang="en-US" dirty="0" smtClean="0">
                <a:latin typeface="Times New Roman" pitchFamily="18" charset="0"/>
                <a:cs typeface="Times New Roman" pitchFamily="18" charset="0"/>
              </a:rPr>
              <a:t>References</a:t>
            </a:r>
          </a:p>
        </p:txBody>
      </p:sp>
      <p:sp>
        <p:nvSpPr>
          <p:cNvPr id="82947" name="Rectangle 3"/>
          <p:cNvSpPr>
            <a:spLocks noGrp="1" noChangeArrowheads="1"/>
          </p:cNvSpPr>
          <p:nvPr>
            <p:ph idx="1"/>
          </p:nvPr>
        </p:nvSpPr>
        <p:spPr>
          <a:xfrm>
            <a:off x="152400" y="1600200"/>
            <a:ext cx="8991600" cy="5105400"/>
          </a:xfrm>
          <a:extLst>
            <a:ext uri="{91240B29-F687-4F45-9708-019B960494DF}">
              <a14:hiddenLine xmlns:a14="http://schemas.microsoft.com/office/drawing/2010/main" w="9525">
                <a:solidFill>
                  <a:srgbClr val="FF0066"/>
                </a:solidFill>
                <a:miter lim="800000"/>
                <a:headEnd/>
                <a:tailEnd/>
              </a14:hiddenLine>
            </a:ext>
          </a:extLst>
        </p:spPr>
        <p:txBody>
          <a:bodyPr lIns="92075" tIns="46038" rIns="92075" bIns="46038"/>
          <a:lstStyle/>
          <a:p>
            <a:pPr>
              <a:lnSpc>
                <a:spcPct val="80000"/>
              </a:lnSpc>
            </a:pPr>
            <a:r>
              <a:rPr lang="en-US" altLang="en-US" dirty="0" smtClean="0">
                <a:latin typeface="Times New Roman" pitchFamily="18" charset="0"/>
                <a:cs typeface="Times New Roman" pitchFamily="18" charset="0"/>
              </a:rPr>
              <a:t>“</a:t>
            </a:r>
            <a:r>
              <a:rPr lang="en-US" altLang="en-US" dirty="0" smtClean="0">
                <a:solidFill>
                  <a:srgbClr val="CC3300"/>
                </a:solidFill>
                <a:latin typeface="Times New Roman" pitchFamily="18" charset="0"/>
                <a:cs typeface="Times New Roman" pitchFamily="18" charset="0"/>
              </a:rPr>
              <a:t>Using MPI</a:t>
            </a:r>
            <a:r>
              <a:rPr lang="en-US" altLang="en-US" dirty="0" smtClean="0">
                <a:latin typeface="Times New Roman" pitchFamily="18" charset="0"/>
                <a:cs typeface="Times New Roman" pitchFamily="18" charset="0"/>
              </a:rPr>
              <a:t>”     						      </a:t>
            </a:r>
            <a:r>
              <a:rPr lang="en-US" altLang="en-US" dirty="0" smtClean="0">
                <a:latin typeface="Times New Roman" pitchFamily="18" charset="0"/>
                <a:cs typeface="Times New Roman" pitchFamily="18" charset="0"/>
              </a:rPr>
              <a:t>							</a:t>
            </a:r>
            <a:r>
              <a:rPr lang="en-US" altLang="en-US" sz="2400" dirty="0" smtClean="0">
                <a:latin typeface="Times New Roman" pitchFamily="18" charset="0"/>
                <a:cs typeface="Times New Roman" pitchFamily="18" charset="0"/>
              </a:rPr>
              <a:t>by </a:t>
            </a:r>
            <a:r>
              <a:rPr lang="en-US" altLang="en-US" sz="2400" dirty="0" err="1" smtClean="0">
                <a:latin typeface="Times New Roman" pitchFamily="18" charset="0"/>
                <a:cs typeface="Times New Roman" pitchFamily="18" charset="0"/>
              </a:rPr>
              <a:t>Gropp</a:t>
            </a:r>
            <a:r>
              <a:rPr lang="en-US" altLang="en-US" sz="2400" dirty="0" smtClean="0">
                <a:latin typeface="Times New Roman" pitchFamily="18" charset="0"/>
                <a:cs typeface="Times New Roman" pitchFamily="18" charset="0"/>
              </a:rPr>
              <a:t>, Lusk, and </a:t>
            </a:r>
            <a:r>
              <a:rPr lang="en-US" altLang="en-US" sz="2400" dirty="0" err="1" smtClean="0">
                <a:latin typeface="Times New Roman" pitchFamily="18" charset="0"/>
                <a:cs typeface="Times New Roman" pitchFamily="18" charset="0"/>
              </a:rPr>
              <a:t>Skjellum</a:t>
            </a:r>
            <a:endParaRPr lang="en-US" altLang="en-US" dirty="0" smtClean="0">
              <a:latin typeface="Times New Roman" pitchFamily="18" charset="0"/>
              <a:cs typeface="Times New Roman" pitchFamily="18" charset="0"/>
            </a:endParaRPr>
          </a:p>
          <a:p>
            <a:pPr>
              <a:lnSpc>
                <a:spcPct val="80000"/>
              </a:lnSpc>
            </a:pPr>
            <a:r>
              <a:rPr lang="en-US" altLang="en-US" dirty="0" smtClean="0">
                <a:latin typeface="Times New Roman" pitchFamily="18" charset="0"/>
                <a:cs typeface="Times New Roman" pitchFamily="18" charset="0"/>
              </a:rPr>
              <a:t>“</a:t>
            </a:r>
            <a:r>
              <a:rPr lang="en-US" altLang="en-US" dirty="0" smtClean="0">
                <a:solidFill>
                  <a:srgbClr val="CC3300"/>
                </a:solidFill>
                <a:latin typeface="Times New Roman" pitchFamily="18" charset="0"/>
                <a:cs typeface="Times New Roman" pitchFamily="18" charset="0"/>
              </a:rPr>
              <a:t>MPI: The Complete Reference</a:t>
            </a:r>
            <a:r>
              <a:rPr lang="en-US" altLang="en-US" dirty="0" smtClean="0">
                <a:latin typeface="Times New Roman" pitchFamily="18" charset="0"/>
                <a:cs typeface="Times New Roman" pitchFamily="18" charset="0"/>
              </a:rPr>
              <a:t>” 	                 	</a:t>
            </a:r>
            <a:r>
              <a:rPr lang="en-US" altLang="en-US" dirty="0" smtClean="0">
                <a:latin typeface="Times New Roman" pitchFamily="18" charset="0"/>
                <a:cs typeface="Times New Roman" pitchFamily="18" charset="0"/>
              </a:rPr>
              <a:t>			 </a:t>
            </a:r>
            <a:r>
              <a:rPr lang="en-US" altLang="en-US" sz="2400" dirty="0" smtClean="0">
                <a:latin typeface="Times New Roman" pitchFamily="18" charset="0"/>
                <a:cs typeface="Times New Roman" pitchFamily="18" charset="0"/>
              </a:rPr>
              <a:t>by </a:t>
            </a:r>
            <a:r>
              <a:rPr lang="en-US" altLang="en-US" sz="2400" dirty="0" err="1" smtClean="0">
                <a:latin typeface="Times New Roman" pitchFamily="18" charset="0"/>
                <a:cs typeface="Times New Roman" pitchFamily="18" charset="0"/>
              </a:rPr>
              <a:t>Snir</a:t>
            </a:r>
            <a:r>
              <a:rPr lang="en-US" altLang="en-US" sz="2400" dirty="0" smtClean="0">
                <a:latin typeface="Times New Roman" pitchFamily="18" charset="0"/>
                <a:cs typeface="Times New Roman" pitchFamily="18" charset="0"/>
              </a:rPr>
              <a:t>, Otto, Huss-Lederman, Walker, and </a:t>
            </a:r>
            <a:r>
              <a:rPr lang="en-US" altLang="en-US" sz="2400" dirty="0" err="1" smtClean="0">
                <a:latin typeface="Times New Roman" pitchFamily="18" charset="0"/>
                <a:cs typeface="Times New Roman" pitchFamily="18" charset="0"/>
              </a:rPr>
              <a:t>Dongarra</a:t>
            </a:r>
            <a:endParaRPr lang="en-US" altLang="en-US" sz="2400" dirty="0" smtClean="0">
              <a:latin typeface="Times New Roman" pitchFamily="18" charset="0"/>
              <a:cs typeface="Times New Roman" pitchFamily="18" charset="0"/>
            </a:endParaRPr>
          </a:p>
          <a:p>
            <a:pPr>
              <a:lnSpc>
                <a:spcPct val="80000"/>
              </a:lnSpc>
            </a:pPr>
            <a:r>
              <a:rPr lang="en-US" altLang="en-US" dirty="0">
                <a:latin typeface="Times New Roman" pitchFamily="18" charset="0"/>
                <a:cs typeface="Times New Roman" pitchFamily="18" charset="0"/>
              </a:rPr>
              <a:t>“</a:t>
            </a:r>
            <a:r>
              <a:rPr lang="en-US" altLang="en-US" dirty="0">
                <a:solidFill>
                  <a:srgbClr val="CC3300"/>
                </a:solidFill>
                <a:latin typeface="Times New Roman" pitchFamily="18" charset="0"/>
                <a:cs typeface="Times New Roman" pitchFamily="18" charset="0"/>
              </a:rPr>
              <a:t>Parallel Programming with MPI</a:t>
            </a:r>
            <a:r>
              <a:rPr lang="en-US" altLang="en-US" dirty="0">
                <a:latin typeface="Times New Roman" pitchFamily="18" charset="0"/>
                <a:cs typeface="Times New Roman" pitchFamily="18" charset="0"/>
              </a:rPr>
              <a:t>”     		</a:t>
            </a:r>
            <a:r>
              <a:rPr lang="en-US" altLang="en-US" dirty="0" smtClean="0">
                <a:latin typeface="Times New Roman" pitchFamily="18" charset="0"/>
                <a:cs typeface="Times New Roman" pitchFamily="18" charset="0"/>
              </a:rPr>
              <a:t>						</a:t>
            </a:r>
            <a:r>
              <a:rPr lang="en-US" altLang="en-US" sz="2400" dirty="0" smtClean="0">
                <a:latin typeface="Times New Roman" pitchFamily="18" charset="0"/>
                <a:cs typeface="Times New Roman" pitchFamily="18" charset="0"/>
              </a:rPr>
              <a:t>by </a:t>
            </a:r>
            <a:r>
              <a:rPr lang="en-US" altLang="en-US" sz="2400" dirty="0">
                <a:latin typeface="Times New Roman" pitchFamily="18" charset="0"/>
                <a:cs typeface="Times New Roman" pitchFamily="18" charset="0"/>
              </a:rPr>
              <a:t>Peter </a:t>
            </a:r>
            <a:r>
              <a:rPr lang="en-US" altLang="en-US" sz="2400" dirty="0" smtClean="0">
                <a:latin typeface="Times New Roman" pitchFamily="18" charset="0"/>
                <a:cs typeface="Times New Roman" pitchFamily="18" charset="0"/>
              </a:rPr>
              <a:t>Pacheco</a:t>
            </a:r>
            <a:endParaRPr lang="en-US" altLang="en-US" dirty="0" smtClean="0">
              <a:latin typeface="Times New Roman" pitchFamily="18" charset="0"/>
              <a:cs typeface="Times New Roman" pitchFamily="18" charset="0"/>
            </a:endParaRPr>
          </a:p>
          <a:p>
            <a:pPr>
              <a:lnSpc>
                <a:spcPct val="80000"/>
              </a:lnSpc>
            </a:pPr>
            <a:r>
              <a:rPr lang="en-US" altLang="en-US" dirty="0" smtClean="0">
                <a:latin typeface="Times New Roman" pitchFamily="18" charset="0"/>
                <a:cs typeface="Times New Roman" pitchFamily="18" charset="0"/>
              </a:rPr>
              <a:t> </a:t>
            </a:r>
            <a:r>
              <a:rPr lang="en-US" altLang="en-US" dirty="0" smtClean="0">
                <a:latin typeface="Times New Roman" pitchFamily="18" charset="0"/>
                <a:cs typeface="Times New Roman" pitchFamily="18" charset="0"/>
              </a:rPr>
              <a:t>Material from</a:t>
            </a:r>
          </a:p>
          <a:p>
            <a:pPr lvl="1">
              <a:lnSpc>
                <a:spcPct val="80000"/>
              </a:lnSpc>
            </a:pPr>
            <a:r>
              <a:rPr lang="en-US" altLang="en-US" dirty="0" smtClean="0">
                <a:solidFill>
                  <a:srgbClr val="CC3300"/>
                </a:solidFill>
                <a:latin typeface="Times New Roman" pitchFamily="18" charset="0"/>
                <a:cs typeface="Times New Roman" pitchFamily="18" charset="0"/>
              </a:rPr>
              <a:t>Edinburgh </a:t>
            </a:r>
            <a:r>
              <a:rPr lang="en-US" altLang="en-US" dirty="0" smtClean="0">
                <a:solidFill>
                  <a:srgbClr val="CC3300"/>
                </a:solidFill>
                <a:latin typeface="Times New Roman" pitchFamily="18" charset="0"/>
                <a:cs typeface="Times New Roman" pitchFamily="18" charset="0"/>
              </a:rPr>
              <a:t>Parallel Computing </a:t>
            </a:r>
            <a:r>
              <a:rPr lang="en-US" altLang="en-US" dirty="0" smtClean="0">
                <a:solidFill>
                  <a:srgbClr val="CC3300"/>
                </a:solidFill>
                <a:latin typeface="Times New Roman" pitchFamily="18" charset="0"/>
                <a:cs typeface="Times New Roman" pitchFamily="18" charset="0"/>
              </a:rPr>
              <a:t>Centre</a:t>
            </a:r>
            <a:endParaRPr lang="en-US" altLang="en-US" dirty="0">
              <a:latin typeface="Times New Roman" pitchFamily="18" charset="0"/>
              <a:cs typeface="Times New Roman" pitchFamily="18" charset="0"/>
            </a:endParaRPr>
          </a:p>
          <a:p>
            <a:pPr lvl="1">
              <a:lnSpc>
                <a:spcPct val="80000"/>
              </a:lnSpc>
            </a:pPr>
            <a:r>
              <a:rPr lang="en-US" altLang="en-US" dirty="0" smtClean="0">
                <a:latin typeface="Times New Roman" pitchFamily="18" charset="0"/>
                <a:cs typeface="Times New Roman" pitchFamily="18" charset="0"/>
              </a:rPr>
              <a:t> </a:t>
            </a:r>
            <a:r>
              <a:rPr lang="en-US" altLang="en-US" dirty="0" smtClean="0">
                <a:solidFill>
                  <a:srgbClr val="CC3300"/>
                </a:solidFill>
                <a:latin typeface="Times New Roman" pitchFamily="18" charset="0"/>
                <a:cs typeface="Times New Roman" pitchFamily="18" charset="0"/>
              </a:rPr>
              <a:t>Maui High Performance Computing Center</a:t>
            </a:r>
            <a:r>
              <a:rPr lang="en-US" altLang="en-US" dirty="0" smtClean="0">
                <a:latin typeface="Times New Roman" pitchFamily="18" charset="0"/>
                <a:cs typeface="Times New Roman" pitchFamily="18" charset="0"/>
              </a:rPr>
              <a:t>	</a:t>
            </a:r>
          </a:p>
        </p:txBody>
      </p:sp>
    </p:spTree>
  </p:cSld>
  <p:clrMapOvr>
    <a:masterClrMapping/>
  </p:clrMapOvr>
  <p:transition spd="slow"/>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Compiling</a:t>
            </a:r>
            <a:endParaRPr lang="en-US" dirty="0"/>
          </a:p>
        </p:txBody>
      </p:sp>
      <p:sp>
        <p:nvSpPr>
          <p:cNvPr id="3" name="Content Placeholder 2"/>
          <p:cNvSpPr>
            <a:spLocks noGrp="1"/>
          </p:cNvSpPr>
          <p:nvPr>
            <p:ph idx="1"/>
          </p:nvPr>
        </p:nvSpPr>
        <p:spPr/>
        <p:txBody>
          <a:bodyPr/>
          <a:lstStyle/>
          <a:p>
            <a:r>
              <a:rPr lang="en-US" dirty="0" smtClean="0"/>
              <a:t>To compile you will need to specify where the MPI include files and libraries are in the usual way (-I, -L, -l) for whichever compiler you are using.</a:t>
            </a:r>
          </a:p>
          <a:p>
            <a:r>
              <a:rPr lang="en-US" dirty="0" smtClean="0"/>
              <a:t>Luckily almost all MPI implementations provide wrappers that do this for you. Thus you should use mpif90, </a:t>
            </a:r>
            <a:r>
              <a:rPr lang="en-US" dirty="0" err="1" smtClean="0"/>
              <a:t>mpicc</a:t>
            </a:r>
            <a:r>
              <a:rPr lang="en-US" dirty="0" smtClean="0"/>
              <a:t>, </a:t>
            </a:r>
            <a:r>
              <a:rPr lang="en-US" dirty="0" err="1" smtClean="0"/>
              <a:t>mpicxx</a:t>
            </a:r>
            <a:r>
              <a:rPr lang="en-US" dirty="0" smtClean="0"/>
              <a:t>, etc. </a:t>
            </a:r>
            <a:endParaRPr lang="en-US" dirty="0"/>
          </a:p>
        </p:txBody>
      </p:sp>
    </p:spTree>
    <p:extLst>
      <p:ext uri="{BB962C8B-B14F-4D97-AF65-F5344CB8AC3E}">
        <p14:creationId xmlns:p14="http://schemas.microsoft.com/office/powerpoint/2010/main" val="202443858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11"/>
          <p:cNvSpPr>
            <a:spLocks noGrp="1" noChangeArrowheads="1"/>
          </p:cNvSpPr>
          <p:nvPr>
            <p:ph type="title" idx="4294967295"/>
          </p:nvPr>
        </p:nvSpPr>
        <p:spPr>
          <a:xfrm>
            <a:off x="0" y="3124200"/>
            <a:ext cx="9144000" cy="2239963"/>
          </a:xfrm>
          <a:extLst>
            <a:ext uri="{AF507438-7753-43E0-B8FC-AC1667EBCBE1}">
              <a14:hiddenEffects xmlns:a14="http://schemas.microsoft.com/office/drawing/2010/main">
                <a:effectLst>
                  <a:outerShdw dist="35921" dir="2700000" algn="ctr" rotWithShape="0">
                    <a:srgbClr val="336699"/>
                  </a:outerShdw>
                </a:effectLst>
              </a14:hiddenEffects>
            </a:ext>
          </a:extLst>
        </p:spPr>
        <p:txBody>
          <a:bodyPr/>
          <a:lstStyle/>
          <a:p>
            <a:pPr algn="ctr"/>
            <a:r>
              <a:rPr lang="en-US" altLang="en-US" sz="4400" b="1" dirty="0" smtClean="0">
                <a:solidFill>
                  <a:srgbClr val="FFB829"/>
                </a:solidFill>
                <a:latin typeface="Times New Roman" pitchFamily="18" charset="0"/>
                <a:cs typeface="Times New Roman" pitchFamily="18" charset="0"/>
              </a:rPr>
              <a:t>Point to Point Communication</a:t>
            </a:r>
          </a:p>
        </p:txBody>
      </p:sp>
      <p:sp>
        <p:nvSpPr>
          <p:cNvPr id="84994" name="Date Placeholder 3"/>
          <p:cNvSpPr>
            <a:spLocks noGrp="1"/>
          </p:cNvSpPr>
          <p:nvPr>
            <p:ph type="dt" sz="quarter" idx="4294967295"/>
          </p:nvPr>
        </p:nvSpPr>
        <p:spPr bwMode="auto">
          <a:xfrm>
            <a:off x="0" y="6245225"/>
            <a:ext cx="21336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r>
              <a:rPr lang="en-US" altLang="en-US" sz="1400">
                <a:latin typeface="Arial" charset="0"/>
                <a:cs typeface="Arial" charset="0"/>
              </a:rPr>
              <a:t> </a:t>
            </a:r>
          </a:p>
        </p:txBody>
      </p:sp>
      <p:sp>
        <p:nvSpPr>
          <p:cNvPr id="84996" name="Text Box 6"/>
          <p:cNvSpPr txBox="1">
            <a:spLocks noChangeArrowheads="1"/>
          </p:cNvSpPr>
          <p:nvPr/>
        </p:nvSpPr>
        <p:spPr bwMode="auto">
          <a:xfrm>
            <a:off x="1841500" y="5212140"/>
            <a:ext cx="7315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r">
              <a:spcBef>
                <a:spcPct val="50000"/>
              </a:spcBef>
              <a:buClrTx/>
              <a:buFontTx/>
              <a:buNone/>
            </a:pPr>
            <a:r>
              <a:rPr lang="en-US" altLang="en-US" sz="2400" dirty="0">
                <a:solidFill>
                  <a:srgbClr val="FFC000"/>
                </a:solidFill>
                <a:latin typeface="Arial" charset="0"/>
                <a:cs typeface="Arial" charset="0"/>
              </a:rPr>
              <a:t/>
            </a:r>
            <a:br>
              <a:rPr lang="en-US" altLang="en-US" sz="2400" dirty="0">
                <a:solidFill>
                  <a:srgbClr val="FFC000"/>
                </a:solidFill>
                <a:latin typeface="Arial" charset="0"/>
                <a:cs typeface="Arial" charset="0"/>
              </a:rPr>
            </a:br>
            <a:r>
              <a:rPr lang="en-US" altLang="en-US" sz="2400" dirty="0">
                <a:solidFill>
                  <a:srgbClr val="FFC000"/>
                </a:solidFill>
                <a:latin typeface="Arial" charset="0"/>
                <a:cs typeface="Arial" charset="0"/>
              </a:rPr>
              <a:t>ITS Research </a:t>
            </a:r>
            <a:r>
              <a:rPr lang="en-US" altLang="en-US" sz="2400" dirty="0" smtClean="0">
                <a:solidFill>
                  <a:srgbClr val="FFC000"/>
                </a:solidFill>
                <a:latin typeface="Arial" charset="0"/>
                <a:cs typeface="Arial" charset="0"/>
              </a:rPr>
              <a:t>Computing              </a:t>
            </a:r>
            <a:r>
              <a:rPr lang="en-US" altLang="en-US" sz="2400" dirty="0">
                <a:solidFill>
                  <a:srgbClr val="FFC000"/>
                </a:solidFill>
                <a:latin typeface="Arial" charset="0"/>
                <a:cs typeface="Arial" charset="0"/>
              </a:rPr>
              <a:t/>
            </a:r>
            <a:br>
              <a:rPr lang="en-US" altLang="en-US" sz="2400" dirty="0">
                <a:solidFill>
                  <a:srgbClr val="FFC000"/>
                </a:solidFill>
                <a:latin typeface="Arial" charset="0"/>
                <a:cs typeface="Arial" charset="0"/>
              </a:rPr>
            </a:br>
            <a:r>
              <a:rPr lang="en-US" altLang="en-US" sz="2400" dirty="0">
                <a:solidFill>
                  <a:srgbClr val="FFC000"/>
                </a:solidFill>
                <a:latin typeface="Arial" charset="0"/>
                <a:cs typeface="Arial" charset="0"/>
              </a:rPr>
              <a:t>		      	      Instructor:    Mark Reed</a:t>
            </a:r>
            <a:r>
              <a:rPr lang="en-US" altLang="en-US" sz="2400" i="1" dirty="0">
                <a:solidFill>
                  <a:srgbClr val="FFC000"/>
                </a:solidFill>
                <a:latin typeface="Arial" charset="0"/>
                <a:cs typeface="Arial" charset="0"/>
              </a:rPr>
              <a:t/>
            </a:r>
            <a:br>
              <a:rPr lang="en-US" altLang="en-US" sz="2400" i="1" dirty="0">
                <a:solidFill>
                  <a:srgbClr val="FFC000"/>
                </a:solidFill>
                <a:latin typeface="Arial" charset="0"/>
                <a:cs typeface="Arial" charset="0"/>
              </a:rPr>
            </a:br>
            <a:r>
              <a:rPr lang="en-US" altLang="en-US" sz="2400" dirty="0">
                <a:solidFill>
                  <a:srgbClr val="FFC000"/>
                </a:solidFill>
                <a:latin typeface="Arial" charset="0"/>
                <a:cs typeface="Arial" charset="0"/>
              </a:rPr>
              <a:t>		      	      Email</a:t>
            </a:r>
            <a:r>
              <a:rPr lang="en-US" altLang="en-US" sz="2400" i="1" dirty="0">
                <a:solidFill>
                  <a:srgbClr val="FFC000"/>
                </a:solidFill>
                <a:latin typeface="Arial" charset="0"/>
                <a:cs typeface="Arial" charset="0"/>
              </a:rPr>
              <a:t>: markreed@unc.edu</a:t>
            </a: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altLang="en-US" dirty="0" smtClean="0">
                <a:latin typeface="Times New Roman" pitchFamily="18" charset="0"/>
                <a:cs typeface="Times New Roman" pitchFamily="18" charset="0"/>
              </a:rPr>
              <a:t>Send Types</a:t>
            </a:r>
          </a:p>
        </p:txBody>
      </p:sp>
      <p:sp>
        <p:nvSpPr>
          <p:cNvPr id="86019" name="Rectangle 3"/>
          <p:cNvSpPr>
            <a:spLocks noGrp="1" noChangeArrowheads="1"/>
          </p:cNvSpPr>
          <p:nvPr>
            <p:ph idx="1"/>
          </p:nvPr>
        </p:nvSpPr>
        <p:spPr/>
        <p:txBody>
          <a:bodyPr/>
          <a:lstStyle/>
          <a:p>
            <a:r>
              <a:rPr lang="en-US" altLang="en-US" dirty="0" smtClean="0">
                <a:solidFill>
                  <a:srgbClr val="FF0000"/>
                </a:solidFill>
                <a:latin typeface="Times New Roman" pitchFamily="18" charset="0"/>
                <a:cs typeface="Times New Roman" pitchFamily="18" charset="0"/>
              </a:rPr>
              <a:t>Synchronous</a:t>
            </a:r>
            <a:r>
              <a:rPr lang="en-US" altLang="en-US" dirty="0" smtClean="0">
                <a:latin typeface="Times New Roman" pitchFamily="18" charset="0"/>
                <a:cs typeface="Times New Roman" pitchFamily="18" charset="0"/>
              </a:rPr>
              <a:t> Sends </a:t>
            </a:r>
          </a:p>
          <a:p>
            <a:pPr lvl="1"/>
            <a:r>
              <a:rPr lang="en-US" altLang="en-US" dirty="0" smtClean="0">
                <a:latin typeface="Times New Roman" pitchFamily="18" charset="0"/>
                <a:cs typeface="Times New Roman" pitchFamily="18" charset="0"/>
              </a:rPr>
              <a:t>provide information about the completion of the message</a:t>
            </a:r>
          </a:p>
          <a:p>
            <a:r>
              <a:rPr lang="en-US" altLang="en-US" dirty="0" smtClean="0">
                <a:solidFill>
                  <a:srgbClr val="FF0000"/>
                </a:solidFill>
                <a:latin typeface="Times New Roman" pitchFamily="18" charset="0"/>
                <a:cs typeface="Times New Roman" pitchFamily="18" charset="0"/>
              </a:rPr>
              <a:t>Asynchronous</a:t>
            </a:r>
            <a:r>
              <a:rPr lang="en-US" altLang="en-US" dirty="0" smtClean="0">
                <a:latin typeface="Times New Roman" pitchFamily="18" charset="0"/>
                <a:cs typeface="Times New Roman" pitchFamily="18" charset="0"/>
              </a:rPr>
              <a:t> Sends</a:t>
            </a:r>
          </a:p>
          <a:p>
            <a:pPr lvl="1"/>
            <a:r>
              <a:rPr lang="en-US" altLang="en-US" dirty="0" smtClean="0">
                <a:latin typeface="Times New Roman" pitchFamily="18" charset="0"/>
                <a:cs typeface="Times New Roman" pitchFamily="18" charset="0"/>
              </a:rPr>
              <a:t>Only know when the message has left.</a:t>
            </a: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altLang="en-US" smtClean="0">
                <a:latin typeface="Times New Roman" pitchFamily="18" charset="0"/>
                <a:cs typeface="Times New Roman" pitchFamily="18" charset="0"/>
              </a:rPr>
              <a:t>Blocking Operations</a:t>
            </a:r>
          </a:p>
        </p:txBody>
      </p:sp>
      <p:sp>
        <p:nvSpPr>
          <p:cNvPr id="87043" name="Rectangle 3"/>
          <p:cNvSpPr>
            <a:spLocks noGrp="1" noChangeArrowheads="1"/>
          </p:cNvSpPr>
          <p:nvPr>
            <p:ph type="body" sz="half" idx="1"/>
          </p:nvPr>
        </p:nvSpPr>
        <p:spPr/>
        <p:txBody>
          <a:bodyPr/>
          <a:lstStyle/>
          <a:p>
            <a:r>
              <a:rPr lang="en-US" altLang="en-US" sz="2800" dirty="0" smtClean="0">
                <a:latin typeface="Times New Roman" pitchFamily="18" charset="0"/>
                <a:cs typeface="Times New Roman" pitchFamily="18" charset="0"/>
              </a:rPr>
              <a:t>Relate to when the operation has completed.</a:t>
            </a:r>
          </a:p>
          <a:p>
            <a:r>
              <a:rPr lang="en-US" altLang="en-US" sz="2800" dirty="0" smtClean="0">
                <a:latin typeface="Times New Roman" pitchFamily="18" charset="0"/>
                <a:cs typeface="Times New Roman" pitchFamily="18" charset="0"/>
              </a:rPr>
              <a:t>Only return from the function call when the operation has completed.</a:t>
            </a:r>
          </a:p>
        </p:txBody>
      </p:sp>
      <p:pic>
        <p:nvPicPr>
          <p:cNvPr id="87044" name="Picture 5" descr="051201_egypt_polls_hmed_5a"/>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a:xfrm>
            <a:off x="4876800" y="1752600"/>
            <a:ext cx="3505200" cy="2600325"/>
          </a:xfrm>
          <a:noFill/>
        </p:spPr>
      </p:pic>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altLang="en-US" smtClean="0">
                <a:latin typeface="Times New Roman" pitchFamily="18" charset="0"/>
                <a:cs typeface="Times New Roman" pitchFamily="18" charset="0"/>
              </a:rPr>
              <a:t>Non-Blocking Operations </a:t>
            </a:r>
          </a:p>
        </p:txBody>
      </p:sp>
      <p:sp>
        <p:nvSpPr>
          <p:cNvPr id="88067" name="Rectangle 3"/>
          <p:cNvSpPr>
            <a:spLocks noGrp="1" noChangeArrowheads="1"/>
          </p:cNvSpPr>
          <p:nvPr>
            <p:ph idx="1"/>
          </p:nvPr>
        </p:nvSpPr>
        <p:spPr/>
        <p:txBody>
          <a:bodyPr/>
          <a:lstStyle/>
          <a:p>
            <a:r>
              <a:rPr lang="en-US" altLang="en-US" smtClean="0">
                <a:latin typeface="Times New Roman" pitchFamily="18" charset="0"/>
                <a:cs typeface="Times New Roman" pitchFamily="18" charset="0"/>
              </a:rPr>
              <a:t>Return immediately and allow the sub-program to continue and perform other work. </a:t>
            </a:r>
          </a:p>
          <a:p>
            <a:r>
              <a:rPr lang="en-US" altLang="en-US" smtClean="0">
                <a:latin typeface="Times New Roman" pitchFamily="18" charset="0"/>
                <a:cs typeface="Times New Roman" pitchFamily="18" charset="0"/>
              </a:rPr>
              <a:t>At some later time the sub-program can test or wait for the completion of the non-blocking operation.</a:t>
            </a:r>
          </a:p>
          <a:p>
            <a:r>
              <a:rPr lang="en-US" altLang="en-US" smtClean="0">
                <a:latin typeface="Times New Roman" pitchFamily="18" charset="0"/>
                <a:cs typeface="Times New Roman" pitchFamily="18" charset="0"/>
              </a:rPr>
              <a:t>These are used to </a:t>
            </a:r>
            <a:r>
              <a:rPr lang="en-US" altLang="en-US" smtClean="0">
                <a:solidFill>
                  <a:srgbClr val="FF0000"/>
                </a:solidFill>
                <a:latin typeface="Times New Roman" pitchFamily="18" charset="0"/>
                <a:cs typeface="Times New Roman" pitchFamily="18" charset="0"/>
              </a:rPr>
              <a:t>overlap</a:t>
            </a:r>
            <a:r>
              <a:rPr lang="en-US" altLang="en-US" smtClean="0">
                <a:latin typeface="Times New Roman" pitchFamily="18" charset="0"/>
                <a:cs typeface="Times New Roman" pitchFamily="18" charset="0"/>
              </a:rPr>
              <a:t> communication and computation</a:t>
            </a:r>
          </a:p>
        </p:txBody>
      </p:sp>
      <p:sp>
        <p:nvSpPr>
          <p:cNvPr id="88068" name="AutoShape 4"/>
          <p:cNvSpPr>
            <a:spLocks noChangeArrowheads="1"/>
          </p:cNvSpPr>
          <p:nvPr/>
        </p:nvSpPr>
        <p:spPr bwMode="auto">
          <a:xfrm>
            <a:off x="2895600" y="5181600"/>
            <a:ext cx="5867400" cy="304800"/>
          </a:xfrm>
          <a:prstGeom prst="rightArrow">
            <a:avLst>
              <a:gd name="adj1" fmla="val 50000"/>
              <a:gd name="adj2" fmla="val 481250"/>
            </a:avLst>
          </a:prstGeom>
          <a:solidFill>
            <a:schemeClr val="accent1"/>
          </a:solidFill>
          <a:ln w="12700">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88069" name="AutoShape 5"/>
          <p:cNvSpPr>
            <a:spLocks noChangeArrowheads="1"/>
          </p:cNvSpPr>
          <p:nvPr/>
        </p:nvSpPr>
        <p:spPr bwMode="auto">
          <a:xfrm>
            <a:off x="4343400" y="4521200"/>
            <a:ext cx="3124200" cy="609600"/>
          </a:xfrm>
          <a:prstGeom prst="rightArrow">
            <a:avLst>
              <a:gd name="adj1" fmla="val 50000"/>
              <a:gd name="adj2" fmla="val 128125"/>
            </a:avLst>
          </a:prstGeom>
          <a:solidFill>
            <a:srgbClr val="FFB829"/>
          </a:solidFill>
          <a:ln w="12700">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88070" name="AutoShape 7"/>
          <p:cNvSpPr>
            <a:spLocks noChangeArrowheads="1"/>
          </p:cNvSpPr>
          <p:nvPr/>
        </p:nvSpPr>
        <p:spPr bwMode="auto">
          <a:xfrm>
            <a:off x="4495800" y="4038600"/>
            <a:ext cx="2057400" cy="533400"/>
          </a:xfrm>
          <a:prstGeom prst="rightArrow">
            <a:avLst>
              <a:gd name="adj1" fmla="val 50000"/>
              <a:gd name="adj2" fmla="val 96429"/>
            </a:avLst>
          </a:prstGeom>
          <a:solidFill>
            <a:srgbClr val="CCFFCC"/>
          </a:solidFill>
          <a:ln w="12700">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88071" name="Text Box 9"/>
          <p:cNvSpPr txBox="1">
            <a:spLocks noChangeArrowheads="1"/>
          </p:cNvSpPr>
          <p:nvPr/>
        </p:nvSpPr>
        <p:spPr bwMode="auto">
          <a:xfrm>
            <a:off x="4724400" y="4648200"/>
            <a:ext cx="2057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a:spcBef>
                <a:spcPct val="50000"/>
              </a:spcBef>
              <a:buClrTx/>
              <a:buFontTx/>
              <a:buNone/>
            </a:pPr>
            <a:r>
              <a:rPr lang="en-US" altLang="en-US" sz="1800">
                <a:solidFill>
                  <a:srgbClr val="000000"/>
                </a:solidFill>
                <a:latin typeface="Arial" charset="0"/>
                <a:cs typeface="Arial" charset="0"/>
              </a:rPr>
              <a:t>Communication</a:t>
            </a:r>
          </a:p>
        </p:txBody>
      </p:sp>
      <p:sp>
        <p:nvSpPr>
          <p:cNvPr id="88072" name="Text Box 10"/>
          <p:cNvSpPr txBox="1">
            <a:spLocks noChangeArrowheads="1"/>
          </p:cNvSpPr>
          <p:nvPr/>
        </p:nvSpPr>
        <p:spPr bwMode="auto">
          <a:xfrm>
            <a:off x="4648200" y="4114800"/>
            <a:ext cx="152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a:spcBef>
                <a:spcPct val="50000"/>
              </a:spcBef>
              <a:buClrTx/>
              <a:buFontTx/>
              <a:buNone/>
            </a:pPr>
            <a:r>
              <a:rPr lang="en-US" altLang="en-US" sz="1800">
                <a:solidFill>
                  <a:srgbClr val="000000"/>
                </a:solidFill>
                <a:latin typeface="Arial" charset="0"/>
                <a:cs typeface="Arial" charset="0"/>
              </a:rPr>
              <a:t>Computation</a:t>
            </a:r>
          </a:p>
        </p:txBody>
      </p:sp>
      <p:sp>
        <p:nvSpPr>
          <p:cNvPr id="88073" name="WordArt 11"/>
          <p:cNvSpPr>
            <a:spLocks noChangeArrowheads="1" noChangeShapeType="1" noTextEdit="1"/>
          </p:cNvSpPr>
          <p:nvPr/>
        </p:nvSpPr>
        <p:spPr bwMode="auto">
          <a:xfrm>
            <a:off x="2133600" y="5105400"/>
            <a:ext cx="676275" cy="3429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400" kern="10">
                <a:solidFill>
                  <a:srgbClr val="336699"/>
                </a:solidFill>
                <a:effectLst>
                  <a:outerShdw dist="45791" dir="2021404" algn="ctr" rotWithShape="0">
                    <a:srgbClr val="B2B2B2">
                      <a:alpha val="79999"/>
                    </a:srgbClr>
                  </a:outerShdw>
                </a:effectLst>
                <a:latin typeface="Times New Roman"/>
                <a:cs typeface="Times New Roman"/>
              </a:rPr>
              <a:t>Time</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2592388" y="47625"/>
            <a:ext cx="6551612" cy="1143000"/>
          </a:xfrm>
        </p:spPr>
        <p:txBody>
          <a:bodyPr/>
          <a:lstStyle/>
          <a:p>
            <a:r>
              <a:rPr lang="en-US" altLang="en-US" smtClean="0">
                <a:latin typeface="Times New Roman" pitchFamily="18" charset="0"/>
                <a:cs typeface="Times New Roman" pitchFamily="18" charset="0"/>
              </a:rPr>
              <a:t>What is parallelism?</a:t>
            </a:r>
          </a:p>
        </p:txBody>
      </p:sp>
      <p:sp>
        <p:nvSpPr>
          <p:cNvPr id="22531" name="Rectangle 3"/>
          <p:cNvSpPr>
            <a:spLocks noGrp="1" noChangeArrowheads="1"/>
          </p:cNvSpPr>
          <p:nvPr>
            <p:ph type="body" sz="half" idx="4294967295"/>
          </p:nvPr>
        </p:nvSpPr>
        <p:spPr>
          <a:xfrm>
            <a:off x="0" y="1600200"/>
            <a:ext cx="3886200" cy="3810000"/>
          </a:xfrm>
        </p:spPr>
        <p:txBody>
          <a:bodyPr/>
          <a:lstStyle/>
          <a:p>
            <a:pPr>
              <a:buFont typeface="Wingdings" pitchFamily="2" charset="2"/>
              <a:buNone/>
            </a:pPr>
            <a:r>
              <a:rPr lang="en-US" altLang="en-US" sz="2800" smtClean="0">
                <a:latin typeface="Times New Roman" pitchFamily="18" charset="0"/>
                <a:cs typeface="Times New Roman" pitchFamily="18" charset="0"/>
              </a:rPr>
              <a:t>   An approach to performing large, complex and/or lengthy tasks that involves </a:t>
            </a:r>
            <a:r>
              <a:rPr lang="en-US" altLang="en-US" sz="2800" i="1" smtClean="0">
                <a:solidFill>
                  <a:srgbClr val="FF0000"/>
                </a:solidFill>
                <a:latin typeface="Times New Roman" pitchFamily="18" charset="0"/>
                <a:cs typeface="Times New Roman" pitchFamily="18" charset="0"/>
              </a:rPr>
              <a:t>concurrent</a:t>
            </a:r>
            <a:r>
              <a:rPr lang="en-US" altLang="en-US" sz="2800" smtClean="0">
                <a:latin typeface="Times New Roman" pitchFamily="18" charset="0"/>
                <a:cs typeface="Times New Roman" pitchFamily="18" charset="0"/>
              </a:rPr>
              <a:t> operation on </a:t>
            </a:r>
            <a:r>
              <a:rPr lang="en-US" altLang="en-US" sz="2800" i="1" smtClean="0">
                <a:solidFill>
                  <a:srgbClr val="FF0000"/>
                </a:solidFill>
                <a:latin typeface="Times New Roman" pitchFamily="18" charset="0"/>
                <a:cs typeface="Times New Roman" pitchFamily="18" charset="0"/>
              </a:rPr>
              <a:t>multiple</a:t>
            </a:r>
            <a:r>
              <a:rPr lang="en-US" altLang="en-US" sz="2800" smtClean="0">
                <a:latin typeface="Times New Roman" pitchFamily="18" charset="0"/>
                <a:cs typeface="Times New Roman" pitchFamily="18" charset="0"/>
              </a:rPr>
              <a:t> processors or cores.</a:t>
            </a:r>
          </a:p>
        </p:txBody>
      </p:sp>
      <p:pic>
        <p:nvPicPr>
          <p:cNvPr id="22532" name="Picture 4" descr="Parallel groves"/>
          <p:cNvPicPr>
            <a:picLocks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4522788" y="1752600"/>
            <a:ext cx="4621212" cy="3019425"/>
          </a:xfrm>
          <a:noFill/>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altLang="en-US" smtClean="0">
                <a:latin typeface="Times New Roman" pitchFamily="18" charset="0"/>
                <a:cs typeface="Times New Roman" pitchFamily="18" charset="0"/>
              </a:rPr>
              <a:t>Non-Blocking Operations (cont'd)</a:t>
            </a:r>
          </a:p>
        </p:txBody>
      </p:sp>
      <p:sp>
        <p:nvSpPr>
          <p:cNvPr id="89091" name="Rectangle 3"/>
          <p:cNvSpPr>
            <a:spLocks noGrp="1" noChangeArrowheads="1"/>
          </p:cNvSpPr>
          <p:nvPr>
            <p:ph idx="1"/>
          </p:nvPr>
        </p:nvSpPr>
        <p:spPr/>
        <p:txBody>
          <a:bodyPr/>
          <a:lstStyle/>
          <a:p>
            <a:r>
              <a:rPr lang="en-US" altLang="en-US" smtClean="0">
                <a:latin typeface="Times New Roman" pitchFamily="18" charset="0"/>
                <a:cs typeface="Times New Roman" pitchFamily="18" charset="0"/>
              </a:rPr>
              <a:t>All non-blocking operations should have matching wait operations. Some systems cannot free resources until wait has been called.</a:t>
            </a:r>
          </a:p>
          <a:p>
            <a:r>
              <a:rPr lang="en-US" altLang="en-US" smtClean="0">
                <a:latin typeface="Times New Roman" pitchFamily="18" charset="0"/>
                <a:cs typeface="Times New Roman" pitchFamily="18" charset="0"/>
              </a:rPr>
              <a:t>A non-blocking operation immediately followed by a matching  wait is equivalent to a blocking operation.</a:t>
            </a:r>
          </a:p>
          <a:p>
            <a:r>
              <a:rPr lang="en-US" altLang="en-US" smtClean="0">
                <a:latin typeface="Times New Roman" pitchFamily="18" charset="0"/>
                <a:cs typeface="Times New Roman" pitchFamily="18" charset="0"/>
              </a:rPr>
              <a:t>Non-blocking operations are not the same as sequential subroutine calls as the operation continues after the call has returned.</a:t>
            </a: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altLang="en-US" smtClean="0">
                <a:latin typeface="Times New Roman" pitchFamily="18" charset="0"/>
                <a:cs typeface="Times New Roman" pitchFamily="18" charset="0"/>
              </a:rPr>
              <a:t>Point-to-Point Communication</a:t>
            </a:r>
          </a:p>
        </p:txBody>
      </p:sp>
      <p:sp>
        <p:nvSpPr>
          <p:cNvPr id="90115" name="Rectangle 3"/>
          <p:cNvSpPr>
            <a:spLocks noGrp="1" noChangeArrowheads="1"/>
          </p:cNvSpPr>
          <p:nvPr>
            <p:ph idx="1"/>
          </p:nvPr>
        </p:nvSpPr>
        <p:spPr/>
        <p:txBody>
          <a:bodyPr/>
          <a:lstStyle/>
          <a:p>
            <a:r>
              <a:rPr lang="en-US" altLang="en-US" smtClean="0">
                <a:latin typeface="Times New Roman" pitchFamily="18" charset="0"/>
                <a:cs typeface="Times New Roman" pitchFamily="18" charset="0"/>
              </a:rPr>
              <a:t>Communication between </a:t>
            </a:r>
            <a:r>
              <a:rPr lang="en-US" altLang="en-US" i="1" smtClean="0">
                <a:solidFill>
                  <a:srgbClr val="FF0000"/>
                </a:solidFill>
                <a:latin typeface="Times New Roman" pitchFamily="18" charset="0"/>
                <a:cs typeface="Times New Roman" pitchFamily="18" charset="0"/>
              </a:rPr>
              <a:t>exactly</a:t>
            </a:r>
            <a:r>
              <a:rPr lang="en-US" altLang="en-US" smtClean="0">
                <a:latin typeface="Times New Roman" pitchFamily="18" charset="0"/>
                <a:cs typeface="Times New Roman" pitchFamily="18" charset="0"/>
              </a:rPr>
              <a:t> two processes.</a:t>
            </a:r>
          </a:p>
          <a:p>
            <a:r>
              <a:rPr lang="en-US" altLang="en-US" smtClean="0">
                <a:latin typeface="Times New Roman" pitchFamily="18" charset="0"/>
                <a:cs typeface="Times New Roman" pitchFamily="18" charset="0"/>
              </a:rPr>
              <a:t> Source process sends message to destination process.</a:t>
            </a:r>
          </a:p>
          <a:p>
            <a:r>
              <a:rPr lang="en-US" altLang="en-US" smtClean="0">
                <a:latin typeface="Times New Roman" pitchFamily="18" charset="0"/>
                <a:cs typeface="Times New Roman" pitchFamily="18" charset="0"/>
              </a:rPr>
              <a:t>Communication takes place </a:t>
            </a:r>
            <a:r>
              <a:rPr lang="en-US" altLang="en-US" smtClean="0">
                <a:solidFill>
                  <a:srgbClr val="FF0000"/>
                </a:solidFill>
                <a:latin typeface="Times New Roman" pitchFamily="18" charset="0"/>
                <a:cs typeface="Times New Roman" pitchFamily="18" charset="0"/>
              </a:rPr>
              <a:t>within</a:t>
            </a:r>
            <a:r>
              <a:rPr lang="en-US" altLang="en-US" smtClean="0">
                <a:latin typeface="Times New Roman" pitchFamily="18" charset="0"/>
                <a:cs typeface="Times New Roman" pitchFamily="18" charset="0"/>
              </a:rPr>
              <a:t> a communicator.</a:t>
            </a:r>
          </a:p>
          <a:p>
            <a:r>
              <a:rPr lang="en-US" altLang="en-US" smtClean="0">
                <a:latin typeface="Times New Roman" pitchFamily="18" charset="0"/>
                <a:cs typeface="Times New Roman" pitchFamily="18" charset="0"/>
              </a:rPr>
              <a:t>Destination process is identified by its rank in the communicator.</a:t>
            </a: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1028" descr="hooray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6477000" y="1724025"/>
            <a:ext cx="2514600" cy="2924175"/>
          </a:xfrm>
          <a:noFill/>
        </p:spPr>
      </p:pic>
      <p:sp>
        <p:nvSpPr>
          <p:cNvPr id="91140" name="Rectangle 1027"/>
          <p:cNvSpPr>
            <a:spLocks noGrp="1" noChangeArrowheads="1"/>
          </p:cNvSpPr>
          <p:nvPr>
            <p:ph type="body" sz="half" idx="4294967295"/>
          </p:nvPr>
        </p:nvSpPr>
        <p:spPr>
          <a:xfrm>
            <a:off x="228600" y="1524000"/>
            <a:ext cx="7010400" cy="4953000"/>
          </a:xfrm>
        </p:spPr>
        <p:txBody>
          <a:bodyPr/>
          <a:lstStyle/>
          <a:p>
            <a:r>
              <a:rPr lang="en-US" altLang="en-US" sz="2800" dirty="0" smtClean="0">
                <a:latin typeface="Times New Roman" pitchFamily="18" charset="0"/>
                <a:cs typeface="Times New Roman" pitchFamily="18" charset="0"/>
              </a:rPr>
              <a:t>Sender must specify a valid destination rank.</a:t>
            </a:r>
          </a:p>
          <a:p>
            <a:r>
              <a:rPr lang="en-US" altLang="en-US" sz="2800" dirty="0" smtClean="0">
                <a:latin typeface="Times New Roman" pitchFamily="18" charset="0"/>
                <a:cs typeface="Times New Roman" pitchFamily="18" charset="0"/>
              </a:rPr>
              <a:t>Receiver must specify a valid source rank.</a:t>
            </a:r>
          </a:p>
          <a:p>
            <a:r>
              <a:rPr lang="en-US" altLang="en-US" sz="2800" dirty="0" smtClean="0">
                <a:latin typeface="Times New Roman" pitchFamily="18" charset="0"/>
                <a:cs typeface="Times New Roman" pitchFamily="18" charset="0"/>
              </a:rPr>
              <a:t>The communicator must be the same.</a:t>
            </a:r>
          </a:p>
          <a:p>
            <a:r>
              <a:rPr lang="en-US" altLang="en-US" sz="2800" dirty="0" smtClean="0">
                <a:latin typeface="Times New Roman" pitchFamily="18" charset="0"/>
                <a:cs typeface="Times New Roman" pitchFamily="18" charset="0"/>
              </a:rPr>
              <a:t>Tags must match.</a:t>
            </a:r>
          </a:p>
          <a:p>
            <a:r>
              <a:rPr lang="en-US" altLang="en-US" sz="2800" dirty="0" smtClean="0">
                <a:latin typeface="Times New Roman" pitchFamily="18" charset="0"/>
                <a:cs typeface="Times New Roman" pitchFamily="18" charset="0"/>
              </a:rPr>
              <a:t>Message types must match.</a:t>
            </a:r>
          </a:p>
          <a:p>
            <a:r>
              <a:rPr lang="en-US" altLang="en-US" sz="2800" dirty="0" smtClean="0">
                <a:latin typeface="Times New Roman" pitchFamily="18" charset="0"/>
                <a:cs typeface="Times New Roman" pitchFamily="18" charset="0"/>
              </a:rPr>
              <a:t>Receiver's buffer must be large enough.</a:t>
            </a:r>
          </a:p>
        </p:txBody>
      </p:sp>
      <p:sp>
        <p:nvSpPr>
          <p:cNvPr id="91139" name="Rectangle 1026"/>
          <p:cNvSpPr>
            <a:spLocks noGrp="1" noChangeArrowheads="1"/>
          </p:cNvSpPr>
          <p:nvPr>
            <p:ph type="title"/>
          </p:nvPr>
        </p:nvSpPr>
        <p:spPr/>
        <p:txBody>
          <a:bodyPr/>
          <a:lstStyle/>
          <a:p>
            <a:r>
              <a:rPr lang="en-US" altLang="en-US" smtClean="0">
                <a:latin typeface="Times New Roman" pitchFamily="18" charset="0"/>
                <a:cs typeface="Times New Roman" pitchFamily="18" charset="0"/>
              </a:rPr>
              <a:t>For a communication to succeed:</a:t>
            </a: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026"/>
          <p:cNvSpPr>
            <a:spLocks noGrp="1" noChangeArrowheads="1"/>
          </p:cNvSpPr>
          <p:nvPr>
            <p:ph type="title"/>
          </p:nvPr>
        </p:nvSpPr>
        <p:spPr/>
        <p:txBody>
          <a:bodyPr/>
          <a:lstStyle/>
          <a:p>
            <a:r>
              <a:rPr lang="en-US" altLang="en-US" smtClean="0">
                <a:latin typeface="Times New Roman" pitchFamily="18" charset="0"/>
                <a:cs typeface="Times New Roman" pitchFamily="18" charset="0"/>
              </a:rPr>
              <a:t>Wildcarding</a:t>
            </a:r>
          </a:p>
        </p:txBody>
      </p:sp>
      <p:sp>
        <p:nvSpPr>
          <p:cNvPr id="92163" name="Rectangle 1027"/>
          <p:cNvSpPr>
            <a:spLocks noGrp="1" noChangeArrowheads="1"/>
          </p:cNvSpPr>
          <p:nvPr>
            <p:ph idx="1"/>
          </p:nvPr>
        </p:nvSpPr>
        <p:spPr/>
        <p:txBody>
          <a:bodyPr/>
          <a:lstStyle/>
          <a:p>
            <a:r>
              <a:rPr lang="en-US" altLang="en-US" smtClean="0">
                <a:latin typeface="Times New Roman" pitchFamily="18" charset="0"/>
                <a:cs typeface="Times New Roman" pitchFamily="18" charset="0"/>
              </a:rPr>
              <a:t>Receiver can wildcard.</a:t>
            </a:r>
          </a:p>
          <a:p>
            <a:r>
              <a:rPr lang="en-US" altLang="en-US" smtClean="0">
                <a:latin typeface="Times New Roman" pitchFamily="18" charset="0"/>
                <a:cs typeface="Times New Roman" pitchFamily="18" charset="0"/>
              </a:rPr>
              <a:t>To receive from any source</a:t>
            </a:r>
          </a:p>
          <a:p>
            <a:pPr lvl="1"/>
            <a:r>
              <a:rPr lang="en-US" altLang="en-US" smtClean="0">
                <a:latin typeface="Times New Roman" pitchFamily="18" charset="0"/>
                <a:cs typeface="Times New Roman" pitchFamily="18" charset="0"/>
              </a:rPr>
              <a:t> MPI_ANY_SOURCE</a:t>
            </a:r>
          </a:p>
          <a:p>
            <a:r>
              <a:rPr lang="en-US" altLang="en-US" smtClean="0">
                <a:latin typeface="Times New Roman" pitchFamily="18" charset="0"/>
                <a:cs typeface="Times New Roman" pitchFamily="18" charset="0"/>
              </a:rPr>
              <a:t>To receive with any tag </a:t>
            </a:r>
          </a:p>
          <a:p>
            <a:pPr lvl="1"/>
            <a:r>
              <a:rPr lang="en-US" altLang="en-US" smtClean="0">
                <a:latin typeface="Times New Roman" pitchFamily="18" charset="0"/>
                <a:cs typeface="Times New Roman" pitchFamily="18" charset="0"/>
              </a:rPr>
              <a:t>MPI_ANY_TAG</a:t>
            </a:r>
          </a:p>
          <a:p>
            <a:r>
              <a:rPr lang="en-US" altLang="en-US" smtClean="0">
                <a:latin typeface="Times New Roman" pitchFamily="18" charset="0"/>
                <a:cs typeface="Times New Roman" pitchFamily="18" charset="0"/>
              </a:rPr>
              <a:t>Actual source and tag are returned in the receiver's status parameter.</a:t>
            </a:r>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1026"/>
          <p:cNvSpPr>
            <a:spLocks noGrp="1" noChangeArrowheads="1"/>
          </p:cNvSpPr>
          <p:nvPr>
            <p:ph type="title"/>
          </p:nvPr>
        </p:nvSpPr>
        <p:spPr/>
        <p:txBody>
          <a:bodyPr/>
          <a:lstStyle/>
          <a:p>
            <a:r>
              <a:rPr lang="en-US" altLang="en-US" smtClean="0">
                <a:latin typeface="Times New Roman" pitchFamily="18" charset="0"/>
                <a:cs typeface="Times New Roman" pitchFamily="18" charset="0"/>
              </a:rPr>
              <a:t>Rules of PTP communication</a:t>
            </a:r>
          </a:p>
        </p:txBody>
      </p:sp>
      <p:sp>
        <p:nvSpPr>
          <p:cNvPr id="93187" name="Rectangle 1027"/>
          <p:cNvSpPr>
            <a:spLocks noGrp="1" noChangeArrowheads="1"/>
          </p:cNvSpPr>
          <p:nvPr>
            <p:ph idx="1"/>
          </p:nvPr>
        </p:nvSpPr>
        <p:spPr/>
        <p:txBody>
          <a:bodyPr/>
          <a:lstStyle/>
          <a:p>
            <a:pPr>
              <a:lnSpc>
                <a:spcPct val="80000"/>
              </a:lnSpc>
            </a:pPr>
            <a:r>
              <a:rPr lang="en-US" altLang="en-US" smtClean="0">
                <a:latin typeface="Times New Roman" pitchFamily="18" charset="0"/>
                <a:cs typeface="Times New Roman" pitchFamily="18" charset="0"/>
              </a:rPr>
              <a:t>Messages are </a:t>
            </a:r>
            <a:r>
              <a:rPr lang="en-US" altLang="en-US" smtClean="0">
                <a:solidFill>
                  <a:srgbClr val="FF0000"/>
                </a:solidFill>
                <a:latin typeface="Times New Roman" pitchFamily="18" charset="0"/>
                <a:cs typeface="Times New Roman" pitchFamily="18" charset="0"/>
              </a:rPr>
              <a:t>non-overtaking</a:t>
            </a:r>
          </a:p>
          <a:p>
            <a:pPr lvl="1">
              <a:lnSpc>
                <a:spcPct val="80000"/>
              </a:lnSpc>
            </a:pPr>
            <a:r>
              <a:rPr lang="en-US" altLang="en-US" smtClean="0">
                <a:latin typeface="Times New Roman" pitchFamily="18" charset="0"/>
                <a:cs typeface="Times New Roman" pitchFamily="18" charset="0"/>
              </a:rPr>
              <a:t>Order is preserved</a:t>
            </a:r>
          </a:p>
          <a:p>
            <a:pPr>
              <a:lnSpc>
                <a:spcPct val="80000"/>
              </a:lnSpc>
            </a:pPr>
            <a:r>
              <a:rPr lang="en-US" altLang="en-US" smtClean="0">
                <a:latin typeface="Times New Roman" pitchFamily="18" charset="0"/>
                <a:cs typeface="Times New Roman" pitchFamily="18" charset="0"/>
              </a:rPr>
              <a:t>Progress</a:t>
            </a:r>
          </a:p>
          <a:p>
            <a:pPr lvl="1">
              <a:lnSpc>
                <a:spcPct val="80000"/>
              </a:lnSpc>
            </a:pPr>
            <a:r>
              <a:rPr lang="en-US" altLang="en-US" smtClean="0">
                <a:latin typeface="Times New Roman" pitchFamily="18" charset="0"/>
                <a:cs typeface="Times New Roman" pitchFamily="18" charset="0"/>
              </a:rPr>
              <a:t>one of a pair of matching send/receives is guaranteed to complete, independently of other system actions</a:t>
            </a:r>
          </a:p>
          <a:p>
            <a:pPr>
              <a:lnSpc>
                <a:spcPct val="80000"/>
              </a:lnSpc>
            </a:pPr>
            <a:r>
              <a:rPr lang="en-US" altLang="en-US" smtClean="0">
                <a:latin typeface="Times New Roman" pitchFamily="18" charset="0"/>
                <a:cs typeface="Times New Roman" pitchFamily="18" charset="0"/>
              </a:rPr>
              <a:t>Fairness</a:t>
            </a:r>
          </a:p>
          <a:p>
            <a:pPr lvl="1">
              <a:lnSpc>
                <a:spcPct val="80000"/>
              </a:lnSpc>
            </a:pPr>
            <a:r>
              <a:rPr lang="en-US" altLang="en-US" smtClean="0">
                <a:latin typeface="Times New Roman" pitchFamily="18" charset="0"/>
                <a:cs typeface="Times New Roman" pitchFamily="18" charset="0"/>
              </a:rPr>
              <a:t>there is no guarantee of fairness</a:t>
            </a:r>
          </a:p>
          <a:p>
            <a:pPr lvl="1">
              <a:lnSpc>
                <a:spcPct val="80000"/>
              </a:lnSpc>
            </a:pPr>
            <a:r>
              <a:rPr lang="en-US" altLang="en-US" smtClean="0">
                <a:latin typeface="Times New Roman" pitchFamily="18" charset="0"/>
                <a:cs typeface="Times New Roman" pitchFamily="18" charset="0"/>
              </a:rPr>
              <a:t>an individual send or receive may never be satisfied due to the messages generated by a third process</a:t>
            </a:r>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2"/>
          <p:cNvSpPr>
            <a:spLocks noGrp="1" noChangeArrowheads="1"/>
          </p:cNvSpPr>
          <p:nvPr>
            <p:ph type="title"/>
          </p:nvPr>
        </p:nvSpPr>
        <p:spPr/>
        <p:txBody>
          <a:bodyPr/>
          <a:lstStyle/>
          <a:p>
            <a:r>
              <a:rPr lang="en-US" altLang="en-US" smtClean="0">
                <a:latin typeface="Times New Roman" pitchFamily="18" charset="0"/>
                <a:cs typeface="Times New Roman" pitchFamily="18" charset="0"/>
              </a:rPr>
              <a:t>Communication modes</a:t>
            </a:r>
          </a:p>
        </p:txBody>
      </p:sp>
      <p:sp>
        <p:nvSpPr>
          <p:cNvPr id="94210" name="Rectangle 4"/>
          <p:cNvSpPr>
            <a:spLocks noGrp="1" noChangeArrowheads="1"/>
          </p:cNvSpPr>
          <p:nvPr>
            <p:ph type="body" sz="half" idx="1"/>
          </p:nvPr>
        </p:nvSpPr>
        <p:spPr>
          <a:xfrm>
            <a:off x="381000" y="1371600"/>
            <a:ext cx="4114800" cy="4800600"/>
          </a:xfrm>
        </p:spPr>
        <p:txBody>
          <a:bodyPr>
            <a:normAutofit fontScale="92500" lnSpcReduction="10000"/>
          </a:bodyPr>
          <a:lstStyle/>
          <a:p>
            <a:r>
              <a:rPr lang="en-US" altLang="en-US" sz="2800" dirty="0" smtClean="0">
                <a:latin typeface="Times New Roman" pitchFamily="18" charset="0"/>
                <a:cs typeface="Times New Roman" pitchFamily="18" charset="0"/>
              </a:rPr>
              <a:t>Only completes when the receive has begun</a:t>
            </a:r>
          </a:p>
          <a:p>
            <a:r>
              <a:rPr lang="en-US" altLang="en-US" sz="2800" dirty="0" smtClean="0">
                <a:latin typeface="Times New Roman" pitchFamily="18" charset="0"/>
                <a:cs typeface="Times New Roman" pitchFamily="18" charset="0"/>
              </a:rPr>
              <a:t>Always completes (unless error occurs) irrespective of receiver</a:t>
            </a:r>
          </a:p>
          <a:p>
            <a:r>
              <a:rPr lang="en-US" altLang="en-US" sz="2800" dirty="0" smtClean="0">
                <a:latin typeface="Times New Roman" pitchFamily="18" charset="0"/>
                <a:cs typeface="Times New Roman" pitchFamily="18" charset="0"/>
              </a:rPr>
              <a:t>Either synchronous or buffered</a:t>
            </a:r>
          </a:p>
          <a:p>
            <a:r>
              <a:rPr lang="en-US" altLang="en-US" sz="2800" dirty="0" smtClean="0">
                <a:latin typeface="Times New Roman" pitchFamily="18" charset="0"/>
                <a:cs typeface="Times New Roman" pitchFamily="18" charset="0"/>
              </a:rPr>
              <a:t>Always completes (unless error occurs) irrespective of receiver</a:t>
            </a:r>
          </a:p>
          <a:p>
            <a:r>
              <a:rPr lang="en-US" altLang="en-US" sz="2800" dirty="0" smtClean="0">
                <a:latin typeface="Times New Roman" pitchFamily="18" charset="0"/>
                <a:cs typeface="Times New Roman" pitchFamily="18" charset="0"/>
              </a:rPr>
              <a:t>completes when a message has arrived</a:t>
            </a:r>
          </a:p>
        </p:txBody>
      </p:sp>
      <p:sp>
        <p:nvSpPr>
          <p:cNvPr id="94212" name="Rectangle 3"/>
          <p:cNvSpPr>
            <a:spLocks noGrp="1" noChangeArrowheads="1"/>
          </p:cNvSpPr>
          <p:nvPr>
            <p:ph sz="half" idx="2"/>
          </p:nvPr>
        </p:nvSpPr>
        <p:spPr>
          <a:xfrm>
            <a:off x="4648200" y="1295400"/>
            <a:ext cx="4038600" cy="4525963"/>
          </a:xfrm>
        </p:spPr>
        <p:txBody>
          <a:bodyPr/>
          <a:lstStyle/>
          <a:p>
            <a:r>
              <a:rPr lang="en-US" altLang="en-US" sz="2600" dirty="0" smtClean="0">
                <a:solidFill>
                  <a:srgbClr val="FF0000"/>
                </a:solidFill>
                <a:latin typeface="Times New Roman" pitchFamily="18" charset="0"/>
                <a:cs typeface="Times New Roman" pitchFamily="18" charset="0"/>
              </a:rPr>
              <a:t>Synchronous</a:t>
            </a:r>
            <a:r>
              <a:rPr lang="en-US" altLang="en-US" sz="2600" dirty="0" smtClean="0">
                <a:latin typeface="Times New Roman" pitchFamily="18" charset="0"/>
                <a:cs typeface="Times New Roman" pitchFamily="18" charset="0"/>
              </a:rPr>
              <a:t> send			</a:t>
            </a:r>
          </a:p>
          <a:p>
            <a:r>
              <a:rPr lang="en-US" altLang="en-US" sz="2600" dirty="0" smtClean="0">
                <a:solidFill>
                  <a:srgbClr val="FF0000"/>
                </a:solidFill>
                <a:latin typeface="Times New Roman" pitchFamily="18" charset="0"/>
                <a:cs typeface="Times New Roman" pitchFamily="18" charset="0"/>
              </a:rPr>
              <a:t>Buffered</a:t>
            </a:r>
            <a:r>
              <a:rPr lang="en-US" altLang="en-US" sz="2600" dirty="0" smtClean="0">
                <a:latin typeface="Times New Roman" pitchFamily="18" charset="0"/>
                <a:cs typeface="Times New Roman" pitchFamily="18" charset="0"/>
              </a:rPr>
              <a:t> send	</a:t>
            </a:r>
          </a:p>
          <a:p>
            <a:pPr>
              <a:buFont typeface="Wingdings" pitchFamily="2" charset="2"/>
              <a:buNone/>
            </a:pPr>
            <a:r>
              <a:rPr lang="en-US" altLang="en-US" sz="2600" dirty="0" smtClean="0">
                <a:latin typeface="Times New Roman" pitchFamily="18" charset="0"/>
                <a:cs typeface="Times New Roman" pitchFamily="18" charset="0"/>
              </a:rPr>
              <a:t>                         	</a:t>
            </a:r>
            <a:endParaRPr lang="en-US" altLang="en-US" sz="2600" dirty="0" smtClean="0">
              <a:solidFill>
                <a:srgbClr val="FF0000"/>
              </a:solidFill>
              <a:latin typeface="Times New Roman" pitchFamily="18" charset="0"/>
              <a:cs typeface="Times New Roman" pitchFamily="18" charset="0"/>
            </a:endParaRPr>
          </a:p>
          <a:p>
            <a:r>
              <a:rPr lang="en-US" altLang="en-US" sz="2600" dirty="0" smtClean="0">
                <a:solidFill>
                  <a:srgbClr val="FF0000"/>
                </a:solidFill>
                <a:latin typeface="Times New Roman" pitchFamily="18" charset="0"/>
                <a:cs typeface="Times New Roman" pitchFamily="18" charset="0"/>
              </a:rPr>
              <a:t>Standard</a:t>
            </a:r>
            <a:r>
              <a:rPr lang="en-US" altLang="en-US" sz="2600" dirty="0" smtClean="0">
                <a:latin typeface="Times New Roman" pitchFamily="18" charset="0"/>
                <a:cs typeface="Times New Roman" pitchFamily="18" charset="0"/>
              </a:rPr>
              <a:t> send  </a:t>
            </a:r>
          </a:p>
          <a:p>
            <a:pPr>
              <a:buFont typeface="Wingdings" pitchFamily="2" charset="2"/>
              <a:buNone/>
            </a:pPr>
            <a:r>
              <a:rPr lang="en-US" altLang="en-US" sz="2600" dirty="0" smtClean="0">
                <a:latin typeface="Times New Roman" pitchFamily="18" charset="0"/>
                <a:cs typeface="Times New Roman" pitchFamily="18" charset="0"/>
              </a:rPr>
              <a:t>            </a:t>
            </a:r>
          </a:p>
          <a:p>
            <a:r>
              <a:rPr lang="en-US" altLang="en-US" sz="2600" dirty="0" smtClean="0">
                <a:solidFill>
                  <a:srgbClr val="FF0000"/>
                </a:solidFill>
                <a:latin typeface="Times New Roman" pitchFamily="18" charset="0"/>
                <a:cs typeface="Times New Roman" pitchFamily="18" charset="0"/>
              </a:rPr>
              <a:t>Ready</a:t>
            </a:r>
            <a:r>
              <a:rPr lang="en-US" altLang="en-US" sz="2600" dirty="0" smtClean="0">
                <a:latin typeface="Times New Roman" pitchFamily="18" charset="0"/>
                <a:cs typeface="Times New Roman" pitchFamily="18" charset="0"/>
              </a:rPr>
              <a:t> </a:t>
            </a:r>
            <a:r>
              <a:rPr lang="en-US" altLang="en-US" sz="2600" dirty="0" smtClean="0">
                <a:latin typeface="Times New Roman" pitchFamily="18" charset="0"/>
                <a:cs typeface="Times New Roman" pitchFamily="18" charset="0"/>
              </a:rPr>
              <a:t>send</a:t>
            </a:r>
            <a:br>
              <a:rPr lang="en-US" altLang="en-US" sz="2600" dirty="0" smtClean="0">
                <a:latin typeface="Times New Roman" pitchFamily="18" charset="0"/>
                <a:cs typeface="Times New Roman" pitchFamily="18" charset="0"/>
              </a:rPr>
            </a:br>
            <a:r>
              <a:rPr lang="en-US" altLang="en-US" sz="2600" dirty="0" smtClean="0">
                <a:latin typeface="Times New Roman" pitchFamily="18" charset="0"/>
                <a:cs typeface="Times New Roman" pitchFamily="18" charset="0"/>
              </a:rPr>
              <a:t>				</a:t>
            </a:r>
          </a:p>
          <a:p>
            <a:r>
              <a:rPr lang="en-US" altLang="en-US" sz="2600" dirty="0" smtClean="0">
                <a:latin typeface="Times New Roman" pitchFamily="18" charset="0"/>
                <a:cs typeface="Times New Roman" pitchFamily="18" charset="0"/>
              </a:rPr>
              <a:t>Receive</a:t>
            </a:r>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n-US" altLang="en-US" smtClean="0">
                <a:latin typeface="Times New Roman" pitchFamily="18" charset="0"/>
                <a:cs typeface="Times New Roman" pitchFamily="18" charset="0"/>
              </a:rPr>
              <a:t>          Synchronous Send</a:t>
            </a:r>
          </a:p>
        </p:txBody>
      </p:sp>
      <p:sp>
        <p:nvSpPr>
          <p:cNvPr id="95235" name="Rectangle 3"/>
          <p:cNvSpPr>
            <a:spLocks noGrp="1" noChangeArrowheads="1"/>
          </p:cNvSpPr>
          <p:nvPr>
            <p:ph type="body" sz="half" idx="1"/>
          </p:nvPr>
        </p:nvSpPr>
        <p:spPr>
          <a:xfrm>
            <a:off x="457200" y="1371600"/>
            <a:ext cx="6629400" cy="4876800"/>
          </a:xfrm>
        </p:spPr>
        <p:txBody>
          <a:bodyPr>
            <a:normAutofit lnSpcReduction="10000"/>
          </a:bodyPr>
          <a:lstStyle/>
          <a:p>
            <a:r>
              <a:rPr lang="en-US" altLang="en-US" sz="2800" dirty="0" err="1" smtClean="0">
                <a:latin typeface="Times New Roman" pitchFamily="18" charset="0"/>
                <a:cs typeface="Times New Roman" pitchFamily="18" charset="0"/>
              </a:rPr>
              <a:t>MPI_Ssend</a:t>
            </a:r>
            <a:endParaRPr lang="en-US" altLang="en-US" sz="2800" dirty="0" smtClean="0">
              <a:latin typeface="Times New Roman" pitchFamily="18" charset="0"/>
              <a:cs typeface="Times New Roman" pitchFamily="18" charset="0"/>
            </a:endParaRPr>
          </a:p>
          <a:p>
            <a:r>
              <a:rPr lang="en-US" altLang="en-US" sz="2800" dirty="0" smtClean="0">
                <a:latin typeface="Times New Roman" pitchFamily="18" charset="0"/>
                <a:cs typeface="Times New Roman" pitchFamily="18" charset="0"/>
              </a:rPr>
              <a:t>Call does not complete until an acknowledgement is returned by </a:t>
            </a:r>
            <a:r>
              <a:rPr lang="en-US" altLang="en-US" sz="2800" dirty="0" smtClean="0">
                <a:latin typeface="Times New Roman" pitchFamily="18" charset="0"/>
                <a:cs typeface="Times New Roman" pitchFamily="18" charset="0"/>
              </a:rPr>
              <a:t>	          </a:t>
            </a:r>
            <a:r>
              <a:rPr lang="en-US" altLang="en-US" sz="2800" dirty="0" smtClean="0">
                <a:latin typeface="Times New Roman" pitchFamily="18" charset="0"/>
                <a:cs typeface="Times New Roman" pitchFamily="18" charset="0"/>
              </a:rPr>
              <a:t>the receiver (i.e. a “</a:t>
            </a:r>
            <a:r>
              <a:rPr lang="en-US" altLang="en-US" sz="2800" dirty="0" smtClean="0">
                <a:solidFill>
                  <a:srgbClr val="FF0000"/>
                </a:solidFill>
                <a:latin typeface="Times New Roman" pitchFamily="18" charset="0"/>
                <a:cs typeface="Times New Roman" pitchFamily="18" charset="0"/>
              </a:rPr>
              <a:t>handshake</a:t>
            </a:r>
            <a:r>
              <a:rPr lang="en-US" altLang="en-US" sz="2800" dirty="0" smtClean="0">
                <a:latin typeface="Times New Roman" pitchFamily="18" charset="0"/>
                <a:cs typeface="Times New Roman" pitchFamily="18" charset="0"/>
              </a:rPr>
              <a:t>”)</a:t>
            </a:r>
          </a:p>
          <a:p>
            <a:r>
              <a:rPr lang="en-US" altLang="en-US" sz="2800" dirty="0" smtClean="0">
                <a:latin typeface="Times New Roman" pitchFamily="18" charset="0"/>
                <a:cs typeface="Times New Roman" pitchFamily="18" charset="0"/>
              </a:rPr>
              <a:t>“safer” - system is not overloaded with undelivered messages, more predictable, synchronized</a:t>
            </a:r>
          </a:p>
          <a:p>
            <a:r>
              <a:rPr lang="en-US" altLang="en-US" sz="2800" dirty="0" smtClean="0">
                <a:latin typeface="Times New Roman" pitchFamily="18" charset="0"/>
                <a:cs typeface="Times New Roman" pitchFamily="18" charset="0"/>
              </a:rPr>
              <a:t>can be slower or faster</a:t>
            </a:r>
          </a:p>
          <a:p>
            <a:pPr lvl="1"/>
            <a:r>
              <a:rPr lang="en-US" altLang="en-US" dirty="0" smtClean="0">
                <a:latin typeface="Times New Roman" pitchFamily="18" charset="0"/>
                <a:cs typeface="Times New Roman" pitchFamily="18" charset="0"/>
              </a:rPr>
              <a:t>sender idles - reduces comp/</a:t>
            </a:r>
            <a:r>
              <a:rPr lang="en-US" altLang="en-US" dirty="0" err="1" smtClean="0">
                <a:latin typeface="Times New Roman" pitchFamily="18" charset="0"/>
                <a:cs typeface="Times New Roman" pitchFamily="18" charset="0"/>
              </a:rPr>
              <a:t>comm</a:t>
            </a:r>
            <a:r>
              <a:rPr lang="en-US" altLang="en-US" dirty="0" smtClean="0">
                <a:latin typeface="Times New Roman" pitchFamily="18" charset="0"/>
                <a:cs typeface="Times New Roman" pitchFamily="18" charset="0"/>
              </a:rPr>
              <a:t> overlap</a:t>
            </a:r>
          </a:p>
          <a:p>
            <a:pPr lvl="1"/>
            <a:r>
              <a:rPr lang="en-US" altLang="en-US" dirty="0" smtClean="0">
                <a:latin typeface="Times New Roman" pitchFamily="18" charset="0"/>
                <a:cs typeface="Times New Roman" pitchFamily="18" charset="0"/>
              </a:rPr>
              <a:t>non-buffered - can write directly out of memory</a:t>
            </a:r>
          </a:p>
        </p:txBody>
      </p:sp>
      <p:pic>
        <p:nvPicPr>
          <p:cNvPr id="95236" name="Picture 5" descr="Handshook"/>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a:xfrm>
            <a:off x="5943600" y="990600"/>
            <a:ext cx="2814637" cy="2517267"/>
          </a:xfrm>
          <a:noFill/>
        </p:spPr>
      </p:pic>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altLang="en-US" smtClean="0">
                <a:latin typeface="Times New Roman" pitchFamily="18" charset="0"/>
                <a:cs typeface="Times New Roman" pitchFamily="18" charset="0"/>
              </a:rPr>
              <a:t>Buffered Send</a:t>
            </a:r>
          </a:p>
        </p:txBody>
      </p:sp>
      <p:sp>
        <p:nvSpPr>
          <p:cNvPr id="96259" name="Rectangle 3"/>
          <p:cNvSpPr>
            <a:spLocks noGrp="1" noChangeArrowheads="1"/>
          </p:cNvSpPr>
          <p:nvPr>
            <p:ph idx="1"/>
          </p:nvPr>
        </p:nvSpPr>
        <p:spPr/>
        <p:txBody>
          <a:bodyPr/>
          <a:lstStyle/>
          <a:p>
            <a:r>
              <a:rPr lang="en-US" altLang="en-US" dirty="0" err="1" smtClean="0">
                <a:latin typeface="Times New Roman" pitchFamily="18" charset="0"/>
                <a:cs typeface="Times New Roman" pitchFamily="18" charset="0"/>
              </a:rPr>
              <a:t>MPI_Bsend</a:t>
            </a:r>
            <a:endParaRPr lang="en-US" altLang="en-US" dirty="0" smtClean="0">
              <a:latin typeface="Times New Roman" pitchFamily="18" charset="0"/>
              <a:cs typeface="Times New Roman" pitchFamily="18" charset="0"/>
            </a:endParaRPr>
          </a:p>
          <a:p>
            <a:r>
              <a:rPr lang="en-US" altLang="en-US" dirty="0" smtClean="0">
                <a:solidFill>
                  <a:srgbClr val="FF0000"/>
                </a:solidFill>
                <a:latin typeface="Times New Roman" pitchFamily="18" charset="0"/>
                <a:cs typeface="Times New Roman" pitchFamily="18" charset="0"/>
              </a:rPr>
              <a:t>Copies</a:t>
            </a:r>
            <a:r>
              <a:rPr lang="en-US" altLang="en-US" dirty="0" smtClean="0">
                <a:latin typeface="Times New Roman" pitchFamily="18" charset="0"/>
                <a:cs typeface="Times New Roman" pitchFamily="18" charset="0"/>
              </a:rPr>
              <a:t> message to a system buffer for later transmission - completes immediately</a:t>
            </a:r>
          </a:p>
          <a:p>
            <a:r>
              <a:rPr lang="en-US" altLang="en-US" dirty="0" smtClean="0">
                <a:latin typeface="Times New Roman" pitchFamily="18" charset="0"/>
                <a:cs typeface="Times New Roman" pitchFamily="18" charset="0"/>
              </a:rPr>
              <a:t>not synchronized, local semantics</a:t>
            </a:r>
          </a:p>
          <a:p>
            <a:r>
              <a:rPr lang="en-US" altLang="en-US" dirty="0" smtClean="0">
                <a:solidFill>
                  <a:srgbClr val="FF0000"/>
                </a:solidFill>
                <a:latin typeface="Times New Roman" pitchFamily="18" charset="0"/>
                <a:cs typeface="Times New Roman" pitchFamily="18" charset="0"/>
              </a:rPr>
              <a:t>User</a:t>
            </a:r>
            <a:r>
              <a:rPr lang="en-US" altLang="en-US" dirty="0" smtClean="0">
                <a:solidFill>
                  <a:schemeClr val="tx2"/>
                </a:solidFill>
                <a:latin typeface="Times New Roman" pitchFamily="18" charset="0"/>
                <a:cs typeface="Times New Roman" pitchFamily="18" charset="0"/>
              </a:rPr>
              <a:t> </a:t>
            </a:r>
            <a:r>
              <a:rPr lang="en-US" altLang="en-US" dirty="0" smtClean="0">
                <a:latin typeface="Times New Roman" pitchFamily="18" charset="0"/>
                <a:cs typeface="Times New Roman" pitchFamily="18" charset="0"/>
              </a:rPr>
              <a:t>must explicitly allocate buffer space by calling </a:t>
            </a:r>
            <a:r>
              <a:rPr lang="en-US" altLang="en-US" dirty="0" err="1" smtClean="0">
                <a:latin typeface="Times New Roman" pitchFamily="18" charset="0"/>
                <a:cs typeface="Times New Roman" pitchFamily="18" charset="0"/>
              </a:rPr>
              <a:t>MPI_Buffer_attach</a:t>
            </a:r>
            <a:r>
              <a:rPr lang="en-US" altLang="en-US" dirty="0" smtClean="0">
                <a:latin typeface="Times New Roman" pitchFamily="18" charset="0"/>
                <a:cs typeface="Times New Roman" pitchFamily="18" charset="0"/>
              </a:rPr>
              <a:t> and specify an unused array that is </a:t>
            </a:r>
            <a:r>
              <a:rPr lang="en-US" altLang="en-US" dirty="0" smtClean="0">
                <a:solidFill>
                  <a:srgbClr val="FF0000"/>
                </a:solidFill>
                <a:latin typeface="Times New Roman" pitchFamily="18" charset="0"/>
                <a:cs typeface="Times New Roman" pitchFamily="18" charset="0"/>
              </a:rPr>
              <a:t>allocated by the user</a:t>
            </a:r>
            <a:r>
              <a:rPr lang="en-US" altLang="en-US" dirty="0" smtClean="0">
                <a:latin typeface="Times New Roman" pitchFamily="18" charset="0"/>
                <a:cs typeface="Times New Roman" pitchFamily="18" charset="0"/>
              </a:rPr>
              <a:t>.</a:t>
            </a:r>
            <a:endParaRPr lang="en-US" altLang="en-US" dirty="0" smtClean="0">
              <a:latin typeface="Times New Roman" pitchFamily="18" charset="0"/>
              <a:cs typeface="Times New Roman" pitchFamily="18" charset="0"/>
            </a:endParaRPr>
          </a:p>
          <a:p>
            <a:endParaRPr lang="en-US" altLang="en-US" dirty="0" smtClean="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altLang="en-US" smtClean="0">
                <a:latin typeface="Times New Roman" pitchFamily="18" charset="0"/>
                <a:cs typeface="Times New Roman" pitchFamily="18" charset="0"/>
              </a:rPr>
              <a:t>Ready Send</a:t>
            </a:r>
          </a:p>
        </p:txBody>
      </p:sp>
      <p:sp>
        <p:nvSpPr>
          <p:cNvPr id="98307" name="Rectangle 3"/>
          <p:cNvSpPr>
            <a:spLocks noGrp="1" noChangeArrowheads="1"/>
          </p:cNvSpPr>
          <p:nvPr>
            <p:ph idx="1"/>
          </p:nvPr>
        </p:nvSpPr>
        <p:spPr/>
        <p:txBody>
          <a:bodyPr/>
          <a:lstStyle/>
          <a:p>
            <a:r>
              <a:rPr lang="en-US" altLang="en-US" smtClean="0">
                <a:latin typeface="Times New Roman" pitchFamily="18" charset="0"/>
                <a:cs typeface="Times New Roman" pitchFamily="18" charset="0"/>
              </a:rPr>
              <a:t>MPI_Rsend</a:t>
            </a:r>
          </a:p>
          <a:p>
            <a:r>
              <a:rPr lang="en-US" altLang="en-US" i="1" smtClean="0">
                <a:latin typeface="Times New Roman" pitchFamily="18" charset="0"/>
                <a:cs typeface="Times New Roman" pitchFamily="18" charset="0"/>
              </a:rPr>
              <a:t>assumes </a:t>
            </a:r>
            <a:r>
              <a:rPr lang="en-US" altLang="en-US" smtClean="0">
                <a:solidFill>
                  <a:srgbClr val="FF0000"/>
                </a:solidFill>
                <a:latin typeface="Times New Roman" pitchFamily="18" charset="0"/>
                <a:cs typeface="Times New Roman" pitchFamily="18" charset="0"/>
              </a:rPr>
              <a:t>receiver</a:t>
            </a:r>
            <a:r>
              <a:rPr lang="en-US" altLang="en-US" smtClean="0">
                <a:latin typeface="Times New Roman" pitchFamily="18" charset="0"/>
                <a:cs typeface="Times New Roman" pitchFamily="18" charset="0"/>
              </a:rPr>
              <a:t> is ready - posted receive is user responsibility, </a:t>
            </a:r>
          </a:p>
          <a:p>
            <a:r>
              <a:rPr lang="en-US" altLang="en-US" smtClean="0">
                <a:latin typeface="Times New Roman" pitchFamily="18" charset="0"/>
                <a:cs typeface="Times New Roman" pitchFamily="18" charset="0"/>
              </a:rPr>
              <a:t>behavior is </a:t>
            </a:r>
            <a:r>
              <a:rPr lang="en-US" altLang="en-US" smtClean="0">
                <a:solidFill>
                  <a:srgbClr val="FF0000"/>
                </a:solidFill>
                <a:latin typeface="Times New Roman" pitchFamily="18" charset="0"/>
                <a:cs typeface="Times New Roman" pitchFamily="18" charset="0"/>
              </a:rPr>
              <a:t>undefined</a:t>
            </a:r>
            <a:r>
              <a:rPr lang="en-US" altLang="en-US" smtClean="0">
                <a:latin typeface="Times New Roman" pitchFamily="18" charset="0"/>
                <a:cs typeface="Times New Roman" pitchFamily="18" charset="0"/>
              </a:rPr>
              <a:t> if receive is not ready</a:t>
            </a:r>
          </a:p>
          <a:p>
            <a:r>
              <a:rPr lang="en-US" altLang="en-US" smtClean="0">
                <a:latin typeface="Times New Roman" pitchFamily="18" charset="0"/>
                <a:cs typeface="Times New Roman" pitchFamily="18" charset="0"/>
              </a:rPr>
              <a:t>removes handshake, allows for potentially faster sends for some systems</a:t>
            </a:r>
          </a:p>
          <a:p>
            <a:r>
              <a:rPr lang="en-US" altLang="en-US" smtClean="0">
                <a:latin typeface="Times New Roman" pitchFamily="18" charset="0"/>
                <a:cs typeface="Times New Roman" pitchFamily="18" charset="0"/>
              </a:rPr>
              <a:t>completes immediately</a:t>
            </a:r>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US" altLang="en-US" smtClean="0">
                <a:latin typeface="Times New Roman" pitchFamily="18" charset="0"/>
                <a:cs typeface="Times New Roman" pitchFamily="18" charset="0"/>
              </a:rPr>
              <a:t>Combined send/receive</a:t>
            </a:r>
          </a:p>
        </p:txBody>
      </p:sp>
      <p:sp>
        <p:nvSpPr>
          <p:cNvPr id="99331" name="Rectangle 3"/>
          <p:cNvSpPr>
            <a:spLocks noGrp="1" noChangeArrowheads="1"/>
          </p:cNvSpPr>
          <p:nvPr>
            <p:ph idx="1"/>
          </p:nvPr>
        </p:nvSpPr>
        <p:spPr/>
        <p:txBody>
          <a:bodyPr/>
          <a:lstStyle/>
          <a:p>
            <a:r>
              <a:rPr lang="en-US" altLang="en-US" dirty="0" err="1" smtClean="0">
                <a:latin typeface="Times New Roman" pitchFamily="18" charset="0"/>
                <a:cs typeface="Times New Roman" pitchFamily="18" charset="0"/>
              </a:rPr>
              <a:t>MPI_Sendrecv</a:t>
            </a:r>
            <a:endParaRPr lang="en-US" altLang="en-US" dirty="0" smtClean="0">
              <a:latin typeface="Times New Roman" pitchFamily="18" charset="0"/>
              <a:cs typeface="Times New Roman" pitchFamily="18" charset="0"/>
            </a:endParaRPr>
          </a:p>
          <a:p>
            <a:r>
              <a:rPr lang="en-US" altLang="en-US" dirty="0" smtClean="0">
                <a:latin typeface="Times New Roman" pitchFamily="18" charset="0"/>
                <a:cs typeface="Times New Roman" pitchFamily="18" charset="0"/>
              </a:rPr>
              <a:t>blocking send and receive</a:t>
            </a:r>
          </a:p>
          <a:p>
            <a:r>
              <a:rPr lang="en-US" altLang="en-US" dirty="0" smtClean="0">
                <a:latin typeface="Times New Roman" pitchFamily="18" charset="0"/>
                <a:cs typeface="Times New Roman" pitchFamily="18" charset="0"/>
              </a:rPr>
              <a:t>avoids deadlock from lack of buffering</a:t>
            </a:r>
          </a:p>
          <a:p>
            <a:r>
              <a:rPr lang="en-US" altLang="en-US" dirty="0" smtClean="0">
                <a:latin typeface="Times New Roman" pitchFamily="18" charset="0"/>
                <a:cs typeface="Times New Roman" pitchFamily="18" charset="0"/>
              </a:rPr>
              <a:t>send and receive buffers differ</a:t>
            </a:r>
          </a:p>
          <a:p>
            <a:r>
              <a:rPr lang="en-US" altLang="en-US" dirty="0" smtClean="0">
                <a:latin typeface="Times New Roman" pitchFamily="18" charset="0"/>
                <a:cs typeface="Times New Roman" pitchFamily="18" charset="0"/>
              </a:rPr>
              <a:t>use </a:t>
            </a:r>
            <a:r>
              <a:rPr lang="en-US" altLang="en-US" dirty="0" err="1" smtClean="0">
                <a:latin typeface="Times New Roman" pitchFamily="18" charset="0"/>
                <a:cs typeface="Times New Roman" pitchFamily="18" charset="0"/>
              </a:rPr>
              <a:t>MPI_Sendrecv_replace</a:t>
            </a:r>
            <a:r>
              <a:rPr lang="en-US" altLang="en-US" dirty="0" smtClean="0">
                <a:latin typeface="Times New Roman" pitchFamily="18" charset="0"/>
                <a:cs typeface="Times New Roman" pitchFamily="18" charset="0"/>
              </a:rPr>
              <a:t> to reuse the same </a:t>
            </a:r>
            <a:r>
              <a:rPr lang="en-US" altLang="en-US" dirty="0" smtClean="0">
                <a:latin typeface="Times New Roman" pitchFamily="18" charset="0"/>
                <a:cs typeface="Times New Roman" pitchFamily="18" charset="0"/>
              </a:rPr>
              <a:t>buffer</a:t>
            </a:r>
          </a:p>
          <a:p>
            <a:pPr marL="0" indent="0">
              <a:buNone/>
            </a:pPr>
            <a:endParaRPr lang="en-US" altLang="en-US" dirty="0" smtClean="0">
              <a:latin typeface="Times New Roman" pitchFamily="18" charset="0"/>
              <a:cs typeface="Times New Roman" pitchFamily="18" charset="0"/>
            </a:endParaRPr>
          </a:p>
          <a:p>
            <a:endParaRPr lang="en-US" altLang="en-US" dirty="0" smtClean="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554" name="Picture 9" descr="elephan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295400"/>
            <a:ext cx="4191000" cy="322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15"/>
          <p:cNvSpPr>
            <a:spLocks noGrp="1" noChangeArrowheads="1"/>
          </p:cNvSpPr>
          <p:nvPr>
            <p:ph type="title" idx="4294967295"/>
          </p:nvPr>
        </p:nvSpPr>
        <p:spPr>
          <a:xfrm>
            <a:off x="1227138" y="0"/>
            <a:ext cx="6551612" cy="942975"/>
          </a:xfrm>
        </p:spPr>
        <p:txBody>
          <a:bodyPr/>
          <a:lstStyle/>
          <a:p>
            <a:r>
              <a:rPr lang="en-US" altLang="en-US" sz="3600" smtClean="0">
                <a:latin typeface="Times New Roman" pitchFamily="18" charset="0"/>
                <a:cs typeface="Times New Roman" pitchFamily="18" charset="0"/>
              </a:rPr>
              <a:t>Why perform tasks in  parallel?</a:t>
            </a:r>
          </a:p>
        </p:txBody>
      </p:sp>
      <p:sp>
        <p:nvSpPr>
          <p:cNvPr id="183299" name="Rectangle 3"/>
          <p:cNvSpPr>
            <a:spLocks noGrp="1" noChangeArrowheads="1"/>
          </p:cNvSpPr>
          <p:nvPr>
            <p:ph type="body" idx="4294967295"/>
          </p:nvPr>
        </p:nvSpPr>
        <p:spPr>
          <a:xfrm>
            <a:off x="0" y="762000"/>
            <a:ext cx="9144000" cy="6019800"/>
          </a:xfrm>
        </p:spPr>
        <p:txBody>
          <a:bodyPr rtlCol="0">
            <a:normAutofit/>
          </a:bodyPr>
          <a:lstStyle/>
          <a:p>
            <a:pPr algn="ctr" fontAlgn="auto">
              <a:spcAft>
                <a:spcPts val="0"/>
              </a:spcAft>
              <a:buFont typeface="Wingdings" pitchFamily="2" charset="2"/>
              <a:buNone/>
              <a:defRPr/>
            </a:pPr>
            <a:r>
              <a:rPr lang="en-US" sz="5400" b="1" dirty="0" smtClean="0">
                <a:solidFill>
                  <a:srgbClr val="FFC000"/>
                </a:solidFill>
                <a:effectLst>
                  <a:outerShdw blurRad="38100" dist="38100" dir="2700000" algn="tl">
                    <a:srgbClr val="000000"/>
                  </a:outerShdw>
                </a:effectLst>
              </a:rPr>
              <a:t>Size</a:t>
            </a:r>
            <a:r>
              <a:rPr lang="en-US" dirty="0" smtClean="0">
                <a:solidFill>
                  <a:srgbClr val="FFC000"/>
                </a:solidFill>
              </a:rPr>
              <a:t>                </a:t>
            </a:r>
          </a:p>
          <a:p>
            <a:pPr algn="ctr" fontAlgn="auto">
              <a:spcAft>
                <a:spcPts val="0"/>
              </a:spcAft>
              <a:buFont typeface="Wingdings" pitchFamily="2" charset="2"/>
              <a:buNone/>
              <a:defRPr/>
            </a:pPr>
            <a:endParaRPr lang="en-US" dirty="0" smtClean="0">
              <a:solidFill>
                <a:srgbClr val="FFC000"/>
              </a:solidFill>
            </a:endParaRPr>
          </a:p>
          <a:p>
            <a:pPr algn="ctr" fontAlgn="auto">
              <a:spcAft>
                <a:spcPts val="0"/>
              </a:spcAft>
              <a:buFont typeface="Wingdings" pitchFamily="2" charset="2"/>
              <a:buNone/>
              <a:defRPr/>
            </a:pPr>
            <a:r>
              <a:rPr lang="en-US" dirty="0" smtClean="0">
                <a:solidFill>
                  <a:srgbClr val="FFC000"/>
                </a:solidFill>
              </a:rPr>
              <a:t>							                                 </a:t>
            </a:r>
            <a:r>
              <a:rPr lang="en-US" b="1" i="1" dirty="0" smtClean="0">
                <a:solidFill>
                  <a:srgbClr val="FFC000"/>
                </a:solidFill>
              </a:rPr>
              <a:t>Functionality</a:t>
            </a:r>
          </a:p>
          <a:p>
            <a:pPr algn="ctr" fontAlgn="auto">
              <a:spcAft>
                <a:spcPts val="0"/>
              </a:spcAft>
              <a:buFont typeface="Wingdings" pitchFamily="2" charset="2"/>
              <a:buNone/>
              <a:defRPr/>
            </a:pPr>
            <a:r>
              <a:rPr lang="en-US" dirty="0" smtClean="0">
                <a:solidFill>
                  <a:srgbClr val="FFC000"/>
                </a:solidFill>
              </a:rPr>
              <a:t>                                                                           							</a:t>
            </a:r>
          </a:p>
        </p:txBody>
      </p:sp>
      <p:pic>
        <p:nvPicPr>
          <p:cNvPr id="23557" name="Picture 4" descr="assemb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3608388"/>
            <a:ext cx="3810000" cy="264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Text Box 5"/>
          <p:cNvSpPr txBox="1">
            <a:spLocks noChangeArrowheads="1"/>
          </p:cNvSpPr>
          <p:nvPr/>
        </p:nvSpPr>
        <p:spPr bwMode="auto">
          <a:xfrm>
            <a:off x="76200" y="3260725"/>
            <a:ext cx="1981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2000">
                <a:solidFill>
                  <a:srgbClr val="FF0000"/>
                </a:solidFill>
                <a:latin typeface="Comic Sans MS" pitchFamily="66" charset="0"/>
                <a:cs typeface="Arial" charset="0"/>
              </a:rPr>
              <a:t>Marion Jones</a:t>
            </a:r>
          </a:p>
        </p:txBody>
      </p:sp>
      <p:sp>
        <p:nvSpPr>
          <p:cNvPr id="23559" name="Text Box 6"/>
          <p:cNvSpPr txBox="1">
            <a:spLocks noChangeArrowheads="1"/>
          </p:cNvSpPr>
          <p:nvPr/>
        </p:nvSpPr>
        <p:spPr bwMode="auto">
          <a:xfrm>
            <a:off x="2743200" y="4495800"/>
            <a:ext cx="2362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2000">
                <a:solidFill>
                  <a:srgbClr val="FF0000"/>
                </a:solidFill>
                <a:latin typeface="Comic Sans MS" pitchFamily="66" charset="0"/>
                <a:cs typeface="Arial" charset="0"/>
              </a:rPr>
              <a:t>Nested Elephants</a:t>
            </a:r>
          </a:p>
        </p:txBody>
      </p:sp>
      <p:sp>
        <p:nvSpPr>
          <p:cNvPr id="23560" name="Text Box 7"/>
          <p:cNvSpPr txBox="1">
            <a:spLocks noChangeArrowheads="1"/>
          </p:cNvSpPr>
          <p:nvPr/>
        </p:nvSpPr>
        <p:spPr bwMode="auto">
          <a:xfrm>
            <a:off x="6477000" y="3048000"/>
            <a:ext cx="2209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2000">
                <a:solidFill>
                  <a:srgbClr val="FF0000"/>
                </a:solidFill>
                <a:latin typeface="Comic Sans MS" pitchFamily="66" charset="0"/>
                <a:cs typeface="Arial" charset="0"/>
              </a:rPr>
              <a:t>Task Parallelism</a:t>
            </a:r>
          </a:p>
        </p:txBody>
      </p:sp>
      <p:sp>
        <p:nvSpPr>
          <p:cNvPr id="23561" name="WordArt 8"/>
          <p:cNvSpPr>
            <a:spLocks noChangeArrowheads="1" noChangeShapeType="1" noTextEdit="1"/>
          </p:cNvSpPr>
          <p:nvPr/>
        </p:nvSpPr>
        <p:spPr bwMode="auto">
          <a:xfrm>
            <a:off x="152400" y="1752600"/>
            <a:ext cx="1676400" cy="798513"/>
          </a:xfrm>
          <a:prstGeom prst="rect">
            <a:avLst/>
          </a:prstGeom>
        </p:spPr>
        <p:txBody>
          <a:bodyPr wrap="none" fromWordArt="1">
            <a:prstTxWarp prst="textCascadeUp">
              <a:avLst>
                <a:gd name="adj" fmla="val 44444"/>
              </a:avLst>
            </a:prstTxWarp>
            <a:scene3d>
              <a:camera prst="legacyPerspectiveFront">
                <a:rot lat="20519989" lon="1080000" rev="0"/>
              </a:camera>
              <a:lightRig rig="legacyHarsh2" dir="b"/>
            </a:scene3d>
            <a:sp3d extrusionH="430200" prstMaterial="legacyMatte">
              <a:extrusionClr>
                <a:srgbClr val="FF6600"/>
              </a:extrusionClr>
            </a:sp3d>
          </a:bodyPr>
          <a:lstStyle/>
          <a:p>
            <a:pPr algn="ctr"/>
            <a:r>
              <a:rPr lang="en-US" sz="3600" b="1" i="1" kern="10">
                <a:ln w="9525">
                  <a:round/>
                  <a:headEnd/>
                  <a:tailEnd/>
                </a:ln>
                <a:gradFill rotWithShape="1">
                  <a:gsLst>
                    <a:gs pos="0">
                      <a:srgbClr val="FFE701"/>
                    </a:gs>
                    <a:gs pos="100000">
                      <a:srgbClr val="FE3E02"/>
                    </a:gs>
                  </a:gsLst>
                  <a:lin ang="5400000" scaled="1"/>
                </a:gradFill>
                <a:latin typeface="Bookman Old Style"/>
              </a:rPr>
              <a:t>Speed</a:t>
            </a:r>
          </a:p>
        </p:txBody>
      </p:sp>
      <p:pic>
        <p:nvPicPr>
          <p:cNvPr id="23562" name="Picture 10" descr="marionJon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075" y="3733800"/>
            <a:ext cx="227012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3" name="AutoShape 12"/>
          <p:cNvSpPr>
            <a:spLocks noChangeArrowheads="1"/>
          </p:cNvSpPr>
          <p:nvPr/>
        </p:nvSpPr>
        <p:spPr bwMode="auto">
          <a:xfrm>
            <a:off x="381000" y="4343400"/>
            <a:ext cx="1828800" cy="18288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chemeClr val="accent1"/>
          </a:solidFill>
          <a:ln w="9525">
            <a:solidFill>
              <a:schemeClr val="tx1"/>
            </a:solidFill>
            <a:miter lim="800000"/>
            <a:headEnd/>
            <a:tailEnd/>
          </a:ln>
        </p:spPr>
        <p:txBody>
          <a:bodyPr wrap="none" anchor="ctr"/>
          <a:lstStyle/>
          <a:p>
            <a:endParaRPr lang="en-US"/>
          </a:p>
        </p:txBody>
      </p:sp>
      <p:pic>
        <p:nvPicPr>
          <p:cNvPr id="23564" name="Picture 13" descr="fast_snail_id86636_size3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5397500"/>
            <a:ext cx="19177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5" name="AutoShape 14"/>
          <p:cNvSpPr>
            <a:spLocks noChangeArrowheads="1"/>
          </p:cNvSpPr>
          <p:nvPr/>
        </p:nvSpPr>
        <p:spPr bwMode="auto">
          <a:xfrm>
            <a:off x="1447800" y="6248400"/>
            <a:ext cx="1066800" cy="304800"/>
          </a:xfrm>
          <a:prstGeom prst="rightArrow">
            <a:avLst>
              <a:gd name="adj1" fmla="val 50000"/>
              <a:gd name="adj2" fmla="val 87500"/>
            </a:avLst>
          </a:prstGeom>
          <a:solidFill>
            <a:schemeClr val="accent1"/>
          </a:solidFill>
          <a:ln w="9525">
            <a:solidFill>
              <a:schemeClr val="tx1"/>
            </a:solidFill>
            <a:miter lim="800000"/>
            <a:headEnd/>
            <a:tailEnd/>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Tree>
  </p:cSld>
  <p:clrMapOvr>
    <a:masterClrMapping/>
  </p:clrMapOvr>
  <p:transition spd="med">
    <p:pull dir="rd"/>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US" altLang="en-US" smtClean="0">
                <a:latin typeface="Times New Roman" pitchFamily="18" charset="0"/>
                <a:cs typeface="Times New Roman" pitchFamily="18" charset="0"/>
              </a:rPr>
              <a:t>Non-Blocking Communications</a:t>
            </a:r>
          </a:p>
        </p:txBody>
      </p:sp>
      <p:sp>
        <p:nvSpPr>
          <p:cNvPr id="101379" name="Rectangle 3"/>
          <p:cNvSpPr>
            <a:spLocks noGrp="1" noChangeArrowheads="1"/>
          </p:cNvSpPr>
          <p:nvPr>
            <p:ph idx="1"/>
          </p:nvPr>
        </p:nvSpPr>
        <p:spPr/>
        <p:txBody>
          <a:bodyPr/>
          <a:lstStyle/>
          <a:p>
            <a:pPr marL="0" indent="0">
              <a:buNone/>
            </a:pPr>
            <a:r>
              <a:rPr lang="en-US" altLang="en-US" dirty="0" smtClean="0">
                <a:latin typeface="Times New Roman" pitchFamily="18" charset="0"/>
                <a:cs typeface="Times New Roman" pitchFamily="18" charset="0"/>
              </a:rPr>
              <a:t>Separate communication into </a:t>
            </a:r>
            <a:r>
              <a:rPr lang="en-US" altLang="en-US" dirty="0" smtClean="0">
                <a:solidFill>
                  <a:srgbClr val="FF0000"/>
                </a:solidFill>
                <a:latin typeface="Times New Roman" pitchFamily="18" charset="0"/>
                <a:cs typeface="Times New Roman" pitchFamily="18" charset="0"/>
              </a:rPr>
              <a:t>three</a:t>
            </a:r>
            <a:r>
              <a:rPr lang="en-US" altLang="en-US" dirty="0" smtClean="0">
                <a:latin typeface="Times New Roman" pitchFamily="18" charset="0"/>
                <a:cs typeface="Times New Roman" pitchFamily="18" charset="0"/>
              </a:rPr>
              <a:t> phases:</a:t>
            </a:r>
          </a:p>
          <a:p>
            <a:pPr marL="609600" indent="-609600">
              <a:buFontTx/>
              <a:buAutoNum type="arabicParenR"/>
            </a:pPr>
            <a:r>
              <a:rPr lang="en-US" altLang="en-US" dirty="0" smtClean="0">
                <a:latin typeface="Times New Roman" pitchFamily="18" charset="0"/>
                <a:cs typeface="Times New Roman" pitchFamily="18" charset="0"/>
              </a:rPr>
              <a:t>Initiate non-blocking communication.</a:t>
            </a:r>
          </a:p>
          <a:p>
            <a:pPr marL="609600" indent="-609600">
              <a:buFontTx/>
              <a:buAutoNum type="arabicParenR"/>
            </a:pPr>
            <a:r>
              <a:rPr lang="en-US" altLang="en-US" dirty="0" smtClean="0">
                <a:latin typeface="Times New Roman" pitchFamily="18" charset="0"/>
                <a:cs typeface="Times New Roman" pitchFamily="18" charset="0"/>
              </a:rPr>
              <a:t>Do some work </a:t>
            </a:r>
          </a:p>
          <a:p>
            <a:pPr marL="609600" indent="-609600">
              <a:buFontTx/>
              <a:buAutoNum type="arabicParenR"/>
            </a:pPr>
            <a:r>
              <a:rPr lang="en-US" altLang="en-US" dirty="0" smtClean="0">
                <a:latin typeface="Times New Roman" pitchFamily="18" charset="0"/>
                <a:cs typeface="Times New Roman" pitchFamily="18" charset="0"/>
              </a:rPr>
              <a:t>Wait for non-blocking communication to complete.</a:t>
            </a:r>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US" altLang="en-US" smtClean="0">
                <a:latin typeface="Times New Roman" pitchFamily="18" charset="0"/>
                <a:cs typeface="Times New Roman" pitchFamily="18" charset="0"/>
              </a:rPr>
              <a:t>Initiate non-blocking communication</a:t>
            </a:r>
          </a:p>
        </p:txBody>
      </p:sp>
      <p:sp>
        <p:nvSpPr>
          <p:cNvPr id="102403" name="Rectangle 3"/>
          <p:cNvSpPr>
            <a:spLocks noGrp="1" noChangeArrowheads="1"/>
          </p:cNvSpPr>
          <p:nvPr>
            <p:ph idx="1"/>
          </p:nvPr>
        </p:nvSpPr>
        <p:spPr>
          <a:xfrm>
            <a:off x="457200" y="1295400"/>
            <a:ext cx="8229600" cy="4876800"/>
          </a:xfrm>
        </p:spPr>
        <p:txBody>
          <a:bodyPr/>
          <a:lstStyle/>
          <a:p>
            <a:r>
              <a:rPr lang="en-US" altLang="en-US" sz="2800" dirty="0" smtClean="0">
                <a:latin typeface="Times New Roman" pitchFamily="18" charset="0"/>
                <a:cs typeface="Times New Roman" pitchFamily="18" charset="0"/>
              </a:rPr>
              <a:t>Immediate modes</a:t>
            </a:r>
          </a:p>
          <a:p>
            <a:pPr lvl="1"/>
            <a:r>
              <a:rPr lang="en-US" altLang="en-US" dirty="0" err="1" smtClean="0">
                <a:latin typeface="Times New Roman" pitchFamily="18" charset="0"/>
                <a:cs typeface="Times New Roman" pitchFamily="18" charset="0"/>
              </a:rPr>
              <a:t>MPI_Isend</a:t>
            </a:r>
            <a:r>
              <a:rPr lang="en-US" altLang="en-US" dirty="0" smtClean="0">
                <a:latin typeface="Times New Roman" pitchFamily="18" charset="0"/>
                <a:cs typeface="Times New Roman" pitchFamily="18" charset="0"/>
              </a:rPr>
              <a:t>- standard send</a:t>
            </a:r>
          </a:p>
          <a:p>
            <a:pPr lvl="1"/>
            <a:r>
              <a:rPr lang="en-US" altLang="en-US" dirty="0" err="1" smtClean="0">
                <a:latin typeface="Times New Roman" pitchFamily="18" charset="0"/>
                <a:cs typeface="Times New Roman" pitchFamily="18" charset="0"/>
              </a:rPr>
              <a:t>MPI_Issend</a:t>
            </a:r>
            <a:r>
              <a:rPr lang="en-US" altLang="en-US" dirty="0" smtClean="0">
                <a:latin typeface="Times New Roman" pitchFamily="18" charset="0"/>
                <a:cs typeface="Times New Roman" pitchFamily="18" charset="0"/>
              </a:rPr>
              <a:t> - synchronous send</a:t>
            </a:r>
          </a:p>
          <a:p>
            <a:pPr lvl="1"/>
            <a:r>
              <a:rPr lang="en-US" altLang="en-US" dirty="0" err="1" smtClean="0">
                <a:latin typeface="Times New Roman" pitchFamily="18" charset="0"/>
                <a:cs typeface="Times New Roman" pitchFamily="18" charset="0"/>
              </a:rPr>
              <a:t>MPI_Ibsend</a:t>
            </a:r>
            <a:r>
              <a:rPr lang="en-US" altLang="en-US" dirty="0" smtClean="0">
                <a:latin typeface="Times New Roman" pitchFamily="18" charset="0"/>
                <a:cs typeface="Times New Roman" pitchFamily="18" charset="0"/>
              </a:rPr>
              <a:t> - buffered send</a:t>
            </a:r>
          </a:p>
          <a:p>
            <a:pPr lvl="1"/>
            <a:r>
              <a:rPr lang="en-US" altLang="en-US" dirty="0" err="1" smtClean="0">
                <a:latin typeface="Times New Roman" pitchFamily="18" charset="0"/>
                <a:cs typeface="Times New Roman" pitchFamily="18" charset="0"/>
              </a:rPr>
              <a:t>MPI_Irsend</a:t>
            </a:r>
            <a:r>
              <a:rPr lang="en-US" altLang="en-US" dirty="0" smtClean="0">
                <a:latin typeface="Times New Roman" pitchFamily="18" charset="0"/>
                <a:cs typeface="Times New Roman" pitchFamily="18" charset="0"/>
              </a:rPr>
              <a:t> - ready send</a:t>
            </a:r>
          </a:p>
          <a:p>
            <a:pPr lvl="1"/>
            <a:r>
              <a:rPr lang="en-US" altLang="en-US" dirty="0" err="1" smtClean="0">
                <a:latin typeface="Times New Roman" pitchFamily="18" charset="0"/>
                <a:cs typeface="Times New Roman" pitchFamily="18" charset="0"/>
              </a:rPr>
              <a:t>MPI_Irecv</a:t>
            </a:r>
            <a:r>
              <a:rPr lang="en-US" altLang="en-US" dirty="0" smtClean="0">
                <a:latin typeface="Times New Roman" pitchFamily="18" charset="0"/>
                <a:cs typeface="Times New Roman" pitchFamily="18" charset="0"/>
              </a:rPr>
              <a:t> - receive</a:t>
            </a:r>
          </a:p>
          <a:p>
            <a:r>
              <a:rPr lang="en-US" altLang="en-US" sz="2800" dirty="0" smtClean="0">
                <a:latin typeface="Times New Roman" pitchFamily="18" charset="0"/>
                <a:cs typeface="Times New Roman" pitchFamily="18" charset="0"/>
              </a:rPr>
              <a:t>can mix and match blocking and non-blocking send receives</a:t>
            </a:r>
          </a:p>
          <a:p>
            <a:r>
              <a:rPr lang="en-US" altLang="en-US" sz="2800" dirty="0" smtClean="0">
                <a:latin typeface="Times New Roman" pitchFamily="18" charset="0"/>
                <a:cs typeface="Times New Roman" pitchFamily="18" charset="0"/>
              </a:rPr>
              <a:t>additional argument -request is returned by system to identify the communication</a:t>
            </a:r>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idx="4294967295"/>
          </p:nvPr>
        </p:nvSpPr>
        <p:spPr>
          <a:xfrm>
            <a:off x="1371600" y="0"/>
            <a:ext cx="6551612" cy="1143000"/>
          </a:xfrm>
        </p:spPr>
        <p:txBody>
          <a:bodyPr/>
          <a:lstStyle/>
          <a:p>
            <a:pPr algn="ctr"/>
            <a:r>
              <a:rPr lang="en-US" altLang="en-US" sz="3600" dirty="0" smtClean="0">
                <a:latin typeface="Times New Roman" pitchFamily="18" charset="0"/>
                <a:cs typeface="Times New Roman" pitchFamily="18" charset="0"/>
              </a:rPr>
              <a:t>Testing for completion</a:t>
            </a:r>
          </a:p>
        </p:txBody>
      </p:sp>
      <p:sp>
        <p:nvSpPr>
          <p:cNvPr id="103427" name="Rectangle 3"/>
          <p:cNvSpPr>
            <a:spLocks noGrp="1" noChangeArrowheads="1"/>
          </p:cNvSpPr>
          <p:nvPr>
            <p:ph type="body" idx="4294967295"/>
          </p:nvPr>
        </p:nvSpPr>
        <p:spPr>
          <a:xfrm>
            <a:off x="0" y="1524000"/>
            <a:ext cx="8915400" cy="5105400"/>
          </a:xfrm>
        </p:spPr>
        <p:txBody>
          <a:bodyPr/>
          <a:lstStyle/>
          <a:p>
            <a:pPr lvl="1">
              <a:lnSpc>
                <a:spcPct val="80000"/>
              </a:lnSpc>
              <a:buFontTx/>
              <a:buNone/>
            </a:pPr>
            <a:r>
              <a:rPr lang="en-US" altLang="en-US" b="1" i="1" smtClean="0">
                <a:solidFill>
                  <a:srgbClr val="0066FF"/>
                </a:solidFill>
                <a:latin typeface="Courier New" pitchFamily="49" charset="0"/>
                <a:cs typeface="Times New Roman" pitchFamily="18" charset="0"/>
              </a:rPr>
              <a:t>int MPI_Wait(MPI_Request *request,       			          MPI_Status *status)</a:t>
            </a:r>
          </a:p>
          <a:p>
            <a:pPr lvl="1"/>
            <a:r>
              <a:rPr lang="en-US" altLang="en-US" smtClean="0">
                <a:latin typeface="Times New Roman" pitchFamily="18" charset="0"/>
                <a:cs typeface="Times New Roman" pitchFamily="18" charset="0"/>
              </a:rPr>
              <a:t>blocks until request has completed</a:t>
            </a:r>
          </a:p>
          <a:p>
            <a:pPr lvl="1">
              <a:lnSpc>
                <a:spcPct val="80000"/>
              </a:lnSpc>
            </a:pPr>
            <a:r>
              <a:rPr lang="en-US" altLang="en-US" sz="2000" smtClean="0">
                <a:latin typeface="Times New Roman" pitchFamily="18" charset="0"/>
                <a:cs typeface="Times New Roman" pitchFamily="18" charset="0"/>
              </a:rPr>
              <a:t>other variants</a:t>
            </a:r>
          </a:p>
          <a:p>
            <a:pPr lvl="2"/>
            <a:r>
              <a:rPr lang="en-US" altLang="en-US" smtClean="0">
                <a:latin typeface="Times New Roman" pitchFamily="18" charset="0"/>
                <a:cs typeface="Times New Roman" pitchFamily="18" charset="0"/>
              </a:rPr>
              <a:t>MPI_Waitany, MPI_Waitsome, MPI_Waitall</a:t>
            </a:r>
          </a:p>
          <a:p>
            <a:pPr lvl="3">
              <a:lnSpc>
                <a:spcPct val="90000"/>
              </a:lnSpc>
              <a:buFont typeface="Wingdings" pitchFamily="2" charset="2"/>
              <a:buNone/>
            </a:pPr>
            <a:r>
              <a:rPr lang="en-US" altLang="en-US" sz="1600" smtClean="0">
                <a:latin typeface="Times New Roman" pitchFamily="18" charset="0"/>
                <a:cs typeface="Times New Roman" pitchFamily="18" charset="0"/>
              </a:rPr>
              <a:t/>
            </a:r>
            <a:br>
              <a:rPr lang="en-US" altLang="en-US" sz="1600" smtClean="0">
                <a:latin typeface="Times New Roman" pitchFamily="18" charset="0"/>
                <a:cs typeface="Times New Roman" pitchFamily="18" charset="0"/>
              </a:rPr>
            </a:br>
            <a:endParaRPr lang="en-US" altLang="en-US" sz="1600" smtClean="0">
              <a:latin typeface="Times New Roman" pitchFamily="18" charset="0"/>
              <a:cs typeface="Times New Roman" pitchFamily="18" charset="0"/>
            </a:endParaRPr>
          </a:p>
          <a:p>
            <a:pPr lvl="1">
              <a:lnSpc>
                <a:spcPct val="80000"/>
              </a:lnSpc>
              <a:buFontTx/>
              <a:buNone/>
            </a:pPr>
            <a:r>
              <a:rPr lang="en-US" altLang="en-US" b="1" i="1" smtClean="0">
                <a:solidFill>
                  <a:srgbClr val="0066FF"/>
                </a:solidFill>
                <a:latin typeface="Courier New" pitchFamily="49" charset="0"/>
                <a:cs typeface="Times New Roman" pitchFamily="18" charset="0"/>
              </a:rPr>
              <a:t>int MPI_Test(MPI_Request *request, int *flag, </a:t>
            </a:r>
          </a:p>
          <a:p>
            <a:pPr lvl="1">
              <a:lnSpc>
                <a:spcPct val="80000"/>
              </a:lnSpc>
              <a:buFontTx/>
              <a:buNone/>
            </a:pPr>
            <a:r>
              <a:rPr lang="en-US" altLang="en-US" b="1" i="1" smtClean="0">
                <a:solidFill>
                  <a:srgbClr val="0066FF"/>
                </a:solidFill>
                <a:latin typeface="Courier New" pitchFamily="49" charset="0"/>
                <a:cs typeface="Times New Roman" pitchFamily="18" charset="0"/>
              </a:rPr>
              <a:t>                         MPI_Status *status)</a:t>
            </a:r>
          </a:p>
          <a:p>
            <a:pPr lvl="1"/>
            <a:r>
              <a:rPr lang="en-US" altLang="en-US" smtClean="0">
                <a:latin typeface="Times New Roman" pitchFamily="18" charset="0"/>
                <a:cs typeface="Times New Roman" pitchFamily="18" charset="0"/>
              </a:rPr>
              <a:t>returns immediately</a:t>
            </a:r>
          </a:p>
          <a:p>
            <a:pPr lvl="1"/>
            <a:r>
              <a:rPr lang="en-US" altLang="en-US" smtClean="0">
                <a:latin typeface="Times New Roman" pitchFamily="18" charset="0"/>
                <a:cs typeface="Times New Roman" pitchFamily="18" charset="0"/>
              </a:rPr>
              <a:t>flag is true if request has completed, else false</a:t>
            </a:r>
          </a:p>
          <a:p>
            <a:pPr lvl="1">
              <a:lnSpc>
                <a:spcPct val="80000"/>
              </a:lnSpc>
            </a:pPr>
            <a:r>
              <a:rPr lang="en-US" altLang="en-US" sz="2000" smtClean="0">
                <a:latin typeface="Times New Roman" pitchFamily="18" charset="0"/>
                <a:cs typeface="Times New Roman" pitchFamily="18" charset="0"/>
              </a:rPr>
              <a:t>other variants</a:t>
            </a:r>
          </a:p>
          <a:p>
            <a:pPr lvl="2"/>
            <a:r>
              <a:rPr lang="en-US" altLang="en-US" smtClean="0">
                <a:latin typeface="Times New Roman" pitchFamily="18" charset="0"/>
                <a:cs typeface="Times New Roman" pitchFamily="18" charset="0"/>
              </a:rPr>
              <a:t>MPI_Testany, MPI_Testsome, MPI_Testall</a:t>
            </a:r>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n-US" altLang="en-US" smtClean="0">
                <a:latin typeface="Times New Roman" pitchFamily="18" charset="0"/>
                <a:cs typeface="Times New Roman" pitchFamily="18" charset="0"/>
              </a:rPr>
              <a:t>Example: 1-D smoothing</a:t>
            </a:r>
          </a:p>
        </p:txBody>
      </p:sp>
      <p:sp>
        <p:nvSpPr>
          <p:cNvPr id="105475" name="Rectangle 3"/>
          <p:cNvSpPr>
            <a:spLocks noGrp="1" noChangeArrowheads="1"/>
          </p:cNvSpPr>
          <p:nvPr>
            <p:ph idx="1"/>
          </p:nvPr>
        </p:nvSpPr>
        <p:spPr/>
        <p:txBody>
          <a:bodyPr/>
          <a:lstStyle/>
          <a:p>
            <a:r>
              <a:rPr lang="en-US" altLang="en-US" dirty="0" smtClean="0">
                <a:latin typeface="Times New Roman" pitchFamily="18" charset="0"/>
                <a:cs typeface="Times New Roman" pitchFamily="18" charset="0"/>
              </a:rPr>
              <a:t>Consider a simple smoothing operation used in image-processing</a:t>
            </a:r>
          </a:p>
          <a:p>
            <a:r>
              <a:rPr lang="en-US" altLang="en-US" dirty="0" smtClean="0">
                <a:latin typeface="Times New Roman" pitchFamily="18" charset="0"/>
                <a:cs typeface="Times New Roman" pitchFamily="18" charset="0"/>
              </a:rPr>
              <a:t>Replace each element of an image (here a 1-D array) with the average of itself and it’s two neighbors</a:t>
            </a:r>
          </a:p>
          <a:p>
            <a:r>
              <a:rPr lang="en-US" altLang="en-US" dirty="0" smtClean="0">
                <a:latin typeface="Times New Roman" pitchFamily="18" charset="0"/>
                <a:cs typeface="Times New Roman" pitchFamily="18" charset="0"/>
              </a:rPr>
              <a:t>domain decomposition</a:t>
            </a:r>
          </a:p>
          <a:p>
            <a:r>
              <a:rPr lang="en-US" altLang="en-US" dirty="0" smtClean="0">
                <a:latin typeface="Times New Roman" pitchFamily="18" charset="0"/>
                <a:cs typeface="Times New Roman" pitchFamily="18" charset="0"/>
              </a:rPr>
              <a:t>repeat for some number of iterations</a:t>
            </a:r>
          </a:p>
          <a:p>
            <a:r>
              <a:rPr lang="en-US" altLang="en-US" dirty="0" smtClean="0">
                <a:latin typeface="Times New Roman" pitchFamily="18" charset="0"/>
                <a:cs typeface="Times New Roman" pitchFamily="18" charset="0"/>
              </a:rPr>
              <a:t>use “ghost cells” for the two boundary cells (i.e. the ends of the subarray)</a:t>
            </a:r>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idx="4294967295"/>
          </p:nvPr>
        </p:nvSpPr>
        <p:spPr>
          <a:xfrm>
            <a:off x="2592388" y="47625"/>
            <a:ext cx="6551612" cy="1143000"/>
          </a:xfrm>
        </p:spPr>
        <p:txBody>
          <a:bodyPr/>
          <a:lstStyle/>
          <a:p>
            <a:r>
              <a:rPr lang="en-US" altLang="en-US" smtClean="0">
                <a:latin typeface="Times New Roman" pitchFamily="18" charset="0"/>
                <a:cs typeface="Times New Roman" pitchFamily="18" charset="0"/>
              </a:rPr>
              <a:t>Domain Decomposition</a:t>
            </a:r>
          </a:p>
        </p:txBody>
      </p:sp>
      <p:sp>
        <p:nvSpPr>
          <p:cNvPr id="106499" name="Rectangle 3"/>
          <p:cNvSpPr>
            <a:spLocks noChangeArrowheads="1"/>
          </p:cNvSpPr>
          <p:nvPr/>
        </p:nvSpPr>
        <p:spPr bwMode="auto">
          <a:xfrm>
            <a:off x="762000" y="1828800"/>
            <a:ext cx="1219200" cy="762000"/>
          </a:xfrm>
          <a:prstGeom prst="rect">
            <a:avLst/>
          </a:prstGeom>
          <a:solidFill>
            <a:srgbClr val="FF66CC"/>
          </a:solidFill>
          <a:ln w="28575">
            <a:solidFill>
              <a:schemeClr val="folHlink"/>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0"/>
              </a:spcBef>
              <a:buClrTx/>
              <a:buFontTx/>
              <a:buNone/>
            </a:pPr>
            <a:r>
              <a:rPr lang="en-US" altLang="en-US" sz="2400">
                <a:solidFill>
                  <a:schemeClr val="accent2"/>
                </a:solidFill>
                <a:cs typeface="Arial" charset="0"/>
              </a:rPr>
              <a:t>0     1</a:t>
            </a:r>
          </a:p>
        </p:txBody>
      </p:sp>
      <p:sp>
        <p:nvSpPr>
          <p:cNvPr id="106500" name="Line 4"/>
          <p:cNvSpPr>
            <a:spLocks noChangeShapeType="1"/>
          </p:cNvSpPr>
          <p:nvPr/>
        </p:nvSpPr>
        <p:spPr bwMode="auto">
          <a:xfrm>
            <a:off x="1371600" y="1828800"/>
            <a:ext cx="0" cy="762000"/>
          </a:xfrm>
          <a:prstGeom prst="line">
            <a:avLst/>
          </a:prstGeom>
          <a:noFill/>
          <a:ln w="28575">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6501" name="Rectangle 8"/>
          <p:cNvSpPr>
            <a:spLocks noChangeArrowheads="1"/>
          </p:cNvSpPr>
          <p:nvPr/>
        </p:nvSpPr>
        <p:spPr bwMode="auto">
          <a:xfrm>
            <a:off x="1981200" y="1828800"/>
            <a:ext cx="1219200" cy="762000"/>
          </a:xfrm>
          <a:prstGeom prst="rect">
            <a:avLst/>
          </a:prstGeom>
          <a:solidFill>
            <a:srgbClr val="FF66CC"/>
          </a:solidFill>
          <a:ln w="28575">
            <a:solidFill>
              <a:schemeClr val="folHlink"/>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0"/>
              </a:spcBef>
              <a:buClrTx/>
              <a:buFontTx/>
              <a:buNone/>
            </a:pPr>
            <a:r>
              <a:rPr lang="en-US" altLang="en-US" sz="2400">
                <a:solidFill>
                  <a:schemeClr val="accent2"/>
                </a:solidFill>
                <a:cs typeface="Arial" charset="0"/>
              </a:rPr>
              <a:t>0     1</a:t>
            </a:r>
          </a:p>
        </p:txBody>
      </p:sp>
      <p:sp>
        <p:nvSpPr>
          <p:cNvPr id="106502" name="Line 9"/>
          <p:cNvSpPr>
            <a:spLocks noChangeShapeType="1"/>
          </p:cNvSpPr>
          <p:nvPr/>
        </p:nvSpPr>
        <p:spPr bwMode="auto">
          <a:xfrm>
            <a:off x="2590800" y="1828800"/>
            <a:ext cx="0" cy="762000"/>
          </a:xfrm>
          <a:prstGeom prst="line">
            <a:avLst/>
          </a:prstGeom>
          <a:noFill/>
          <a:ln w="28575">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6503" name="Rectangle 10"/>
          <p:cNvSpPr>
            <a:spLocks noChangeArrowheads="1"/>
          </p:cNvSpPr>
          <p:nvPr/>
        </p:nvSpPr>
        <p:spPr bwMode="auto">
          <a:xfrm>
            <a:off x="3200400" y="1828800"/>
            <a:ext cx="1219200" cy="762000"/>
          </a:xfrm>
          <a:prstGeom prst="rect">
            <a:avLst/>
          </a:prstGeom>
          <a:solidFill>
            <a:srgbClr val="FFFF66"/>
          </a:solidFill>
          <a:ln w="28575">
            <a:solidFill>
              <a:schemeClr val="folHlink"/>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0"/>
              </a:spcBef>
              <a:buClrTx/>
              <a:buFontTx/>
              <a:buNone/>
            </a:pPr>
            <a:r>
              <a:rPr lang="en-US" altLang="en-US" sz="2400">
                <a:solidFill>
                  <a:schemeClr val="accent2"/>
                </a:solidFill>
                <a:cs typeface="Arial" charset="0"/>
              </a:rPr>
              <a:t>0     1</a:t>
            </a:r>
          </a:p>
        </p:txBody>
      </p:sp>
      <p:sp>
        <p:nvSpPr>
          <p:cNvPr id="106504" name="Line 11"/>
          <p:cNvSpPr>
            <a:spLocks noChangeShapeType="1"/>
          </p:cNvSpPr>
          <p:nvPr/>
        </p:nvSpPr>
        <p:spPr bwMode="auto">
          <a:xfrm>
            <a:off x="3810000" y="1828800"/>
            <a:ext cx="0" cy="762000"/>
          </a:xfrm>
          <a:prstGeom prst="line">
            <a:avLst/>
          </a:prstGeom>
          <a:noFill/>
          <a:ln w="28575">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6505" name="Rectangle 12"/>
          <p:cNvSpPr>
            <a:spLocks noChangeArrowheads="1"/>
          </p:cNvSpPr>
          <p:nvPr/>
        </p:nvSpPr>
        <p:spPr bwMode="auto">
          <a:xfrm>
            <a:off x="4419600" y="1828800"/>
            <a:ext cx="1219200" cy="762000"/>
          </a:xfrm>
          <a:prstGeom prst="rect">
            <a:avLst/>
          </a:prstGeom>
          <a:solidFill>
            <a:srgbClr val="FFFF66"/>
          </a:solidFill>
          <a:ln w="28575">
            <a:solidFill>
              <a:schemeClr val="folHlink"/>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0"/>
              </a:spcBef>
              <a:buClrTx/>
              <a:buFontTx/>
              <a:buNone/>
            </a:pPr>
            <a:r>
              <a:rPr lang="en-US" altLang="en-US" sz="2400">
                <a:solidFill>
                  <a:schemeClr val="accent2"/>
                </a:solidFill>
                <a:cs typeface="Arial" charset="0"/>
              </a:rPr>
              <a:t>0     1</a:t>
            </a:r>
          </a:p>
        </p:txBody>
      </p:sp>
      <p:sp>
        <p:nvSpPr>
          <p:cNvPr id="106506" name="Line 13"/>
          <p:cNvSpPr>
            <a:spLocks noChangeShapeType="1"/>
          </p:cNvSpPr>
          <p:nvPr/>
        </p:nvSpPr>
        <p:spPr bwMode="auto">
          <a:xfrm>
            <a:off x="5029200" y="1828800"/>
            <a:ext cx="0" cy="762000"/>
          </a:xfrm>
          <a:prstGeom prst="line">
            <a:avLst/>
          </a:prstGeom>
          <a:noFill/>
          <a:ln w="28575">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6507" name="Rectangle 14"/>
          <p:cNvSpPr>
            <a:spLocks noChangeArrowheads="1"/>
          </p:cNvSpPr>
          <p:nvPr/>
        </p:nvSpPr>
        <p:spPr bwMode="auto">
          <a:xfrm>
            <a:off x="5638800" y="1828800"/>
            <a:ext cx="1219200" cy="762000"/>
          </a:xfrm>
          <a:prstGeom prst="rect">
            <a:avLst/>
          </a:prstGeom>
          <a:solidFill>
            <a:srgbClr val="FF9900"/>
          </a:solidFill>
          <a:ln w="28575">
            <a:solidFill>
              <a:schemeClr val="folHlink"/>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0"/>
              </a:spcBef>
              <a:buClrTx/>
              <a:buFontTx/>
              <a:buNone/>
            </a:pPr>
            <a:r>
              <a:rPr lang="en-US" altLang="en-US" sz="2400">
                <a:solidFill>
                  <a:schemeClr val="accent2"/>
                </a:solidFill>
                <a:cs typeface="Arial" charset="0"/>
              </a:rPr>
              <a:t>0     1</a:t>
            </a:r>
          </a:p>
        </p:txBody>
      </p:sp>
      <p:sp>
        <p:nvSpPr>
          <p:cNvPr id="106508" name="Line 15"/>
          <p:cNvSpPr>
            <a:spLocks noChangeShapeType="1"/>
          </p:cNvSpPr>
          <p:nvPr/>
        </p:nvSpPr>
        <p:spPr bwMode="auto">
          <a:xfrm>
            <a:off x="6248400" y="1828800"/>
            <a:ext cx="0" cy="762000"/>
          </a:xfrm>
          <a:prstGeom prst="line">
            <a:avLst/>
          </a:prstGeom>
          <a:noFill/>
          <a:ln w="28575">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6509" name="Rectangle 16"/>
          <p:cNvSpPr>
            <a:spLocks noChangeArrowheads="1"/>
          </p:cNvSpPr>
          <p:nvPr/>
        </p:nvSpPr>
        <p:spPr bwMode="auto">
          <a:xfrm>
            <a:off x="6858000" y="1828800"/>
            <a:ext cx="1219200" cy="762000"/>
          </a:xfrm>
          <a:prstGeom prst="rect">
            <a:avLst/>
          </a:prstGeom>
          <a:solidFill>
            <a:srgbClr val="FF9900"/>
          </a:solidFill>
          <a:ln w="28575">
            <a:solidFill>
              <a:schemeClr val="folHlink"/>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0"/>
              </a:spcBef>
              <a:buClrTx/>
              <a:buFontTx/>
              <a:buNone/>
            </a:pPr>
            <a:r>
              <a:rPr lang="en-US" altLang="en-US" sz="2400">
                <a:solidFill>
                  <a:schemeClr val="accent2"/>
                </a:solidFill>
                <a:cs typeface="Arial" charset="0"/>
              </a:rPr>
              <a:t>0     1</a:t>
            </a:r>
          </a:p>
        </p:txBody>
      </p:sp>
      <p:sp>
        <p:nvSpPr>
          <p:cNvPr id="106510" name="Line 17"/>
          <p:cNvSpPr>
            <a:spLocks noChangeShapeType="1"/>
          </p:cNvSpPr>
          <p:nvPr/>
        </p:nvSpPr>
        <p:spPr bwMode="auto">
          <a:xfrm>
            <a:off x="7467600" y="1828800"/>
            <a:ext cx="0" cy="762000"/>
          </a:xfrm>
          <a:prstGeom prst="line">
            <a:avLst/>
          </a:prstGeom>
          <a:noFill/>
          <a:ln w="28575">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6511" name="Text Box 18"/>
          <p:cNvSpPr txBox="1">
            <a:spLocks noChangeArrowheads="1"/>
          </p:cNvSpPr>
          <p:nvPr/>
        </p:nvSpPr>
        <p:spPr bwMode="auto">
          <a:xfrm>
            <a:off x="762000" y="2895600"/>
            <a:ext cx="7315200" cy="469900"/>
          </a:xfrm>
          <a:prstGeom prst="rect">
            <a:avLst/>
          </a:prstGeom>
          <a:noFill/>
          <a:ln w="12700">
            <a:solidFill>
              <a:schemeClr val="folHlink"/>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2400">
                <a:solidFill>
                  <a:schemeClr val="accent2"/>
                </a:solidFill>
                <a:cs typeface="Arial" charset="0"/>
              </a:rPr>
              <a:t>processor 0              processor 1            processor 2</a:t>
            </a:r>
          </a:p>
        </p:txBody>
      </p:sp>
      <p:sp>
        <p:nvSpPr>
          <p:cNvPr id="106512" name="Rectangle 23"/>
          <p:cNvSpPr>
            <a:spLocks noChangeArrowheads="1"/>
          </p:cNvSpPr>
          <p:nvPr/>
        </p:nvSpPr>
        <p:spPr bwMode="auto">
          <a:xfrm>
            <a:off x="2971800" y="4191000"/>
            <a:ext cx="1219200" cy="762000"/>
          </a:xfrm>
          <a:prstGeom prst="rect">
            <a:avLst/>
          </a:prstGeom>
          <a:solidFill>
            <a:srgbClr val="FFFF66"/>
          </a:solidFill>
          <a:ln w="28575">
            <a:solidFill>
              <a:schemeClr val="folHlink"/>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0"/>
              </a:spcBef>
              <a:buClrTx/>
              <a:buFontTx/>
              <a:buNone/>
            </a:pPr>
            <a:r>
              <a:rPr lang="en-US" altLang="en-US" sz="2400">
                <a:solidFill>
                  <a:schemeClr val="accent2"/>
                </a:solidFill>
                <a:cs typeface="Arial" charset="0"/>
              </a:rPr>
              <a:t>1     0</a:t>
            </a:r>
          </a:p>
        </p:txBody>
      </p:sp>
      <p:sp>
        <p:nvSpPr>
          <p:cNvPr id="106513" name="Line 24"/>
          <p:cNvSpPr>
            <a:spLocks noChangeShapeType="1"/>
          </p:cNvSpPr>
          <p:nvPr/>
        </p:nvSpPr>
        <p:spPr bwMode="auto">
          <a:xfrm>
            <a:off x="3581400" y="4191000"/>
            <a:ext cx="0" cy="762000"/>
          </a:xfrm>
          <a:prstGeom prst="line">
            <a:avLst/>
          </a:prstGeom>
          <a:noFill/>
          <a:ln w="28575">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6514" name="Rectangle 25"/>
          <p:cNvSpPr>
            <a:spLocks noChangeArrowheads="1"/>
          </p:cNvSpPr>
          <p:nvPr/>
        </p:nvSpPr>
        <p:spPr bwMode="auto">
          <a:xfrm>
            <a:off x="4191000" y="4191000"/>
            <a:ext cx="1219200" cy="762000"/>
          </a:xfrm>
          <a:prstGeom prst="rect">
            <a:avLst/>
          </a:prstGeom>
          <a:solidFill>
            <a:srgbClr val="FFFF66"/>
          </a:solidFill>
          <a:ln w="28575">
            <a:solidFill>
              <a:schemeClr val="folHlink"/>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0"/>
              </a:spcBef>
              <a:buClrTx/>
              <a:buFontTx/>
              <a:buNone/>
            </a:pPr>
            <a:r>
              <a:rPr lang="en-US" altLang="en-US" sz="2400">
                <a:solidFill>
                  <a:schemeClr val="accent2"/>
                </a:solidFill>
                <a:cs typeface="Arial" charset="0"/>
              </a:rPr>
              <a:t>1     0</a:t>
            </a:r>
          </a:p>
        </p:txBody>
      </p:sp>
      <p:sp>
        <p:nvSpPr>
          <p:cNvPr id="106515" name="Line 26"/>
          <p:cNvSpPr>
            <a:spLocks noChangeShapeType="1"/>
          </p:cNvSpPr>
          <p:nvPr/>
        </p:nvSpPr>
        <p:spPr bwMode="auto">
          <a:xfrm>
            <a:off x="4800600" y="4191000"/>
            <a:ext cx="0" cy="762000"/>
          </a:xfrm>
          <a:prstGeom prst="line">
            <a:avLst/>
          </a:prstGeom>
          <a:noFill/>
          <a:ln w="28575">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6516" name="Rectangle 31"/>
          <p:cNvSpPr>
            <a:spLocks noChangeArrowheads="1"/>
          </p:cNvSpPr>
          <p:nvPr/>
        </p:nvSpPr>
        <p:spPr bwMode="auto">
          <a:xfrm>
            <a:off x="5410200" y="4191000"/>
            <a:ext cx="1219200" cy="762000"/>
          </a:xfrm>
          <a:prstGeom prst="rect">
            <a:avLst/>
          </a:prstGeom>
          <a:solidFill>
            <a:srgbClr val="FFFF66"/>
          </a:solidFill>
          <a:ln w="28575">
            <a:solidFill>
              <a:schemeClr val="folHlink"/>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0"/>
              </a:spcBef>
              <a:buClrTx/>
              <a:buFontTx/>
              <a:buNone/>
            </a:pPr>
            <a:r>
              <a:rPr lang="en-US" altLang="en-US" sz="2400">
                <a:solidFill>
                  <a:schemeClr val="accent2"/>
                </a:solidFill>
                <a:cs typeface="Arial" charset="0"/>
              </a:rPr>
              <a:t>1     0</a:t>
            </a:r>
          </a:p>
        </p:txBody>
      </p:sp>
      <p:sp>
        <p:nvSpPr>
          <p:cNvPr id="106517" name="Line 32"/>
          <p:cNvSpPr>
            <a:spLocks noChangeShapeType="1"/>
          </p:cNvSpPr>
          <p:nvPr/>
        </p:nvSpPr>
        <p:spPr bwMode="auto">
          <a:xfrm>
            <a:off x="6019800" y="4191000"/>
            <a:ext cx="0" cy="762000"/>
          </a:xfrm>
          <a:prstGeom prst="line">
            <a:avLst/>
          </a:prstGeom>
          <a:noFill/>
          <a:ln w="28575">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6518" name="Text Box 34"/>
          <p:cNvSpPr txBox="1">
            <a:spLocks noChangeArrowheads="1"/>
          </p:cNvSpPr>
          <p:nvPr/>
        </p:nvSpPr>
        <p:spPr bwMode="auto">
          <a:xfrm>
            <a:off x="2895600" y="5410200"/>
            <a:ext cx="3657600" cy="469900"/>
          </a:xfrm>
          <a:prstGeom prst="rect">
            <a:avLst/>
          </a:prstGeom>
          <a:noFill/>
          <a:ln w="12700">
            <a:solidFill>
              <a:schemeClr val="folHlink"/>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eaLnBrk="0" hangingPunct="0">
              <a:spcBef>
                <a:spcPct val="50000"/>
              </a:spcBef>
              <a:buClrTx/>
              <a:buFontTx/>
              <a:buNone/>
            </a:pPr>
            <a:r>
              <a:rPr lang="en-US" altLang="en-US" sz="2400">
                <a:solidFill>
                  <a:schemeClr val="accent2"/>
                </a:solidFill>
                <a:cs typeface="Arial" charset="0"/>
              </a:rPr>
              <a:t>“ghost cells” for boundaries</a:t>
            </a:r>
          </a:p>
        </p:txBody>
      </p:sp>
      <p:sp>
        <p:nvSpPr>
          <p:cNvPr id="106519" name="Freeform 39"/>
          <p:cNvSpPr>
            <a:spLocks/>
          </p:cNvSpPr>
          <p:nvPr/>
        </p:nvSpPr>
        <p:spPr bwMode="auto">
          <a:xfrm>
            <a:off x="2540000" y="4953000"/>
            <a:ext cx="736600" cy="812800"/>
          </a:xfrm>
          <a:custGeom>
            <a:avLst/>
            <a:gdLst>
              <a:gd name="T0" fmla="*/ 1169352500 w 464"/>
              <a:gd name="T1" fmla="*/ 0 h 512"/>
              <a:gd name="T2" fmla="*/ 927417500 w 464"/>
              <a:gd name="T3" fmla="*/ 483870000 h 512"/>
              <a:gd name="T4" fmla="*/ 201612500 w 464"/>
              <a:gd name="T5" fmla="*/ 725805000 h 512"/>
              <a:gd name="T6" fmla="*/ 80645000 w 464"/>
              <a:gd name="T7" fmla="*/ 1209675000 h 512"/>
              <a:gd name="T8" fmla="*/ 685482500 w 464"/>
              <a:gd name="T9" fmla="*/ 1209675000 h 512"/>
              <a:gd name="T10" fmla="*/ 0 60000 65536"/>
              <a:gd name="T11" fmla="*/ 0 60000 65536"/>
              <a:gd name="T12" fmla="*/ 0 60000 65536"/>
              <a:gd name="T13" fmla="*/ 0 60000 65536"/>
              <a:gd name="T14" fmla="*/ 0 60000 65536"/>
              <a:gd name="T15" fmla="*/ 0 w 464"/>
              <a:gd name="T16" fmla="*/ 0 h 512"/>
              <a:gd name="T17" fmla="*/ 464 w 464"/>
              <a:gd name="T18" fmla="*/ 512 h 512"/>
            </a:gdLst>
            <a:ahLst/>
            <a:cxnLst>
              <a:cxn ang="T10">
                <a:pos x="T0" y="T1"/>
              </a:cxn>
              <a:cxn ang="T11">
                <a:pos x="T2" y="T3"/>
              </a:cxn>
              <a:cxn ang="T12">
                <a:pos x="T4" y="T5"/>
              </a:cxn>
              <a:cxn ang="T13">
                <a:pos x="T6" y="T7"/>
              </a:cxn>
              <a:cxn ang="T14">
                <a:pos x="T8" y="T9"/>
              </a:cxn>
            </a:cxnLst>
            <a:rect l="T15" t="T16" r="T17" b="T18"/>
            <a:pathLst>
              <a:path w="464" h="512">
                <a:moveTo>
                  <a:pt x="464" y="0"/>
                </a:moveTo>
                <a:cubicBezTo>
                  <a:pt x="448" y="72"/>
                  <a:pt x="432" y="144"/>
                  <a:pt x="368" y="192"/>
                </a:cubicBezTo>
                <a:cubicBezTo>
                  <a:pt x="304" y="240"/>
                  <a:pt x="136" y="240"/>
                  <a:pt x="80" y="288"/>
                </a:cubicBezTo>
                <a:cubicBezTo>
                  <a:pt x="24" y="336"/>
                  <a:pt x="0" y="448"/>
                  <a:pt x="32" y="480"/>
                </a:cubicBezTo>
                <a:cubicBezTo>
                  <a:pt x="64" y="512"/>
                  <a:pt x="232" y="480"/>
                  <a:pt x="272" y="480"/>
                </a:cubicBezTo>
              </a:path>
            </a:pathLst>
          </a:custGeom>
          <a:noFill/>
          <a:ln w="28575">
            <a:solidFill>
              <a:schemeClr val="folHlink"/>
            </a:solidFill>
            <a:round/>
            <a:headEnd type="none" w="sm" len="sm"/>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6520" name="Freeform 40"/>
          <p:cNvSpPr>
            <a:spLocks/>
          </p:cNvSpPr>
          <p:nvPr/>
        </p:nvSpPr>
        <p:spPr bwMode="auto">
          <a:xfrm>
            <a:off x="6324600" y="4953000"/>
            <a:ext cx="647700" cy="762000"/>
          </a:xfrm>
          <a:custGeom>
            <a:avLst/>
            <a:gdLst>
              <a:gd name="T0" fmla="*/ 0 w 408"/>
              <a:gd name="T1" fmla="*/ 0 h 480"/>
              <a:gd name="T2" fmla="*/ 725805000 w 408"/>
              <a:gd name="T3" fmla="*/ 483870000 h 480"/>
              <a:gd name="T4" fmla="*/ 967740000 w 408"/>
              <a:gd name="T5" fmla="*/ 1088707500 h 480"/>
              <a:gd name="T6" fmla="*/ 362902500 w 408"/>
              <a:gd name="T7" fmla="*/ 1209675000 h 480"/>
              <a:gd name="T8" fmla="*/ 0 60000 65536"/>
              <a:gd name="T9" fmla="*/ 0 60000 65536"/>
              <a:gd name="T10" fmla="*/ 0 60000 65536"/>
              <a:gd name="T11" fmla="*/ 0 60000 65536"/>
              <a:gd name="T12" fmla="*/ 0 w 408"/>
              <a:gd name="T13" fmla="*/ 0 h 480"/>
              <a:gd name="T14" fmla="*/ 408 w 408"/>
              <a:gd name="T15" fmla="*/ 480 h 480"/>
            </a:gdLst>
            <a:ahLst/>
            <a:cxnLst>
              <a:cxn ang="T8">
                <a:pos x="T0" y="T1"/>
              </a:cxn>
              <a:cxn ang="T9">
                <a:pos x="T2" y="T3"/>
              </a:cxn>
              <a:cxn ang="T10">
                <a:pos x="T4" y="T5"/>
              </a:cxn>
              <a:cxn ang="T11">
                <a:pos x="T6" y="T7"/>
              </a:cxn>
            </a:cxnLst>
            <a:rect l="T12" t="T13" r="T14" b="T15"/>
            <a:pathLst>
              <a:path w="408" h="480">
                <a:moveTo>
                  <a:pt x="0" y="0"/>
                </a:moveTo>
                <a:cubicBezTo>
                  <a:pt x="112" y="60"/>
                  <a:pt x="224" y="120"/>
                  <a:pt x="288" y="192"/>
                </a:cubicBezTo>
                <a:cubicBezTo>
                  <a:pt x="352" y="264"/>
                  <a:pt x="408" y="384"/>
                  <a:pt x="384" y="432"/>
                </a:cubicBezTo>
                <a:cubicBezTo>
                  <a:pt x="360" y="480"/>
                  <a:pt x="252" y="480"/>
                  <a:pt x="144" y="480"/>
                </a:cubicBezTo>
              </a:path>
            </a:pathLst>
          </a:custGeom>
          <a:noFill/>
          <a:ln w="28575">
            <a:solidFill>
              <a:schemeClr val="folHlink"/>
            </a:solidFill>
            <a:round/>
            <a:headEnd type="none" w="sm" len="sm"/>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US" altLang="en-US" smtClean="0">
                <a:latin typeface="Times New Roman" pitchFamily="18" charset="0"/>
                <a:cs typeface="Times New Roman" pitchFamily="18" charset="0"/>
              </a:rPr>
              <a:t>Initial Algorithm</a:t>
            </a:r>
          </a:p>
        </p:txBody>
      </p:sp>
      <p:sp>
        <p:nvSpPr>
          <p:cNvPr id="107523" name="Rectangle 3"/>
          <p:cNvSpPr>
            <a:spLocks noGrp="1" noChangeArrowheads="1"/>
          </p:cNvSpPr>
          <p:nvPr>
            <p:ph idx="1"/>
          </p:nvPr>
        </p:nvSpPr>
        <p:spPr/>
        <p:txBody>
          <a:bodyPr/>
          <a:lstStyle/>
          <a:p>
            <a:r>
              <a:rPr lang="en-US" altLang="en-US" smtClean="0">
                <a:latin typeface="Times New Roman" pitchFamily="18" charset="0"/>
                <a:cs typeface="Times New Roman" pitchFamily="18" charset="0"/>
              </a:rPr>
              <a:t>for (iterations)</a:t>
            </a:r>
          </a:p>
          <a:p>
            <a:pPr lvl="1"/>
            <a:r>
              <a:rPr lang="en-US" altLang="en-US" smtClean="0">
                <a:latin typeface="Times New Roman" pitchFamily="18" charset="0"/>
                <a:cs typeface="Times New Roman" pitchFamily="18" charset="0"/>
              </a:rPr>
              <a:t>update all cells</a:t>
            </a:r>
          </a:p>
          <a:p>
            <a:pPr lvl="1"/>
            <a:r>
              <a:rPr lang="en-US" altLang="en-US" smtClean="0">
                <a:latin typeface="Times New Roman" pitchFamily="18" charset="0"/>
                <a:cs typeface="Times New Roman" pitchFamily="18" charset="0"/>
              </a:rPr>
              <a:t>send boundary values to neighbors</a:t>
            </a:r>
          </a:p>
          <a:p>
            <a:pPr lvl="1"/>
            <a:r>
              <a:rPr lang="en-US" altLang="en-US" smtClean="0">
                <a:latin typeface="Times New Roman" pitchFamily="18" charset="0"/>
                <a:cs typeface="Times New Roman" pitchFamily="18" charset="0"/>
              </a:rPr>
              <a:t>receive ghost cells from neighbors</a:t>
            </a:r>
          </a:p>
        </p:txBody>
      </p: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8546" name="Rectangle 7"/>
          <p:cNvSpPr>
            <a:spLocks noChangeArrowheads="1"/>
          </p:cNvSpPr>
          <p:nvPr/>
        </p:nvSpPr>
        <p:spPr bwMode="auto">
          <a:xfrm>
            <a:off x="914400" y="2538413"/>
            <a:ext cx="5867400" cy="304800"/>
          </a:xfrm>
          <a:prstGeom prst="rect">
            <a:avLst/>
          </a:prstGeom>
          <a:solidFill>
            <a:srgbClr val="FFFFCC"/>
          </a:solidFill>
          <a:ln w="12700">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08547" name="Text Box 3"/>
          <p:cNvSpPr txBox="1">
            <a:spLocks noChangeArrowheads="1"/>
          </p:cNvSpPr>
          <p:nvPr/>
        </p:nvSpPr>
        <p:spPr bwMode="auto">
          <a:xfrm>
            <a:off x="0" y="1090613"/>
            <a:ext cx="9144000" cy="531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eaLnBrk="0" hangingPunct="0">
              <a:spcBef>
                <a:spcPct val="0"/>
              </a:spcBef>
              <a:buClrTx/>
              <a:buFontTx/>
              <a:buNone/>
            </a:pPr>
            <a:r>
              <a:rPr lang="en-US" altLang="en-US" sz="1800" dirty="0">
                <a:latin typeface="Courier New" pitchFamily="49" charset="0"/>
                <a:cs typeface="Arial" charset="0"/>
              </a:rPr>
              <a:t>      program smooth</a:t>
            </a:r>
          </a:p>
          <a:p>
            <a:pPr eaLnBrk="0" hangingPunct="0">
              <a:spcBef>
                <a:spcPct val="0"/>
              </a:spcBef>
              <a:buClrTx/>
              <a:buFontTx/>
              <a:buNone/>
            </a:pPr>
            <a:r>
              <a:rPr lang="en-US" altLang="en-US" sz="1800" dirty="0">
                <a:latin typeface="Courier New" pitchFamily="49" charset="0"/>
                <a:cs typeface="Arial" charset="0"/>
              </a:rPr>
              <a:t>      implicit none</a:t>
            </a:r>
          </a:p>
          <a:p>
            <a:pPr eaLnBrk="0" hangingPunct="0">
              <a:spcBef>
                <a:spcPct val="0"/>
              </a:spcBef>
              <a:buClrTx/>
              <a:buFontTx/>
              <a:buNone/>
            </a:pPr>
            <a:endParaRPr lang="en-US" altLang="en-US" sz="1800" dirty="0">
              <a:latin typeface="Courier New" pitchFamily="49" charset="0"/>
              <a:cs typeface="Arial" charset="0"/>
            </a:endParaRPr>
          </a:p>
          <a:p>
            <a:pPr eaLnBrk="0" hangingPunct="0">
              <a:spcBef>
                <a:spcPct val="0"/>
              </a:spcBef>
              <a:buClrTx/>
              <a:buFontTx/>
              <a:buNone/>
            </a:pPr>
            <a:r>
              <a:rPr lang="en-US" altLang="en-US" sz="1800" dirty="0">
                <a:latin typeface="Courier New" pitchFamily="49" charset="0"/>
                <a:cs typeface="Arial" charset="0"/>
              </a:rPr>
              <a:t>      include "</a:t>
            </a:r>
            <a:r>
              <a:rPr lang="en-US" altLang="en-US" sz="1800" dirty="0" err="1">
                <a:latin typeface="Courier New" pitchFamily="49" charset="0"/>
                <a:cs typeface="Arial" charset="0"/>
              </a:rPr>
              <a:t>mpif.h</a:t>
            </a:r>
            <a:r>
              <a:rPr lang="en-US" altLang="en-US" sz="1800" dirty="0">
                <a:latin typeface="Courier New" pitchFamily="49" charset="0"/>
                <a:cs typeface="Arial" charset="0"/>
              </a:rPr>
              <a:t>"</a:t>
            </a:r>
          </a:p>
          <a:p>
            <a:pPr eaLnBrk="0" hangingPunct="0">
              <a:spcBef>
                <a:spcPct val="0"/>
              </a:spcBef>
              <a:buClrTx/>
              <a:buFontTx/>
              <a:buNone/>
            </a:pPr>
            <a:endParaRPr lang="en-US" altLang="en-US" sz="1800" dirty="0">
              <a:latin typeface="Courier New" pitchFamily="49" charset="0"/>
              <a:cs typeface="Arial" charset="0"/>
            </a:endParaRPr>
          </a:p>
          <a:p>
            <a:pPr eaLnBrk="0" hangingPunct="0">
              <a:spcBef>
                <a:spcPct val="0"/>
              </a:spcBef>
              <a:buClrTx/>
              <a:buFontTx/>
              <a:buNone/>
            </a:pPr>
            <a:r>
              <a:rPr lang="en-US" altLang="en-US" sz="1800" dirty="0">
                <a:latin typeface="Courier New" pitchFamily="49" charset="0"/>
                <a:cs typeface="Arial" charset="0"/>
              </a:rPr>
              <a:t>      real, </a:t>
            </a:r>
            <a:r>
              <a:rPr lang="en-US" altLang="en-US" sz="1800" dirty="0" err="1">
                <a:latin typeface="Courier New" pitchFamily="49" charset="0"/>
                <a:cs typeface="Arial" charset="0"/>
              </a:rPr>
              <a:t>allocatable</a:t>
            </a:r>
            <a:r>
              <a:rPr lang="en-US" altLang="en-US" sz="1800" dirty="0">
                <a:latin typeface="Courier New" pitchFamily="49" charset="0"/>
                <a:cs typeface="Arial" charset="0"/>
              </a:rPr>
              <a:t> :: image(:),</a:t>
            </a:r>
            <a:r>
              <a:rPr lang="en-US" altLang="en-US" sz="1800" dirty="0" err="1">
                <a:latin typeface="Courier New" pitchFamily="49" charset="0"/>
                <a:cs typeface="Arial" charset="0"/>
              </a:rPr>
              <a:t>overimage</a:t>
            </a:r>
            <a:r>
              <a:rPr lang="en-US" altLang="en-US" sz="1800" dirty="0">
                <a:latin typeface="Courier New" pitchFamily="49" charset="0"/>
                <a:cs typeface="Arial" charset="0"/>
              </a:rPr>
              <a:t>(:)</a:t>
            </a:r>
          </a:p>
          <a:p>
            <a:pPr eaLnBrk="0" hangingPunct="0">
              <a:spcBef>
                <a:spcPct val="0"/>
              </a:spcBef>
              <a:buClrTx/>
              <a:buFontTx/>
              <a:buNone/>
            </a:pPr>
            <a:r>
              <a:rPr lang="en-US" altLang="en-US" sz="1800" dirty="0">
                <a:latin typeface="Courier New" pitchFamily="49" charset="0"/>
                <a:cs typeface="Arial" charset="0"/>
              </a:rPr>
              <a:t>      real </a:t>
            </a:r>
            <a:r>
              <a:rPr lang="en-US" altLang="en-US" sz="1800" dirty="0" err="1">
                <a:latin typeface="Courier New" pitchFamily="49" charset="0"/>
                <a:cs typeface="Arial" charset="0"/>
              </a:rPr>
              <a:t>tinv</a:t>
            </a:r>
            <a:endParaRPr lang="en-US" altLang="en-US" sz="1800" dirty="0">
              <a:latin typeface="Courier New" pitchFamily="49" charset="0"/>
              <a:cs typeface="Arial" charset="0"/>
            </a:endParaRPr>
          </a:p>
          <a:p>
            <a:pPr eaLnBrk="0" hangingPunct="0">
              <a:spcBef>
                <a:spcPct val="0"/>
              </a:spcBef>
              <a:buClrTx/>
              <a:buFontTx/>
              <a:buNone/>
            </a:pPr>
            <a:r>
              <a:rPr lang="en-US" altLang="en-US" sz="1800" dirty="0">
                <a:latin typeface="Courier New" pitchFamily="49" charset="0"/>
                <a:cs typeface="Arial" charset="0"/>
              </a:rPr>
              <a:t>      integer </a:t>
            </a:r>
            <a:r>
              <a:rPr lang="en-US" altLang="en-US" sz="1800" dirty="0" err="1">
                <a:latin typeface="Courier New" pitchFamily="49" charset="0"/>
                <a:cs typeface="Arial" charset="0"/>
              </a:rPr>
              <a:t>myblock,npts,npes,myrank,msgtag,iprev,inext</a:t>
            </a:r>
            <a:endParaRPr lang="en-US" altLang="en-US" sz="1800" dirty="0">
              <a:latin typeface="Courier New" pitchFamily="49" charset="0"/>
              <a:cs typeface="Arial" charset="0"/>
            </a:endParaRPr>
          </a:p>
          <a:p>
            <a:pPr eaLnBrk="0" hangingPunct="0">
              <a:spcBef>
                <a:spcPct val="0"/>
              </a:spcBef>
              <a:buClrTx/>
              <a:buFontTx/>
              <a:buNone/>
            </a:pPr>
            <a:r>
              <a:rPr lang="en-US" altLang="en-US" sz="1800" dirty="0">
                <a:latin typeface="Courier New" pitchFamily="49" charset="0"/>
                <a:cs typeface="Arial" charset="0"/>
              </a:rPr>
              <a:t>      integer </a:t>
            </a:r>
            <a:r>
              <a:rPr lang="en-US" altLang="en-US" sz="1800" dirty="0" err="1">
                <a:latin typeface="Courier New" pitchFamily="49" charset="0"/>
                <a:cs typeface="Arial" charset="0"/>
              </a:rPr>
              <a:t>i,istat,irecvstat</a:t>
            </a:r>
            <a:r>
              <a:rPr lang="en-US" altLang="en-US" sz="1800" dirty="0">
                <a:latin typeface="Courier New" pitchFamily="49" charset="0"/>
                <a:cs typeface="Arial" charset="0"/>
              </a:rPr>
              <a:t>(MPI_STATUS_SIZE)</a:t>
            </a:r>
          </a:p>
          <a:p>
            <a:pPr eaLnBrk="0" hangingPunct="0">
              <a:spcBef>
                <a:spcPct val="0"/>
              </a:spcBef>
              <a:buClrTx/>
              <a:buFontTx/>
              <a:buNone/>
            </a:pPr>
            <a:r>
              <a:rPr lang="en-US" altLang="en-US" sz="1800" dirty="0">
                <a:latin typeface="Courier New" pitchFamily="49" charset="0"/>
                <a:cs typeface="Arial" charset="0"/>
              </a:rPr>
              <a:t>      integer </a:t>
            </a:r>
            <a:r>
              <a:rPr lang="en-US" altLang="en-US" sz="1800" dirty="0" err="1">
                <a:latin typeface="Courier New" pitchFamily="49" charset="0"/>
                <a:cs typeface="Arial" charset="0"/>
              </a:rPr>
              <a:t>iter,numiters</a:t>
            </a:r>
            <a:endParaRPr lang="en-US" altLang="en-US" sz="1800" dirty="0">
              <a:latin typeface="Courier New" pitchFamily="49" charset="0"/>
              <a:cs typeface="Arial" charset="0"/>
            </a:endParaRPr>
          </a:p>
          <a:p>
            <a:pPr eaLnBrk="0" hangingPunct="0">
              <a:spcBef>
                <a:spcPct val="0"/>
              </a:spcBef>
              <a:buClrTx/>
              <a:buFontTx/>
              <a:buNone/>
            </a:pPr>
            <a:endParaRPr lang="en-US" altLang="en-US" sz="1800" dirty="0">
              <a:latin typeface="Courier New" pitchFamily="49" charset="0"/>
              <a:cs typeface="Arial" charset="0"/>
            </a:endParaRPr>
          </a:p>
          <a:p>
            <a:pPr eaLnBrk="0" hangingPunct="0">
              <a:spcBef>
                <a:spcPct val="0"/>
              </a:spcBef>
              <a:buClrTx/>
              <a:buFontTx/>
              <a:buNone/>
            </a:pPr>
            <a:r>
              <a:rPr lang="en-US" altLang="en-US" sz="1800" dirty="0">
                <a:latin typeface="Courier New" pitchFamily="49" charset="0"/>
                <a:cs typeface="Arial" charset="0"/>
              </a:rPr>
              <a:t>c simple 1-D smoothing for image processing. Replace each </a:t>
            </a:r>
          </a:p>
          <a:p>
            <a:pPr eaLnBrk="0" hangingPunct="0">
              <a:spcBef>
                <a:spcPct val="0"/>
              </a:spcBef>
              <a:buClrTx/>
              <a:buFontTx/>
              <a:buNone/>
            </a:pPr>
            <a:r>
              <a:rPr lang="en-US" altLang="en-US" sz="1800" dirty="0">
                <a:latin typeface="Courier New" pitchFamily="49" charset="0"/>
                <a:cs typeface="Arial" charset="0"/>
              </a:rPr>
              <a:t>c element with the average of itself and each adjacent element</a:t>
            </a:r>
          </a:p>
          <a:p>
            <a:pPr eaLnBrk="0" hangingPunct="0">
              <a:spcBef>
                <a:spcPct val="0"/>
              </a:spcBef>
              <a:buClrTx/>
              <a:buFontTx/>
              <a:buNone/>
            </a:pPr>
            <a:endParaRPr lang="en-US" altLang="en-US" sz="1800" dirty="0">
              <a:latin typeface="Courier New" pitchFamily="49" charset="0"/>
              <a:cs typeface="Arial" charset="0"/>
            </a:endParaRPr>
          </a:p>
          <a:p>
            <a:pPr eaLnBrk="0" hangingPunct="0">
              <a:spcBef>
                <a:spcPct val="0"/>
              </a:spcBef>
              <a:buClrTx/>
              <a:buFontTx/>
              <a:buNone/>
            </a:pPr>
            <a:r>
              <a:rPr lang="en-US" altLang="en-US" sz="1800" dirty="0">
                <a:latin typeface="Courier New" pitchFamily="49" charset="0"/>
                <a:cs typeface="Arial" charset="0"/>
              </a:rPr>
              <a:t>c initialize </a:t>
            </a:r>
            <a:r>
              <a:rPr lang="en-US" altLang="en-US" sz="1800" dirty="0" err="1">
                <a:latin typeface="Courier New" pitchFamily="49" charset="0"/>
                <a:cs typeface="Arial" charset="0"/>
              </a:rPr>
              <a:t>mpi</a:t>
            </a:r>
            <a:r>
              <a:rPr lang="en-US" altLang="en-US" sz="1800" dirty="0">
                <a:latin typeface="Courier New" pitchFamily="49" charset="0"/>
                <a:cs typeface="Arial" charset="0"/>
              </a:rPr>
              <a:t>, set the </a:t>
            </a:r>
            <a:r>
              <a:rPr lang="en-US" altLang="en-US" sz="1800" dirty="0" err="1">
                <a:latin typeface="Courier New" pitchFamily="49" charset="0"/>
                <a:cs typeface="Arial" charset="0"/>
              </a:rPr>
              <a:t>npes</a:t>
            </a:r>
            <a:r>
              <a:rPr lang="en-US" altLang="en-US" sz="1800" dirty="0">
                <a:latin typeface="Courier New" pitchFamily="49" charset="0"/>
                <a:cs typeface="Arial" charset="0"/>
              </a:rPr>
              <a:t> and </a:t>
            </a:r>
            <a:r>
              <a:rPr lang="en-US" altLang="en-US" sz="1800" dirty="0" err="1">
                <a:latin typeface="Courier New" pitchFamily="49" charset="0"/>
                <a:cs typeface="Arial" charset="0"/>
              </a:rPr>
              <a:t>myrank</a:t>
            </a:r>
            <a:r>
              <a:rPr lang="en-US" altLang="en-US" sz="1800" dirty="0">
                <a:latin typeface="Courier New" pitchFamily="49" charset="0"/>
                <a:cs typeface="Arial" charset="0"/>
              </a:rPr>
              <a:t> variables</a:t>
            </a:r>
          </a:p>
          <a:p>
            <a:pPr eaLnBrk="0" hangingPunct="0">
              <a:spcBef>
                <a:spcPct val="0"/>
              </a:spcBef>
              <a:buClrTx/>
              <a:buFontTx/>
              <a:buNone/>
            </a:pPr>
            <a:r>
              <a:rPr lang="en-US" altLang="en-US" sz="1800" dirty="0">
                <a:latin typeface="Courier New" pitchFamily="49" charset="0"/>
                <a:cs typeface="Arial" charset="0"/>
              </a:rPr>
              <a:t>      call </a:t>
            </a:r>
            <a:r>
              <a:rPr lang="en-US" altLang="en-US" sz="1800" dirty="0" err="1">
                <a:latin typeface="Courier New" pitchFamily="49" charset="0"/>
                <a:cs typeface="Arial" charset="0"/>
              </a:rPr>
              <a:t>MPI_Init</a:t>
            </a:r>
            <a:r>
              <a:rPr lang="en-US" altLang="en-US" sz="1800" dirty="0">
                <a:latin typeface="Courier New" pitchFamily="49" charset="0"/>
                <a:cs typeface="Arial" charset="0"/>
              </a:rPr>
              <a:t>(</a:t>
            </a:r>
            <a:r>
              <a:rPr lang="en-US" altLang="en-US" sz="1800" dirty="0" err="1">
                <a:latin typeface="Courier New" pitchFamily="49" charset="0"/>
                <a:cs typeface="Arial" charset="0"/>
              </a:rPr>
              <a:t>istat</a:t>
            </a:r>
            <a:r>
              <a:rPr lang="en-US" altLang="en-US" sz="1800" dirty="0">
                <a:latin typeface="Courier New" pitchFamily="49" charset="0"/>
                <a:cs typeface="Arial" charset="0"/>
              </a:rPr>
              <a:t>)</a:t>
            </a:r>
          </a:p>
          <a:p>
            <a:pPr eaLnBrk="0" hangingPunct="0">
              <a:spcBef>
                <a:spcPct val="0"/>
              </a:spcBef>
              <a:buClrTx/>
              <a:buFontTx/>
              <a:buNone/>
            </a:pPr>
            <a:r>
              <a:rPr lang="en-US" altLang="en-US" sz="1800" dirty="0">
                <a:latin typeface="Courier New" pitchFamily="49" charset="0"/>
                <a:cs typeface="Arial" charset="0"/>
              </a:rPr>
              <a:t>      if (istat.ne.0) stop "ERROR: can't initialize </a:t>
            </a:r>
            <a:r>
              <a:rPr lang="en-US" altLang="en-US" sz="1800" dirty="0" err="1">
                <a:latin typeface="Courier New" pitchFamily="49" charset="0"/>
                <a:cs typeface="Arial" charset="0"/>
              </a:rPr>
              <a:t>mpi</a:t>
            </a:r>
            <a:r>
              <a:rPr lang="en-US" altLang="en-US" sz="1800" dirty="0">
                <a:latin typeface="Courier New" pitchFamily="49" charset="0"/>
                <a:cs typeface="Arial" charset="0"/>
              </a:rPr>
              <a:t>" </a:t>
            </a:r>
          </a:p>
          <a:p>
            <a:pPr eaLnBrk="0" hangingPunct="0">
              <a:spcBef>
                <a:spcPct val="0"/>
              </a:spcBef>
              <a:buClrTx/>
              <a:buFontTx/>
              <a:buNone/>
            </a:pPr>
            <a:r>
              <a:rPr lang="en-US" altLang="en-US" sz="1800" dirty="0">
                <a:latin typeface="Courier New" pitchFamily="49" charset="0"/>
                <a:cs typeface="Arial" charset="0"/>
              </a:rPr>
              <a:t>      call </a:t>
            </a:r>
            <a:r>
              <a:rPr lang="en-US" altLang="en-US" sz="1800" dirty="0" err="1">
                <a:latin typeface="Courier New" pitchFamily="49" charset="0"/>
                <a:cs typeface="Arial" charset="0"/>
              </a:rPr>
              <a:t>MPI_Comm_Size</a:t>
            </a:r>
            <a:r>
              <a:rPr lang="en-US" altLang="en-US" sz="1800" dirty="0">
                <a:latin typeface="Courier New" pitchFamily="49" charset="0"/>
                <a:cs typeface="Arial" charset="0"/>
              </a:rPr>
              <a:t>(</a:t>
            </a:r>
            <a:r>
              <a:rPr lang="en-US" altLang="en-US" sz="1800" dirty="0" err="1">
                <a:latin typeface="Courier New" pitchFamily="49" charset="0"/>
                <a:cs typeface="Arial" charset="0"/>
              </a:rPr>
              <a:t>MPI_COMM_WORLD,npes,istat</a:t>
            </a:r>
            <a:r>
              <a:rPr lang="en-US" altLang="en-US" sz="1800" dirty="0">
                <a:latin typeface="Courier New" pitchFamily="49" charset="0"/>
                <a:cs typeface="Arial" charset="0"/>
              </a:rPr>
              <a:t>)</a:t>
            </a:r>
          </a:p>
          <a:p>
            <a:pPr eaLnBrk="0" hangingPunct="0">
              <a:spcBef>
                <a:spcPct val="0"/>
              </a:spcBef>
              <a:buClrTx/>
              <a:buFontTx/>
              <a:buNone/>
            </a:pPr>
            <a:r>
              <a:rPr lang="en-US" altLang="en-US" sz="1800" dirty="0">
                <a:latin typeface="Courier New" pitchFamily="49" charset="0"/>
                <a:cs typeface="Arial" charset="0"/>
              </a:rPr>
              <a:t>      call </a:t>
            </a:r>
            <a:r>
              <a:rPr lang="en-US" altLang="en-US" sz="1800" dirty="0" err="1">
                <a:latin typeface="Courier New" pitchFamily="49" charset="0"/>
                <a:cs typeface="Arial" charset="0"/>
              </a:rPr>
              <a:t>MPI_Comm_Rank</a:t>
            </a:r>
            <a:r>
              <a:rPr lang="en-US" altLang="en-US" sz="1800" dirty="0">
                <a:latin typeface="Courier New" pitchFamily="49" charset="0"/>
                <a:cs typeface="Arial" charset="0"/>
              </a:rPr>
              <a:t>(</a:t>
            </a:r>
            <a:r>
              <a:rPr lang="en-US" altLang="en-US" sz="1800" dirty="0" err="1">
                <a:latin typeface="Courier New" pitchFamily="49" charset="0"/>
                <a:cs typeface="Arial" charset="0"/>
              </a:rPr>
              <a:t>MPI_COMM_WORLD,myrank,istat</a:t>
            </a:r>
            <a:r>
              <a:rPr lang="en-US" altLang="en-US" sz="1800" dirty="0">
                <a:latin typeface="Courier New" pitchFamily="49" charset="0"/>
                <a:cs typeface="Arial" charset="0"/>
              </a:rPr>
              <a:t>)</a:t>
            </a:r>
          </a:p>
        </p:txBody>
      </p:sp>
      <p:sp>
        <p:nvSpPr>
          <p:cNvPr id="108548" name="Rectangle 4"/>
          <p:cNvSpPr>
            <a:spLocks noGrp="1" noChangeArrowheads="1"/>
          </p:cNvSpPr>
          <p:nvPr>
            <p:ph type="title" idx="4294967295"/>
          </p:nvPr>
        </p:nvSpPr>
        <p:spPr>
          <a:xfrm>
            <a:off x="1296194" y="76200"/>
            <a:ext cx="6551612" cy="792163"/>
          </a:xfrm>
        </p:spPr>
        <p:txBody>
          <a:bodyPr/>
          <a:lstStyle/>
          <a:p>
            <a:pPr algn="ctr"/>
            <a:r>
              <a:rPr lang="en-US" altLang="en-US" sz="3600" dirty="0" err="1" smtClean="0">
                <a:latin typeface="Times New Roman" pitchFamily="18" charset="0"/>
                <a:cs typeface="Times New Roman" pitchFamily="18" charset="0"/>
              </a:rPr>
              <a:t>Smooth.f</a:t>
            </a:r>
            <a:endParaRPr lang="en-US" altLang="en-US" sz="3600" dirty="0" smtClean="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idx="4294967295"/>
          </p:nvPr>
        </p:nvSpPr>
        <p:spPr>
          <a:xfrm>
            <a:off x="1372394" y="0"/>
            <a:ext cx="6551612" cy="1143000"/>
          </a:xfrm>
        </p:spPr>
        <p:txBody>
          <a:bodyPr/>
          <a:lstStyle/>
          <a:p>
            <a:pPr algn="ctr">
              <a:lnSpc>
                <a:spcPct val="90000"/>
              </a:lnSpc>
            </a:pPr>
            <a:r>
              <a:rPr lang="en-US" altLang="en-US" sz="3600" dirty="0" err="1" smtClean="0">
                <a:latin typeface="Times New Roman" pitchFamily="18" charset="0"/>
                <a:cs typeface="Times New Roman" pitchFamily="18" charset="0"/>
              </a:rPr>
              <a:t>Smooth.f</a:t>
            </a:r>
            <a:endParaRPr lang="en-US" altLang="en-US" sz="3600" dirty="0" smtClean="0">
              <a:latin typeface="Times New Roman" pitchFamily="18" charset="0"/>
              <a:cs typeface="Times New Roman" pitchFamily="18" charset="0"/>
            </a:endParaRPr>
          </a:p>
        </p:txBody>
      </p:sp>
      <p:sp>
        <p:nvSpPr>
          <p:cNvPr id="109571" name="Text Box 3"/>
          <p:cNvSpPr txBox="1">
            <a:spLocks noChangeArrowheads="1"/>
          </p:cNvSpPr>
          <p:nvPr/>
        </p:nvSpPr>
        <p:spPr bwMode="auto">
          <a:xfrm>
            <a:off x="76200" y="1295400"/>
            <a:ext cx="9144000" cy="476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eaLnBrk="0" hangingPunct="0">
              <a:spcBef>
                <a:spcPct val="0"/>
              </a:spcBef>
              <a:buClrTx/>
              <a:buFontTx/>
              <a:buNone/>
            </a:pPr>
            <a:r>
              <a:rPr lang="en-US" altLang="en-US" sz="1800" dirty="0">
                <a:latin typeface="Courier New" pitchFamily="49" charset="0"/>
                <a:cs typeface="Arial" charset="0"/>
              </a:rPr>
              <a:t>c enter the size of the block on each processor</a:t>
            </a:r>
          </a:p>
          <a:p>
            <a:pPr eaLnBrk="0" hangingPunct="0">
              <a:spcBef>
                <a:spcPct val="0"/>
              </a:spcBef>
              <a:buClrTx/>
              <a:buFontTx/>
              <a:buNone/>
            </a:pPr>
            <a:r>
              <a:rPr lang="en-US" altLang="en-US" sz="1800" dirty="0">
                <a:latin typeface="Courier New" pitchFamily="49" charset="0"/>
                <a:cs typeface="Arial" charset="0"/>
              </a:rPr>
              <a:t>c this ensures all are the same size</a:t>
            </a:r>
          </a:p>
          <a:p>
            <a:pPr eaLnBrk="0" hangingPunct="0">
              <a:spcBef>
                <a:spcPct val="0"/>
              </a:spcBef>
              <a:buClrTx/>
              <a:buFontTx/>
              <a:buNone/>
            </a:pPr>
            <a:r>
              <a:rPr lang="en-US" altLang="en-US" sz="1800" dirty="0">
                <a:latin typeface="Courier New" pitchFamily="49" charset="0"/>
                <a:cs typeface="Arial" charset="0"/>
              </a:rPr>
              <a:t>c note </a:t>
            </a:r>
            <a:r>
              <a:rPr lang="en-US" altLang="en-US" sz="1800" dirty="0" err="1">
                <a:latin typeface="Courier New" pitchFamily="49" charset="0"/>
                <a:cs typeface="Arial" charset="0"/>
              </a:rPr>
              <a:t>msgtag</a:t>
            </a:r>
            <a:r>
              <a:rPr lang="en-US" altLang="en-US" sz="1800" dirty="0">
                <a:latin typeface="Courier New" pitchFamily="49" charset="0"/>
                <a:cs typeface="Arial" charset="0"/>
              </a:rPr>
              <a:t> is defined for all processors</a:t>
            </a:r>
          </a:p>
          <a:p>
            <a:pPr eaLnBrk="0" hangingPunct="0">
              <a:spcBef>
                <a:spcPct val="0"/>
              </a:spcBef>
              <a:buClrTx/>
              <a:buFontTx/>
              <a:buNone/>
            </a:pPr>
            <a:r>
              <a:rPr lang="en-US" altLang="en-US" sz="1800" dirty="0">
                <a:latin typeface="Courier New" pitchFamily="49" charset="0"/>
                <a:cs typeface="Arial" charset="0"/>
              </a:rPr>
              <a:t>      </a:t>
            </a:r>
            <a:r>
              <a:rPr lang="en-US" altLang="en-US" sz="1800" dirty="0" err="1">
                <a:latin typeface="Courier New" pitchFamily="49" charset="0"/>
                <a:cs typeface="Arial" charset="0"/>
              </a:rPr>
              <a:t>msgtag</a:t>
            </a:r>
            <a:r>
              <a:rPr lang="en-US" altLang="en-US" sz="1800" dirty="0">
                <a:latin typeface="Courier New" pitchFamily="49" charset="0"/>
                <a:cs typeface="Arial" charset="0"/>
              </a:rPr>
              <a:t> = 100</a:t>
            </a:r>
          </a:p>
          <a:p>
            <a:pPr eaLnBrk="0" hangingPunct="0">
              <a:spcBef>
                <a:spcPct val="0"/>
              </a:spcBef>
              <a:buClrTx/>
              <a:buFontTx/>
              <a:buNone/>
            </a:pPr>
            <a:r>
              <a:rPr lang="en-US" altLang="en-US" sz="1800" dirty="0">
                <a:latin typeface="Courier New" pitchFamily="49" charset="0"/>
                <a:cs typeface="Arial" charset="0"/>
              </a:rPr>
              <a:t>      if (myrank.eq.0) then</a:t>
            </a:r>
          </a:p>
          <a:p>
            <a:pPr eaLnBrk="0" hangingPunct="0">
              <a:spcBef>
                <a:spcPct val="0"/>
              </a:spcBef>
              <a:buClrTx/>
              <a:buFontTx/>
              <a:buNone/>
            </a:pPr>
            <a:r>
              <a:rPr lang="en-US" altLang="en-US" sz="1800" dirty="0">
                <a:latin typeface="Courier New" pitchFamily="49" charset="0"/>
                <a:cs typeface="Arial" charset="0"/>
              </a:rPr>
              <a:t>         print *, "enter the block size"</a:t>
            </a:r>
          </a:p>
          <a:p>
            <a:pPr eaLnBrk="0" hangingPunct="0">
              <a:spcBef>
                <a:spcPct val="0"/>
              </a:spcBef>
              <a:buClrTx/>
              <a:buFontTx/>
              <a:buNone/>
            </a:pPr>
            <a:r>
              <a:rPr lang="en-US" altLang="en-US" sz="1800" dirty="0">
                <a:latin typeface="Courier New" pitchFamily="49" charset="0"/>
                <a:cs typeface="Arial" charset="0"/>
              </a:rPr>
              <a:t>         read (*,*) </a:t>
            </a:r>
            <a:r>
              <a:rPr lang="en-US" altLang="en-US" sz="1800" dirty="0" err="1">
                <a:latin typeface="Courier New" pitchFamily="49" charset="0"/>
                <a:cs typeface="Arial" charset="0"/>
              </a:rPr>
              <a:t>myblock</a:t>
            </a:r>
            <a:endParaRPr lang="en-US" altLang="en-US" sz="1800" dirty="0">
              <a:latin typeface="Courier New" pitchFamily="49" charset="0"/>
              <a:cs typeface="Arial" charset="0"/>
            </a:endParaRPr>
          </a:p>
          <a:p>
            <a:pPr eaLnBrk="0" hangingPunct="0">
              <a:spcBef>
                <a:spcPct val="0"/>
              </a:spcBef>
              <a:buClrTx/>
              <a:buFontTx/>
              <a:buNone/>
            </a:pPr>
            <a:r>
              <a:rPr lang="en-US" altLang="en-US" sz="1800" dirty="0">
                <a:latin typeface="Courier New" pitchFamily="49" charset="0"/>
                <a:cs typeface="Arial" charset="0"/>
              </a:rPr>
              <a:t>c now distribute it to all the processors</a:t>
            </a:r>
          </a:p>
          <a:p>
            <a:pPr eaLnBrk="0" hangingPunct="0">
              <a:spcBef>
                <a:spcPct val="0"/>
              </a:spcBef>
              <a:buClrTx/>
              <a:buFontTx/>
              <a:buNone/>
            </a:pPr>
            <a:r>
              <a:rPr lang="en-US" altLang="en-US" sz="1800" dirty="0">
                <a:latin typeface="Courier New" pitchFamily="49" charset="0"/>
                <a:cs typeface="Arial" charset="0"/>
              </a:rPr>
              <a:t>         do i=1,npes-1</a:t>
            </a:r>
          </a:p>
          <a:p>
            <a:pPr eaLnBrk="0" hangingPunct="0">
              <a:spcBef>
                <a:spcPct val="0"/>
              </a:spcBef>
              <a:buClrTx/>
              <a:buFontTx/>
              <a:buNone/>
            </a:pPr>
            <a:r>
              <a:rPr lang="en-US" altLang="en-US" sz="1800" dirty="0">
                <a:latin typeface="Courier New" pitchFamily="49" charset="0"/>
                <a:cs typeface="Arial" charset="0"/>
              </a:rPr>
              <a:t>            call </a:t>
            </a:r>
            <a:r>
              <a:rPr lang="en-US" altLang="en-US" sz="1800" dirty="0" err="1">
                <a:latin typeface="Courier New" pitchFamily="49" charset="0"/>
                <a:cs typeface="Arial" charset="0"/>
              </a:rPr>
              <a:t>MPI_Send</a:t>
            </a:r>
            <a:r>
              <a:rPr lang="en-US" altLang="en-US" sz="1800" dirty="0">
                <a:latin typeface="Courier New" pitchFamily="49" charset="0"/>
                <a:cs typeface="Arial" charset="0"/>
              </a:rPr>
              <a:t> (myblock,1,mpi_integer,i,msgtag,</a:t>
            </a:r>
          </a:p>
          <a:p>
            <a:pPr eaLnBrk="0" hangingPunct="0">
              <a:spcBef>
                <a:spcPct val="0"/>
              </a:spcBef>
              <a:buClrTx/>
              <a:buFontTx/>
              <a:buNone/>
            </a:pPr>
            <a:r>
              <a:rPr lang="en-US" altLang="en-US" sz="1800" dirty="0">
                <a:latin typeface="Courier New" pitchFamily="49" charset="0"/>
                <a:cs typeface="Arial" charset="0"/>
              </a:rPr>
              <a:t>     $           </a:t>
            </a:r>
            <a:r>
              <a:rPr lang="en-US" altLang="en-US" sz="1800" dirty="0" err="1">
                <a:latin typeface="Courier New" pitchFamily="49" charset="0"/>
                <a:cs typeface="Arial" charset="0"/>
              </a:rPr>
              <a:t>mpi_comm_world,istat</a:t>
            </a:r>
            <a:r>
              <a:rPr lang="en-US" altLang="en-US" sz="1800" dirty="0">
                <a:latin typeface="Courier New" pitchFamily="49" charset="0"/>
                <a:cs typeface="Arial" charset="0"/>
              </a:rPr>
              <a:t>)</a:t>
            </a:r>
          </a:p>
          <a:p>
            <a:pPr eaLnBrk="0" hangingPunct="0">
              <a:spcBef>
                <a:spcPct val="0"/>
              </a:spcBef>
              <a:buClrTx/>
              <a:buFontTx/>
              <a:buNone/>
            </a:pPr>
            <a:r>
              <a:rPr lang="en-US" altLang="en-US" sz="1800" dirty="0">
                <a:latin typeface="Courier New" pitchFamily="49" charset="0"/>
                <a:cs typeface="Arial" charset="0"/>
              </a:rPr>
              <a:t>         enddo</a:t>
            </a:r>
          </a:p>
          <a:p>
            <a:pPr eaLnBrk="0" hangingPunct="0">
              <a:spcBef>
                <a:spcPct val="0"/>
              </a:spcBef>
              <a:buClrTx/>
              <a:buFontTx/>
              <a:buNone/>
            </a:pPr>
            <a:r>
              <a:rPr lang="en-US" altLang="en-US" sz="1800" dirty="0">
                <a:latin typeface="Courier New" pitchFamily="49" charset="0"/>
                <a:cs typeface="Arial" charset="0"/>
              </a:rPr>
              <a:t>      else</a:t>
            </a:r>
          </a:p>
          <a:p>
            <a:pPr eaLnBrk="0" hangingPunct="0">
              <a:spcBef>
                <a:spcPct val="0"/>
              </a:spcBef>
              <a:buClrTx/>
              <a:buFontTx/>
              <a:buNone/>
            </a:pPr>
            <a:r>
              <a:rPr lang="en-US" altLang="en-US" sz="1800" dirty="0">
                <a:latin typeface="Courier New" pitchFamily="49" charset="0"/>
                <a:cs typeface="Arial" charset="0"/>
              </a:rPr>
              <a:t>         call </a:t>
            </a:r>
            <a:r>
              <a:rPr lang="en-US" altLang="en-US" sz="1800" dirty="0" err="1">
                <a:latin typeface="Courier New" pitchFamily="49" charset="0"/>
                <a:cs typeface="Arial" charset="0"/>
              </a:rPr>
              <a:t>MPI_Recv</a:t>
            </a:r>
            <a:r>
              <a:rPr lang="en-US" altLang="en-US" sz="1800" dirty="0">
                <a:latin typeface="Courier New" pitchFamily="49" charset="0"/>
                <a:cs typeface="Arial" charset="0"/>
              </a:rPr>
              <a:t> (myblock,1,mpi_integer,0,msgtag,</a:t>
            </a:r>
          </a:p>
          <a:p>
            <a:pPr eaLnBrk="0" hangingPunct="0">
              <a:spcBef>
                <a:spcPct val="0"/>
              </a:spcBef>
              <a:buClrTx/>
              <a:buFontTx/>
              <a:buNone/>
            </a:pPr>
            <a:r>
              <a:rPr lang="en-US" altLang="en-US" sz="1800" dirty="0">
                <a:latin typeface="Courier New" pitchFamily="49" charset="0"/>
                <a:cs typeface="Arial" charset="0"/>
              </a:rPr>
              <a:t>     $        </a:t>
            </a:r>
            <a:r>
              <a:rPr lang="en-US" altLang="en-US" sz="1800" dirty="0" err="1">
                <a:latin typeface="Courier New" pitchFamily="49" charset="0"/>
                <a:cs typeface="Arial" charset="0"/>
              </a:rPr>
              <a:t>mpi_comm_world,irecvstat,istat</a:t>
            </a:r>
            <a:r>
              <a:rPr lang="en-US" altLang="en-US" sz="1800" dirty="0">
                <a:latin typeface="Courier New" pitchFamily="49" charset="0"/>
                <a:cs typeface="Arial" charset="0"/>
              </a:rPr>
              <a:t>)</a:t>
            </a:r>
          </a:p>
          <a:p>
            <a:pPr eaLnBrk="0" hangingPunct="0">
              <a:spcBef>
                <a:spcPct val="0"/>
              </a:spcBef>
              <a:buClrTx/>
              <a:buFontTx/>
              <a:buNone/>
            </a:pPr>
            <a:r>
              <a:rPr lang="en-US" altLang="en-US" sz="1800" dirty="0">
                <a:latin typeface="Courier New" pitchFamily="49" charset="0"/>
                <a:cs typeface="Arial" charset="0"/>
              </a:rPr>
              <a:t>      </a:t>
            </a:r>
            <a:r>
              <a:rPr lang="en-US" altLang="en-US" sz="1800" dirty="0" err="1">
                <a:latin typeface="Courier New" pitchFamily="49" charset="0"/>
                <a:cs typeface="Arial" charset="0"/>
              </a:rPr>
              <a:t>endif</a:t>
            </a:r>
            <a:endParaRPr lang="en-US" altLang="en-US" sz="1800" dirty="0">
              <a:latin typeface="Courier New" pitchFamily="49" charset="0"/>
              <a:cs typeface="Arial" charset="0"/>
            </a:endParaRPr>
          </a:p>
          <a:p>
            <a:pPr eaLnBrk="0" hangingPunct="0">
              <a:spcBef>
                <a:spcPct val="0"/>
              </a:spcBef>
              <a:buClrTx/>
              <a:buFontTx/>
              <a:buNone/>
            </a:pPr>
            <a:endParaRPr lang="en-US" altLang="en-US" sz="1800" dirty="0">
              <a:latin typeface="Courier New" pitchFamily="49" charset="0"/>
              <a:cs typeface="Arial" charset="0"/>
            </a:endParaRPr>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5"/>
          <p:cNvSpPr>
            <a:spLocks noChangeArrowheads="1"/>
          </p:cNvSpPr>
          <p:nvPr/>
        </p:nvSpPr>
        <p:spPr bwMode="auto">
          <a:xfrm>
            <a:off x="838200" y="2249488"/>
            <a:ext cx="6858000" cy="304800"/>
          </a:xfrm>
          <a:prstGeom prst="rect">
            <a:avLst/>
          </a:prstGeom>
          <a:solidFill>
            <a:srgbClr val="FFFFCC"/>
          </a:solidFill>
          <a:ln w="12700">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10596" name="Text Box 3"/>
          <p:cNvSpPr txBox="1">
            <a:spLocks noChangeArrowheads="1"/>
          </p:cNvSpPr>
          <p:nvPr/>
        </p:nvSpPr>
        <p:spPr bwMode="auto">
          <a:xfrm>
            <a:off x="0" y="1639888"/>
            <a:ext cx="9144000" cy="476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eaLnBrk="0" hangingPunct="0">
              <a:spcBef>
                <a:spcPct val="0"/>
              </a:spcBef>
              <a:buClrTx/>
              <a:buFontTx/>
              <a:buNone/>
            </a:pPr>
            <a:r>
              <a:rPr lang="en-US" altLang="en-US" sz="1800" dirty="0">
                <a:latin typeface="Courier New" pitchFamily="49" charset="0"/>
                <a:cs typeface="Arial" charset="0"/>
              </a:rPr>
              <a:t>c initialize variables on all processor's and allocate arrays</a:t>
            </a:r>
          </a:p>
          <a:p>
            <a:pPr eaLnBrk="0" hangingPunct="0">
              <a:spcBef>
                <a:spcPct val="0"/>
              </a:spcBef>
              <a:buClrTx/>
              <a:buFontTx/>
              <a:buNone/>
            </a:pPr>
            <a:r>
              <a:rPr lang="en-US" altLang="en-US" sz="1800" dirty="0">
                <a:latin typeface="Courier New" pitchFamily="49" charset="0"/>
                <a:cs typeface="Arial" charset="0"/>
              </a:rPr>
              <a:t>      </a:t>
            </a:r>
            <a:r>
              <a:rPr lang="en-US" altLang="en-US" sz="1800" dirty="0" err="1">
                <a:latin typeface="Courier New" pitchFamily="49" charset="0"/>
                <a:cs typeface="Arial" charset="0"/>
              </a:rPr>
              <a:t>npts</a:t>
            </a:r>
            <a:r>
              <a:rPr lang="en-US" altLang="en-US" sz="1800" dirty="0">
                <a:latin typeface="Courier New" pitchFamily="49" charset="0"/>
                <a:cs typeface="Arial" charset="0"/>
              </a:rPr>
              <a:t>=</a:t>
            </a:r>
            <a:r>
              <a:rPr lang="en-US" altLang="en-US" sz="1800" dirty="0" err="1">
                <a:latin typeface="Courier New" pitchFamily="49" charset="0"/>
                <a:cs typeface="Arial" charset="0"/>
              </a:rPr>
              <a:t>myblock</a:t>
            </a:r>
            <a:r>
              <a:rPr lang="en-US" altLang="en-US" sz="1800" dirty="0">
                <a:latin typeface="Courier New" pitchFamily="49" charset="0"/>
                <a:cs typeface="Arial" charset="0"/>
              </a:rPr>
              <a:t>*</a:t>
            </a:r>
            <a:r>
              <a:rPr lang="en-US" altLang="en-US" sz="1800" dirty="0" err="1">
                <a:latin typeface="Courier New" pitchFamily="49" charset="0"/>
                <a:cs typeface="Arial" charset="0"/>
              </a:rPr>
              <a:t>npes</a:t>
            </a:r>
            <a:endParaRPr lang="en-US" altLang="en-US" sz="1800" dirty="0">
              <a:latin typeface="Courier New" pitchFamily="49" charset="0"/>
              <a:cs typeface="Arial" charset="0"/>
            </a:endParaRPr>
          </a:p>
          <a:p>
            <a:pPr eaLnBrk="0" hangingPunct="0">
              <a:spcBef>
                <a:spcPct val="0"/>
              </a:spcBef>
              <a:buClrTx/>
              <a:buFontTx/>
              <a:buNone/>
            </a:pPr>
            <a:r>
              <a:rPr lang="en-US" altLang="en-US" sz="1800" dirty="0">
                <a:latin typeface="Courier New" pitchFamily="49" charset="0"/>
                <a:cs typeface="Arial" charset="0"/>
              </a:rPr>
              <a:t>      allocate (image(</a:t>
            </a:r>
            <a:r>
              <a:rPr lang="en-US" altLang="en-US" sz="1800" dirty="0" err="1">
                <a:latin typeface="Courier New" pitchFamily="49" charset="0"/>
                <a:cs typeface="Arial" charset="0"/>
              </a:rPr>
              <a:t>myblock</a:t>
            </a:r>
            <a:r>
              <a:rPr lang="en-US" altLang="en-US" sz="1800" dirty="0">
                <a:latin typeface="Courier New" pitchFamily="49" charset="0"/>
                <a:cs typeface="Arial" charset="0"/>
              </a:rPr>
              <a:t>), </a:t>
            </a:r>
            <a:r>
              <a:rPr lang="en-US" altLang="en-US" sz="1800" dirty="0" err="1">
                <a:latin typeface="Courier New" pitchFamily="49" charset="0"/>
                <a:cs typeface="Arial" charset="0"/>
              </a:rPr>
              <a:t>overimage</a:t>
            </a:r>
            <a:r>
              <a:rPr lang="en-US" altLang="en-US" sz="1800" dirty="0">
                <a:latin typeface="Courier New" pitchFamily="49" charset="0"/>
                <a:cs typeface="Arial" charset="0"/>
              </a:rPr>
              <a:t>(0:myblock+1))</a:t>
            </a:r>
          </a:p>
          <a:p>
            <a:pPr eaLnBrk="0" hangingPunct="0">
              <a:spcBef>
                <a:spcPct val="0"/>
              </a:spcBef>
              <a:buClrTx/>
              <a:buFontTx/>
              <a:buNone/>
            </a:pPr>
            <a:r>
              <a:rPr lang="en-US" altLang="en-US" sz="1800" dirty="0">
                <a:latin typeface="Courier New" pitchFamily="49" charset="0"/>
                <a:cs typeface="Arial" charset="0"/>
              </a:rPr>
              <a:t>      </a:t>
            </a:r>
            <a:r>
              <a:rPr lang="en-US" altLang="en-US" sz="1800" dirty="0" err="1">
                <a:latin typeface="Courier New" pitchFamily="49" charset="0"/>
                <a:cs typeface="Arial" charset="0"/>
              </a:rPr>
              <a:t>numiters</a:t>
            </a:r>
            <a:r>
              <a:rPr lang="en-US" altLang="en-US" sz="1800" dirty="0">
                <a:latin typeface="Courier New" pitchFamily="49" charset="0"/>
                <a:cs typeface="Arial" charset="0"/>
              </a:rPr>
              <a:t> = 3</a:t>
            </a:r>
          </a:p>
          <a:p>
            <a:pPr eaLnBrk="0" hangingPunct="0">
              <a:spcBef>
                <a:spcPct val="0"/>
              </a:spcBef>
              <a:buClrTx/>
              <a:buFontTx/>
              <a:buNone/>
            </a:pPr>
            <a:r>
              <a:rPr lang="en-US" altLang="en-US" sz="1800" dirty="0">
                <a:latin typeface="Courier New" pitchFamily="49" charset="0"/>
                <a:cs typeface="Arial" charset="0"/>
              </a:rPr>
              <a:t>      </a:t>
            </a:r>
            <a:r>
              <a:rPr lang="en-US" altLang="en-US" sz="1800" dirty="0" err="1">
                <a:latin typeface="Courier New" pitchFamily="49" charset="0"/>
                <a:cs typeface="Arial" charset="0"/>
              </a:rPr>
              <a:t>msgtag</a:t>
            </a:r>
            <a:r>
              <a:rPr lang="en-US" altLang="en-US" sz="1800" dirty="0">
                <a:latin typeface="Courier New" pitchFamily="49" charset="0"/>
                <a:cs typeface="Arial" charset="0"/>
              </a:rPr>
              <a:t> = 105</a:t>
            </a:r>
          </a:p>
          <a:p>
            <a:pPr eaLnBrk="0" hangingPunct="0">
              <a:spcBef>
                <a:spcPct val="0"/>
              </a:spcBef>
              <a:buClrTx/>
              <a:buFontTx/>
              <a:buNone/>
            </a:pPr>
            <a:r>
              <a:rPr lang="en-US" altLang="en-US" sz="1800" dirty="0">
                <a:latin typeface="Courier New" pitchFamily="49" charset="0"/>
                <a:cs typeface="Arial" charset="0"/>
              </a:rPr>
              <a:t>      </a:t>
            </a:r>
            <a:r>
              <a:rPr lang="en-US" altLang="en-US" sz="1800" dirty="0" err="1">
                <a:latin typeface="Courier New" pitchFamily="49" charset="0"/>
                <a:cs typeface="Arial" charset="0"/>
              </a:rPr>
              <a:t>iprev</a:t>
            </a:r>
            <a:r>
              <a:rPr lang="en-US" altLang="en-US" sz="1800" dirty="0">
                <a:latin typeface="Courier New" pitchFamily="49" charset="0"/>
                <a:cs typeface="Arial" charset="0"/>
              </a:rPr>
              <a:t> = mod(myrank+npes-1,npes)</a:t>
            </a:r>
          </a:p>
          <a:p>
            <a:pPr eaLnBrk="0" hangingPunct="0">
              <a:spcBef>
                <a:spcPct val="0"/>
              </a:spcBef>
              <a:buClrTx/>
              <a:buFontTx/>
              <a:buNone/>
            </a:pPr>
            <a:r>
              <a:rPr lang="en-US" altLang="en-US" sz="1800" dirty="0">
                <a:latin typeface="Courier New" pitchFamily="49" charset="0"/>
                <a:cs typeface="Arial" charset="0"/>
              </a:rPr>
              <a:t>      </a:t>
            </a:r>
            <a:r>
              <a:rPr lang="en-US" altLang="en-US" sz="1800" dirty="0" err="1">
                <a:latin typeface="Courier New" pitchFamily="49" charset="0"/>
                <a:cs typeface="Arial" charset="0"/>
              </a:rPr>
              <a:t>inext</a:t>
            </a:r>
            <a:r>
              <a:rPr lang="en-US" altLang="en-US" sz="1800" dirty="0">
                <a:latin typeface="Courier New" pitchFamily="49" charset="0"/>
                <a:cs typeface="Arial" charset="0"/>
              </a:rPr>
              <a:t> = mod(myrank+npes+1,npes)</a:t>
            </a:r>
          </a:p>
          <a:p>
            <a:pPr eaLnBrk="0" hangingPunct="0">
              <a:spcBef>
                <a:spcPct val="0"/>
              </a:spcBef>
              <a:buClrTx/>
              <a:buFontTx/>
              <a:buNone/>
            </a:pPr>
            <a:r>
              <a:rPr lang="en-US" altLang="en-US" sz="1800" dirty="0">
                <a:latin typeface="Courier New" pitchFamily="49" charset="0"/>
                <a:cs typeface="Arial" charset="0"/>
              </a:rPr>
              <a:t>c do initialization independent of </a:t>
            </a:r>
            <a:r>
              <a:rPr lang="en-US" altLang="en-US" sz="1800" dirty="0" err="1">
                <a:latin typeface="Courier New" pitchFamily="49" charset="0"/>
                <a:cs typeface="Arial" charset="0"/>
              </a:rPr>
              <a:t>num</a:t>
            </a:r>
            <a:r>
              <a:rPr lang="en-US" altLang="en-US" sz="1800" dirty="0">
                <a:latin typeface="Courier New" pitchFamily="49" charset="0"/>
                <a:cs typeface="Arial" charset="0"/>
              </a:rPr>
              <a:t> processors it runs on</a:t>
            </a:r>
          </a:p>
          <a:p>
            <a:pPr eaLnBrk="0" hangingPunct="0">
              <a:spcBef>
                <a:spcPct val="0"/>
              </a:spcBef>
              <a:buClrTx/>
              <a:buFontTx/>
              <a:buNone/>
            </a:pPr>
            <a:r>
              <a:rPr lang="en-US" altLang="en-US" sz="1800" dirty="0">
                <a:latin typeface="Courier New" pitchFamily="49" charset="0"/>
                <a:cs typeface="Arial" charset="0"/>
              </a:rPr>
              <a:t>c but it does depend on the total number of points</a:t>
            </a:r>
          </a:p>
          <a:p>
            <a:pPr eaLnBrk="0" hangingPunct="0">
              <a:spcBef>
                <a:spcPct val="0"/>
              </a:spcBef>
              <a:buClrTx/>
              <a:buFontTx/>
              <a:buNone/>
            </a:pPr>
            <a:r>
              <a:rPr lang="en-US" altLang="en-US" sz="1800" dirty="0">
                <a:latin typeface="Courier New" pitchFamily="49" charset="0"/>
                <a:cs typeface="Arial" charset="0"/>
              </a:rPr>
              <a:t>c initialize to 0 or 1 for even or odd</a:t>
            </a:r>
          </a:p>
          <a:p>
            <a:pPr eaLnBrk="0" hangingPunct="0">
              <a:spcBef>
                <a:spcPct val="0"/>
              </a:spcBef>
              <a:buClrTx/>
              <a:buFontTx/>
              <a:buNone/>
            </a:pPr>
            <a:r>
              <a:rPr lang="en-US" altLang="en-US" sz="1800" dirty="0">
                <a:latin typeface="Courier New" pitchFamily="49" charset="0"/>
                <a:cs typeface="Arial" charset="0"/>
              </a:rPr>
              <a:t>      do i =1,myblock</a:t>
            </a:r>
          </a:p>
          <a:p>
            <a:pPr eaLnBrk="0" hangingPunct="0">
              <a:spcBef>
                <a:spcPct val="0"/>
              </a:spcBef>
              <a:buClrTx/>
              <a:buFontTx/>
              <a:buNone/>
            </a:pPr>
            <a:r>
              <a:rPr lang="en-US" altLang="en-US" sz="1800" dirty="0">
                <a:latin typeface="Courier New" pitchFamily="49" charset="0"/>
                <a:cs typeface="Arial" charset="0"/>
              </a:rPr>
              <a:t>         image(i) = mod(</a:t>
            </a:r>
            <a:r>
              <a:rPr lang="en-US" altLang="en-US" sz="1800" dirty="0" err="1">
                <a:latin typeface="Courier New" pitchFamily="49" charset="0"/>
                <a:cs typeface="Arial" charset="0"/>
              </a:rPr>
              <a:t>myrank</a:t>
            </a:r>
            <a:r>
              <a:rPr lang="en-US" altLang="en-US" sz="1800" dirty="0">
                <a:latin typeface="Courier New" pitchFamily="49" charset="0"/>
                <a:cs typeface="Arial" charset="0"/>
              </a:rPr>
              <a:t>*myblock+i,2)</a:t>
            </a:r>
          </a:p>
          <a:p>
            <a:pPr eaLnBrk="0" hangingPunct="0">
              <a:spcBef>
                <a:spcPct val="0"/>
              </a:spcBef>
              <a:buClrTx/>
              <a:buFontTx/>
              <a:buNone/>
            </a:pPr>
            <a:r>
              <a:rPr lang="en-US" altLang="en-US" sz="1800" dirty="0">
                <a:latin typeface="Courier New" pitchFamily="49" charset="0"/>
                <a:cs typeface="Arial" charset="0"/>
              </a:rPr>
              <a:t>         </a:t>
            </a:r>
            <a:r>
              <a:rPr lang="en-US" altLang="en-US" sz="1800" dirty="0" err="1">
                <a:latin typeface="Courier New" pitchFamily="49" charset="0"/>
                <a:cs typeface="Arial" charset="0"/>
              </a:rPr>
              <a:t>overimage</a:t>
            </a:r>
            <a:r>
              <a:rPr lang="en-US" altLang="en-US" sz="1800" dirty="0">
                <a:latin typeface="Courier New" pitchFamily="49" charset="0"/>
                <a:cs typeface="Arial" charset="0"/>
              </a:rPr>
              <a:t>(i) = image(i)</a:t>
            </a:r>
          </a:p>
          <a:p>
            <a:pPr eaLnBrk="0" hangingPunct="0">
              <a:spcBef>
                <a:spcPct val="0"/>
              </a:spcBef>
              <a:buClrTx/>
              <a:buFontTx/>
              <a:buNone/>
            </a:pPr>
            <a:r>
              <a:rPr lang="en-US" altLang="en-US" sz="1800" dirty="0">
                <a:latin typeface="Courier New" pitchFamily="49" charset="0"/>
                <a:cs typeface="Arial" charset="0"/>
              </a:rPr>
              <a:t>      enddo</a:t>
            </a:r>
          </a:p>
          <a:p>
            <a:pPr eaLnBrk="0" hangingPunct="0">
              <a:spcBef>
                <a:spcPct val="0"/>
              </a:spcBef>
              <a:buClrTx/>
              <a:buFontTx/>
              <a:buNone/>
            </a:pPr>
            <a:r>
              <a:rPr lang="en-US" altLang="en-US" sz="1800" dirty="0">
                <a:latin typeface="Courier New" pitchFamily="49" charset="0"/>
                <a:cs typeface="Arial" charset="0"/>
              </a:rPr>
              <a:t>      </a:t>
            </a:r>
            <a:r>
              <a:rPr lang="en-US" altLang="en-US" sz="1800" dirty="0" err="1">
                <a:latin typeface="Courier New" pitchFamily="49" charset="0"/>
                <a:cs typeface="Arial" charset="0"/>
              </a:rPr>
              <a:t>overimage</a:t>
            </a:r>
            <a:r>
              <a:rPr lang="en-US" altLang="en-US" sz="1800" dirty="0">
                <a:latin typeface="Courier New" pitchFamily="49" charset="0"/>
                <a:cs typeface="Arial" charset="0"/>
              </a:rPr>
              <a:t>(0) = mod(</a:t>
            </a:r>
            <a:r>
              <a:rPr lang="en-US" altLang="en-US" sz="1800" dirty="0" err="1">
                <a:latin typeface="Courier New" pitchFamily="49" charset="0"/>
                <a:cs typeface="Arial" charset="0"/>
              </a:rPr>
              <a:t>myrank</a:t>
            </a:r>
            <a:r>
              <a:rPr lang="en-US" altLang="en-US" sz="1800" dirty="0">
                <a:latin typeface="Courier New" pitchFamily="49" charset="0"/>
                <a:cs typeface="Arial" charset="0"/>
              </a:rPr>
              <a:t>*myblock,2)</a:t>
            </a:r>
          </a:p>
          <a:p>
            <a:pPr eaLnBrk="0" hangingPunct="0">
              <a:spcBef>
                <a:spcPct val="0"/>
              </a:spcBef>
              <a:buClrTx/>
              <a:buFontTx/>
              <a:buNone/>
            </a:pPr>
            <a:r>
              <a:rPr lang="en-US" altLang="en-US" sz="1800" dirty="0">
                <a:latin typeface="Courier New" pitchFamily="49" charset="0"/>
                <a:cs typeface="Arial" charset="0"/>
              </a:rPr>
              <a:t>      </a:t>
            </a:r>
            <a:r>
              <a:rPr lang="en-US" altLang="en-US" sz="1800" dirty="0" err="1">
                <a:latin typeface="Courier New" pitchFamily="49" charset="0"/>
                <a:cs typeface="Arial" charset="0"/>
              </a:rPr>
              <a:t>overimage</a:t>
            </a:r>
            <a:r>
              <a:rPr lang="en-US" altLang="en-US" sz="1800" dirty="0">
                <a:latin typeface="Courier New" pitchFamily="49" charset="0"/>
                <a:cs typeface="Arial" charset="0"/>
              </a:rPr>
              <a:t>(myblock+1) = mod((myrank+1)*myblock+1,2)</a:t>
            </a:r>
          </a:p>
          <a:p>
            <a:pPr eaLnBrk="0" hangingPunct="0">
              <a:spcBef>
                <a:spcPct val="0"/>
              </a:spcBef>
              <a:buClrTx/>
              <a:buFontTx/>
              <a:buNone/>
            </a:pPr>
            <a:endParaRPr lang="en-US" altLang="en-US" sz="1800" dirty="0">
              <a:latin typeface="Courier New" pitchFamily="49" charset="0"/>
              <a:cs typeface="Arial" charset="0"/>
            </a:endParaRPr>
          </a:p>
        </p:txBody>
      </p:sp>
      <p:sp>
        <p:nvSpPr>
          <p:cNvPr id="110595" name="Rectangle 2"/>
          <p:cNvSpPr>
            <a:spLocks noGrp="1" noChangeArrowheads="1"/>
          </p:cNvSpPr>
          <p:nvPr>
            <p:ph type="title" idx="4294967295"/>
          </p:nvPr>
        </p:nvSpPr>
        <p:spPr>
          <a:xfrm>
            <a:off x="1373188" y="0"/>
            <a:ext cx="6551612" cy="1143000"/>
          </a:xfrm>
        </p:spPr>
        <p:txBody>
          <a:bodyPr/>
          <a:lstStyle/>
          <a:p>
            <a:pPr algn="ctr">
              <a:lnSpc>
                <a:spcPct val="90000"/>
              </a:lnSpc>
            </a:pPr>
            <a:r>
              <a:rPr lang="en-US" altLang="en-US" sz="3600" dirty="0" err="1" smtClean="0">
                <a:latin typeface="Times New Roman" pitchFamily="18" charset="0"/>
                <a:cs typeface="Times New Roman" pitchFamily="18" charset="0"/>
              </a:rPr>
              <a:t>Smooth.f</a:t>
            </a:r>
            <a:endParaRPr lang="en-US" altLang="en-US" sz="3600" dirty="0" smtClean="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4"/>
          <p:cNvSpPr>
            <a:spLocks noChangeArrowheads="1"/>
          </p:cNvSpPr>
          <p:nvPr/>
        </p:nvSpPr>
        <p:spPr bwMode="auto">
          <a:xfrm>
            <a:off x="762000" y="2514600"/>
            <a:ext cx="2590800" cy="304800"/>
          </a:xfrm>
          <a:prstGeom prst="rect">
            <a:avLst/>
          </a:prstGeom>
          <a:solidFill>
            <a:srgbClr val="FFFFCC"/>
          </a:solidFill>
          <a:ln w="12700">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11620" name="Text Box 3"/>
          <p:cNvSpPr txBox="1">
            <a:spLocks noChangeArrowheads="1"/>
          </p:cNvSpPr>
          <p:nvPr/>
        </p:nvSpPr>
        <p:spPr bwMode="auto">
          <a:xfrm>
            <a:off x="152400" y="2209800"/>
            <a:ext cx="9144000"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eaLnBrk="0" hangingPunct="0">
              <a:spcBef>
                <a:spcPct val="0"/>
              </a:spcBef>
              <a:buClrTx/>
              <a:buFontTx/>
              <a:buNone/>
            </a:pPr>
            <a:r>
              <a:rPr lang="en-US" altLang="en-US" sz="1800" dirty="0">
                <a:latin typeface="Courier New" pitchFamily="49" charset="0"/>
                <a:cs typeface="Arial" charset="0"/>
              </a:rPr>
              <a:t> </a:t>
            </a:r>
            <a:r>
              <a:rPr lang="en-US" altLang="en-US" sz="1800" dirty="0" err="1">
                <a:latin typeface="Courier New" pitchFamily="49" charset="0"/>
                <a:cs typeface="Arial" charset="0"/>
              </a:rPr>
              <a:t>tinv</a:t>
            </a:r>
            <a:r>
              <a:rPr lang="en-US" altLang="en-US" sz="1800" dirty="0">
                <a:latin typeface="Courier New" pitchFamily="49" charset="0"/>
                <a:cs typeface="Arial" charset="0"/>
              </a:rPr>
              <a:t> = 1.0/3.0</a:t>
            </a:r>
          </a:p>
          <a:p>
            <a:pPr eaLnBrk="0" hangingPunct="0">
              <a:spcBef>
                <a:spcPct val="0"/>
              </a:spcBef>
              <a:buClrTx/>
              <a:buFontTx/>
              <a:buNone/>
            </a:pPr>
            <a:r>
              <a:rPr lang="en-US" altLang="en-US" sz="1800" dirty="0">
                <a:latin typeface="Courier New" pitchFamily="49" charset="0"/>
                <a:cs typeface="Arial" charset="0"/>
              </a:rPr>
              <a:t>    do </a:t>
            </a:r>
            <a:r>
              <a:rPr lang="en-US" altLang="en-US" sz="1800" dirty="0" err="1">
                <a:latin typeface="Courier New" pitchFamily="49" charset="0"/>
                <a:cs typeface="Arial" charset="0"/>
              </a:rPr>
              <a:t>iter</a:t>
            </a:r>
            <a:r>
              <a:rPr lang="en-US" altLang="en-US" sz="1800" dirty="0">
                <a:latin typeface="Courier New" pitchFamily="49" charset="0"/>
                <a:cs typeface="Arial" charset="0"/>
              </a:rPr>
              <a:t>=1,numiters</a:t>
            </a:r>
          </a:p>
          <a:p>
            <a:pPr eaLnBrk="0" hangingPunct="0">
              <a:spcBef>
                <a:spcPct val="0"/>
              </a:spcBef>
              <a:buClrTx/>
              <a:buFontTx/>
              <a:buNone/>
            </a:pPr>
            <a:r>
              <a:rPr lang="en-US" altLang="en-US" sz="1800" dirty="0">
                <a:latin typeface="Courier New" pitchFamily="49" charset="0"/>
                <a:cs typeface="Arial" charset="0"/>
              </a:rPr>
              <a:t>c smooth the data</a:t>
            </a:r>
          </a:p>
          <a:p>
            <a:pPr eaLnBrk="0" hangingPunct="0">
              <a:spcBef>
                <a:spcPct val="0"/>
              </a:spcBef>
              <a:buClrTx/>
              <a:buFontTx/>
              <a:buNone/>
            </a:pPr>
            <a:r>
              <a:rPr lang="en-US" altLang="en-US" sz="1800" dirty="0">
                <a:latin typeface="Courier New" pitchFamily="49" charset="0"/>
                <a:cs typeface="Arial" charset="0"/>
              </a:rPr>
              <a:t>       do i=1,myblock</a:t>
            </a:r>
          </a:p>
          <a:p>
            <a:pPr eaLnBrk="0" hangingPunct="0">
              <a:spcBef>
                <a:spcPct val="0"/>
              </a:spcBef>
              <a:buClrTx/>
              <a:buFontTx/>
              <a:buNone/>
            </a:pPr>
            <a:r>
              <a:rPr lang="en-US" altLang="en-US" sz="1800" dirty="0">
                <a:latin typeface="Courier New" pitchFamily="49" charset="0"/>
                <a:cs typeface="Arial" charset="0"/>
              </a:rPr>
              <a:t>          image(i) = (</a:t>
            </a:r>
            <a:r>
              <a:rPr lang="en-US" altLang="en-US" sz="1800" dirty="0" err="1">
                <a:latin typeface="Courier New" pitchFamily="49" charset="0"/>
                <a:cs typeface="Arial" charset="0"/>
              </a:rPr>
              <a:t>overimage</a:t>
            </a:r>
            <a:r>
              <a:rPr lang="en-US" altLang="en-US" sz="1800" dirty="0">
                <a:latin typeface="Courier New" pitchFamily="49" charset="0"/>
                <a:cs typeface="Arial" charset="0"/>
              </a:rPr>
              <a:t>(i-1) + </a:t>
            </a:r>
            <a:r>
              <a:rPr lang="en-US" altLang="en-US" sz="1800" dirty="0" err="1">
                <a:latin typeface="Courier New" pitchFamily="49" charset="0"/>
                <a:cs typeface="Arial" charset="0"/>
              </a:rPr>
              <a:t>overimage</a:t>
            </a:r>
            <a:r>
              <a:rPr lang="en-US" altLang="en-US" sz="1800" dirty="0">
                <a:latin typeface="Courier New" pitchFamily="49" charset="0"/>
                <a:cs typeface="Arial" charset="0"/>
              </a:rPr>
              <a:t>(i) +    				  </a:t>
            </a:r>
            <a:r>
              <a:rPr lang="en-US" altLang="en-US" sz="1800" dirty="0" err="1">
                <a:latin typeface="Courier New" pitchFamily="49" charset="0"/>
                <a:cs typeface="Arial" charset="0"/>
              </a:rPr>
              <a:t>overimage</a:t>
            </a:r>
            <a:r>
              <a:rPr lang="en-US" altLang="en-US" sz="1800" dirty="0">
                <a:latin typeface="Courier New" pitchFamily="49" charset="0"/>
                <a:cs typeface="Arial" charset="0"/>
              </a:rPr>
              <a:t>(i+1))*</a:t>
            </a:r>
            <a:r>
              <a:rPr lang="en-US" altLang="en-US" sz="1800" dirty="0" err="1">
                <a:latin typeface="Courier New" pitchFamily="49" charset="0"/>
                <a:cs typeface="Arial" charset="0"/>
              </a:rPr>
              <a:t>tinv</a:t>
            </a:r>
            <a:endParaRPr lang="en-US" altLang="en-US" sz="1800" dirty="0">
              <a:latin typeface="Courier New" pitchFamily="49" charset="0"/>
              <a:cs typeface="Arial" charset="0"/>
            </a:endParaRPr>
          </a:p>
          <a:p>
            <a:pPr eaLnBrk="0" hangingPunct="0">
              <a:spcBef>
                <a:spcPct val="0"/>
              </a:spcBef>
              <a:buClrTx/>
              <a:buFontTx/>
              <a:buNone/>
            </a:pPr>
            <a:r>
              <a:rPr lang="en-US" altLang="en-US" sz="1800" dirty="0">
                <a:latin typeface="Courier New" pitchFamily="49" charset="0"/>
                <a:cs typeface="Arial" charset="0"/>
              </a:rPr>
              <a:t>       enddo</a:t>
            </a:r>
          </a:p>
          <a:p>
            <a:pPr eaLnBrk="0" hangingPunct="0">
              <a:spcBef>
                <a:spcPct val="0"/>
              </a:spcBef>
              <a:buClrTx/>
              <a:buFontTx/>
              <a:buNone/>
            </a:pPr>
            <a:r>
              <a:rPr lang="en-US" altLang="en-US" sz="1800" dirty="0">
                <a:latin typeface="Courier New" pitchFamily="49" charset="0"/>
                <a:cs typeface="Arial" charset="0"/>
              </a:rPr>
              <a:t>c update </a:t>
            </a:r>
            <a:r>
              <a:rPr lang="en-US" altLang="en-US" sz="1800" dirty="0" err="1">
                <a:latin typeface="Courier New" pitchFamily="49" charset="0"/>
                <a:cs typeface="Arial" charset="0"/>
              </a:rPr>
              <a:t>overimage</a:t>
            </a:r>
            <a:r>
              <a:rPr lang="en-US" altLang="en-US" sz="1800" dirty="0">
                <a:latin typeface="Courier New" pitchFamily="49" charset="0"/>
                <a:cs typeface="Arial" charset="0"/>
              </a:rPr>
              <a:t>, excluding the ghost cells </a:t>
            </a:r>
          </a:p>
          <a:p>
            <a:pPr eaLnBrk="0" hangingPunct="0">
              <a:spcBef>
                <a:spcPct val="0"/>
              </a:spcBef>
              <a:buClrTx/>
              <a:buFontTx/>
              <a:buNone/>
            </a:pPr>
            <a:r>
              <a:rPr lang="en-US" altLang="en-US" sz="1800" dirty="0">
                <a:latin typeface="Courier New" pitchFamily="49" charset="0"/>
                <a:cs typeface="Arial" charset="0"/>
              </a:rPr>
              <a:t>	do i=1,myblock</a:t>
            </a:r>
          </a:p>
          <a:p>
            <a:pPr eaLnBrk="0" hangingPunct="0">
              <a:spcBef>
                <a:spcPct val="0"/>
              </a:spcBef>
              <a:buClrTx/>
              <a:buFontTx/>
              <a:buNone/>
            </a:pPr>
            <a:r>
              <a:rPr lang="en-US" altLang="en-US" sz="1800" dirty="0">
                <a:latin typeface="Courier New" pitchFamily="49" charset="0"/>
                <a:cs typeface="Arial" charset="0"/>
              </a:rPr>
              <a:t>          </a:t>
            </a:r>
            <a:r>
              <a:rPr lang="en-US" altLang="en-US" sz="1800" dirty="0" err="1">
                <a:latin typeface="Courier New" pitchFamily="49" charset="0"/>
                <a:cs typeface="Arial" charset="0"/>
              </a:rPr>
              <a:t>overimage</a:t>
            </a:r>
            <a:r>
              <a:rPr lang="en-US" altLang="en-US" sz="1800" dirty="0">
                <a:latin typeface="Courier New" pitchFamily="49" charset="0"/>
                <a:cs typeface="Arial" charset="0"/>
              </a:rPr>
              <a:t>(i) = image(i)</a:t>
            </a:r>
          </a:p>
          <a:p>
            <a:pPr eaLnBrk="0" hangingPunct="0">
              <a:spcBef>
                <a:spcPct val="0"/>
              </a:spcBef>
              <a:buClrTx/>
              <a:buFontTx/>
              <a:buNone/>
            </a:pPr>
            <a:r>
              <a:rPr lang="en-US" altLang="en-US" sz="1800" dirty="0">
                <a:latin typeface="Courier New" pitchFamily="49" charset="0"/>
                <a:cs typeface="Arial" charset="0"/>
              </a:rPr>
              <a:t>       enddo</a:t>
            </a:r>
          </a:p>
          <a:p>
            <a:pPr eaLnBrk="0" hangingPunct="0">
              <a:spcBef>
                <a:spcPct val="0"/>
              </a:spcBef>
              <a:buClrTx/>
              <a:buFontTx/>
              <a:buNone/>
            </a:pPr>
            <a:endParaRPr lang="en-US" altLang="en-US" sz="1800" dirty="0">
              <a:latin typeface="Courier New" pitchFamily="49" charset="0"/>
              <a:cs typeface="Arial" charset="0"/>
            </a:endParaRPr>
          </a:p>
        </p:txBody>
      </p:sp>
      <p:sp>
        <p:nvSpPr>
          <p:cNvPr id="111619" name="Rectangle 2"/>
          <p:cNvSpPr>
            <a:spLocks noGrp="1" noChangeArrowheads="1"/>
          </p:cNvSpPr>
          <p:nvPr>
            <p:ph type="title" idx="4294967295"/>
          </p:nvPr>
        </p:nvSpPr>
        <p:spPr>
          <a:xfrm>
            <a:off x="1371600" y="0"/>
            <a:ext cx="6551612" cy="1143000"/>
          </a:xfrm>
        </p:spPr>
        <p:txBody>
          <a:bodyPr/>
          <a:lstStyle/>
          <a:p>
            <a:pPr algn="ctr">
              <a:lnSpc>
                <a:spcPct val="90000"/>
              </a:lnSpc>
            </a:pPr>
            <a:r>
              <a:rPr lang="en-US" altLang="en-US" sz="3600" dirty="0" err="1" smtClean="0">
                <a:latin typeface="Times New Roman" pitchFamily="18" charset="0"/>
                <a:cs typeface="Times New Roman" pitchFamily="18" charset="0"/>
              </a:rPr>
              <a:t>Smooth.f</a:t>
            </a:r>
            <a:endParaRPr lang="en-US" altLang="en-US" sz="3600" dirty="0" smtClean="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2592388" y="47625"/>
            <a:ext cx="3808412" cy="1143000"/>
          </a:xfrm>
        </p:spPr>
        <p:txBody>
          <a:bodyPr/>
          <a:lstStyle/>
          <a:p>
            <a:r>
              <a:rPr lang="en-US" altLang="en-US" sz="3600" smtClean="0">
                <a:latin typeface="Times New Roman" pitchFamily="18" charset="0"/>
                <a:cs typeface="Times New Roman" pitchFamily="18" charset="0"/>
              </a:rPr>
              <a:t>Hardware Issues</a:t>
            </a:r>
          </a:p>
        </p:txBody>
      </p:sp>
      <p:sp>
        <p:nvSpPr>
          <p:cNvPr id="25603" name="Rectangle 3"/>
          <p:cNvSpPr>
            <a:spLocks noGrp="1" noChangeArrowheads="1"/>
          </p:cNvSpPr>
          <p:nvPr>
            <p:ph type="body" idx="4294967295"/>
          </p:nvPr>
        </p:nvSpPr>
        <p:spPr>
          <a:xfrm>
            <a:off x="533400" y="1600200"/>
            <a:ext cx="8229600" cy="4525963"/>
          </a:xfrm>
        </p:spPr>
        <p:txBody>
          <a:bodyPr/>
          <a:lstStyle/>
          <a:p>
            <a:r>
              <a:rPr lang="en-US" altLang="en-US" dirty="0" smtClean="0">
                <a:latin typeface="Times New Roman" pitchFamily="18" charset="0"/>
                <a:cs typeface="Times New Roman" pitchFamily="18" charset="0"/>
              </a:rPr>
              <a:t>Distributed memory vs. shared memory</a:t>
            </a:r>
          </a:p>
          <a:p>
            <a:r>
              <a:rPr lang="en-US" altLang="en-US" dirty="0" smtClean="0">
                <a:latin typeface="Times New Roman" pitchFamily="18" charset="0"/>
                <a:cs typeface="Times New Roman" pitchFamily="18" charset="0"/>
              </a:rPr>
              <a:t>hierarchal </a:t>
            </a:r>
            <a:r>
              <a:rPr lang="en-US" altLang="en-US" dirty="0" smtClean="0">
                <a:latin typeface="Times New Roman" pitchFamily="18" charset="0"/>
                <a:cs typeface="Times New Roman" pitchFamily="18" charset="0"/>
              </a:rPr>
              <a:t>memory</a:t>
            </a:r>
          </a:p>
          <a:p>
            <a:r>
              <a:rPr lang="en-US" altLang="en-US" dirty="0" smtClean="0">
                <a:latin typeface="Times New Roman" pitchFamily="18" charset="0"/>
                <a:cs typeface="Times New Roman" pitchFamily="18" charset="0"/>
              </a:rPr>
              <a:t>Network topology</a:t>
            </a:r>
            <a:endParaRPr lang="en-US" altLang="en-US" dirty="0" smtClean="0">
              <a:latin typeface="Times New Roman" pitchFamily="18" charset="0"/>
              <a:cs typeface="Times New Roman" pitchFamily="18" charset="0"/>
            </a:endParaRPr>
          </a:p>
          <a:p>
            <a:r>
              <a:rPr lang="en-US" altLang="en-US" dirty="0" smtClean="0">
                <a:latin typeface="Times New Roman" pitchFamily="18" charset="0"/>
                <a:cs typeface="Times New Roman" pitchFamily="18" charset="0"/>
              </a:rPr>
              <a:t>SIMD, MIMD, </a:t>
            </a:r>
            <a:r>
              <a:rPr lang="en-US" altLang="en-US" dirty="0" err="1" smtClean="0">
                <a:latin typeface="Times New Roman" pitchFamily="18" charset="0"/>
                <a:cs typeface="Times New Roman" pitchFamily="18" charset="0"/>
              </a:rPr>
              <a:t>SISD,etc</a:t>
            </a:r>
            <a:r>
              <a:rPr lang="en-US" altLang="en-US" dirty="0" smtClean="0">
                <a:latin typeface="Times New Roman" pitchFamily="18" charset="0"/>
                <a:cs typeface="Times New Roman" pitchFamily="18" charset="0"/>
              </a:rPr>
              <a:t>.</a:t>
            </a:r>
          </a:p>
          <a:p>
            <a:pPr lvl="1"/>
            <a:r>
              <a:rPr lang="en-US" altLang="en-US" dirty="0" smtClean="0">
                <a:solidFill>
                  <a:srgbClr val="FF0000"/>
                </a:solidFill>
                <a:latin typeface="Times New Roman" pitchFamily="18" charset="0"/>
                <a:cs typeface="Times New Roman" pitchFamily="18" charset="0"/>
              </a:rPr>
              <a:t>SPMD</a:t>
            </a:r>
            <a:r>
              <a:rPr lang="en-US" altLang="en-US" dirty="0" smtClean="0">
                <a:latin typeface="Times New Roman" pitchFamily="18" charset="0"/>
                <a:cs typeface="Times New Roman" pitchFamily="18" charset="0"/>
              </a:rPr>
              <a:t>            special case of MIMD</a:t>
            </a:r>
          </a:p>
        </p:txBody>
      </p:sp>
      <p:sp>
        <p:nvSpPr>
          <p:cNvPr id="25604" name="Line 4"/>
          <p:cNvSpPr>
            <a:spLocks noChangeShapeType="1"/>
          </p:cNvSpPr>
          <p:nvPr/>
        </p:nvSpPr>
        <p:spPr bwMode="auto">
          <a:xfrm>
            <a:off x="2286000" y="3810000"/>
            <a:ext cx="685800" cy="0"/>
          </a:xfrm>
          <a:prstGeom prst="line">
            <a:avLst/>
          </a:prstGeom>
          <a:noFill/>
          <a:ln w="76200">
            <a:solidFill>
              <a:srgbClr val="339966"/>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43" name="Rectangle 4"/>
          <p:cNvSpPr>
            <a:spLocks noChangeArrowheads="1"/>
          </p:cNvSpPr>
          <p:nvPr/>
        </p:nvSpPr>
        <p:spPr bwMode="auto">
          <a:xfrm>
            <a:off x="889000" y="2057400"/>
            <a:ext cx="3581400" cy="304800"/>
          </a:xfrm>
          <a:prstGeom prst="rect">
            <a:avLst/>
          </a:prstGeom>
          <a:solidFill>
            <a:srgbClr val="FFFFCC"/>
          </a:solidFill>
          <a:ln w="12700">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12644" name="Rectangle 5"/>
          <p:cNvSpPr>
            <a:spLocks noChangeArrowheads="1"/>
          </p:cNvSpPr>
          <p:nvPr/>
        </p:nvSpPr>
        <p:spPr bwMode="auto">
          <a:xfrm>
            <a:off x="889000" y="3352800"/>
            <a:ext cx="730250" cy="228600"/>
          </a:xfrm>
          <a:prstGeom prst="rect">
            <a:avLst/>
          </a:prstGeom>
          <a:solidFill>
            <a:srgbClr val="FFFFCC"/>
          </a:solidFill>
          <a:ln w="12700">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12646" name="Rectangle 7"/>
          <p:cNvSpPr>
            <a:spLocks noChangeArrowheads="1"/>
          </p:cNvSpPr>
          <p:nvPr/>
        </p:nvSpPr>
        <p:spPr bwMode="auto">
          <a:xfrm>
            <a:off x="889000" y="4724400"/>
            <a:ext cx="762000" cy="304800"/>
          </a:xfrm>
          <a:prstGeom prst="rect">
            <a:avLst/>
          </a:prstGeom>
          <a:solidFill>
            <a:srgbClr val="FFFFCC"/>
          </a:solidFill>
          <a:ln w="12700">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8" name="Rectangle 6"/>
          <p:cNvSpPr>
            <a:spLocks noChangeArrowheads="1"/>
          </p:cNvSpPr>
          <p:nvPr/>
        </p:nvSpPr>
        <p:spPr bwMode="auto">
          <a:xfrm>
            <a:off x="889000" y="3582988"/>
            <a:ext cx="2921000" cy="304800"/>
          </a:xfrm>
          <a:prstGeom prst="rect">
            <a:avLst/>
          </a:prstGeom>
          <a:solidFill>
            <a:srgbClr val="FFFFCC"/>
          </a:solidFill>
          <a:ln w="12700">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12642" name="Rectangle 2"/>
          <p:cNvSpPr>
            <a:spLocks noGrp="1" noChangeArrowheads="1"/>
          </p:cNvSpPr>
          <p:nvPr>
            <p:ph type="title" idx="4294967295"/>
          </p:nvPr>
        </p:nvSpPr>
        <p:spPr>
          <a:xfrm>
            <a:off x="1962150" y="228600"/>
            <a:ext cx="4762500" cy="655637"/>
          </a:xfrm>
        </p:spPr>
        <p:txBody>
          <a:bodyPr/>
          <a:lstStyle/>
          <a:p>
            <a:pPr algn="ctr">
              <a:lnSpc>
                <a:spcPct val="90000"/>
              </a:lnSpc>
            </a:pPr>
            <a:r>
              <a:rPr lang="en-US" altLang="en-US" sz="3600" dirty="0" err="1" smtClean="0">
                <a:latin typeface="Times New Roman" pitchFamily="18" charset="0"/>
                <a:cs typeface="Times New Roman" pitchFamily="18" charset="0"/>
              </a:rPr>
              <a:t>Smooth.f</a:t>
            </a:r>
            <a:endParaRPr lang="en-US" altLang="en-US" sz="3600" dirty="0" smtClean="0">
              <a:latin typeface="Times New Roman" pitchFamily="18" charset="0"/>
              <a:cs typeface="Times New Roman" pitchFamily="18" charset="0"/>
            </a:endParaRPr>
          </a:p>
        </p:txBody>
      </p:sp>
      <p:sp>
        <p:nvSpPr>
          <p:cNvPr id="112645" name="Rectangle 6"/>
          <p:cNvSpPr>
            <a:spLocks noChangeArrowheads="1"/>
          </p:cNvSpPr>
          <p:nvPr/>
        </p:nvSpPr>
        <p:spPr bwMode="auto">
          <a:xfrm>
            <a:off x="889000" y="3582988"/>
            <a:ext cx="2921000" cy="304800"/>
          </a:xfrm>
          <a:prstGeom prst="rect">
            <a:avLst/>
          </a:prstGeom>
          <a:solidFill>
            <a:srgbClr val="FFFFCC"/>
          </a:solidFill>
          <a:ln w="12700">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12647" name="Text Box 3"/>
          <p:cNvSpPr txBox="1">
            <a:spLocks noChangeArrowheads="1"/>
          </p:cNvSpPr>
          <p:nvPr/>
        </p:nvSpPr>
        <p:spPr bwMode="auto">
          <a:xfrm>
            <a:off x="127000" y="841375"/>
            <a:ext cx="9144000" cy="578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eaLnBrk="0" hangingPunct="0">
              <a:lnSpc>
                <a:spcPct val="90000"/>
              </a:lnSpc>
              <a:spcBef>
                <a:spcPct val="0"/>
              </a:spcBef>
              <a:buClrTx/>
              <a:buFontTx/>
              <a:buNone/>
            </a:pPr>
            <a:r>
              <a:rPr lang="en-US" altLang="en-US" sz="1800" dirty="0">
                <a:latin typeface="Courier New" pitchFamily="49" charset="0"/>
                <a:cs typeface="Arial" charset="0"/>
              </a:rPr>
              <a:t>c now send and receive the ghost cells</a:t>
            </a:r>
          </a:p>
          <a:p>
            <a:pPr eaLnBrk="0" hangingPunct="0">
              <a:lnSpc>
                <a:spcPct val="90000"/>
              </a:lnSpc>
              <a:spcBef>
                <a:spcPct val="0"/>
              </a:spcBef>
              <a:buClrTx/>
              <a:buFontTx/>
              <a:buNone/>
            </a:pPr>
            <a:r>
              <a:rPr lang="en-US" altLang="en-US" sz="1800" dirty="0">
                <a:latin typeface="Courier New" pitchFamily="49" charset="0"/>
                <a:cs typeface="Arial" charset="0"/>
              </a:rPr>
              <a:t>c note: this can DEADLOCK depending on implementation</a:t>
            </a:r>
          </a:p>
          <a:p>
            <a:pPr eaLnBrk="0" hangingPunct="0">
              <a:lnSpc>
                <a:spcPct val="90000"/>
              </a:lnSpc>
              <a:spcBef>
                <a:spcPct val="0"/>
              </a:spcBef>
              <a:buClrTx/>
              <a:buFontTx/>
              <a:buNone/>
            </a:pPr>
            <a:endParaRPr lang="en-US" altLang="en-US" sz="1800" dirty="0">
              <a:latin typeface="Courier New" pitchFamily="49" charset="0"/>
              <a:cs typeface="Arial" charset="0"/>
            </a:endParaRPr>
          </a:p>
          <a:p>
            <a:pPr eaLnBrk="0" hangingPunct="0">
              <a:lnSpc>
                <a:spcPct val="90000"/>
              </a:lnSpc>
              <a:spcBef>
                <a:spcPct val="0"/>
              </a:spcBef>
              <a:buClrTx/>
              <a:buFontTx/>
              <a:buNone/>
            </a:pPr>
            <a:r>
              <a:rPr lang="en-US" altLang="en-US" sz="1800" dirty="0">
                <a:latin typeface="Courier New" pitchFamily="49" charset="0"/>
                <a:cs typeface="Arial" charset="0"/>
              </a:rPr>
              <a:t>c everyone but the end sends to the next </a:t>
            </a:r>
            <a:r>
              <a:rPr lang="en-US" altLang="en-US" sz="1800" dirty="0" err="1">
                <a:latin typeface="Courier New" pitchFamily="49" charset="0"/>
                <a:cs typeface="Arial" charset="0"/>
              </a:rPr>
              <a:t>pe</a:t>
            </a:r>
            <a:endParaRPr lang="en-US" altLang="en-US" sz="1800" dirty="0">
              <a:latin typeface="Courier New" pitchFamily="49" charset="0"/>
              <a:cs typeface="Arial" charset="0"/>
            </a:endParaRPr>
          </a:p>
          <a:p>
            <a:pPr eaLnBrk="0" hangingPunct="0">
              <a:lnSpc>
                <a:spcPct val="90000"/>
              </a:lnSpc>
              <a:spcBef>
                <a:spcPct val="0"/>
              </a:spcBef>
              <a:buClrTx/>
              <a:buFontTx/>
              <a:buNone/>
            </a:pPr>
            <a:r>
              <a:rPr lang="en-US" altLang="en-US" sz="1800" dirty="0">
                <a:latin typeface="Courier New" pitchFamily="49" charset="0"/>
                <a:cs typeface="Arial" charset="0"/>
              </a:rPr>
              <a:t>c everyone but the first sends to the previous processor    </a:t>
            </a:r>
          </a:p>
          <a:p>
            <a:pPr eaLnBrk="0" hangingPunct="0">
              <a:lnSpc>
                <a:spcPct val="90000"/>
              </a:lnSpc>
              <a:spcBef>
                <a:spcPct val="0"/>
              </a:spcBef>
              <a:buClrTx/>
              <a:buFontTx/>
              <a:buNone/>
            </a:pPr>
            <a:r>
              <a:rPr lang="en-US" altLang="en-US" sz="1800" dirty="0">
                <a:latin typeface="Courier New" pitchFamily="49" charset="0"/>
                <a:cs typeface="Arial" charset="0"/>
              </a:rPr>
              <a:t>     if (myrank.ne.npes-1) then</a:t>
            </a:r>
          </a:p>
          <a:p>
            <a:pPr eaLnBrk="0" hangingPunct="0">
              <a:lnSpc>
                <a:spcPct val="90000"/>
              </a:lnSpc>
              <a:spcBef>
                <a:spcPct val="0"/>
              </a:spcBef>
              <a:buClrTx/>
              <a:buFontTx/>
              <a:buNone/>
            </a:pPr>
            <a:r>
              <a:rPr lang="en-US" altLang="en-US" sz="1800" dirty="0">
                <a:latin typeface="Courier New" pitchFamily="49" charset="0"/>
                <a:cs typeface="Arial" charset="0"/>
              </a:rPr>
              <a:t>        call </a:t>
            </a:r>
            <a:r>
              <a:rPr lang="en-US" altLang="en-US" sz="1800" dirty="0" err="1">
                <a:latin typeface="Courier New" pitchFamily="49" charset="0"/>
                <a:cs typeface="Arial" charset="0"/>
              </a:rPr>
              <a:t>mpi_send</a:t>
            </a:r>
            <a:r>
              <a:rPr lang="en-US" altLang="en-US" sz="1800" dirty="0">
                <a:latin typeface="Courier New" pitchFamily="49" charset="0"/>
                <a:cs typeface="Arial" charset="0"/>
              </a:rPr>
              <a:t> (image(</a:t>
            </a:r>
            <a:r>
              <a:rPr lang="en-US" altLang="en-US" sz="1800" dirty="0" err="1">
                <a:latin typeface="Courier New" pitchFamily="49" charset="0"/>
                <a:cs typeface="Arial" charset="0"/>
              </a:rPr>
              <a:t>myblock</a:t>
            </a:r>
            <a:r>
              <a:rPr lang="en-US" altLang="en-US" sz="1800" dirty="0">
                <a:latin typeface="Courier New" pitchFamily="49" charset="0"/>
                <a:cs typeface="Arial" charset="0"/>
              </a:rPr>
              <a:t>),1,mpi_real,inext,msgtag,</a:t>
            </a:r>
          </a:p>
          <a:p>
            <a:pPr eaLnBrk="0" hangingPunct="0">
              <a:lnSpc>
                <a:spcPct val="90000"/>
              </a:lnSpc>
              <a:spcBef>
                <a:spcPct val="0"/>
              </a:spcBef>
              <a:buClrTx/>
              <a:buFontTx/>
              <a:buNone/>
            </a:pPr>
            <a:r>
              <a:rPr lang="en-US" altLang="en-US" sz="1800" dirty="0">
                <a:latin typeface="Courier New" pitchFamily="49" charset="0"/>
                <a:cs typeface="Arial" charset="0"/>
              </a:rPr>
              <a:t> &amp;           </a:t>
            </a:r>
            <a:r>
              <a:rPr lang="en-US" altLang="en-US" sz="1800" dirty="0" err="1">
                <a:latin typeface="Courier New" pitchFamily="49" charset="0"/>
                <a:cs typeface="Arial" charset="0"/>
              </a:rPr>
              <a:t>mpi_comm_world,istat</a:t>
            </a:r>
            <a:r>
              <a:rPr lang="en-US" altLang="en-US" sz="1800" dirty="0">
                <a:latin typeface="Courier New" pitchFamily="49" charset="0"/>
                <a:cs typeface="Arial" charset="0"/>
              </a:rPr>
              <a:t>)</a:t>
            </a:r>
          </a:p>
          <a:p>
            <a:pPr eaLnBrk="0" hangingPunct="0">
              <a:lnSpc>
                <a:spcPct val="90000"/>
              </a:lnSpc>
              <a:spcBef>
                <a:spcPct val="0"/>
              </a:spcBef>
              <a:buClrTx/>
              <a:buFontTx/>
              <a:buNone/>
            </a:pPr>
            <a:r>
              <a:rPr lang="en-US" altLang="en-US" sz="1800" dirty="0">
                <a:latin typeface="Courier New" pitchFamily="49" charset="0"/>
                <a:cs typeface="Arial" charset="0"/>
              </a:rPr>
              <a:t>     call </a:t>
            </a:r>
            <a:r>
              <a:rPr lang="en-US" altLang="en-US" sz="1800" dirty="0" err="1">
                <a:latin typeface="Courier New" pitchFamily="49" charset="0"/>
                <a:cs typeface="Arial" charset="0"/>
              </a:rPr>
              <a:t>mpi_recv</a:t>
            </a:r>
            <a:r>
              <a:rPr lang="en-US" altLang="en-US" sz="1800" dirty="0">
                <a:latin typeface="Courier New" pitchFamily="49" charset="0"/>
                <a:cs typeface="Arial" charset="0"/>
              </a:rPr>
              <a:t> (</a:t>
            </a:r>
            <a:r>
              <a:rPr lang="en-US" altLang="en-US" sz="1800" dirty="0" err="1">
                <a:latin typeface="Courier New" pitchFamily="49" charset="0"/>
                <a:cs typeface="Arial" charset="0"/>
              </a:rPr>
              <a:t>overimage</a:t>
            </a:r>
            <a:r>
              <a:rPr lang="en-US" altLang="en-US" sz="1800" dirty="0">
                <a:latin typeface="Courier New" pitchFamily="49" charset="0"/>
                <a:cs typeface="Arial" charset="0"/>
              </a:rPr>
              <a:t>(myblock+1),1,mpi_real,inext,msgtag,</a:t>
            </a:r>
          </a:p>
          <a:p>
            <a:pPr eaLnBrk="0" hangingPunct="0">
              <a:lnSpc>
                <a:spcPct val="90000"/>
              </a:lnSpc>
              <a:spcBef>
                <a:spcPct val="0"/>
              </a:spcBef>
              <a:buClrTx/>
              <a:buFontTx/>
              <a:buNone/>
            </a:pPr>
            <a:r>
              <a:rPr lang="en-US" altLang="en-US" sz="1800" dirty="0">
                <a:latin typeface="Courier New" pitchFamily="49" charset="0"/>
                <a:cs typeface="Arial" charset="0"/>
              </a:rPr>
              <a:t> &amp;           </a:t>
            </a:r>
            <a:r>
              <a:rPr lang="en-US" altLang="en-US" sz="1800" dirty="0" err="1">
                <a:latin typeface="Courier New" pitchFamily="49" charset="0"/>
                <a:cs typeface="Arial" charset="0"/>
              </a:rPr>
              <a:t>mpi_comm_world,irecvstat,istat</a:t>
            </a:r>
            <a:r>
              <a:rPr lang="en-US" altLang="en-US" sz="1800" dirty="0">
                <a:latin typeface="Courier New" pitchFamily="49" charset="0"/>
                <a:cs typeface="Arial" charset="0"/>
              </a:rPr>
              <a:t>)</a:t>
            </a:r>
          </a:p>
          <a:p>
            <a:pPr eaLnBrk="0" hangingPunct="0">
              <a:lnSpc>
                <a:spcPct val="90000"/>
              </a:lnSpc>
              <a:spcBef>
                <a:spcPct val="0"/>
              </a:spcBef>
              <a:buClrTx/>
              <a:buFontTx/>
              <a:buNone/>
            </a:pPr>
            <a:r>
              <a:rPr lang="en-US" altLang="en-US" sz="1800" dirty="0">
                <a:latin typeface="Courier New" pitchFamily="49" charset="0"/>
                <a:cs typeface="Arial" charset="0"/>
              </a:rPr>
              <a:t>     </a:t>
            </a:r>
            <a:r>
              <a:rPr lang="en-US" altLang="en-US" sz="1800" dirty="0" err="1">
                <a:latin typeface="Courier New" pitchFamily="49" charset="0"/>
                <a:cs typeface="Arial" charset="0"/>
              </a:rPr>
              <a:t>endif</a:t>
            </a:r>
            <a:endParaRPr lang="en-US" altLang="en-US" sz="1800" dirty="0">
              <a:latin typeface="Courier New" pitchFamily="49" charset="0"/>
              <a:cs typeface="Arial" charset="0"/>
            </a:endParaRPr>
          </a:p>
          <a:p>
            <a:pPr eaLnBrk="0" hangingPunct="0">
              <a:lnSpc>
                <a:spcPct val="90000"/>
              </a:lnSpc>
              <a:spcBef>
                <a:spcPct val="0"/>
              </a:spcBef>
              <a:buClrTx/>
              <a:buFontTx/>
              <a:buNone/>
            </a:pPr>
            <a:r>
              <a:rPr lang="en-US" altLang="en-US" sz="1800" dirty="0">
                <a:latin typeface="Courier New" pitchFamily="49" charset="0"/>
                <a:cs typeface="Arial" charset="0"/>
              </a:rPr>
              <a:t>     if (myrank.ne.0) then</a:t>
            </a:r>
          </a:p>
          <a:p>
            <a:pPr eaLnBrk="0" hangingPunct="0">
              <a:lnSpc>
                <a:spcPct val="90000"/>
              </a:lnSpc>
              <a:spcBef>
                <a:spcPct val="0"/>
              </a:spcBef>
              <a:buClrTx/>
              <a:buFontTx/>
              <a:buNone/>
            </a:pPr>
            <a:r>
              <a:rPr lang="en-US" altLang="en-US" sz="1800" dirty="0">
                <a:latin typeface="Courier New" pitchFamily="49" charset="0"/>
                <a:cs typeface="Arial" charset="0"/>
              </a:rPr>
              <a:t>        call </a:t>
            </a:r>
            <a:r>
              <a:rPr lang="en-US" altLang="en-US" sz="1800" dirty="0" err="1">
                <a:latin typeface="Courier New" pitchFamily="49" charset="0"/>
                <a:cs typeface="Arial" charset="0"/>
              </a:rPr>
              <a:t>mpi_send</a:t>
            </a:r>
            <a:r>
              <a:rPr lang="en-US" altLang="en-US" sz="1800" dirty="0">
                <a:latin typeface="Courier New" pitchFamily="49" charset="0"/>
                <a:cs typeface="Arial" charset="0"/>
              </a:rPr>
              <a:t> (image(1),1,mpi_real,iprev,msgtag,</a:t>
            </a:r>
          </a:p>
          <a:p>
            <a:pPr eaLnBrk="0" hangingPunct="0">
              <a:lnSpc>
                <a:spcPct val="90000"/>
              </a:lnSpc>
              <a:spcBef>
                <a:spcPct val="0"/>
              </a:spcBef>
              <a:buClrTx/>
              <a:buFontTx/>
              <a:buNone/>
            </a:pPr>
            <a:r>
              <a:rPr lang="en-US" altLang="en-US" sz="1800" dirty="0">
                <a:latin typeface="Courier New" pitchFamily="49" charset="0"/>
                <a:cs typeface="Arial" charset="0"/>
              </a:rPr>
              <a:t> &amp;           </a:t>
            </a:r>
            <a:r>
              <a:rPr lang="en-US" altLang="en-US" sz="1800" dirty="0" err="1">
                <a:latin typeface="Courier New" pitchFamily="49" charset="0"/>
                <a:cs typeface="Arial" charset="0"/>
              </a:rPr>
              <a:t>mpi_comm_world,istat</a:t>
            </a:r>
            <a:r>
              <a:rPr lang="en-US" altLang="en-US" sz="1800" dirty="0">
                <a:latin typeface="Courier New" pitchFamily="49" charset="0"/>
                <a:cs typeface="Arial" charset="0"/>
              </a:rPr>
              <a:t>)</a:t>
            </a:r>
          </a:p>
          <a:p>
            <a:pPr eaLnBrk="0" hangingPunct="0">
              <a:lnSpc>
                <a:spcPct val="90000"/>
              </a:lnSpc>
              <a:spcBef>
                <a:spcPct val="0"/>
              </a:spcBef>
              <a:buClrTx/>
              <a:buFontTx/>
              <a:buNone/>
            </a:pPr>
            <a:r>
              <a:rPr lang="en-US" altLang="en-US" sz="1800" dirty="0">
                <a:latin typeface="Courier New" pitchFamily="49" charset="0"/>
                <a:cs typeface="Arial" charset="0"/>
              </a:rPr>
              <a:t>        call </a:t>
            </a:r>
            <a:r>
              <a:rPr lang="en-US" altLang="en-US" sz="1800" dirty="0" err="1">
                <a:latin typeface="Courier New" pitchFamily="49" charset="0"/>
                <a:cs typeface="Arial" charset="0"/>
              </a:rPr>
              <a:t>mpi_recv</a:t>
            </a:r>
            <a:r>
              <a:rPr lang="en-US" altLang="en-US" sz="1800" dirty="0">
                <a:latin typeface="Courier New" pitchFamily="49" charset="0"/>
                <a:cs typeface="Arial" charset="0"/>
              </a:rPr>
              <a:t> (</a:t>
            </a:r>
            <a:r>
              <a:rPr lang="en-US" altLang="en-US" sz="1800" dirty="0" err="1">
                <a:latin typeface="Courier New" pitchFamily="49" charset="0"/>
                <a:cs typeface="Arial" charset="0"/>
              </a:rPr>
              <a:t>overimage</a:t>
            </a:r>
            <a:r>
              <a:rPr lang="en-US" altLang="en-US" sz="1800" dirty="0">
                <a:latin typeface="Courier New" pitchFamily="49" charset="0"/>
                <a:cs typeface="Arial" charset="0"/>
              </a:rPr>
              <a:t>(0),1,mpi_real,iprev,msgtag,</a:t>
            </a:r>
          </a:p>
          <a:p>
            <a:pPr eaLnBrk="0" hangingPunct="0">
              <a:lnSpc>
                <a:spcPct val="90000"/>
              </a:lnSpc>
              <a:spcBef>
                <a:spcPct val="0"/>
              </a:spcBef>
              <a:buClrTx/>
              <a:buFontTx/>
              <a:buNone/>
            </a:pPr>
            <a:r>
              <a:rPr lang="en-US" altLang="en-US" sz="1800" dirty="0">
                <a:latin typeface="Courier New" pitchFamily="49" charset="0"/>
                <a:cs typeface="Arial" charset="0"/>
              </a:rPr>
              <a:t> &amp;           </a:t>
            </a:r>
            <a:r>
              <a:rPr lang="en-US" altLang="en-US" sz="1800" dirty="0" err="1">
                <a:latin typeface="Courier New" pitchFamily="49" charset="0"/>
                <a:cs typeface="Arial" charset="0"/>
              </a:rPr>
              <a:t>mpi_comm_world,irecvstat,istat</a:t>
            </a:r>
            <a:r>
              <a:rPr lang="en-US" altLang="en-US" sz="1800" dirty="0">
                <a:latin typeface="Courier New" pitchFamily="49" charset="0"/>
                <a:cs typeface="Arial" charset="0"/>
              </a:rPr>
              <a:t>)</a:t>
            </a:r>
          </a:p>
          <a:p>
            <a:pPr eaLnBrk="0" hangingPunct="0">
              <a:lnSpc>
                <a:spcPct val="90000"/>
              </a:lnSpc>
              <a:spcBef>
                <a:spcPct val="0"/>
              </a:spcBef>
              <a:buClrTx/>
              <a:buFontTx/>
              <a:buNone/>
            </a:pPr>
            <a:r>
              <a:rPr lang="en-US" altLang="en-US" sz="1800" dirty="0">
                <a:latin typeface="Courier New" pitchFamily="49" charset="0"/>
                <a:cs typeface="Arial" charset="0"/>
              </a:rPr>
              <a:t>     </a:t>
            </a:r>
            <a:r>
              <a:rPr lang="en-US" altLang="en-US" sz="1800" dirty="0" err="1">
                <a:latin typeface="Courier New" pitchFamily="49" charset="0"/>
                <a:cs typeface="Arial" charset="0"/>
              </a:rPr>
              <a:t>endif</a:t>
            </a:r>
            <a:endParaRPr lang="en-US" altLang="en-US" sz="1800" dirty="0">
              <a:latin typeface="Courier New" pitchFamily="49" charset="0"/>
              <a:cs typeface="Arial" charset="0"/>
            </a:endParaRPr>
          </a:p>
          <a:p>
            <a:pPr eaLnBrk="0" hangingPunct="0">
              <a:lnSpc>
                <a:spcPct val="90000"/>
              </a:lnSpc>
              <a:spcBef>
                <a:spcPct val="0"/>
              </a:spcBef>
              <a:buClrTx/>
              <a:buFontTx/>
              <a:buNone/>
            </a:pPr>
            <a:r>
              <a:rPr lang="en-US" altLang="en-US" sz="1800" dirty="0">
                <a:latin typeface="Courier New" pitchFamily="49" charset="0"/>
                <a:cs typeface="Arial" charset="0"/>
              </a:rPr>
              <a:t>  enddo    ! end do </a:t>
            </a:r>
            <a:r>
              <a:rPr lang="en-US" altLang="en-US" sz="1800" dirty="0" err="1">
                <a:latin typeface="Courier New" pitchFamily="49" charset="0"/>
                <a:cs typeface="Arial" charset="0"/>
              </a:rPr>
              <a:t>iter</a:t>
            </a:r>
            <a:endParaRPr lang="en-US" altLang="en-US" sz="1800" dirty="0">
              <a:latin typeface="Courier New" pitchFamily="49" charset="0"/>
              <a:cs typeface="Arial" charset="0"/>
            </a:endParaRPr>
          </a:p>
          <a:p>
            <a:pPr eaLnBrk="0" hangingPunct="0">
              <a:lnSpc>
                <a:spcPct val="90000"/>
              </a:lnSpc>
              <a:spcBef>
                <a:spcPct val="0"/>
              </a:spcBef>
              <a:buClrTx/>
              <a:buFontTx/>
              <a:buNone/>
            </a:pPr>
            <a:r>
              <a:rPr lang="en-US" altLang="en-US" sz="1800" dirty="0">
                <a:latin typeface="Courier New" pitchFamily="49" charset="0"/>
                <a:cs typeface="Arial" charset="0"/>
              </a:rPr>
              <a:t>      </a:t>
            </a:r>
          </a:p>
          <a:p>
            <a:pPr eaLnBrk="0" hangingPunct="0">
              <a:lnSpc>
                <a:spcPct val="90000"/>
              </a:lnSpc>
              <a:spcBef>
                <a:spcPct val="0"/>
              </a:spcBef>
              <a:buClrTx/>
              <a:buFontTx/>
              <a:buNone/>
            </a:pPr>
            <a:r>
              <a:rPr lang="en-US" altLang="en-US" sz="1800" dirty="0">
                <a:latin typeface="Courier New" pitchFamily="49" charset="0"/>
                <a:cs typeface="Arial" charset="0"/>
              </a:rPr>
              <a:t>c call barrier and exit</a:t>
            </a:r>
          </a:p>
          <a:p>
            <a:pPr eaLnBrk="0" hangingPunct="0">
              <a:lnSpc>
                <a:spcPct val="90000"/>
              </a:lnSpc>
              <a:spcBef>
                <a:spcPct val="0"/>
              </a:spcBef>
              <a:buClrTx/>
              <a:buFontTx/>
              <a:buNone/>
            </a:pPr>
            <a:r>
              <a:rPr lang="en-US" altLang="en-US" sz="1800" dirty="0">
                <a:latin typeface="Courier New" pitchFamily="49" charset="0"/>
                <a:cs typeface="Arial" charset="0"/>
              </a:rPr>
              <a:t>  call </a:t>
            </a:r>
            <a:r>
              <a:rPr lang="en-US" altLang="en-US" sz="1800" dirty="0" err="1">
                <a:latin typeface="Courier New" pitchFamily="49" charset="0"/>
                <a:cs typeface="Arial" charset="0"/>
              </a:rPr>
              <a:t>mpi_barrier</a:t>
            </a:r>
            <a:r>
              <a:rPr lang="en-US" altLang="en-US" sz="1800" dirty="0">
                <a:latin typeface="Courier New" pitchFamily="49" charset="0"/>
                <a:cs typeface="Arial" charset="0"/>
              </a:rPr>
              <a:t>(</a:t>
            </a:r>
            <a:r>
              <a:rPr lang="en-US" altLang="en-US" sz="1800" dirty="0" err="1">
                <a:latin typeface="Courier New" pitchFamily="49" charset="0"/>
                <a:cs typeface="Arial" charset="0"/>
              </a:rPr>
              <a:t>MPI_COMM_WORLD,istat</a:t>
            </a:r>
            <a:r>
              <a:rPr lang="en-US" altLang="en-US" sz="1800" dirty="0">
                <a:latin typeface="Courier New" pitchFamily="49" charset="0"/>
                <a:cs typeface="Arial" charset="0"/>
              </a:rPr>
              <a:t>)</a:t>
            </a:r>
          </a:p>
          <a:p>
            <a:pPr eaLnBrk="0" hangingPunct="0">
              <a:lnSpc>
                <a:spcPct val="90000"/>
              </a:lnSpc>
              <a:spcBef>
                <a:spcPct val="0"/>
              </a:spcBef>
              <a:buClrTx/>
              <a:buFontTx/>
              <a:buNone/>
            </a:pPr>
            <a:r>
              <a:rPr lang="en-US" altLang="en-US" sz="1800" dirty="0">
                <a:latin typeface="Courier New" pitchFamily="49" charset="0"/>
                <a:cs typeface="Arial" charset="0"/>
              </a:rPr>
              <a:t>  call </a:t>
            </a:r>
            <a:r>
              <a:rPr lang="en-US" altLang="en-US" sz="1800" dirty="0" err="1">
                <a:latin typeface="Courier New" pitchFamily="49" charset="0"/>
                <a:cs typeface="Arial" charset="0"/>
              </a:rPr>
              <a:t>mpi_finalize</a:t>
            </a:r>
            <a:r>
              <a:rPr lang="en-US" altLang="en-US" sz="1800" dirty="0">
                <a:latin typeface="Courier New" pitchFamily="49" charset="0"/>
                <a:cs typeface="Arial" charset="0"/>
              </a:rPr>
              <a:t> (</a:t>
            </a:r>
            <a:r>
              <a:rPr lang="en-US" altLang="en-US" sz="1800" dirty="0" err="1">
                <a:latin typeface="Courier New" pitchFamily="49" charset="0"/>
                <a:cs typeface="Arial" charset="0"/>
              </a:rPr>
              <a:t>istat</a:t>
            </a:r>
            <a:r>
              <a:rPr lang="en-US" altLang="en-US" sz="1800" dirty="0">
                <a:latin typeface="Courier New" pitchFamily="49" charset="0"/>
                <a:cs typeface="Arial" charset="0"/>
              </a:rPr>
              <a:t>)</a:t>
            </a:r>
          </a:p>
          <a:p>
            <a:pPr eaLnBrk="0" hangingPunct="0">
              <a:lnSpc>
                <a:spcPct val="90000"/>
              </a:lnSpc>
              <a:spcBef>
                <a:spcPct val="0"/>
              </a:spcBef>
              <a:buClrTx/>
              <a:buFontTx/>
              <a:buNone/>
            </a:pPr>
            <a:endParaRPr lang="en-US" altLang="en-US" sz="1800" dirty="0">
              <a:latin typeface="Courier New" pitchFamily="49" charset="0"/>
              <a:cs typeface="Arial" charset="0"/>
            </a:endParaRPr>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6" descr="image"/>
          <p:cNvPicPr>
            <a:picLocks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0" y="3521075"/>
            <a:ext cx="2995613" cy="2946400"/>
          </a:xfrm>
          <a:noFill/>
        </p:spPr>
      </p:pic>
      <p:sp>
        <p:nvSpPr>
          <p:cNvPr id="113667" name="Rectangle 2"/>
          <p:cNvSpPr>
            <a:spLocks noGrp="1" noChangeArrowheads="1"/>
          </p:cNvSpPr>
          <p:nvPr>
            <p:ph type="title" sz="quarter" idx="4294967295"/>
          </p:nvPr>
        </p:nvSpPr>
        <p:spPr>
          <a:xfrm>
            <a:off x="2592388" y="47625"/>
            <a:ext cx="6551612" cy="1143000"/>
          </a:xfrm>
        </p:spPr>
        <p:txBody>
          <a:bodyPr/>
          <a:lstStyle/>
          <a:p>
            <a:r>
              <a:rPr lang="en-US" altLang="en-US" smtClean="0">
                <a:latin typeface="Times New Roman" pitchFamily="18" charset="0"/>
                <a:cs typeface="Times New Roman" pitchFamily="18" charset="0"/>
              </a:rPr>
              <a:t>Sample Results of smoothing</a:t>
            </a:r>
          </a:p>
        </p:txBody>
      </p:sp>
      <p:pic>
        <p:nvPicPr>
          <p:cNvPr id="113668" name="Picture 4" descr="image"/>
          <p:cNvPicPr>
            <a:picLocks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0" y="1219200"/>
            <a:ext cx="3910013" cy="2438400"/>
          </a:xfrm>
          <a:noFill/>
        </p:spPr>
      </p:pic>
      <p:pic>
        <p:nvPicPr>
          <p:cNvPr id="113669" name="Picture 11" descr="image"/>
          <p:cNvPicPr>
            <a:picLocks noChangeAspect="1" noChangeArrowheads="1"/>
          </p:cNvPicPr>
          <p:nvPr>
            <p:ph sz="quarter" idx="4294967295"/>
          </p:nvPr>
        </p:nvPicPr>
        <p:blipFill>
          <a:blip r:embed="rId4" cstate="print">
            <a:extLst>
              <a:ext uri="{28A0092B-C50C-407E-A947-70E740481C1C}">
                <a14:useLocalDpi xmlns:a14="http://schemas.microsoft.com/office/drawing/2010/main" val="0"/>
              </a:ext>
            </a:extLst>
          </a:blip>
          <a:srcRect/>
          <a:stretch>
            <a:fillRect/>
          </a:stretch>
        </p:blipFill>
        <p:spPr>
          <a:xfrm>
            <a:off x="5895975" y="4038600"/>
            <a:ext cx="3248025" cy="2438400"/>
          </a:xfrm>
          <a:noFill/>
        </p:spPr>
      </p:pic>
      <p:pic>
        <p:nvPicPr>
          <p:cNvPr id="113670" name="Picture 13" descr="image"/>
          <p:cNvPicPr>
            <a:picLocks noChangeAspect="1" noChangeArrowheads="1"/>
          </p:cNvPicPr>
          <p:nvPr>
            <p:ph sz="quarter" idx="4294967295"/>
          </p:nvPr>
        </p:nvPicPr>
        <p:blipFill>
          <a:blip r:embed="rId5" cstate="print">
            <a:extLst>
              <a:ext uri="{28A0092B-C50C-407E-A947-70E740481C1C}">
                <a14:useLocalDpi xmlns:a14="http://schemas.microsoft.com/office/drawing/2010/main" val="0"/>
              </a:ext>
            </a:extLst>
          </a:blip>
          <a:srcRect/>
          <a:stretch>
            <a:fillRect/>
          </a:stretch>
        </p:blipFill>
        <p:spPr>
          <a:xfrm>
            <a:off x="5895975" y="1219200"/>
            <a:ext cx="3248025" cy="2438400"/>
          </a:xfrm>
          <a:noFill/>
        </p:spPr>
      </p:pic>
      <p:sp>
        <p:nvSpPr>
          <p:cNvPr id="113671" name="Text Box 9"/>
          <p:cNvSpPr txBox="1">
            <a:spLocks noChangeArrowheads="1"/>
          </p:cNvSpPr>
          <p:nvPr/>
        </p:nvSpPr>
        <p:spPr bwMode="auto">
          <a:xfrm>
            <a:off x="3733800" y="2438400"/>
            <a:ext cx="2133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a:spcBef>
                <a:spcPct val="50000"/>
              </a:spcBef>
              <a:buClrTx/>
              <a:buFontTx/>
              <a:buNone/>
            </a:pPr>
            <a:r>
              <a:rPr lang="en-US" altLang="en-US" sz="1800">
                <a:latin typeface="Arial" charset="0"/>
                <a:cs typeface="Arial" charset="0"/>
              </a:rPr>
              <a:t>Input</a:t>
            </a:r>
          </a:p>
        </p:txBody>
      </p:sp>
      <p:sp>
        <p:nvSpPr>
          <p:cNvPr id="113672" name="Text Box 10"/>
          <p:cNvSpPr txBox="1">
            <a:spLocks noChangeArrowheads="1"/>
          </p:cNvSpPr>
          <p:nvPr/>
        </p:nvSpPr>
        <p:spPr bwMode="auto">
          <a:xfrm>
            <a:off x="3886200" y="4724400"/>
            <a:ext cx="17526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a:spcBef>
                <a:spcPct val="50000"/>
              </a:spcBef>
              <a:buClrTx/>
              <a:buFontTx/>
              <a:buNone/>
            </a:pPr>
            <a:r>
              <a:rPr lang="en-US" altLang="en-US" sz="1800">
                <a:latin typeface="Arial" charset="0"/>
                <a:cs typeface="Arial" charset="0"/>
              </a:rPr>
              <a:t>Output:</a:t>
            </a:r>
          </a:p>
          <a:p>
            <a:pPr algn="r">
              <a:spcBef>
                <a:spcPct val="50000"/>
              </a:spcBef>
              <a:buClrTx/>
              <a:buFontTx/>
              <a:buNone/>
            </a:pPr>
            <a:r>
              <a:rPr lang="en-US" altLang="en-US" sz="1800">
                <a:latin typeface="Arial" charset="0"/>
                <a:cs typeface="Arial" charset="0"/>
              </a:rPr>
              <a:t>1000 Iterations</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en-US" altLang="en-US" smtClean="0">
                <a:latin typeface="Times New Roman" pitchFamily="18" charset="0"/>
                <a:cs typeface="Times New Roman" pitchFamily="18" charset="0"/>
              </a:rPr>
              <a:t>Drawbacks of this Algorithm</a:t>
            </a:r>
          </a:p>
        </p:txBody>
      </p:sp>
      <p:sp>
        <p:nvSpPr>
          <p:cNvPr id="114691" name="Rectangle 3"/>
          <p:cNvSpPr>
            <a:spLocks noGrp="1" noChangeArrowheads="1"/>
          </p:cNvSpPr>
          <p:nvPr>
            <p:ph idx="1"/>
          </p:nvPr>
        </p:nvSpPr>
        <p:spPr/>
        <p:txBody>
          <a:bodyPr/>
          <a:lstStyle/>
          <a:p>
            <a:r>
              <a:rPr lang="en-US" altLang="en-US" smtClean="0">
                <a:solidFill>
                  <a:srgbClr val="FF0000"/>
                </a:solidFill>
                <a:latin typeface="Times New Roman" pitchFamily="18" charset="0"/>
                <a:cs typeface="Times New Roman" pitchFamily="18" charset="0"/>
              </a:rPr>
              <a:t>Deadlock</a:t>
            </a:r>
            <a:r>
              <a:rPr lang="en-US" altLang="en-US" smtClean="0">
                <a:latin typeface="Times New Roman" pitchFamily="18" charset="0"/>
                <a:cs typeface="Times New Roman" pitchFamily="18" charset="0"/>
              </a:rPr>
              <a:t> can occur depending on the implentation of MPI (i.e. if MPI_SEND blocks)</a:t>
            </a:r>
          </a:p>
          <a:p>
            <a:r>
              <a:rPr lang="en-US" altLang="en-US" smtClean="0">
                <a:latin typeface="Times New Roman" pitchFamily="18" charset="0"/>
                <a:cs typeface="Times New Roman" pitchFamily="18" charset="0"/>
              </a:rPr>
              <a:t>There is </a:t>
            </a:r>
            <a:r>
              <a:rPr lang="en-US" altLang="en-US" smtClean="0">
                <a:solidFill>
                  <a:srgbClr val="FF0000"/>
                </a:solidFill>
                <a:latin typeface="Times New Roman" pitchFamily="18" charset="0"/>
                <a:cs typeface="Times New Roman" pitchFamily="18" charset="0"/>
              </a:rPr>
              <a:t>no</a:t>
            </a:r>
            <a:r>
              <a:rPr lang="en-US" altLang="en-US" smtClean="0">
                <a:latin typeface="Times New Roman" pitchFamily="18" charset="0"/>
                <a:cs typeface="Times New Roman" pitchFamily="18" charset="0"/>
              </a:rPr>
              <a:t> communication/computation </a:t>
            </a:r>
            <a:r>
              <a:rPr lang="en-US" altLang="en-US" smtClean="0">
                <a:solidFill>
                  <a:srgbClr val="FF0000"/>
                </a:solidFill>
                <a:latin typeface="Times New Roman" pitchFamily="18" charset="0"/>
                <a:cs typeface="Times New Roman" pitchFamily="18" charset="0"/>
              </a:rPr>
              <a:t>overlap</a:t>
            </a:r>
            <a:r>
              <a:rPr lang="en-US" altLang="en-US" smtClean="0">
                <a:latin typeface="Times New Roman" pitchFamily="18" charset="0"/>
                <a:cs typeface="Times New Roman" pitchFamily="18" charset="0"/>
              </a:rPr>
              <a:t>, that is, no latency hiding</a:t>
            </a:r>
          </a:p>
          <a:p>
            <a:r>
              <a:rPr lang="en-US" altLang="en-US" smtClean="0">
                <a:latin typeface="Times New Roman" pitchFamily="18" charset="0"/>
                <a:cs typeface="Times New Roman" pitchFamily="18" charset="0"/>
              </a:rPr>
              <a:t>Final processor must receive first and then propagate sends back down the line</a:t>
            </a:r>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idx="4294967295"/>
          </p:nvPr>
        </p:nvSpPr>
        <p:spPr>
          <a:xfrm>
            <a:off x="1829594" y="0"/>
            <a:ext cx="6551612" cy="1143000"/>
          </a:xfrm>
        </p:spPr>
        <p:txBody>
          <a:bodyPr/>
          <a:lstStyle/>
          <a:p>
            <a:pPr algn="ctr"/>
            <a:r>
              <a:rPr lang="en-US" altLang="en-US" sz="3600" dirty="0" smtClean="0">
                <a:latin typeface="Times New Roman" pitchFamily="18" charset="0"/>
                <a:cs typeface="Times New Roman" pitchFamily="18" charset="0"/>
              </a:rPr>
              <a:t>Drawbacks</a:t>
            </a:r>
          </a:p>
        </p:txBody>
      </p:sp>
      <p:graphicFrame>
        <p:nvGraphicFramePr>
          <p:cNvPr id="107621" name="Group 101"/>
          <p:cNvGraphicFramePr>
            <a:graphicFrameLocks noGrp="1"/>
          </p:cNvGraphicFramePr>
          <p:nvPr>
            <p:ph idx="4294967295"/>
            <p:extLst>
              <p:ext uri="{D42A27DB-BD31-4B8C-83A1-F6EECF244321}">
                <p14:modId xmlns:p14="http://schemas.microsoft.com/office/powerpoint/2010/main" val="8059895"/>
              </p:ext>
            </p:extLst>
          </p:nvPr>
        </p:nvGraphicFramePr>
        <p:xfrm>
          <a:off x="1219200" y="1295400"/>
          <a:ext cx="7696200" cy="4525963"/>
        </p:xfrm>
        <a:graphic>
          <a:graphicData uri="http://schemas.openxmlformats.org/drawingml/2006/table">
            <a:tbl>
              <a:tblPr/>
              <a:tblGrid>
                <a:gridCol w="1924050"/>
                <a:gridCol w="1924050"/>
                <a:gridCol w="1924050"/>
                <a:gridCol w="1924050"/>
              </a:tblGrid>
              <a:tr h="647700">
                <a:tc>
                  <a:txBody>
                    <a:bodyPr/>
                    <a:lstStyle>
                      <a:lvl1pPr>
                        <a:lnSpc>
                          <a:spcPct val="90000"/>
                        </a:lnSpc>
                        <a:spcBef>
                          <a:spcPct val="20000"/>
                        </a:spcBef>
                        <a:spcAft>
                          <a:spcPct val="20000"/>
                        </a:spcAft>
                        <a:buClr>
                          <a:srgbClr val="336699"/>
                        </a:buClr>
                        <a:buSzPct val="115000"/>
                        <a:buFont typeface="Wingdings" pitchFamily="2" charset="2"/>
                        <a:defRPr sz="2800">
                          <a:solidFill>
                            <a:srgbClr val="003366"/>
                          </a:solidFill>
                          <a:latin typeface="Trebuchet MS" pitchFamily="34" charset="0"/>
                          <a:cs typeface="Arial" charset="0"/>
                        </a:defRPr>
                      </a:lvl1pPr>
                      <a:lvl2pPr marL="742950" indent="-285750">
                        <a:lnSpc>
                          <a:spcPct val="90000"/>
                        </a:lnSpc>
                        <a:spcBef>
                          <a:spcPct val="20000"/>
                        </a:spcBef>
                        <a:spcAft>
                          <a:spcPct val="20000"/>
                        </a:spcAft>
                        <a:buClr>
                          <a:srgbClr val="6699CC"/>
                        </a:buClr>
                        <a:buSzPct val="125000"/>
                        <a:defRPr sz="2400">
                          <a:solidFill>
                            <a:srgbClr val="335F89"/>
                          </a:solidFill>
                          <a:latin typeface="Trebuchet MS" pitchFamily="34" charset="0"/>
                          <a:cs typeface="Arial" charset="0"/>
                        </a:defRPr>
                      </a:lvl2pPr>
                      <a:lvl3pPr marL="1143000" indent="-228600">
                        <a:lnSpc>
                          <a:spcPct val="90000"/>
                        </a:lnSpc>
                        <a:spcBef>
                          <a:spcPct val="20000"/>
                        </a:spcBef>
                        <a:spcAft>
                          <a:spcPct val="20000"/>
                        </a:spcAft>
                        <a:buClr>
                          <a:srgbClr val="336699"/>
                        </a:buClr>
                        <a:buSzPct val="115000"/>
                        <a:buFont typeface="Wingdings" pitchFamily="2" charset="2"/>
                        <a:defRPr sz="2000">
                          <a:solidFill>
                            <a:schemeClr val="accent2"/>
                          </a:solidFill>
                          <a:latin typeface="Trebuchet MS" pitchFamily="34" charset="0"/>
                          <a:cs typeface="Arial" charset="0"/>
                        </a:defRPr>
                      </a:lvl3pPr>
                      <a:lvl4pPr marL="1600200" indent="-228600">
                        <a:spcBef>
                          <a:spcPct val="20000"/>
                        </a:spcBef>
                        <a:buSzPct val="75000"/>
                        <a:buFont typeface="Wingdings" pitchFamily="2" charset="2"/>
                        <a:defRPr>
                          <a:solidFill>
                            <a:schemeClr val="accent2"/>
                          </a:solidFill>
                          <a:latin typeface="Trebuchet MS" pitchFamily="34" charset="0"/>
                          <a:cs typeface="Arial" charset="0"/>
                        </a:defRPr>
                      </a:lvl4pPr>
                      <a:lvl5pPr marL="2057400" indent="-228600">
                        <a:spcBef>
                          <a:spcPct val="20000"/>
                        </a:spcBef>
                        <a:buSzPct val="80000"/>
                        <a:defRPr>
                          <a:solidFill>
                            <a:schemeClr val="accent2"/>
                          </a:solidFill>
                          <a:latin typeface="Trebuchet MS" pitchFamily="34" charset="0"/>
                          <a:cs typeface="Arial" charset="0"/>
                        </a:defRPr>
                      </a:lvl5pPr>
                      <a:lvl6pPr marL="2514600" indent="-228600" fontAlgn="base">
                        <a:spcBef>
                          <a:spcPct val="20000"/>
                        </a:spcBef>
                        <a:spcAft>
                          <a:spcPct val="0"/>
                        </a:spcAft>
                        <a:buSzPct val="80000"/>
                        <a:defRPr>
                          <a:solidFill>
                            <a:schemeClr val="accent2"/>
                          </a:solidFill>
                          <a:latin typeface="Trebuchet MS" pitchFamily="34" charset="0"/>
                          <a:cs typeface="Arial" charset="0"/>
                        </a:defRPr>
                      </a:lvl6pPr>
                      <a:lvl7pPr marL="2971800" indent="-228600" fontAlgn="base">
                        <a:spcBef>
                          <a:spcPct val="20000"/>
                        </a:spcBef>
                        <a:spcAft>
                          <a:spcPct val="0"/>
                        </a:spcAft>
                        <a:buSzPct val="80000"/>
                        <a:defRPr>
                          <a:solidFill>
                            <a:schemeClr val="accent2"/>
                          </a:solidFill>
                          <a:latin typeface="Trebuchet MS" pitchFamily="34" charset="0"/>
                          <a:cs typeface="Arial" charset="0"/>
                        </a:defRPr>
                      </a:lvl7pPr>
                      <a:lvl8pPr marL="3429000" indent="-228600" fontAlgn="base">
                        <a:spcBef>
                          <a:spcPct val="20000"/>
                        </a:spcBef>
                        <a:spcAft>
                          <a:spcPct val="0"/>
                        </a:spcAft>
                        <a:buSzPct val="80000"/>
                        <a:defRPr>
                          <a:solidFill>
                            <a:schemeClr val="accent2"/>
                          </a:solidFill>
                          <a:latin typeface="Trebuchet MS" pitchFamily="34" charset="0"/>
                          <a:cs typeface="Arial" charset="0"/>
                        </a:defRPr>
                      </a:lvl8pPr>
                      <a:lvl9pPr marL="3886200" indent="-228600" fontAlgn="base">
                        <a:spcBef>
                          <a:spcPct val="20000"/>
                        </a:spcBef>
                        <a:spcAft>
                          <a:spcPct val="0"/>
                        </a:spcAft>
                        <a:buSzPct val="80000"/>
                        <a:defRPr>
                          <a:solidFill>
                            <a:schemeClr val="accent2"/>
                          </a:solidFill>
                          <a:latin typeface="Trebuchet MS" pitchFamily="34" charset="0"/>
                          <a:cs typeface="Arial" charset="0"/>
                        </a:defRPr>
                      </a:lvl9pPr>
                    </a:lstStyle>
                    <a:p>
                      <a:pPr marL="0" marR="0" lvl="0" indent="0" algn="l" defTabSz="914400" rtl="0" eaLnBrk="1" fontAlgn="base" latinLnBrk="0" hangingPunct="1">
                        <a:lnSpc>
                          <a:spcPct val="90000"/>
                        </a:lnSpc>
                        <a:spcBef>
                          <a:spcPct val="20000"/>
                        </a:spcBef>
                        <a:spcAft>
                          <a:spcPct val="20000"/>
                        </a:spcAft>
                        <a:buClr>
                          <a:srgbClr val="336699"/>
                        </a:buClr>
                        <a:buSzPct val="115000"/>
                        <a:buFont typeface="Wingdings" pitchFamily="2" charset="2"/>
                        <a:buNone/>
                        <a:tabLst/>
                      </a:pPr>
                      <a:r>
                        <a:rPr kumimoji="0" lang="en-US" altLang="en-US" sz="2800" b="0" i="0" u="none" strike="noStrike" cap="none" normalizeH="0" baseline="0" dirty="0" smtClean="0">
                          <a:ln>
                            <a:noFill/>
                          </a:ln>
                          <a:solidFill>
                            <a:srgbClr val="003366"/>
                          </a:solidFill>
                          <a:effectLst/>
                          <a:latin typeface="Trebuchet MS" pitchFamily="34" charset="0"/>
                          <a:cs typeface="Arial" charset="0"/>
                        </a:rPr>
                        <a:t>Rank 0</a:t>
                      </a:r>
                    </a:p>
                  </a:txBody>
                  <a:tcPr anchor="ctr" anchorCtr="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5">
                        <a:lumMod val="20000"/>
                        <a:lumOff val="80000"/>
                      </a:schemeClr>
                    </a:solidFill>
                  </a:tcPr>
                </a:tc>
                <a:tc>
                  <a:txBody>
                    <a:bodyPr/>
                    <a:lstStyle>
                      <a:lvl1pPr>
                        <a:lnSpc>
                          <a:spcPct val="90000"/>
                        </a:lnSpc>
                        <a:spcBef>
                          <a:spcPct val="20000"/>
                        </a:spcBef>
                        <a:spcAft>
                          <a:spcPct val="20000"/>
                        </a:spcAft>
                        <a:buClr>
                          <a:srgbClr val="336699"/>
                        </a:buClr>
                        <a:buSzPct val="115000"/>
                        <a:buFont typeface="Wingdings" pitchFamily="2" charset="2"/>
                        <a:defRPr sz="2800">
                          <a:solidFill>
                            <a:srgbClr val="003366"/>
                          </a:solidFill>
                          <a:latin typeface="Trebuchet MS" pitchFamily="34" charset="0"/>
                          <a:cs typeface="Arial" charset="0"/>
                        </a:defRPr>
                      </a:lvl1pPr>
                      <a:lvl2pPr marL="742950" indent="-285750">
                        <a:lnSpc>
                          <a:spcPct val="90000"/>
                        </a:lnSpc>
                        <a:spcBef>
                          <a:spcPct val="20000"/>
                        </a:spcBef>
                        <a:spcAft>
                          <a:spcPct val="20000"/>
                        </a:spcAft>
                        <a:buClr>
                          <a:srgbClr val="6699CC"/>
                        </a:buClr>
                        <a:buSzPct val="125000"/>
                        <a:defRPr sz="2400">
                          <a:solidFill>
                            <a:srgbClr val="335F89"/>
                          </a:solidFill>
                          <a:latin typeface="Trebuchet MS" pitchFamily="34" charset="0"/>
                          <a:cs typeface="Arial" charset="0"/>
                        </a:defRPr>
                      </a:lvl2pPr>
                      <a:lvl3pPr marL="1143000" indent="-228600">
                        <a:lnSpc>
                          <a:spcPct val="90000"/>
                        </a:lnSpc>
                        <a:spcBef>
                          <a:spcPct val="20000"/>
                        </a:spcBef>
                        <a:spcAft>
                          <a:spcPct val="20000"/>
                        </a:spcAft>
                        <a:buClr>
                          <a:srgbClr val="336699"/>
                        </a:buClr>
                        <a:buSzPct val="115000"/>
                        <a:buFont typeface="Wingdings" pitchFamily="2" charset="2"/>
                        <a:defRPr sz="2000">
                          <a:solidFill>
                            <a:schemeClr val="accent2"/>
                          </a:solidFill>
                          <a:latin typeface="Trebuchet MS" pitchFamily="34" charset="0"/>
                          <a:cs typeface="Arial" charset="0"/>
                        </a:defRPr>
                      </a:lvl3pPr>
                      <a:lvl4pPr marL="1600200" indent="-228600">
                        <a:spcBef>
                          <a:spcPct val="20000"/>
                        </a:spcBef>
                        <a:buSzPct val="75000"/>
                        <a:buFont typeface="Wingdings" pitchFamily="2" charset="2"/>
                        <a:defRPr>
                          <a:solidFill>
                            <a:schemeClr val="accent2"/>
                          </a:solidFill>
                          <a:latin typeface="Trebuchet MS" pitchFamily="34" charset="0"/>
                          <a:cs typeface="Arial" charset="0"/>
                        </a:defRPr>
                      </a:lvl4pPr>
                      <a:lvl5pPr marL="2057400" indent="-228600">
                        <a:spcBef>
                          <a:spcPct val="20000"/>
                        </a:spcBef>
                        <a:buSzPct val="80000"/>
                        <a:defRPr>
                          <a:solidFill>
                            <a:schemeClr val="accent2"/>
                          </a:solidFill>
                          <a:latin typeface="Trebuchet MS" pitchFamily="34" charset="0"/>
                          <a:cs typeface="Arial" charset="0"/>
                        </a:defRPr>
                      </a:lvl5pPr>
                      <a:lvl6pPr marL="2514600" indent="-228600" fontAlgn="base">
                        <a:spcBef>
                          <a:spcPct val="20000"/>
                        </a:spcBef>
                        <a:spcAft>
                          <a:spcPct val="0"/>
                        </a:spcAft>
                        <a:buSzPct val="80000"/>
                        <a:defRPr>
                          <a:solidFill>
                            <a:schemeClr val="accent2"/>
                          </a:solidFill>
                          <a:latin typeface="Trebuchet MS" pitchFamily="34" charset="0"/>
                          <a:cs typeface="Arial" charset="0"/>
                        </a:defRPr>
                      </a:lvl6pPr>
                      <a:lvl7pPr marL="2971800" indent="-228600" fontAlgn="base">
                        <a:spcBef>
                          <a:spcPct val="20000"/>
                        </a:spcBef>
                        <a:spcAft>
                          <a:spcPct val="0"/>
                        </a:spcAft>
                        <a:buSzPct val="80000"/>
                        <a:defRPr>
                          <a:solidFill>
                            <a:schemeClr val="accent2"/>
                          </a:solidFill>
                          <a:latin typeface="Trebuchet MS" pitchFamily="34" charset="0"/>
                          <a:cs typeface="Arial" charset="0"/>
                        </a:defRPr>
                      </a:lvl7pPr>
                      <a:lvl8pPr marL="3429000" indent="-228600" fontAlgn="base">
                        <a:spcBef>
                          <a:spcPct val="20000"/>
                        </a:spcBef>
                        <a:spcAft>
                          <a:spcPct val="0"/>
                        </a:spcAft>
                        <a:buSzPct val="80000"/>
                        <a:defRPr>
                          <a:solidFill>
                            <a:schemeClr val="accent2"/>
                          </a:solidFill>
                          <a:latin typeface="Trebuchet MS" pitchFamily="34" charset="0"/>
                          <a:cs typeface="Arial" charset="0"/>
                        </a:defRPr>
                      </a:lvl8pPr>
                      <a:lvl9pPr marL="3886200" indent="-228600" fontAlgn="base">
                        <a:spcBef>
                          <a:spcPct val="20000"/>
                        </a:spcBef>
                        <a:spcAft>
                          <a:spcPct val="0"/>
                        </a:spcAft>
                        <a:buSzPct val="80000"/>
                        <a:defRPr>
                          <a:solidFill>
                            <a:schemeClr val="accent2"/>
                          </a:solidFill>
                          <a:latin typeface="Trebuchet MS" pitchFamily="34" charset="0"/>
                          <a:cs typeface="Arial" charset="0"/>
                        </a:defRPr>
                      </a:lvl9pPr>
                    </a:lstStyle>
                    <a:p>
                      <a:pPr marL="0" marR="0" lvl="0" indent="0" algn="l" defTabSz="914400" rtl="0" eaLnBrk="1" fontAlgn="base" latinLnBrk="0" hangingPunct="1">
                        <a:lnSpc>
                          <a:spcPct val="90000"/>
                        </a:lnSpc>
                        <a:spcBef>
                          <a:spcPct val="20000"/>
                        </a:spcBef>
                        <a:spcAft>
                          <a:spcPct val="20000"/>
                        </a:spcAft>
                        <a:buClr>
                          <a:srgbClr val="336699"/>
                        </a:buClr>
                        <a:buSzPct val="115000"/>
                        <a:buFont typeface="Wingdings" pitchFamily="2" charset="2"/>
                        <a:buNone/>
                        <a:tabLst/>
                      </a:pPr>
                      <a:r>
                        <a:rPr kumimoji="0" lang="en-US" altLang="en-US" sz="2800" b="0" i="0" u="none" strike="noStrike" cap="none" normalizeH="0" baseline="0" smtClean="0">
                          <a:ln>
                            <a:noFill/>
                          </a:ln>
                          <a:solidFill>
                            <a:srgbClr val="003366"/>
                          </a:solidFill>
                          <a:effectLst/>
                          <a:latin typeface="Trebuchet MS" pitchFamily="34" charset="0"/>
                          <a:cs typeface="Arial" charset="0"/>
                        </a:rPr>
                        <a:t>Rank 1</a:t>
                      </a:r>
                    </a:p>
                  </a:txBody>
                  <a:tcPr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5">
                        <a:lumMod val="20000"/>
                        <a:lumOff val="80000"/>
                      </a:schemeClr>
                    </a:solidFill>
                  </a:tcPr>
                </a:tc>
                <a:tc>
                  <a:txBody>
                    <a:bodyPr/>
                    <a:lstStyle>
                      <a:lvl1pPr>
                        <a:lnSpc>
                          <a:spcPct val="90000"/>
                        </a:lnSpc>
                        <a:spcBef>
                          <a:spcPct val="20000"/>
                        </a:spcBef>
                        <a:spcAft>
                          <a:spcPct val="20000"/>
                        </a:spcAft>
                        <a:buClr>
                          <a:srgbClr val="336699"/>
                        </a:buClr>
                        <a:buSzPct val="115000"/>
                        <a:buFont typeface="Wingdings" pitchFamily="2" charset="2"/>
                        <a:defRPr sz="2800">
                          <a:solidFill>
                            <a:srgbClr val="003366"/>
                          </a:solidFill>
                          <a:latin typeface="Trebuchet MS" pitchFamily="34" charset="0"/>
                          <a:cs typeface="Arial" charset="0"/>
                        </a:defRPr>
                      </a:lvl1pPr>
                      <a:lvl2pPr marL="742950" indent="-285750">
                        <a:lnSpc>
                          <a:spcPct val="90000"/>
                        </a:lnSpc>
                        <a:spcBef>
                          <a:spcPct val="20000"/>
                        </a:spcBef>
                        <a:spcAft>
                          <a:spcPct val="20000"/>
                        </a:spcAft>
                        <a:buClr>
                          <a:srgbClr val="6699CC"/>
                        </a:buClr>
                        <a:buSzPct val="125000"/>
                        <a:defRPr sz="2400">
                          <a:solidFill>
                            <a:srgbClr val="335F89"/>
                          </a:solidFill>
                          <a:latin typeface="Trebuchet MS" pitchFamily="34" charset="0"/>
                          <a:cs typeface="Arial" charset="0"/>
                        </a:defRPr>
                      </a:lvl2pPr>
                      <a:lvl3pPr marL="1143000" indent="-228600">
                        <a:lnSpc>
                          <a:spcPct val="90000"/>
                        </a:lnSpc>
                        <a:spcBef>
                          <a:spcPct val="20000"/>
                        </a:spcBef>
                        <a:spcAft>
                          <a:spcPct val="20000"/>
                        </a:spcAft>
                        <a:buClr>
                          <a:srgbClr val="336699"/>
                        </a:buClr>
                        <a:buSzPct val="115000"/>
                        <a:buFont typeface="Wingdings" pitchFamily="2" charset="2"/>
                        <a:defRPr sz="2000">
                          <a:solidFill>
                            <a:schemeClr val="accent2"/>
                          </a:solidFill>
                          <a:latin typeface="Trebuchet MS" pitchFamily="34" charset="0"/>
                          <a:cs typeface="Arial" charset="0"/>
                        </a:defRPr>
                      </a:lvl3pPr>
                      <a:lvl4pPr marL="1600200" indent="-228600">
                        <a:spcBef>
                          <a:spcPct val="20000"/>
                        </a:spcBef>
                        <a:buSzPct val="75000"/>
                        <a:buFont typeface="Wingdings" pitchFamily="2" charset="2"/>
                        <a:defRPr>
                          <a:solidFill>
                            <a:schemeClr val="accent2"/>
                          </a:solidFill>
                          <a:latin typeface="Trebuchet MS" pitchFamily="34" charset="0"/>
                          <a:cs typeface="Arial" charset="0"/>
                        </a:defRPr>
                      </a:lvl4pPr>
                      <a:lvl5pPr marL="2057400" indent="-228600">
                        <a:spcBef>
                          <a:spcPct val="20000"/>
                        </a:spcBef>
                        <a:buSzPct val="80000"/>
                        <a:defRPr>
                          <a:solidFill>
                            <a:schemeClr val="accent2"/>
                          </a:solidFill>
                          <a:latin typeface="Trebuchet MS" pitchFamily="34" charset="0"/>
                          <a:cs typeface="Arial" charset="0"/>
                        </a:defRPr>
                      </a:lvl5pPr>
                      <a:lvl6pPr marL="2514600" indent="-228600" fontAlgn="base">
                        <a:spcBef>
                          <a:spcPct val="20000"/>
                        </a:spcBef>
                        <a:spcAft>
                          <a:spcPct val="0"/>
                        </a:spcAft>
                        <a:buSzPct val="80000"/>
                        <a:defRPr>
                          <a:solidFill>
                            <a:schemeClr val="accent2"/>
                          </a:solidFill>
                          <a:latin typeface="Trebuchet MS" pitchFamily="34" charset="0"/>
                          <a:cs typeface="Arial" charset="0"/>
                        </a:defRPr>
                      </a:lvl6pPr>
                      <a:lvl7pPr marL="2971800" indent="-228600" fontAlgn="base">
                        <a:spcBef>
                          <a:spcPct val="20000"/>
                        </a:spcBef>
                        <a:spcAft>
                          <a:spcPct val="0"/>
                        </a:spcAft>
                        <a:buSzPct val="80000"/>
                        <a:defRPr>
                          <a:solidFill>
                            <a:schemeClr val="accent2"/>
                          </a:solidFill>
                          <a:latin typeface="Trebuchet MS" pitchFamily="34" charset="0"/>
                          <a:cs typeface="Arial" charset="0"/>
                        </a:defRPr>
                      </a:lvl7pPr>
                      <a:lvl8pPr marL="3429000" indent="-228600" fontAlgn="base">
                        <a:spcBef>
                          <a:spcPct val="20000"/>
                        </a:spcBef>
                        <a:spcAft>
                          <a:spcPct val="0"/>
                        </a:spcAft>
                        <a:buSzPct val="80000"/>
                        <a:defRPr>
                          <a:solidFill>
                            <a:schemeClr val="accent2"/>
                          </a:solidFill>
                          <a:latin typeface="Trebuchet MS" pitchFamily="34" charset="0"/>
                          <a:cs typeface="Arial" charset="0"/>
                        </a:defRPr>
                      </a:lvl8pPr>
                      <a:lvl9pPr marL="3886200" indent="-228600" fontAlgn="base">
                        <a:spcBef>
                          <a:spcPct val="20000"/>
                        </a:spcBef>
                        <a:spcAft>
                          <a:spcPct val="0"/>
                        </a:spcAft>
                        <a:buSzPct val="80000"/>
                        <a:defRPr>
                          <a:solidFill>
                            <a:schemeClr val="accent2"/>
                          </a:solidFill>
                          <a:latin typeface="Trebuchet MS" pitchFamily="34" charset="0"/>
                          <a:cs typeface="Arial" charset="0"/>
                        </a:defRPr>
                      </a:lvl9pPr>
                    </a:lstStyle>
                    <a:p>
                      <a:pPr marL="0" marR="0" lvl="0" indent="0" algn="l" defTabSz="914400" rtl="0" eaLnBrk="1" fontAlgn="base" latinLnBrk="0" hangingPunct="1">
                        <a:lnSpc>
                          <a:spcPct val="90000"/>
                        </a:lnSpc>
                        <a:spcBef>
                          <a:spcPct val="20000"/>
                        </a:spcBef>
                        <a:spcAft>
                          <a:spcPct val="20000"/>
                        </a:spcAft>
                        <a:buClr>
                          <a:srgbClr val="336699"/>
                        </a:buClr>
                        <a:buSzPct val="115000"/>
                        <a:buFont typeface="Wingdings" pitchFamily="2" charset="2"/>
                        <a:buNone/>
                        <a:tabLst/>
                      </a:pPr>
                      <a:r>
                        <a:rPr kumimoji="0" lang="en-US" altLang="en-US" sz="2800" b="0" i="0" u="none" strike="noStrike" cap="none" normalizeH="0" baseline="0" smtClean="0">
                          <a:ln>
                            <a:noFill/>
                          </a:ln>
                          <a:solidFill>
                            <a:srgbClr val="003366"/>
                          </a:solidFill>
                          <a:effectLst/>
                          <a:latin typeface="Trebuchet MS" pitchFamily="34" charset="0"/>
                          <a:cs typeface="Arial" charset="0"/>
                        </a:rPr>
                        <a:t>Rank 2</a:t>
                      </a:r>
                    </a:p>
                  </a:txBody>
                  <a:tcPr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5">
                        <a:lumMod val="20000"/>
                        <a:lumOff val="80000"/>
                      </a:schemeClr>
                    </a:solidFill>
                  </a:tcPr>
                </a:tc>
                <a:tc>
                  <a:txBody>
                    <a:bodyPr/>
                    <a:lstStyle>
                      <a:lvl1pPr>
                        <a:lnSpc>
                          <a:spcPct val="90000"/>
                        </a:lnSpc>
                        <a:spcBef>
                          <a:spcPct val="20000"/>
                        </a:spcBef>
                        <a:spcAft>
                          <a:spcPct val="20000"/>
                        </a:spcAft>
                        <a:buClr>
                          <a:srgbClr val="336699"/>
                        </a:buClr>
                        <a:buSzPct val="115000"/>
                        <a:buFont typeface="Wingdings" pitchFamily="2" charset="2"/>
                        <a:defRPr sz="2800">
                          <a:solidFill>
                            <a:srgbClr val="003366"/>
                          </a:solidFill>
                          <a:latin typeface="Trebuchet MS" pitchFamily="34" charset="0"/>
                          <a:cs typeface="Arial" charset="0"/>
                        </a:defRPr>
                      </a:lvl1pPr>
                      <a:lvl2pPr marL="742950" indent="-285750">
                        <a:lnSpc>
                          <a:spcPct val="90000"/>
                        </a:lnSpc>
                        <a:spcBef>
                          <a:spcPct val="20000"/>
                        </a:spcBef>
                        <a:spcAft>
                          <a:spcPct val="20000"/>
                        </a:spcAft>
                        <a:buClr>
                          <a:srgbClr val="6699CC"/>
                        </a:buClr>
                        <a:buSzPct val="125000"/>
                        <a:defRPr sz="2400">
                          <a:solidFill>
                            <a:srgbClr val="335F89"/>
                          </a:solidFill>
                          <a:latin typeface="Trebuchet MS" pitchFamily="34" charset="0"/>
                          <a:cs typeface="Arial" charset="0"/>
                        </a:defRPr>
                      </a:lvl2pPr>
                      <a:lvl3pPr marL="1143000" indent="-228600">
                        <a:lnSpc>
                          <a:spcPct val="90000"/>
                        </a:lnSpc>
                        <a:spcBef>
                          <a:spcPct val="20000"/>
                        </a:spcBef>
                        <a:spcAft>
                          <a:spcPct val="20000"/>
                        </a:spcAft>
                        <a:buClr>
                          <a:srgbClr val="336699"/>
                        </a:buClr>
                        <a:buSzPct val="115000"/>
                        <a:buFont typeface="Wingdings" pitchFamily="2" charset="2"/>
                        <a:defRPr sz="2000">
                          <a:solidFill>
                            <a:schemeClr val="accent2"/>
                          </a:solidFill>
                          <a:latin typeface="Trebuchet MS" pitchFamily="34" charset="0"/>
                          <a:cs typeface="Arial" charset="0"/>
                        </a:defRPr>
                      </a:lvl3pPr>
                      <a:lvl4pPr marL="1600200" indent="-228600">
                        <a:spcBef>
                          <a:spcPct val="20000"/>
                        </a:spcBef>
                        <a:buSzPct val="75000"/>
                        <a:buFont typeface="Wingdings" pitchFamily="2" charset="2"/>
                        <a:defRPr>
                          <a:solidFill>
                            <a:schemeClr val="accent2"/>
                          </a:solidFill>
                          <a:latin typeface="Trebuchet MS" pitchFamily="34" charset="0"/>
                          <a:cs typeface="Arial" charset="0"/>
                        </a:defRPr>
                      </a:lvl4pPr>
                      <a:lvl5pPr marL="2057400" indent="-228600">
                        <a:spcBef>
                          <a:spcPct val="20000"/>
                        </a:spcBef>
                        <a:buSzPct val="80000"/>
                        <a:defRPr>
                          <a:solidFill>
                            <a:schemeClr val="accent2"/>
                          </a:solidFill>
                          <a:latin typeface="Trebuchet MS" pitchFamily="34" charset="0"/>
                          <a:cs typeface="Arial" charset="0"/>
                        </a:defRPr>
                      </a:lvl5pPr>
                      <a:lvl6pPr marL="2514600" indent="-228600" fontAlgn="base">
                        <a:spcBef>
                          <a:spcPct val="20000"/>
                        </a:spcBef>
                        <a:spcAft>
                          <a:spcPct val="0"/>
                        </a:spcAft>
                        <a:buSzPct val="80000"/>
                        <a:defRPr>
                          <a:solidFill>
                            <a:schemeClr val="accent2"/>
                          </a:solidFill>
                          <a:latin typeface="Trebuchet MS" pitchFamily="34" charset="0"/>
                          <a:cs typeface="Arial" charset="0"/>
                        </a:defRPr>
                      </a:lvl6pPr>
                      <a:lvl7pPr marL="2971800" indent="-228600" fontAlgn="base">
                        <a:spcBef>
                          <a:spcPct val="20000"/>
                        </a:spcBef>
                        <a:spcAft>
                          <a:spcPct val="0"/>
                        </a:spcAft>
                        <a:buSzPct val="80000"/>
                        <a:defRPr>
                          <a:solidFill>
                            <a:schemeClr val="accent2"/>
                          </a:solidFill>
                          <a:latin typeface="Trebuchet MS" pitchFamily="34" charset="0"/>
                          <a:cs typeface="Arial" charset="0"/>
                        </a:defRPr>
                      </a:lvl7pPr>
                      <a:lvl8pPr marL="3429000" indent="-228600" fontAlgn="base">
                        <a:spcBef>
                          <a:spcPct val="20000"/>
                        </a:spcBef>
                        <a:spcAft>
                          <a:spcPct val="0"/>
                        </a:spcAft>
                        <a:buSzPct val="80000"/>
                        <a:defRPr>
                          <a:solidFill>
                            <a:schemeClr val="accent2"/>
                          </a:solidFill>
                          <a:latin typeface="Trebuchet MS" pitchFamily="34" charset="0"/>
                          <a:cs typeface="Arial" charset="0"/>
                        </a:defRPr>
                      </a:lvl8pPr>
                      <a:lvl9pPr marL="3886200" indent="-228600" fontAlgn="base">
                        <a:spcBef>
                          <a:spcPct val="20000"/>
                        </a:spcBef>
                        <a:spcAft>
                          <a:spcPct val="0"/>
                        </a:spcAft>
                        <a:buSzPct val="80000"/>
                        <a:defRPr>
                          <a:solidFill>
                            <a:schemeClr val="accent2"/>
                          </a:solidFill>
                          <a:latin typeface="Trebuchet MS" pitchFamily="34" charset="0"/>
                          <a:cs typeface="Arial" charset="0"/>
                        </a:defRPr>
                      </a:lvl9pPr>
                    </a:lstStyle>
                    <a:p>
                      <a:pPr marL="0" marR="0" lvl="0" indent="0" algn="l" defTabSz="914400" rtl="0" eaLnBrk="1" fontAlgn="base" latinLnBrk="0" hangingPunct="1">
                        <a:lnSpc>
                          <a:spcPct val="90000"/>
                        </a:lnSpc>
                        <a:spcBef>
                          <a:spcPct val="20000"/>
                        </a:spcBef>
                        <a:spcAft>
                          <a:spcPct val="20000"/>
                        </a:spcAft>
                        <a:buClr>
                          <a:srgbClr val="336699"/>
                        </a:buClr>
                        <a:buSzPct val="115000"/>
                        <a:buFont typeface="Wingdings" pitchFamily="2" charset="2"/>
                        <a:buNone/>
                        <a:tabLst/>
                      </a:pPr>
                      <a:r>
                        <a:rPr kumimoji="0" lang="en-US" altLang="en-US" sz="2800" b="0" i="0" u="none" strike="noStrike" cap="none" normalizeH="0" baseline="0" smtClean="0">
                          <a:ln>
                            <a:noFill/>
                          </a:ln>
                          <a:solidFill>
                            <a:srgbClr val="003366"/>
                          </a:solidFill>
                          <a:effectLst/>
                          <a:latin typeface="Trebuchet MS" pitchFamily="34" charset="0"/>
                          <a:cs typeface="Arial" charset="0"/>
                        </a:rPr>
                        <a:t>Rank 3</a:t>
                      </a:r>
                    </a:p>
                  </a:txBody>
                  <a:tcPr anchor="ctr" anchorCtr="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5">
                        <a:lumMod val="20000"/>
                        <a:lumOff val="80000"/>
                      </a:schemeClr>
                    </a:solidFill>
                  </a:tcPr>
                </a:tc>
              </a:tr>
              <a:tr h="644525">
                <a:tc>
                  <a:txBody>
                    <a:bodyPr/>
                    <a:lstStyle>
                      <a:lvl1pPr>
                        <a:lnSpc>
                          <a:spcPct val="90000"/>
                        </a:lnSpc>
                        <a:spcBef>
                          <a:spcPct val="20000"/>
                        </a:spcBef>
                        <a:spcAft>
                          <a:spcPct val="20000"/>
                        </a:spcAft>
                        <a:buClr>
                          <a:srgbClr val="336699"/>
                        </a:buClr>
                        <a:buSzPct val="115000"/>
                        <a:buFont typeface="Wingdings" pitchFamily="2" charset="2"/>
                        <a:defRPr sz="2800">
                          <a:solidFill>
                            <a:srgbClr val="003366"/>
                          </a:solidFill>
                          <a:latin typeface="Trebuchet MS" pitchFamily="34" charset="0"/>
                          <a:cs typeface="Arial" charset="0"/>
                        </a:defRPr>
                      </a:lvl1pPr>
                      <a:lvl2pPr marL="742950" indent="-285750">
                        <a:lnSpc>
                          <a:spcPct val="90000"/>
                        </a:lnSpc>
                        <a:spcBef>
                          <a:spcPct val="20000"/>
                        </a:spcBef>
                        <a:spcAft>
                          <a:spcPct val="20000"/>
                        </a:spcAft>
                        <a:buClr>
                          <a:srgbClr val="6699CC"/>
                        </a:buClr>
                        <a:buSzPct val="125000"/>
                        <a:defRPr sz="2400">
                          <a:solidFill>
                            <a:srgbClr val="335F89"/>
                          </a:solidFill>
                          <a:latin typeface="Trebuchet MS" pitchFamily="34" charset="0"/>
                          <a:cs typeface="Arial" charset="0"/>
                        </a:defRPr>
                      </a:lvl2pPr>
                      <a:lvl3pPr marL="1143000" indent="-228600">
                        <a:lnSpc>
                          <a:spcPct val="90000"/>
                        </a:lnSpc>
                        <a:spcBef>
                          <a:spcPct val="20000"/>
                        </a:spcBef>
                        <a:spcAft>
                          <a:spcPct val="20000"/>
                        </a:spcAft>
                        <a:buClr>
                          <a:srgbClr val="336699"/>
                        </a:buClr>
                        <a:buSzPct val="115000"/>
                        <a:buFont typeface="Wingdings" pitchFamily="2" charset="2"/>
                        <a:defRPr sz="2000">
                          <a:solidFill>
                            <a:schemeClr val="accent2"/>
                          </a:solidFill>
                          <a:latin typeface="Trebuchet MS" pitchFamily="34" charset="0"/>
                          <a:cs typeface="Arial" charset="0"/>
                        </a:defRPr>
                      </a:lvl3pPr>
                      <a:lvl4pPr marL="1600200" indent="-228600">
                        <a:spcBef>
                          <a:spcPct val="20000"/>
                        </a:spcBef>
                        <a:buSzPct val="75000"/>
                        <a:buFont typeface="Wingdings" pitchFamily="2" charset="2"/>
                        <a:defRPr>
                          <a:solidFill>
                            <a:schemeClr val="accent2"/>
                          </a:solidFill>
                          <a:latin typeface="Trebuchet MS" pitchFamily="34" charset="0"/>
                          <a:cs typeface="Arial" charset="0"/>
                        </a:defRPr>
                      </a:lvl4pPr>
                      <a:lvl5pPr marL="2057400" indent="-228600">
                        <a:spcBef>
                          <a:spcPct val="20000"/>
                        </a:spcBef>
                        <a:buSzPct val="80000"/>
                        <a:defRPr>
                          <a:solidFill>
                            <a:schemeClr val="accent2"/>
                          </a:solidFill>
                          <a:latin typeface="Trebuchet MS" pitchFamily="34" charset="0"/>
                          <a:cs typeface="Arial" charset="0"/>
                        </a:defRPr>
                      </a:lvl5pPr>
                      <a:lvl6pPr marL="2514600" indent="-228600" fontAlgn="base">
                        <a:spcBef>
                          <a:spcPct val="20000"/>
                        </a:spcBef>
                        <a:spcAft>
                          <a:spcPct val="0"/>
                        </a:spcAft>
                        <a:buSzPct val="80000"/>
                        <a:defRPr>
                          <a:solidFill>
                            <a:schemeClr val="accent2"/>
                          </a:solidFill>
                          <a:latin typeface="Trebuchet MS" pitchFamily="34" charset="0"/>
                          <a:cs typeface="Arial" charset="0"/>
                        </a:defRPr>
                      </a:lvl6pPr>
                      <a:lvl7pPr marL="2971800" indent="-228600" fontAlgn="base">
                        <a:spcBef>
                          <a:spcPct val="20000"/>
                        </a:spcBef>
                        <a:spcAft>
                          <a:spcPct val="0"/>
                        </a:spcAft>
                        <a:buSzPct val="80000"/>
                        <a:defRPr>
                          <a:solidFill>
                            <a:schemeClr val="accent2"/>
                          </a:solidFill>
                          <a:latin typeface="Trebuchet MS" pitchFamily="34" charset="0"/>
                          <a:cs typeface="Arial" charset="0"/>
                        </a:defRPr>
                      </a:lvl7pPr>
                      <a:lvl8pPr marL="3429000" indent="-228600" fontAlgn="base">
                        <a:spcBef>
                          <a:spcPct val="20000"/>
                        </a:spcBef>
                        <a:spcAft>
                          <a:spcPct val="0"/>
                        </a:spcAft>
                        <a:buSzPct val="80000"/>
                        <a:defRPr>
                          <a:solidFill>
                            <a:schemeClr val="accent2"/>
                          </a:solidFill>
                          <a:latin typeface="Trebuchet MS" pitchFamily="34" charset="0"/>
                          <a:cs typeface="Arial" charset="0"/>
                        </a:defRPr>
                      </a:lvl8pPr>
                      <a:lvl9pPr marL="3886200" indent="-228600" fontAlgn="base">
                        <a:spcBef>
                          <a:spcPct val="20000"/>
                        </a:spcBef>
                        <a:spcAft>
                          <a:spcPct val="0"/>
                        </a:spcAft>
                        <a:buSzPct val="80000"/>
                        <a:defRPr>
                          <a:solidFill>
                            <a:schemeClr val="accent2"/>
                          </a:solidFill>
                          <a:latin typeface="Trebuchet MS" pitchFamily="34" charset="0"/>
                          <a:cs typeface="Arial" charset="0"/>
                        </a:defRPr>
                      </a:lvl9pPr>
                    </a:lstStyle>
                    <a:p>
                      <a:pPr marL="0" marR="0" lvl="0" indent="0" algn="l" defTabSz="914400" rtl="0" eaLnBrk="1" fontAlgn="base" latinLnBrk="0" hangingPunct="1">
                        <a:lnSpc>
                          <a:spcPct val="90000"/>
                        </a:lnSpc>
                        <a:spcBef>
                          <a:spcPct val="20000"/>
                        </a:spcBef>
                        <a:spcAft>
                          <a:spcPct val="20000"/>
                        </a:spcAft>
                        <a:buClr>
                          <a:srgbClr val="336699"/>
                        </a:buClr>
                        <a:buSzPct val="115000"/>
                        <a:buFont typeface="Wingdings" pitchFamily="2" charset="2"/>
                        <a:buNone/>
                        <a:tabLst/>
                      </a:pPr>
                      <a:r>
                        <a:rPr kumimoji="0" lang="en-US" altLang="en-US" sz="2800" b="0" i="0" u="none" strike="noStrike" cap="none" normalizeH="0" baseline="0" smtClean="0">
                          <a:ln>
                            <a:noFill/>
                          </a:ln>
                          <a:solidFill>
                            <a:srgbClr val="003366"/>
                          </a:solidFill>
                          <a:effectLst/>
                          <a:latin typeface="Trebuchet MS" pitchFamily="34" charset="0"/>
                          <a:cs typeface="Arial" charset="0"/>
                        </a:rPr>
                        <a:t>Send </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5">
                        <a:lumMod val="20000"/>
                        <a:lumOff val="80000"/>
                      </a:schemeClr>
                    </a:solidFill>
                  </a:tcPr>
                </a:tc>
                <a:tc>
                  <a:txBody>
                    <a:bodyPr/>
                    <a:lstStyle>
                      <a:lvl1pPr>
                        <a:lnSpc>
                          <a:spcPct val="90000"/>
                        </a:lnSpc>
                        <a:spcBef>
                          <a:spcPct val="20000"/>
                        </a:spcBef>
                        <a:spcAft>
                          <a:spcPct val="20000"/>
                        </a:spcAft>
                        <a:buClr>
                          <a:srgbClr val="336699"/>
                        </a:buClr>
                        <a:buSzPct val="115000"/>
                        <a:buFont typeface="Wingdings" pitchFamily="2" charset="2"/>
                        <a:defRPr sz="2800">
                          <a:solidFill>
                            <a:srgbClr val="003366"/>
                          </a:solidFill>
                          <a:latin typeface="Trebuchet MS" pitchFamily="34" charset="0"/>
                          <a:cs typeface="Arial" charset="0"/>
                        </a:defRPr>
                      </a:lvl1pPr>
                      <a:lvl2pPr marL="742950" indent="-285750">
                        <a:lnSpc>
                          <a:spcPct val="90000"/>
                        </a:lnSpc>
                        <a:spcBef>
                          <a:spcPct val="20000"/>
                        </a:spcBef>
                        <a:spcAft>
                          <a:spcPct val="20000"/>
                        </a:spcAft>
                        <a:buClr>
                          <a:srgbClr val="6699CC"/>
                        </a:buClr>
                        <a:buSzPct val="125000"/>
                        <a:defRPr sz="2400">
                          <a:solidFill>
                            <a:srgbClr val="335F89"/>
                          </a:solidFill>
                          <a:latin typeface="Trebuchet MS" pitchFamily="34" charset="0"/>
                          <a:cs typeface="Arial" charset="0"/>
                        </a:defRPr>
                      </a:lvl2pPr>
                      <a:lvl3pPr marL="1143000" indent="-228600">
                        <a:lnSpc>
                          <a:spcPct val="90000"/>
                        </a:lnSpc>
                        <a:spcBef>
                          <a:spcPct val="20000"/>
                        </a:spcBef>
                        <a:spcAft>
                          <a:spcPct val="20000"/>
                        </a:spcAft>
                        <a:buClr>
                          <a:srgbClr val="336699"/>
                        </a:buClr>
                        <a:buSzPct val="115000"/>
                        <a:buFont typeface="Wingdings" pitchFamily="2" charset="2"/>
                        <a:defRPr sz="2000">
                          <a:solidFill>
                            <a:schemeClr val="accent2"/>
                          </a:solidFill>
                          <a:latin typeface="Trebuchet MS" pitchFamily="34" charset="0"/>
                          <a:cs typeface="Arial" charset="0"/>
                        </a:defRPr>
                      </a:lvl3pPr>
                      <a:lvl4pPr marL="1600200" indent="-228600">
                        <a:spcBef>
                          <a:spcPct val="20000"/>
                        </a:spcBef>
                        <a:buSzPct val="75000"/>
                        <a:buFont typeface="Wingdings" pitchFamily="2" charset="2"/>
                        <a:defRPr>
                          <a:solidFill>
                            <a:schemeClr val="accent2"/>
                          </a:solidFill>
                          <a:latin typeface="Trebuchet MS" pitchFamily="34" charset="0"/>
                          <a:cs typeface="Arial" charset="0"/>
                        </a:defRPr>
                      </a:lvl4pPr>
                      <a:lvl5pPr marL="2057400" indent="-228600">
                        <a:spcBef>
                          <a:spcPct val="20000"/>
                        </a:spcBef>
                        <a:buSzPct val="80000"/>
                        <a:defRPr>
                          <a:solidFill>
                            <a:schemeClr val="accent2"/>
                          </a:solidFill>
                          <a:latin typeface="Trebuchet MS" pitchFamily="34" charset="0"/>
                          <a:cs typeface="Arial" charset="0"/>
                        </a:defRPr>
                      </a:lvl5pPr>
                      <a:lvl6pPr marL="2514600" indent="-228600" fontAlgn="base">
                        <a:spcBef>
                          <a:spcPct val="20000"/>
                        </a:spcBef>
                        <a:spcAft>
                          <a:spcPct val="0"/>
                        </a:spcAft>
                        <a:buSzPct val="80000"/>
                        <a:defRPr>
                          <a:solidFill>
                            <a:schemeClr val="accent2"/>
                          </a:solidFill>
                          <a:latin typeface="Trebuchet MS" pitchFamily="34" charset="0"/>
                          <a:cs typeface="Arial" charset="0"/>
                        </a:defRPr>
                      </a:lvl6pPr>
                      <a:lvl7pPr marL="2971800" indent="-228600" fontAlgn="base">
                        <a:spcBef>
                          <a:spcPct val="20000"/>
                        </a:spcBef>
                        <a:spcAft>
                          <a:spcPct val="0"/>
                        </a:spcAft>
                        <a:buSzPct val="80000"/>
                        <a:defRPr>
                          <a:solidFill>
                            <a:schemeClr val="accent2"/>
                          </a:solidFill>
                          <a:latin typeface="Trebuchet MS" pitchFamily="34" charset="0"/>
                          <a:cs typeface="Arial" charset="0"/>
                        </a:defRPr>
                      </a:lvl7pPr>
                      <a:lvl8pPr marL="3429000" indent="-228600" fontAlgn="base">
                        <a:spcBef>
                          <a:spcPct val="20000"/>
                        </a:spcBef>
                        <a:spcAft>
                          <a:spcPct val="0"/>
                        </a:spcAft>
                        <a:buSzPct val="80000"/>
                        <a:defRPr>
                          <a:solidFill>
                            <a:schemeClr val="accent2"/>
                          </a:solidFill>
                          <a:latin typeface="Trebuchet MS" pitchFamily="34" charset="0"/>
                          <a:cs typeface="Arial" charset="0"/>
                        </a:defRPr>
                      </a:lvl8pPr>
                      <a:lvl9pPr marL="3886200" indent="-228600" fontAlgn="base">
                        <a:spcBef>
                          <a:spcPct val="20000"/>
                        </a:spcBef>
                        <a:spcAft>
                          <a:spcPct val="0"/>
                        </a:spcAft>
                        <a:buSzPct val="80000"/>
                        <a:defRPr>
                          <a:solidFill>
                            <a:schemeClr val="accent2"/>
                          </a:solidFill>
                          <a:latin typeface="Trebuchet MS" pitchFamily="34" charset="0"/>
                          <a:cs typeface="Arial" charset="0"/>
                        </a:defRPr>
                      </a:lvl9pPr>
                    </a:lstStyle>
                    <a:p>
                      <a:pPr marL="0" marR="0" lvl="0" indent="0" algn="l" defTabSz="914400" rtl="0" eaLnBrk="1" fontAlgn="base" latinLnBrk="0" hangingPunct="1">
                        <a:lnSpc>
                          <a:spcPct val="90000"/>
                        </a:lnSpc>
                        <a:spcBef>
                          <a:spcPct val="20000"/>
                        </a:spcBef>
                        <a:spcAft>
                          <a:spcPct val="20000"/>
                        </a:spcAft>
                        <a:buClr>
                          <a:srgbClr val="336699"/>
                        </a:buClr>
                        <a:buSzPct val="115000"/>
                        <a:buFont typeface="Wingdings" pitchFamily="2" charset="2"/>
                        <a:buNone/>
                        <a:tabLst/>
                      </a:pPr>
                      <a:r>
                        <a:rPr kumimoji="0" lang="en-US" altLang="en-US" sz="2800" b="0" i="0" u="none" strike="noStrike" cap="none" normalizeH="0" baseline="0" smtClean="0">
                          <a:ln>
                            <a:noFill/>
                          </a:ln>
                          <a:solidFill>
                            <a:srgbClr val="003366"/>
                          </a:solidFill>
                          <a:effectLst/>
                          <a:latin typeface="Trebuchet MS" pitchFamily="34" charset="0"/>
                          <a:cs typeface="Arial" charset="0"/>
                        </a:rPr>
                        <a:t>Send </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5">
                        <a:lumMod val="20000"/>
                        <a:lumOff val="80000"/>
                      </a:schemeClr>
                    </a:solidFill>
                  </a:tcPr>
                </a:tc>
                <a:tc>
                  <a:txBody>
                    <a:bodyPr/>
                    <a:lstStyle>
                      <a:lvl1pPr>
                        <a:lnSpc>
                          <a:spcPct val="90000"/>
                        </a:lnSpc>
                        <a:spcBef>
                          <a:spcPct val="20000"/>
                        </a:spcBef>
                        <a:spcAft>
                          <a:spcPct val="20000"/>
                        </a:spcAft>
                        <a:buClr>
                          <a:srgbClr val="336699"/>
                        </a:buClr>
                        <a:buSzPct val="115000"/>
                        <a:buFont typeface="Wingdings" pitchFamily="2" charset="2"/>
                        <a:defRPr sz="2800">
                          <a:solidFill>
                            <a:srgbClr val="003366"/>
                          </a:solidFill>
                          <a:latin typeface="Trebuchet MS" pitchFamily="34" charset="0"/>
                          <a:cs typeface="Arial" charset="0"/>
                        </a:defRPr>
                      </a:lvl1pPr>
                      <a:lvl2pPr marL="742950" indent="-285750">
                        <a:lnSpc>
                          <a:spcPct val="90000"/>
                        </a:lnSpc>
                        <a:spcBef>
                          <a:spcPct val="20000"/>
                        </a:spcBef>
                        <a:spcAft>
                          <a:spcPct val="20000"/>
                        </a:spcAft>
                        <a:buClr>
                          <a:srgbClr val="6699CC"/>
                        </a:buClr>
                        <a:buSzPct val="125000"/>
                        <a:defRPr sz="2400">
                          <a:solidFill>
                            <a:srgbClr val="335F89"/>
                          </a:solidFill>
                          <a:latin typeface="Trebuchet MS" pitchFamily="34" charset="0"/>
                          <a:cs typeface="Arial" charset="0"/>
                        </a:defRPr>
                      </a:lvl2pPr>
                      <a:lvl3pPr marL="1143000" indent="-228600">
                        <a:lnSpc>
                          <a:spcPct val="90000"/>
                        </a:lnSpc>
                        <a:spcBef>
                          <a:spcPct val="20000"/>
                        </a:spcBef>
                        <a:spcAft>
                          <a:spcPct val="20000"/>
                        </a:spcAft>
                        <a:buClr>
                          <a:srgbClr val="336699"/>
                        </a:buClr>
                        <a:buSzPct val="115000"/>
                        <a:buFont typeface="Wingdings" pitchFamily="2" charset="2"/>
                        <a:defRPr sz="2000">
                          <a:solidFill>
                            <a:schemeClr val="accent2"/>
                          </a:solidFill>
                          <a:latin typeface="Trebuchet MS" pitchFamily="34" charset="0"/>
                          <a:cs typeface="Arial" charset="0"/>
                        </a:defRPr>
                      </a:lvl3pPr>
                      <a:lvl4pPr marL="1600200" indent="-228600">
                        <a:spcBef>
                          <a:spcPct val="20000"/>
                        </a:spcBef>
                        <a:buSzPct val="75000"/>
                        <a:buFont typeface="Wingdings" pitchFamily="2" charset="2"/>
                        <a:defRPr>
                          <a:solidFill>
                            <a:schemeClr val="accent2"/>
                          </a:solidFill>
                          <a:latin typeface="Trebuchet MS" pitchFamily="34" charset="0"/>
                          <a:cs typeface="Arial" charset="0"/>
                        </a:defRPr>
                      </a:lvl4pPr>
                      <a:lvl5pPr marL="2057400" indent="-228600">
                        <a:spcBef>
                          <a:spcPct val="20000"/>
                        </a:spcBef>
                        <a:buSzPct val="80000"/>
                        <a:defRPr>
                          <a:solidFill>
                            <a:schemeClr val="accent2"/>
                          </a:solidFill>
                          <a:latin typeface="Trebuchet MS" pitchFamily="34" charset="0"/>
                          <a:cs typeface="Arial" charset="0"/>
                        </a:defRPr>
                      </a:lvl5pPr>
                      <a:lvl6pPr marL="2514600" indent="-228600" fontAlgn="base">
                        <a:spcBef>
                          <a:spcPct val="20000"/>
                        </a:spcBef>
                        <a:spcAft>
                          <a:spcPct val="0"/>
                        </a:spcAft>
                        <a:buSzPct val="80000"/>
                        <a:defRPr>
                          <a:solidFill>
                            <a:schemeClr val="accent2"/>
                          </a:solidFill>
                          <a:latin typeface="Trebuchet MS" pitchFamily="34" charset="0"/>
                          <a:cs typeface="Arial" charset="0"/>
                        </a:defRPr>
                      </a:lvl6pPr>
                      <a:lvl7pPr marL="2971800" indent="-228600" fontAlgn="base">
                        <a:spcBef>
                          <a:spcPct val="20000"/>
                        </a:spcBef>
                        <a:spcAft>
                          <a:spcPct val="0"/>
                        </a:spcAft>
                        <a:buSzPct val="80000"/>
                        <a:defRPr>
                          <a:solidFill>
                            <a:schemeClr val="accent2"/>
                          </a:solidFill>
                          <a:latin typeface="Trebuchet MS" pitchFamily="34" charset="0"/>
                          <a:cs typeface="Arial" charset="0"/>
                        </a:defRPr>
                      </a:lvl7pPr>
                      <a:lvl8pPr marL="3429000" indent="-228600" fontAlgn="base">
                        <a:spcBef>
                          <a:spcPct val="20000"/>
                        </a:spcBef>
                        <a:spcAft>
                          <a:spcPct val="0"/>
                        </a:spcAft>
                        <a:buSzPct val="80000"/>
                        <a:defRPr>
                          <a:solidFill>
                            <a:schemeClr val="accent2"/>
                          </a:solidFill>
                          <a:latin typeface="Trebuchet MS" pitchFamily="34" charset="0"/>
                          <a:cs typeface="Arial" charset="0"/>
                        </a:defRPr>
                      </a:lvl8pPr>
                      <a:lvl9pPr marL="3886200" indent="-228600" fontAlgn="base">
                        <a:spcBef>
                          <a:spcPct val="20000"/>
                        </a:spcBef>
                        <a:spcAft>
                          <a:spcPct val="0"/>
                        </a:spcAft>
                        <a:buSzPct val="80000"/>
                        <a:defRPr>
                          <a:solidFill>
                            <a:schemeClr val="accent2"/>
                          </a:solidFill>
                          <a:latin typeface="Trebuchet MS" pitchFamily="34" charset="0"/>
                          <a:cs typeface="Arial" charset="0"/>
                        </a:defRPr>
                      </a:lvl9pPr>
                    </a:lstStyle>
                    <a:p>
                      <a:pPr marL="0" marR="0" lvl="0" indent="0" algn="l" defTabSz="914400" rtl="0" eaLnBrk="1" fontAlgn="base" latinLnBrk="0" hangingPunct="1">
                        <a:lnSpc>
                          <a:spcPct val="90000"/>
                        </a:lnSpc>
                        <a:spcBef>
                          <a:spcPct val="20000"/>
                        </a:spcBef>
                        <a:spcAft>
                          <a:spcPct val="20000"/>
                        </a:spcAft>
                        <a:buClr>
                          <a:srgbClr val="336699"/>
                        </a:buClr>
                        <a:buSzPct val="115000"/>
                        <a:buFont typeface="Wingdings" pitchFamily="2" charset="2"/>
                        <a:buNone/>
                        <a:tabLst/>
                      </a:pPr>
                      <a:r>
                        <a:rPr kumimoji="0" lang="en-US" altLang="en-US" sz="2800" b="0" i="0" u="none" strike="noStrike" cap="none" normalizeH="0" baseline="0" smtClean="0">
                          <a:ln>
                            <a:noFill/>
                          </a:ln>
                          <a:solidFill>
                            <a:srgbClr val="003366"/>
                          </a:solidFill>
                          <a:effectLst/>
                          <a:latin typeface="Trebuchet MS" pitchFamily="34" charset="0"/>
                          <a:cs typeface="Arial" charset="0"/>
                        </a:rPr>
                        <a:t>Send </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5">
                        <a:lumMod val="20000"/>
                        <a:lumOff val="80000"/>
                      </a:schemeClr>
                    </a:solidFill>
                  </a:tcPr>
                </a:tc>
                <a:tc>
                  <a:txBody>
                    <a:bodyPr/>
                    <a:lstStyle>
                      <a:lvl1pPr>
                        <a:lnSpc>
                          <a:spcPct val="90000"/>
                        </a:lnSpc>
                        <a:spcBef>
                          <a:spcPct val="20000"/>
                        </a:spcBef>
                        <a:spcAft>
                          <a:spcPct val="20000"/>
                        </a:spcAft>
                        <a:buClr>
                          <a:srgbClr val="336699"/>
                        </a:buClr>
                        <a:buSzPct val="115000"/>
                        <a:buFont typeface="Wingdings" pitchFamily="2" charset="2"/>
                        <a:defRPr sz="2800">
                          <a:solidFill>
                            <a:srgbClr val="003366"/>
                          </a:solidFill>
                          <a:latin typeface="Trebuchet MS" pitchFamily="34" charset="0"/>
                          <a:cs typeface="Arial" charset="0"/>
                        </a:defRPr>
                      </a:lvl1pPr>
                      <a:lvl2pPr marL="742950" indent="-285750">
                        <a:lnSpc>
                          <a:spcPct val="90000"/>
                        </a:lnSpc>
                        <a:spcBef>
                          <a:spcPct val="20000"/>
                        </a:spcBef>
                        <a:spcAft>
                          <a:spcPct val="20000"/>
                        </a:spcAft>
                        <a:buClr>
                          <a:srgbClr val="6699CC"/>
                        </a:buClr>
                        <a:buSzPct val="125000"/>
                        <a:defRPr sz="2400">
                          <a:solidFill>
                            <a:srgbClr val="335F89"/>
                          </a:solidFill>
                          <a:latin typeface="Trebuchet MS" pitchFamily="34" charset="0"/>
                          <a:cs typeface="Arial" charset="0"/>
                        </a:defRPr>
                      </a:lvl2pPr>
                      <a:lvl3pPr marL="1143000" indent="-228600">
                        <a:lnSpc>
                          <a:spcPct val="90000"/>
                        </a:lnSpc>
                        <a:spcBef>
                          <a:spcPct val="20000"/>
                        </a:spcBef>
                        <a:spcAft>
                          <a:spcPct val="20000"/>
                        </a:spcAft>
                        <a:buClr>
                          <a:srgbClr val="336699"/>
                        </a:buClr>
                        <a:buSzPct val="115000"/>
                        <a:buFont typeface="Wingdings" pitchFamily="2" charset="2"/>
                        <a:defRPr sz="2000">
                          <a:solidFill>
                            <a:schemeClr val="accent2"/>
                          </a:solidFill>
                          <a:latin typeface="Trebuchet MS" pitchFamily="34" charset="0"/>
                          <a:cs typeface="Arial" charset="0"/>
                        </a:defRPr>
                      </a:lvl3pPr>
                      <a:lvl4pPr marL="1600200" indent="-228600">
                        <a:spcBef>
                          <a:spcPct val="20000"/>
                        </a:spcBef>
                        <a:buSzPct val="75000"/>
                        <a:buFont typeface="Wingdings" pitchFamily="2" charset="2"/>
                        <a:defRPr>
                          <a:solidFill>
                            <a:schemeClr val="accent2"/>
                          </a:solidFill>
                          <a:latin typeface="Trebuchet MS" pitchFamily="34" charset="0"/>
                          <a:cs typeface="Arial" charset="0"/>
                        </a:defRPr>
                      </a:lvl4pPr>
                      <a:lvl5pPr marL="2057400" indent="-228600">
                        <a:spcBef>
                          <a:spcPct val="20000"/>
                        </a:spcBef>
                        <a:buSzPct val="80000"/>
                        <a:defRPr>
                          <a:solidFill>
                            <a:schemeClr val="accent2"/>
                          </a:solidFill>
                          <a:latin typeface="Trebuchet MS" pitchFamily="34" charset="0"/>
                          <a:cs typeface="Arial" charset="0"/>
                        </a:defRPr>
                      </a:lvl5pPr>
                      <a:lvl6pPr marL="2514600" indent="-228600" fontAlgn="base">
                        <a:spcBef>
                          <a:spcPct val="20000"/>
                        </a:spcBef>
                        <a:spcAft>
                          <a:spcPct val="0"/>
                        </a:spcAft>
                        <a:buSzPct val="80000"/>
                        <a:defRPr>
                          <a:solidFill>
                            <a:schemeClr val="accent2"/>
                          </a:solidFill>
                          <a:latin typeface="Trebuchet MS" pitchFamily="34" charset="0"/>
                          <a:cs typeface="Arial" charset="0"/>
                        </a:defRPr>
                      </a:lvl6pPr>
                      <a:lvl7pPr marL="2971800" indent="-228600" fontAlgn="base">
                        <a:spcBef>
                          <a:spcPct val="20000"/>
                        </a:spcBef>
                        <a:spcAft>
                          <a:spcPct val="0"/>
                        </a:spcAft>
                        <a:buSzPct val="80000"/>
                        <a:defRPr>
                          <a:solidFill>
                            <a:schemeClr val="accent2"/>
                          </a:solidFill>
                          <a:latin typeface="Trebuchet MS" pitchFamily="34" charset="0"/>
                          <a:cs typeface="Arial" charset="0"/>
                        </a:defRPr>
                      </a:lvl7pPr>
                      <a:lvl8pPr marL="3429000" indent="-228600" fontAlgn="base">
                        <a:spcBef>
                          <a:spcPct val="20000"/>
                        </a:spcBef>
                        <a:spcAft>
                          <a:spcPct val="0"/>
                        </a:spcAft>
                        <a:buSzPct val="80000"/>
                        <a:defRPr>
                          <a:solidFill>
                            <a:schemeClr val="accent2"/>
                          </a:solidFill>
                          <a:latin typeface="Trebuchet MS" pitchFamily="34" charset="0"/>
                          <a:cs typeface="Arial" charset="0"/>
                        </a:defRPr>
                      </a:lvl8pPr>
                      <a:lvl9pPr marL="3886200" indent="-228600" fontAlgn="base">
                        <a:spcBef>
                          <a:spcPct val="20000"/>
                        </a:spcBef>
                        <a:spcAft>
                          <a:spcPct val="0"/>
                        </a:spcAft>
                        <a:buSzPct val="80000"/>
                        <a:defRPr>
                          <a:solidFill>
                            <a:schemeClr val="accent2"/>
                          </a:solidFill>
                          <a:latin typeface="Trebuchet MS" pitchFamily="34" charset="0"/>
                          <a:cs typeface="Arial" charset="0"/>
                        </a:defRPr>
                      </a:lvl9pPr>
                    </a:lstStyle>
                    <a:p>
                      <a:pPr marL="0" marR="0" lvl="0" indent="0" algn="r" defTabSz="914400" rtl="0" eaLnBrk="1" fontAlgn="base" latinLnBrk="0" hangingPunct="1">
                        <a:lnSpc>
                          <a:spcPct val="90000"/>
                        </a:lnSpc>
                        <a:spcBef>
                          <a:spcPct val="20000"/>
                        </a:spcBef>
                        <a:spcAft>
                          <a:spcPct val="20000"/>
                        </a:spcAft>
                        <a:buClr>
                          <a:srgbClr val="336699"/>
                        </a:buClr>
                        <a:buSzPct val="115000"/>
                        <a:buFont typeface="Wingdings" pitchFamily="2" charset="2"/>
                        <a:buNone/>
                        <a:tabLst/>
                      </a:pPr>
                      <a:r>
                        <a:rPr kumimoji="0" lang="en-US" altLang="en-US" sz="2800" b="0" i="0" u="none" strike="noStrike" cap="none" normalizeH="0" baseline="0" smtClean="0">
                          <a:ln>
                            <a:noFill/>
                          </a:ln>
                          <a:solidFill>
                            <a:srgbClr val="003366"/>
                          </a:solidFill>
                          <a:effectLst/>
                          <a:latin typeface="Trebuchet MS" pitchFamily="34" charset="0"/>
                          <a:cs typeface="Arial" charset="0"/>
                        </a:rPr>
                        <a:t>Send </a:t>
                      </a: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5">
                        <a:lumMod val="20000"/>
                        <a:lumOff val="80000"/>
                      </a:schemeClr>
                    </a:solidFill>
                  </a:tcPr>
                </a:tc>
              </a:tr>
              <a:tr h="647700">
                <a:tc>
                  <a:txBody>
                    <a:bodyPr/>
                    <a:lstStyle>
                      <a:lvl1pPr>
                        <a:lnSpc>
                          <a:spcPct val="90000"/>
                        </a:lnSpc>
                        <a:spcBef>
                          <a:spcPct val="20000"/>
                        </a:spcBef>
                        <a:spcAft>
                          <a:spcPct val="20000"/>
                        </a:spcAft>
                        <a:buClr>
                          <a:srgbClr val="336699"/>
                        </a:buClr>
                        <a:buSzPct val="115000"/>
                        <a:buFont typeface="Wingdings" pitchFamily="2" charset="2"/>
                        <a:defRPr sz="2800">
                          <a:solidFill>
                            <a:srgbClr val="003366"/>
                          </a:solidFill>
                          <a:latin typeface="Trebuchet MS" pitchFamily="34" charset="0"/>
                          <a:cs typeface="Arial" charset="0"/>
                        </a:defRPr>
                      </a:lvl1pPr>
                      <a:lvl2pPr marL="742950" indent="-285750">
                        <a:lnSpc>
                          <a:spcPct val="90000"/>
                        </a:lnSpc>
                        <a:spcBef>
                          <a:spcPct val="20000"/>
                        </a:spcBef>
                        <a:spcAft>
                          <a:spcPct val="20000"/>
                        </a:spcAft>
                        <a:buClr>
                          <a:srgbClr val="6699CC"/>
                        </a:buClr>
                        <a:buSzPct val="125000"/>
                        <a:defRPr sz="2400">
                          <a:solidFill>
                            <a:srgbClr val="335F89"/>
                          </a:solidFill>
                          <a:latin typeface="Trebuchet MS" pitchFamily="34" charset="0"/>
                          <a:cs typeface="Arial" charset="0"/>
                        </a:defRPr>
                      </a:lvl2pPr>
                      <a:lvl3pPr marL="1143000" indent="-228600">
                        <a:lnSpc>
                          <a:spcPct val="90000"/>
                        </a:lnSpc>
                        <a:spcBef>
                          <a:spcPct val="20000"/>
                        </a:spcBef>
                        <a:spcAft>
                          <a:spcPct val="20000"/>
                        </a:spcAft>
                        <a:buClr>
                          <a:srgbClr val="336699"/>
                        </a:buClr>
                        <a:buSzPct val="115000"/>
                        <a:buFont typeface="Wingdings" pitchFamily="2" charset="2"/>
                        <a:defRPr sz="2000">
                          <a:solidFill>
                            <a:schemeClr val="accent2"/>
                          </a:solidFill>
                          <a:latin typeface="Trebuchet MS" pitchFamily="34" charset="0"/>
                          <a:cs typeface="Arial" charset="0"/>
                        </a:defRPr>
                      </a:lvl3pPr>
                      <a:lvl4pPr marL="1600200" indent="-228600">
                        <a:spcBef>
                          <a:spcPct val="20000"/>
                        </a:spcBef>
                        <a:buSzPct val="75000"/>
                        <a:buFont typeface="Wingdings" pitchFamily="2" charset="2"/>
                        <a:defRPr>
                          <a:solidFill>
                            <a:schemeClr val="accent2"/>
                          </a:solidFill>
                          <a:latin typeface="Trebuchet MS" pitchFamily="34" charset="0"/>
                          <a:cs typeface="Arial" charset="0"/>
                        </a:defRPr>
                      </a:lvl4pPr>
                      <a:lvl5pPr marL="2057400" indent="-228600">
                        <a:spcBef>
                          <a:spcPct val="20000"/>
                        </a:spcBef>
                        <a:buSzPct val="80000"/>
                        <a:defRPr>
                          <a:solidFill>
                            <a:schemeClr val="accent2"/>
                          </a:solidFill>
                          <a:latin typeface="Trebuchet MS" pitchFamily="34" charset="0"/>
                          <a:cs typeface="Arial" charset="0"/>
                        </a:defRPr>
                      </a:lvl5pPr>
                      <a:lvl6pPr marL="2514600" indent="-228600" fontAlgn="base">
                        <a:spcBef>
                          <a:spcPct val="20000"/>
                        </a:spcBef>
                        <a:spcAft>
                          <a:spcPct val="0"/>
                        </a:spcAft>
                        <a:buSzPct val="80000"/>
                        <a:defRPr>
                          <a:solidFill>
                            <a:schemeClr val="accent2"/>
                          </a:solidFill>
                          <a:latin typeface="Trebuchet MS" pitchFamily="34" charset="0"/>
                          <a:cs typeface="Arial" charset="0"/>
                        </a:defRPr>
                      </a:lvl6pPr>
                      <a:lvl7pPr marL="2971800" indent="-228600" fontAlgn="base">
                        <a:spcBef>
                          <a:spcPct val="20000"/>
                        </a:spcBef>
                        <a:spcAft>
                          <a:spcPct val="0"/>
                        </a:spcAft>
                        <a:buSzPct val="80000"/>
                        <a:defRPr>
                          <a:solidFill>
                            <a:schemeClr val="accent2"/>
                          </a:solidFill>
                          <a:latin typeface="Trebuchet MS" pitchFamily="34" charset="0"/>
                          <a:cs typeface="Arial" charset="0"/>
                        </a:defRPr>
                      </a:lvl7pPr>
                      <a:lvl8pPr marL="3429000" indent="-228600" fontAlgn="base">
                        <a:spcBef>
                          <a:spcPct val="20000"/>
                        </a:spcBef>
                        <a:spcAft>
                          <a:spcPct val="0"/>
                        </a:spcAft>
                        <a:buSzPct val="80000"/>
                        <a:defRPr>
                          <a:solidFill>
                            <a:schemeClr val="accent2"/>
                          </a:solidFill>
                          <a:latin typeface="Trebuchet MS" pitchFamily="34" charset="0"/>
                          <a:cs typeface="Arial" charset="0"/>
                        </a:defRPr>
                      </a:lvl8pPr>
                      <a:lvl9pPr marL="3886200" indent="-228600" fontAlgn="base">
                        <a:spcBef>
                          <a:spcPct val="20000"/>
                        </a:spcBef>
                        <a:spcAft>
                          <a:spcPct val="0"/>
                        </a:spcAft>
                        <a:buSzPct val="80000"/>
                        <a:defRPr>
                          <a:solidFill>
                            <a:schemeClr val="accent2"/>
                          </a:solidFill>
                          <a:latin typeface="Trebuchet MS" pitchFamily="34" charset="0"/>
                          <a:cs typeface="Arial" charset="0"/>
                        </a:defRPr>
                      </a:lvl9pPr>
                    </a:lstStyle>
                    <a:p>
                      <a:pPr marL="0" marR="0" lvl="0" indent="0" algn="l" defTabSz="914400" rtl="0" eaLnBrk="1" fontAlgn="base" latinLnBrk="0" hangingPunct="1">
                        <a:lnSpc>
                          <a:spcPct val="90000"/>
                        </a:lnSpc>
                        <a:spcBef>
                          <a:spcPct val="20000"/>
                        </a:spcBef>
                        <a:spcAft>
                          <a:spcPct val="20000"/>
                        </a:spcAft>
                        <a:buClr>
                          <a:srgbClr val="336699"/>
                        </a:buClr>
                        <a:buSzPct val="115000"/>
                        <a:buFont typeface="Wingdings" pitchFamily="2" charset="2"/>
                        <a:buNone/>
                        <a:tabLst/>
                      </a:pPr>
                      <a:r>
                        <a:rPr kumimoji="0" lang="en-US" altLang="en-US" sz="2800" b="0" i="0" u="none" strike="noStrike" cap="none" normalizeH="0" baseline="0" smtClean="0">
                          <a:ln>
                            <a:noFill/>
                          </a:ln>
                          <a:solidFill>
                            <a:srgbClr val="003366"/>
                          </a:solidFill>
                          <a:effectLst/>
                          <a:latin typeface="Trebuchet MS" pitchFamily="34" charset="0"/>
                          <a:cs typeface="Arial" charset="0"/>
                        </a:rPr>
                        <a:t>Recv</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5">
                        <a:lumMod val="20000"/>
                        <a:lumOff val="80000"/>
                      </a:schemeClr>
                    </a:solidFill>
                  </a:tcPr>
                </a:tc>
                <a:tc>
                  <a:txBody>
                    <a:bodyPr/>
                    <a:lstStyle>
                      <a:lvl1pPr>
                        <a:lnSpc>
                          <a:spcPct val="90000"/>
                        </a:lnSpc>
                        <a:spcBef>
                          <a:spcPct val="20000"/>
                        </a:spcBef>
                        <a:spcAft>
                          <a:spcPct val="20000"/>
                        </a:spcAft>
                        <a:buClr>
                          <a:srgbClr val="336699"/>
                        </a:buClr>
                        <a:buSzPct val="115000"/>
                        <a:buFont typeface="Wingdings" pitchFamily="2" charset="2"/>
                        <a:defRPr sz="2800">
                          <a:solidFill>
                            <a:srgbClr val="003366"/>
                          </a:solidFill>
                          <a:latin typeface="Trebuchet MS" pitchFamily="34" charset="0"/>
                          <a:cs typeface="Arial" charset="0"/>
                        </a:defRPr>
                      </a:lvl1pPr>
                      <a:lvl2pPr marL="742950" indent="-285750">
                        <a:lnSpc>
                          <a:spcPct val="90000"/>
                        </a:lnSpc>
                        <a:spcBef>
                          <a:spcPct val="20000"/>
                        </a:spcBef>
                        <a:spcAft>
                          <a:spcPct val="20000"/>
                        </a:spcAft>
                        <a:buClr>
                          <a:srgbClr val="6699CC"/>
                        </a:buClr>
                        <a:buSzPct val="125000"/>
                        <a:defRPr sz="2400">
                          <a:solidFill>
                            <a:srgbClr val="335F89"/>
                          </a:solidFill>
                          <a:latin typeface="Trebuchet MS" pitchFamily="34" charset="0"/>
                          <a:cs typeface="Arial" charset="0"/>
                        </a:defRPr>
                      </a:lvl2pPr>
                      <a:lvl3pPr marL="1143000" indent="-228600">
                        <a:lnSpc>
                          <a:spcPct val="90000"/>
                        </a:lnSpc>
                        <a:spcBef>
                          <a:spcPct val="20000"/>
                        </a:spcBef>
                        <a:spcAft>
                          <a:spcPct val="20000"/>
                        </a:spcAft>
                        <a:buClr>
                          <a:srgbClr val="336699"/>
                        </a:buClr>
                        <a:buSzPct val="115000"/>
                        <a:buFont typeface="Wingdings" pitchFamily="2" charset="2"/>
                        <a:defRPr sz="2000">
                          <a:solidFill>
                            <a:schemeClr val="accent2"/>
                          </a:solidFill>
                          <a:latin typeface="Trebuchet MS" pitchFamily="34" charset="0"/>
                          <a:cs typeface="Arial" charset="0"/>
                        </a:defRPr>
                      </a:lvl3pPr>
                      <a:lvl4pPr marL="1600200" indent="-228600">
                        <a:spcBef>
                          <a:spcPct val="20000"/>
                        </a:spcBef>
                        <a:buSzPct val="75000"/>
                        <a:buFont typeface="Wingdings" pitchFamily="2" charset="2"/>
                        <a:defRPr>
                          <a:solidFill>
                            <a:schemeClr val="accent2"/>
                          </a:solidFill>
                          <a:latin typeface="Trebuchet MS" pitchFamily="34" charset="0"/>
                          <a:cs typeface="Arial" charset="0"/>
                        </a:defRPr>
                      </a:lvl4pPr>
                      <a:lvl5pPr marL="2057400" indent="-228600">
                        <a:spcBef>
                          <a:spcPct val="20000"/>
                        </a:spcBef>
                        <a:buSzPct val="80000"/>
                        <a:defRPr>
                          <a:solidFill>
                            <a:schemeClr val="accent2"/>
                          </a:solidFill>
                          <a:latin typeface="Trebuchet MS" pitchFamily="34" charset="0"/>
                          <a:cs typeface="Arial" charset="0"/>
                        </a:defRPr>
                      </a:lvl5pPr>
                      <a:lvl6pPr marL="2514600" indent="-228600" fontAlgn="base">
                        <a:spcBef>
                          <a:spcPct val="20000"/>
                        </a:spcBef>
                        <a:spcAft>
                          <a:spcPct val="0"/>
                        </a:spcAft>
                        <a:buSzPct val="80000"/>
                        <a:defRPr>
                          <a:solidFill>
                            <a:schemeClr val="accent2"/>
                          </a:solidFill>
                          <a:latin typeface="Trebuchet MS" pitchFamily="34" charset="0"/>
                          <a:cs typeface="Arial" charset="0"/>
                        </a:defRPr>
                      </a:lvl6pPr>
                      <a:lvl7pPr marL="2971800" indent="-228600" fontAlgn="base">
                        <a:spcBef>
                          <a:spcPct val="20000"/>
                        </a:spcBef>
                        <a:spcAft>
                          <a:spcPct val="0"/>
                        </a:spcAft>
                        <a:buSzPct val="80000"/>
                        <a:defRPr>
                          <a:solidFill>
                            <a:schemeClr val="accent2"/>
                          </a:solidFill>
                          <a:latin typeface="Trebuchet MS" pitchFamily="34" charset="0"/>
                          <a:cs typeface="Arial" charset="0"/>
                        </a:defRPr>
                      </a:lvl7pPr>
                      <a:lvl8pPr marL="3429000" indent="-228600" fontAlgn="base">
                        <a:spcBef>
                          <a:spcPct val="20000"/>
                        </a:spcBef>
                        <a:spcAft>
                          <a:spcPct val="0"/>
                        </a:spcAft>
                        <a:buSzPct val="80000"/>
                        <a:defRPr>
                          <a:solidFill>
                            <a:schemeClr val="accent2"/>
                          </a:solidFill>
                          <a:latin typeface="Trebuchet MS" pitchFamily="34" charset="0"/>
                          <a:cs typeface="Arial" charset="0"/>
                        </a:defRPr>
                      </a:lvl8pPr>
                      <a:lvl9pPr marL="3886200" indent="-228600" fontAlgn="base">
                        <a:spcBef>
                          <a:spcPct val="20000"/>
                        </a:spcBef>
                        <a:spcAft>
                          <a:spcPct val="0"/>
                        </a:spcAft>
                        <a:buSzPct val="80000"/>
                        <a:defRPr>
                          <a:solidFill>
                            <a:schemeClr val="accent2"/>
                          </a:solidFill>
                          <a:latin typeface="Trebuchet MS" pitchFamily="34" charset="0"/>
                          <a:cs typeface="Arial" charset="0"/>
                        </a:defRPr>
                      </a:lvl9pPr>
                    </a:lstStyle>
                    <a:p>
                      <a:pPr marL="0" marR="0" lvl="0" indent="0" algn="l" defTabSz="914400" rtl="0" eaLnBrk="1" fontAlgn="base" latinLnBrk="0" hangingPunct="1">
                        <a:lnSpc>
                          <a:spcPct val="90000"/>
                        </a:lnSpc>
                        <a:spcBef>
                          <a:spcPct val="20000"/>
                        </a:spcBef>
                        <a:spcAft>
                          <a:spcPct val="20000"/>
                        </a:spcAft>
                        <a:buClr>
                          <a:srgbClr val="336699"/>
                        </a:buClr>
                        <a:buSzPct val="115000"/>
                        <a:buFont typeface="Wingdings" pitchFamily="2" charset="2"/>
                        <a:buNone/>
                        <a:tabLst/>
                      </a:pPr>
                      <a:r>
                        <a:rPr kumimoji="0" lang="en-US" altLang="en-US" sz="2800" b="0" i="0" u="none" strike="noStrike" cap="none" normalizeH="0" baseline="0" smtClean="0">
                          <a:ln>
                            <a:noFill/>
                          </a:ln>
                          <a:solidFill>
                            <a:srgbClr val="003366"/>
                          </a:solidFill>
                          <a:effectLst/>
                          <a:latin typeface="Trebuchet MS" pitchFamily="34" charset="0"/>
                          <a:cs typeface="Arial" charset="0"/>
                        </a:rPr>
                        <a:t>Recv</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5">
                        <a:lumMod val="20000"/>
                        <a:lumOff val="80000"/>
                      </a:schemeClr>
                    </a:solidFill>
                  </a:tcPr>
                </a:tc>
                <a:tc>
                  <a:txBody>
                    <a:bodyPr/>
                    <a:lstStyle>
                      <a:lvl1pPr>
                        <a:lnSpc>
                          <a:spcPct val="90000"/>
                        </a:lnSpc>
                        <a:spcBef>
                          <a:spcPct val="20000"/>
                        </a:spcBef>
                        <a:spcAft>
                          <a:spcPct val="20000"/>
                        </a:spcAft>
                        <a:buClr>
                          <a:srgbClr val="336699"/>
                        </a:buClr>
                        <a:buSzPct val="115000"/>
                        <a:buFont typeface="Wingdings" pitchFamily="2" charset="2"/>
                        <a:defRPr sz="2800">
                          <a:solidFill>
                            <a:srgbClr val="003366"/>
                          </a:solidFill>
                          <a:latin typeface="Trebuchet MS" pitchFamily="34" charset="0"/>
                          <a:cs typeface="Arial" charset="0"/>
                        </a:defRPr>
                      </a:lvl1pPr>
                      <a:lvl2pPr marL="742950" indent="-285750">
                        <a:lnSpc>
                          <a:spcPct val="90000"/>
                        </a:lnSpc>
                        <a:spcBef>
                          <a:spcPct val="20000"/>
                        </a:spcBef>
                        <a:spcAft>
                          <a:spcPct val="20000"/>
                        </a:spcAft>
                        <a:buClr>
                          <a:srgbClr val="6699CC"/>
                        </a:buClr>
                        <a:buSzPct val="125000"/>
                        <a:defRPr sz="2400">
                          <a:solidFill>
                            <a:srgbClr val="335F89"/>
                          </a:solidFill>
                          <a:latin typeface="Trebuchet MS" pitchFamily="34" charset="0"/>
                          <a:cs typeface="Arial" charset="0"/>
                        </a:defRPr>
                      </a:lvl2pPr>
                      <a:lvl3pPr marL="1143000" indent="-228600">
                        <a:lnSpc>
                          <a:spcPct val="90000"/>
                        </a:lnSpc>
                        <a:spcBef>
                          <a:spcPct val="20000"/>
                        </a:spcBef>
                        <a:spcAft>
                          <a:spcPct val="20000"/>
                        </a:spcAft>
                        <a:buClr>
                          <a:srgbClr val="336699"/>
                        </a:buClr>
                        <a:buSzPct val="115000"/>
                        <a:buFont typeface="Wingdings" pitchFamily="2" charset="2"/>
                        <a:defRPr sz="2000">
                          <a:solidFill>
                            <a:schemeClr val="accent2"/>
                          </a:solidFill>
                          <a:latin typeface="Trebuchet MS" pitchFamily="34" charset="0"/>
                          <a:cs typeface="Arial" charset="0"/>
                        </a:defRPr>
                      </a:lvl3pPr>
                      <a:lvl4pPr marL="1600200" indent="-228600">
                        <a:spcBef>
                          <a:spcPct val="20000"/>
                        </a:spcBef>
                        <a:buSzPct val="75000"/>
                        <a:buFont typeface="Wingdings" pitchFamily="2" charset="2"/>
                        <a:defRPr>
                          <a:solidFill>
                            <a:schemeClr val="accent2"/>
                          </a:solidFill>
                          <a:latin typeface="Trebuchet MS" pitchFamily="34" charset="0"/>
                          <a:cs typeface="Arial" charset="0"/>
                        </a:defRPr>
                      </a:lvl4pPr>
                      <a:lvl5pPr marL="2057400" indent="-228600">
                        <a:spcBef>
                          <a:spcPct val="20000"/>
                        </a:spcBef>
                        <a:buSzPct val="80000"/>
                        <a:defRPr>
                          <a:solidFill>
                            <a:schemeClr val="accent2"/>
                          </a:solidFill>
                          <a:latin typeface="Trebuchet MS" pitchFamily="34" charset="0"/>
                          <a:cs typeface="Arial" charset="0"/>
                        </a:defRPr>
                      </a:lvl5pPr>
                      <a:lvl6pPr marL="2514600" indent="-228600" fontAlgn="base">
                        <a:spcBef>
                          <a:spcPct val="20000"/>
                        </a:spcBef>
                        <a:spcAft>
                          <a:spcPct val="0"/>
                        </a:spcAft>
                        <a:buSzPct val="80000"/>
                        <a:defRPr>
                          <a:solidFill>
                            <a:schemeClr val="accent2"/>
                          </a:solidFill>
                          <a:latin typeface="Trebuchet MS" pitchFamily="34" charset="0"/>
                          <a:cs typeface="Arial" charset="0"/>
                        </a:defRPr>
                      </a:lvl6pPr>
                      <a:lvl7pPr marL="2971800" indent="-228600" fontAlgn="base">
                        <a:spcBef>
                          <a:spcPct val="20000"/>
                        </a:spcBef>
                        <a:spcAft>
                          <a:spcPct val="0"/>
                        </a:spcAft>
                        <a:buSzPct val="80000"/>
                        <a:defRPr>
                          <a:solidFill>
                            <a:schemeClr val="accent2"/>
                          </a:solidFill>
                          <a:latin typeface="Trebuchet MS" pitchFamily="34" charset="0"/>
                          <a:cs typeface="Arial" charset="0"/>
                        </a:defRPr>
                      </a:lvl7pPr>
                      <a:lvl8pPr marL="3429000" indent="-228600" fontAlgn="base">
                        <a:spcBef>
                          <a:spcPct val="20000"/>
                        </a:spcBef>
                        <a:spcAft>
                          <a:spcPct val="0"/>
                        </a:spcAft>
                        <a:buSzPct val="80000"/>
                        <a:defRPr>
                          <a:solidFill>
                            <a:schemeClr val="accent2"/>
                          </a:solidFill>
                          <a:latin typeface="Trebuchet MS" pitchFamily="34" charset="0"/>
                          <a:cs typeface="Arial" charset="0"/>
                        </a:defRPr>
                      </a:lvl8pPr>
                      <a:lvl9pPr marL="3886200" indent="-228600" fontAlgn="base">
                        <a:spcBef>
                          <a:spcPct val="20000"/>
                        </a:spcBef>
                        <a:spcAft>
                          <a:spcPct val="0"/>
                        </a:spcAft>
                        <a:buSzPct val="80000"/>
                        <a:defRPr>
                          <a:solidFill>
                            <a:schemeClr val="accent2"/>
                          </a:solidFill>
                          <a:latin typeface="Trebuchet MS" pitchFamily="34" charset="0"/>
                          <a:cs typeface="Arial" charset="0"/>
                        </a:defRPr>
                      </a:lvl9pPr>
                    </a:lstStyle>
                    <a:p>
                      <a:pPr marL="0" marR="0" lvl="0" indent="0" algn="l" defTabSz="914400" rtl="0" eaLnBrk="1" fontAlgn="base" latinLnBrk="0" hangingPunct="1">
                        <a:lnSpc>
                          <a:spcPct val="90000"/>
                        </a:lnSpc>
                        <a:spcBef>
                          <a:spcPct val="20000"/>
                        </a:spcBef>
                        <a:spcAft>
                          <a:spcPct val="20000"/>
                        </a:spcAft>
                        <a:buClr>
                          <a:srgbClr val="336699"/>
                        </a:buClr>
                        <a:buSzPct val="115000"/>
                        <a:buFont typeface="Wingdings" pitchFamily="2" charset="2"/>
                        <a:buNone/>
                        <a:tabLst/>
                      </a:pPr>
                      <a:r>
                        <a:rPr kumimoji="0" lang="en-US" altLang="en-US" sz="2800" b="0" i="0" u="none" strike="noStrike" cap="none" normalizeH="0" baseline="0" smtClean="0">
                          <a:ln>
                            <a:noFill/>
                          </a:ln>
                          <a:solidFill>
                            <a:srgbClr val="003366"/>
                          </a:solidFill>
                          <a:effectLst/>
                          <a:latin typeface="Trebuchet MS" pitchFamily="34" charset="0"/>
                          <a:cs typeface="Arial" charset="0"/>
                        </a:rPr>
                        <a:t>Recv</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5">
                        <a:lumMod val="20000"/>
                        <a:lumOff val="80000"/>
                      </a:schemeClr>
                    </a:solidFill>
                  </a:tcPr>
                </a:tc>
                <a:tc>
                  <a:txBody>
                    <a:bodyPr/>
                    <a:lstStyle>
                      <a:lvl1pPr>
                        <a:lnSpc>
                          <a:spcPct val="90000"/>
                        </a:lnSpc>
                        <a:spcBef>
                          <a:spcPct val="20000"/>
                        </a:spcBef>
                        <a:spcAft>
                          <a:spcPct val="20000"/>
                        </a:spcAft>
                        <a:buClr>
                          <a:srgbClr val="336699"/>
                        </a:buClr>
                        <a:buSzPct val="115000"/>
                        <a:buFont typeface="Wingdings" pitchFamily="2" charset="2"/>
                        <a:defRPr sz="2800">
                          <a:solidFill>
                            <a:srgbClr val="003366"/>
                          </a:solidFill>
                          <a:latin typeface="Trebuchet MS" pitchFamily="34" charset="0"/>
                          <a:cs typeface="Arial" charset="0"/>
                        </a:defRPr>
                      </a:lvl1pPr>
                      <a:lvl2pPr marL="742950" indent="-285750">
                        <a:lnSpc>
                          <a:spcPct val="90000"/>
                        </a:lnSpc>
                        <a:spcBef>
                          <a:spcPct val="20000"/>
                        </a:spcBef>
                        <a:spcAft>
                          <a:spcPct val="20000"/>
                        </a:spcAft>
                        <a:buClr>
                          <a:srgbClr val="6699CC"/>
                        </a:buClr>
                        <a:buSzPct val="125000"/>
                        <a:defRPr sz="2400">
                          <a:solidFill>
                            <a:srgbClr val="335F89"/>
                          </a:solidFill>
                          <a:latin typeface="Trebuchet MS" pitchFamily="34" charset="0"/>
                          <a:cs typeface="Arial" charset="0"/>
                        </a:defRPr>
                      </a:lvl2pPr>
                      <a:lvl3pPr marL="1143000" indent="-228600">
                        <a:lnSpc>
                          <a:spcPct val="90000"/>
                        </a:lnSpc>
                        <a:spcBef>
                          <a:spcPct val="20000"/>
                        </a:spcBef>
                        <a:spcAft>
                          <a:spcPct val="20000"/>
                        </a:spcAft>
                        <a:buClr>
                          <a:srgbClr val="336699"/>
                        </a:buClr>
                        <a:buSzPct val="115000"/>
                        <a:buFont typeface="Wingdings" pitchFamily="2" charset="2"/>
                        <a:defRPr sz="2000">
                          <a:solidFill>
                            <a:schemeClr val="accent2"/>
                          </a:solidFill>
                          <a:latin typeface="Trebuchet MS" pitchFamily="34" charset="0"/>
                          <a:cs typeface="Arial" charset="0"/>
                        </a:defRPr>
                      </a:lvl3pPr>
                      <a:lvl4pPr marL="1600200" indent="-228600">
                        <a:spcBef>
                          <a:spcPct val="20000"/>
                        </a:spcBef>
                        <a:buSzPct val="75000"/>
                        <a:buFont typeface="Wingdings" pitchFamily="2" charset="2"/>
                        <a:defRPr>
                          <a:solidFill>
                            <a:schemeClr val="accent2"/>
                          </a:solidFill>
                          <a:latin typeface="Trebuchet MS" pitchFamily="34" charset="0"/>
                          <a:cs typeface="Arial" charset="0"/>
                        </a:defRPr>
                      </a:lvl4pPr>
                      <a:lvl5pPr marL="2057400" indent="-228600">
                        <a:spcBef>
                          <a:spcPct val="20000"/>
                        </a:spcBef>
                        <a:buSzPct val="80000"/>
                        <a:defRPr>
                          <a:solidFill>
                            <a:schemeClr val="accent2"/>
                          </a:solidFill>
                          <a:latin typeface="Trebuchet MS" pitchFamily="34" charset="0"/>
                          <a:cs typeface="Arial" charset="0"/>
                        </a:defRPr>
                      </a:lvl5pPr>
                      <a:lvl6pPr marL="2514600" indent="-228600" fontAlgn="base">
                        <a:spcBef>
                          <a:spcPct val="20000"/>
                        </a:spcBef>
                        <a:spcAft>
                          <a:spcPct val="0"/>
                        </a:spcAft>
                        <a:buSzPct val="80000"/>
                        <a:defRPr>
                          <a:solidFill>
                            <a:schemeClr val="accent2"/>
                          </a:solidFill>
                          <a:latin typeface="Trebuchet MS" pitchFamily="34" charset="0"/>
                          <a:cs typeface="Arial" charset="0"/>
                        </a:defRPr>
                      </a:lvl6pPr>
                      <a:lvl7pPr marL="2971800" indent="-228600" fontAlgn="base">
                        <a:spcBef>
                          <a:spcPct val="20000"/>
                        </a:spcBef>
                        <a:spcAft>
                          <a:spcPct val="0"/>
                        </a:spcAft>
                        <a:buSzPct val="80000"/>
                        <a:defRPr>
                          <a:solidFill>
                            <a:schemeClr val="accent2"/>
                          </a:solidFill>
                          <a:latin typeface="Trebuchet MS" pitchFamily="34" charset="0"/>
                          <a:cs typeface="Arial" charset="0"/>
                        </a:defRPr>
                      </a:lvl7pPr>
                      <a:lvl8pPr marL="3429000" indent="-228600" fontAlgn="base">
                        <a:spcBef>
                          <a:spcPct val="20000"/>
                        </a:spcBef>
                        <a:spcAft>
                          <a:spcPct val="0"/>
                        </a:spcAft>
                        <a:buSzPct val="80000"/>
                        <a:defRPr>
                          <a:solidFill>
                            <a:schemeClr val="accent2"/>
                          </a:solidFill>
                          <a:latin typeface="Trebuchet MS" pitchFamily="34" charset="0"/>
                          <a:cs typeface="Arial" charset="0"/>
                        </a:defRPr>
                      </a:lvl8pPr>
                      <a:lvl9pPr marL="3886200" indent="-228600" fontAlgn="base">
                        <a:spcBef>
                          <a:spcPct val="20000"/>
                        </a:spcBef>
                        <a:spcAft>
                          <a:spcPct val="0"/>
                        </a:spcAft>
                        <a:buSzPct val="80000"/>
                        <a:defRPr>
                          <a:solidFill>
                            <a:schemeClr val="accent2"/>
                          </a:solidFill>
                          <a:latin typeface="Trebuchet MS" pitchFamily="34" charset="0"/>
                          <a:cs typeface="Arial" charset="0"/>
                        </a:defRPr>
                      </a:lvl9pPr>
                    </a:lstStyle>
                    <a:p>
                      <a:pPr marL="0" marR="0" lvl="0" indent="0" algn="r" defTabSz="914400" rtl="0" eaLnBrk="1" fontAlgn="base" latinLnBrk="0" hangingPunct="1">
                        <a:lnSpc>
                          <a:spcPct val="90000"/>
                        </a:lnSpc>
                        <a:spcBef>
                          <a:spcPct val="20000"/>
                        </a:spcBef>
                        <a:spcAft>
                          <a:spcPct val="20000"/>
                        </a:spcAft>
                        <a:buClr>
                          <a:srgbClr val="336699"/>
                        </a:buClr>
                        <a:buSzPct val="115000"/>
                        <a:buFont typeface="Wingdings" pitchFamily="2" charset="2"/>
                        <a:buNone/>
                        <a:tabLst/>
                      </a:pPr>
                      <a:r>
                        <a:rPr kumimoji="0" lang="en-US" altLang="en-US" sz="2800" b="0" i="0" u="none" strike="noStrike" cap="none" normalizeH="0" baseline="0" smtClean="0">
                          <a:ln>
                            <a:noFill/>
                          </a:ln>
                          <a:solidFill>
                            <a:srgbClr val="003366"/>
                          </a:solidFill>
                          <a:effectLst/>
                          <a:latin typeface="Trebuchet MS" pitchFamily="34" charset="0"/>
                          <a:cs typeface="Arial" charset="0"/>
                        </a:rPr>
                        <a:t>Recv</a:t>
                      </a: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5">
                        <a:lumMod val="20000"/>
                        <a:lumOff val="80000"/>
                      </a:schemeClr>
                    </a:solidFill>
                  </a:tcPr>
                </a:tc>
              </a:tr>
              <a:tr h="646113">
                <a:tc>
                  <a:txBody>
                    <a:bodyPr/>
                    <a:lstStyle>
                      <a:lvl1pPr>
                        <a:lnSpc>
                          <a:spcPct val="90000"/>
                        </a:lnSpc>
                        <a:spcBef>
                          <a:spcPct val="20000"/>
                        </a:spcBef>
                        <a:spcAft>
                          <a:spcPct val="20000"/>
                        </a:spcAft>
                        <a:buClr>
                          <a:srgbClr val="336699"/>
                        </a:buClr>
                        <a:buSzPct val="115000"/>
                        <a:buFont typeface="Wingdings" pitchFamily="2" charset="2"/>
                        <a:defRPr sz="2800">
                          <a:solidFill>
                            <a:srgbClr val="003366"/>
                          </a:solidFill>
                          <a:latin typeface="Trebuchet MS" pitchFamily="34" charset="0"/>
                          <a:cs typeface="Arial" charset="0"/>
                        </a:defRPr>
                      </a:lvl1pPr>
                      <a:lvl2pPr marL="742950" indent="-285750">
                        <a:lnSpc>
                          <a:spcPct val="90000"/>
                        </a:lnSpc>
                        <a:spcBef>
                          <a:spcPct val="20000"/>
                        </a:spcBef>
                        <a:spcAft>
                          <a:spcPct val="20000"/>
                        </a:spcAft>
                        <a:buClr>
                          <a:srgbClr val="6699CC"/>
                        </a:buClr>
                        <a:buSzPct val="125000"/>
                        <a:defRPr sz="2400">
                          <a:solidFill>
                            <a:srgbClr val="335F89"/>
                          </a:solidFill>
                          <a:latin typeface="Trebuchet MS" pitchFamily="34" charset="0"/>
                          <a:cs typeface="Arial" charset="0"/>
                        </a:defRPr>
                      </a:lvl2pPr>
                      <a:lvl3pPr marL="1143000" indent="-228600">
                        <a:lnSpc>
                          <a:spcPct val="90000"/>
                        </a:lnSpc>
                        <a:spcBef>
                          <a:spcPct val="20000"/>
                        </a:spcBef>
                        <a:spcAft>
                          <a:spcPct val="20000"/>
                        </a:spcAft>
                        <a:buClr>
                          <a:srgbClr val="336699"/>
                        </a:buClr>
                        <a:buSzPct val="115000"/>
                        <a:buFont typeface="Wingdings" pitchFamily="2" charset="2"/>
                        <a:defRPr sz="2000">
                          <a:solidFill>
                            <a:schemeClr val="accent2"/>
                          </a:solidFill>
                          <a:latin typeface="Trebuchet MS" pitchFamily="34" charset="0"/>
                          <a:cs typeface="Arial" charset="0"/>
                        </a:defRPr>
                      </a:lvl3pPr>
                      <a:lvl4pPr marL="1600200" indent="-228600">
                        <a:spcBef>
                          <a:spcPct val="20000"/>
                        </a:spcBef>
                        <a:buSzPct val="75000"/>
                        <a:buFont typeface="Wingdings" pitchFamily="2" charset="2"/>
                        <a:defRPr>
                          <a:solidFill>
                            <a:schemeClr val="accent2"/>
                          </a:solidFill>
                          <a:latin typeface="Trebuchet MS" pitchFamily="34" charset="0"/>
                          <a:cs typeface="Arial" charset="0"/>
                        </a:defRPr>
                      </a:lvl4pPr>
                      <a:lvl5pPr marL="2057400" indent="-228600">
                        <a:spcBef>
                          <a:spcPct val="20000"/>
                        </a:spcBef>
                        <a:buSzPct val="80000"/>
                        <a:defRPr>
                          <a:solidFill>
                            <a:schemeClr val="accent2"/>
                          </a:solidFill>
                          <a:latin typeface="Trebuchet MS" pitchFamily="34" charset="0"/>
                          <a:cs typeface="Arial" charset="0"/>
                        </a:defRPr>
                      </a:lvl5pPr>
                      <a:lvl6pPr marL="2514600" indent="-228600" fontAlgn="base">
                        <a:spcBef>
                          <a:spcPct val="20000"/>
                        </a:spcBef>
                        <a:spcAft>
                          <a:spcPct val="0"/>
                        </a:spcAft>
                        <a:buSzPct val="80000"/>
                        <a:defRPr>
                          <a:solidFill>
                            <a:schemeClr val="accent2"/>
                          </a:solidFill>
                          <a:latin typeface="Trebuchet MS" pitchFamily="34" charset="0"/>
                          <a:cs typeface="Arial" charset="0"/>
                        </a:defRPr>
                      </a:lvl6pPr>
                      <a:lvl7pPr marL="2971800" indent="-228600" fontAlgn="base">
                        <a:spcBef>
                          <a:spcPct val="20000"/>
                        </a:spcBef>
                        <a:spcAft>
                          <a:spcPct val="0"/>
                        </a:spcAft>
                        <a:buSzPct val="80000"/>
                        <a:defRPr>
                          <a:solidFill>
                            <a:schemeClr val="accent2"/>
                          </a:solidFill>
                          <a:latin typeface="Trebuchet MS" pitchFamily="34" charset="0"/>
                          <a:cs typeface="Arial" charset="0"/>
                        </a:defRPr>
                      </a:lvl7pPr>
                      <a:lvl8pPr marL="3429000" indent="-228600" fontAlgn="base">
                        <a:spcBef>
                          <a:spcPct val="20000"/>
                        </a:spcBef>
                        <a:spcAft>
                          <a:spcPct val="0"/>
                        </a:spcAft>
                        <a:buSzPct val="80000"/>
                        <a:defRPr>
                          <a:solidFill>
                            <a:schemeClr val="accent2"/>
                          </a:solidFill>
                          <a:latin typeface="Trebuchet MS" pitchFamily="34" charset="0"/>
                          <a:cs typeface="Arial" charset="0"/>
                        </a:defRPr>
                      </a:lvl8pPr>
                      <a:lvl9pPr marL="3886200" indent="-228600" fontAlgn="base">
                        <a:spcBef>
                          <a:spcPct val="20000"/>
                        </a:spcBef>
                        <a:spcAft>
                          <a:spcPct val="0"/>
                        </a:spcAft>
                        <a:buSzPct val="80000"/>
                        <a:defRPr>
                          <a:solidFill>
                            <a:schemeClr val="accent2"/>
                          </a:solidFill>
                          <a:latin typeface="Trebuchet MS" pitchFamily="34" charset="0"/>
                          <a:cs typeface="Arial" charset="0"/>
                        </a:defRPr>
                      </a:lvl9pPr>
                    </a:lstStyle>
                    <a:p>
                      <a:pPr marL="0" marR="0" lvl="0" indent="0" algn="l" defTabSz="914400" rtl="0" eaLnBrk="1" fontAlgn="base" latinLnBrk="0" hangingPunct="1">
                        <a:lnSpc>
                          <a:spcPct val="90000"/>
                        </a:lnSpc>
                        <a:spcBef>
                          <a:spcPct val="20000"/>
                        </a:spcBef>
                        <a:spcAft>
                          <a:spcPct val="20000"/>
                        </a:spcAft>
                        <a:buClr>
                          <a:srgbClr val="336699"/>
                        </a:buClr>
                        <a:buSzPct val="115000"/>
                        <a:buFont typeface="Wingdings" pitchFamily="2" charset="2"/>
                        <a:buNone/>
                        <a:tabLst/>
                      </a:pPr>
                      <a:endParaRPr kumimoji="0" lang="en-US" altLang="en-US" sz="2800" b="0" i="0" u="none" strike="noStrike" cap="none" normalizeH="0" baseline="0" dirty="0" smtClean="0">
                        <a:ln>
                          <a:noFill/>
                        </a:ln>
                        <a:solidFill>
                          <a:srgbClr val="003366"/>
                        </a:solidFill>
                        <a:effectLst/>
                        <a:latin typeface="Trebuchet MS" pitchFamily="34" charset="0"/>
                        <a:cs typeface="Arial" charset="0"/>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5">
                        <a:lumMod val="20000"/>
                        <a:lumOff val="80000"/>
                      </a:schemeClr>
                    </a:solidFill>
                  </a:tcPr>
                </a:tc>
                <a:tc>
                  <a:txBody>
                    <a:bodyPr/>
                    <a:lstStyle>
                      <a:lvl1pPr>
                        <a:lnSpc>
                          <a:spcPct val="90000"/>
                        </a:lnSpc>
                        <a:spcBef>
                          <a:spcPct val="20000"/>
                        </a:spcBef>
                        <a:spcAft>
                          <a:spcPct val="20000"/>
                        </a:spcAft>
                        <a:buClr>
                          <a:srgbClr val="336699"/>
                        </a:buClr>
                        <a:buSzPct val="115000"/>
                        <a:buFont typeface="Wingdings" pitchFamily="2" charset="2"/>
                        <a:defRPr sz="2800">
                          <a:solidFill>
                            <a:srgbClr val="003366"/>
                          </a:solidFill>
                          <a:latin typeface="Trebuchet MS" pitchFamily="34" charset="0"/>
                          <a:cs typeface="Arial" charset="0"/>
                        </a:defRPr>
                      </a:lvl1pPr>
                      <a:lvl2pPr marL="742950" indent="-285750">
                        <a:lnSpc>
                          <a:spcPct val="90000"/>
                        </a:lnSpc>
                        <a:spcBef>
                          <a:spcPct val="20000"/>
                        </a:spcBef>
                        <a:spcAft>
                          <a:spcPct val="20000"/>
                        </a:spcAft>
                        <a:buClr>
                          <a:srgbClr val="6699CC"/>
                        </a:buClr>
                        <a:buSzPct val="125000"/>
                        <a:defRPr sz="2400">
                          <a:solidFill>
                            <a:srgbClr val="335F89"/>
                          </a:solidFill>
                          <a:latin typeface="Trebuchet MS" pitchFamily="34" charset="0"/>
                          <a:cs typeface="Arial" charset="0"/>
                        </a:defRPr>
                      </a:lvl2pPr>
                      <a:lvl3pPr marL="1143000" indent="-228600">
                        <a:lnSpc>
                          <a:spcPct val="90000"/>
                        </a:lnSpc>
                        <a:spcBef>
                          <a:spcPct val="20000"/>
                        </a:spcBef>
                        <a:spcAft>
                          <a:spcPct val="20000"/>
                        </a:spcAft>
                        <a:buClr>
                          <a:srgbClr val="336699"/>
                        </a:buClr>
                        <a:buSzPct val="115000"/>
                        <a:buFont typeface="Wingdings" pitchFamily="2" charset="2"/>
                        <a:defRPr sz="2000">
                          <a:solidFill>
                            <a:schemeClr val="accent2"/>
                          </a:solidFill>
                          <a:latin typeface="Trebuchet MS" pitchFamily="34" charset="0"/>
                          <a:cs typeface="Arial" charset="0"/>
                        </a:defRPr>
                      </a:lvl3pPr>
                      <a:lvl4pPr marL="1600200" indent="-228600">
                        <a:spcBef>
                          <a:spcPct val="20000"/>
                        </a:spcBef>
                        <a:buSzPct val="75000"/>
                        <a:buFont typeface="Wingdings" pitchFamily="2" charset="2"/>
                        <a:defRPr>
                          <a:solidFill>
                            <a:schemeClr val="accent2"/>
                          </a:solidFill>
                          <a:latin typeface="Trebuchet MS" pitchFamily="34" charset="0"/>
                          <a:cs typeface="Arial" charset="0"/>
                        </a:defRPr>
                      </a:lvl4pPr>
                      <a:lvl5pPr marL="2057400" indent="-228600">
                        <a:spcBef>
                          <a:spcPct val="20000"/>
                        </a:spcBef>
                        <a:buSzPct val="80000"/>
                        <a:defRPr>
                          <a:solidFill>
                            <a:schemeClr val="accent2"/>
                          </a:solidFill>
                          <a:latin typeface="Trebuchet MS" pitchFamily="34" charset="0"/>
                          <a:cs typeface="Arial" charset="0"/>
                        </a:defRPr>
                      </a:lvl5pPr>
                      <a:lvl6pPr marL="2514600" indent="-228600" fontAlgn="base">
                        <a:spcBef>
                          <a:spcPct val="20000"/>
                        </a:spcBef>
                        <a:spcAft>
                          <a:spcPct val="0"/>
                        </a:spcAft>
                        <a:buSzPct val="80000"/>
                        <a:defRPr>
                          <a:solidFill>
                            <a:schemeClr val="accent2"/>
                          </a:solidFill>
                          <a:latin typeface="Trebuchet MS" pitchFamily="34" charset="0"/>
                          <a:cs typeface="Arial" charset="0"/>
                        </a:defRPr>
                      </a:lvl6pPr>
                      <a:lvl7pPr marL="2971800" indent="-228600" fontAlgn="base">
                        <a:spcBef>
                          <a:spcPct val="20000"/>
                        </a:spcBef>
                        <a:spcAft>
                          <a:spcPct val="0"/>
                        </a:spcAft>
                        <a:buSzPct val="80000"/>
                        <a:defRPr>
                          <a:solidFill>
                            <a:schemeClr val="accent2"/>
                          </a:solidFill>
                          <a:latin typeface="Trebuchet MS" pitchFamily="34" charset="0"/>
                          <a:cs typeface="Arial" charset="0"/>
                        </a:defRPr>
                      </a:lvl7pPr>
                      <a:lvl8pPr marL="3429000" indent="-228600" fontAlgn="base">
                        <a:spcBef>
                          <a:spcPct val="20000"/>
                        </a:spcBef>
                        <a:spcAft>
                          <a:spcPct val="0"/>
                        </a:spcAft>
                        <a:buSzPct val="80000"/>
                        <a:defRPr>
                          <a:solidFill>
                            <a:schemeClr val="accent2"/>
                          </a:solidFill>
                          <a:latin typeface="Trebuchet MS" pitchFamily="34" charset="0"/>
                          <a:cs typeface="Arial" charset="0"/>
                        </a:defRPr>
                      </a:lvl8pPr>
                      <a:lvl9pPr marL="3886200" indent="-228600" fontAlgn="base">
                        <a:spcBef>
                          <a:spcPct val="20000"/>
                        </a:spcBef>
                        <a:spcAft>
                          <a:spcPct val="0"/>
                        </a:spcAft>
                        <a:buSzPct val="80000"/>
                        <a:defRPr>
                          <a:solidFill>
                            <a:schemeClr val="accent2"/>
                          </a:solidFill>
                          <a:latin typeface="Trebuchet MS" pitchFamily="34" charset="0"/>
                          <a:cs typeface="Arial" charset="0"/>
                        </a:defRPr>
                      </a:lvl9pPr>
                    </a:lstStyle>
                    <a:p>
                      <a:pPr marL="0" marR="0" lvl="0" indent="0" algn="l" defTabSz="914400" rtl="0" eaLnBrk="1" fontAlgn="base" latinLnBrk="0" hangingPunct="1">
                        <a:lnSpc>
                          <a:spcPct val="90000"/>
                        </a:lnSpc>
                        <a:spcBef>
                          <a:spcPct val="20000"/>
                        </a:spcBef>
                        <a:spcAft>
                          <a:spcPct val="20000"/>
                        </a:spcAft>
                        <a:buClr>
                          <a:srgbClr val="336699"/>
                        </a:buClr>
                        <a:buSzPct val="115000"/>
                        <a:buFont typeface="Wingdings" pitchFamily="2" charset="2"/>
                        <a:buNone/>
                        <a:tabLst/>
                      </a:pPr>
                      <a:endParaRPr kumimoji="0" lang="en-US" altLang="en-US" sz="2800" b="0" i="0" u="none" strike="noStrike" cap="none" normalizeH="0" baseline="0" smtClean="0">
                        <a:ln>
                          <a:noFill/>
                        </a:ln>
                        <a:solidFill>
                          <a:srgbClr val="003366"/>
                        </a:solidFill>
                        <a:effectLst/>
                        <a:latin typeface="Trebuchet MS" pitchFamily="34" charset="0"/>
                        <a:cs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5">
                        <a:lumMod val="20000"/>
                        <a:lumOff val="80000"/>
                      </a:schemeClr>
                    </a:solidFill>
                  </a:tcPr>
                </a:tc>
                <a:tc>
                  <a:txBody>
                    <a:bodyPr/>
                    <a:lstStyle>
                      <a:lvl1pPr>
                        <a:lnSpc>
                          <a:spcPct val="90000"/>
                        </a:lnSpc>
                        <a:spcBef>
                          <a:spcPct val="20000"/>
                        </a:spcBef>
                        <a:spcAft>
                          <a:spcPct val="20000"/>
                        </a:spcAft>
                        <a:buClr>
                          <a:srgbClr val="336699"/>
                        </a:buClr>
                        <a:buSzPct val="115000"/>
                        <a:buFont typeface="Wingdings" pitchFamily="2" charset="2"/>
                        <a:defRPr sz="2800">
                          <a:solidFill>
                            <a:srgbClr val="003366"/>
                          </a:solidFill>
                          <a:latin typeface="Trebuchet MS" pitchFamily="34" charset="0"/>
                          <a:cs typeface="Arial" charset="0"/>
                        </a:defRPr>
                      </a:lvl1pPr>
                      <a:lvl2pPr marL="742950" indent="-285750">
                        <a:lnSpc>
                          <a:spcPct val="90000"/>
                        </a:lnSpc>
                        <a:spcBef>
                          <a:spcPct val="20000"/>
                        </a:spcBef>
                        <a:spcAft>
                          <a:spcPct val="20000"/>
                        </a:spcAft>
                        <a:buClr>
                          <a:srgbClr val="6699CC"/>
                        </a:buClr>
                        <a:buSzPct val="125000"/>
                        <a:defRPr sz="2400">
                          <a:solidFill>
                            <a:srgbClr val="335F89"/>
                          </a:solidFill>
                          <a:latin typeface="Trebuchet MS" pitchFamily="34" charset="0"/>
                          <a:cs typeface="Arial" charset="0"/>
                        </a:defRPr>
                      </a:lvl2pPr>
                      <a:lvl3pPr marL="1143000" indent="-228600">
                        <a:lnSpc>
                          <a:spcPct val="90000"/>
                        </a:lnSpc>
                        <a:spcBef>
                          <a:spcPct val="20000"/>
                        </a:spcBef>
                        <a:spcAft>
                          <a:spcPct val="20000"/>
                        </a:spcAft>
                        <a:buClr>
                          <a:srgbClr val="336699"/>
                        </a:buClr>
                        <a:buSzPct val="115000"/>
                        <a:buFont typeface="Wingdings" pitchFamily="2" charset="2"/>
                        <a:defRPr sz="2000">
                          <a:solidFill>
                            <a:schemeClr val="accent2"/>
                          </a:solidFill>
                          <a:latin typeface="Trebuchet MS" pitchFamily="34" charset="0"/>
                          <a:cs typeface="Arial" charset="0"/>
                        </a:defRPr>
                      </a:lvl3pPr>
                      <a:lvl4pPr marL="1600200" indent="-228600">
                        <a:spcBef>
                          <a:spcPct val="20000"/>
                        </a:spcBef>
                        <a:buSzPct val="75000"/>
                        <a:buFont typeface="Wingdings" pitchFamily="2" charset="2"/>
                        <a:defRPr>
                          <a:solidFill>
                            <a:schemeClr val="accent2"/>
                          </a:solidFill>
                          <a:latin typeface="Trebuchet MS" pitchFamily="34" charset="0"/>
                          <a:cs typeface="Arial" charset="0"/>
                        </a:defRPr>
                      </a:lvl4pPr>
                      <a:lvl5pPr marL="2057400" indent="-228600">
                        <a:spcBef>
                          <a:spcPct val="20000"/>
                        </a:spcBef>
                        <a:buSzPct val="80000"/>
                        <a:defRPr>
                          <a:solidFill>
                            <a:schemeClr val="accent2"/>
                          </a:solidFill>
                          <a:latin typeface="Trebuchet MS" pitchFamily="34" charset="0"/>
                          <a:cs typeface="Arial" charset="0"/>
                        </a:defRPr>
                      </a:lvl5pPr>
                      <a:lvl6pPr marL="2514600" indent="-228600" fontAlgn="base">
                        <a:spcBef>
                          <a:spcPct val="20000"/>
                        </a:spcBef>
                        <a:spcAft>
                          <a:spcPct val="0"/>
                        </a:spcAft>
                        <a:buSzPct val="80000"/>
                        <a:defRPr>
                          <a:solidFill>
                            <a:schemeClr val="accent2"/>
                          </a:solidFill>
                          <a:latin typeface="Trebuchet MS" pitchFamily="34" charset="0"/>
                          <a:cs typeface="Arial" charset="0"/>
                        </a:defRPr>
                      </a:lvl6pPr>
                      <a:lvl7pPr marL="2971800" indent="-228600" fontAlgn="base">
                        <a:spcBef>
                          <a:spcPct val="20000"/>
                        </a:spcBef>
                        <a:spcAft>
                          <a:spcPct val="0"/>
                        </a:spcAft>
                        <a:buSzPct val="80000"/>
                        <a:defRPr>
                          <a:solidFill>
                            <a:schemeClr val="accent2"/>
                          </a:solidFill>
                          <a:latin typeface="Trebuchet MS" pitchFamily="34" charset="0"/>
                          <a:cs typeface="Arial" charset="0"/>
                        </a:defRPr>
                      </a:lvl7pPr>
                      <a:lvl8pPr marL="3429000" indent="-228600" fontAlgn="base">
                        <a:spcBef>
                          <a:spcPct val="20000"/>
                        </a:spcBef>
                        <a:spcAft>
                          <a:spcPct val="0"/>
                        </a:spcAft>
                        <a:buSzPct val="80000"/>
                        <a:defRPr>
                          <a:solidFill>
                            <a:schemeClr val="accent2"/>
                          </a:solidFill>
                          <a:latin typeface="Trebuchet MS" pitchFamily="34" charset="0"/>
                          <a:cs typeface="Arial" charset="0"/>
                        </a:defRPr>
                      </a:lvl8pPr>
                      <a:lvl9pPr marL="3886200" indent="-228600" fontAlgn="base">
                        <a:spcBef>
                          <a:spcPct val="20000"/>
                        </a:spcBef>
                        <a:spcAft>
                          <a:spcPct val="0"/>
                        </a:spcAft>
                        <a:buSzPct val="80000"/>
                        <a:defRPr>
                          <a:solidFill>
                            <a:schemeClr val="accent2"/>
                          </a:solidFill>
                          <a:latin typeface="Trebuchet MS" pitchFamily="34" charset="0"/>
                          <a:cs typeface="Arial" charset="0"/>
                        </a:defRPr>
                      </a:lvl9pPr>
                    </a:lstStyle>
                    <a:p>
                      <a:pPr marL="0" marR="0" lvl="0" indent="0" algn="r" defTabSz="914400" rtl="0" eaLnBrk="1" fontAlgn="base" latinLnBrk="0" hangingPunct="1">
                        <a:lnSpc>
                          <a:spcPct val="90000"/>
                        </a:lnSpc>
                        <a:spcBef>
                          <a:spcPct val="20000"/>
                        </a:spcBef>
                        <a:spcAft>
                          <a:spcPct val="20000"/>
                        </a:spcAft>
                        <a:buClr>
                          <a:srgbClr val="336699"/>
                        </a:buClr>
                        <a:buSzPct val="115000"/>
                        <a:buFont typeface="Wingdings" pitchFamily="2" charset="2"/>
                        <a:buNone/>
                        <a:tabLst/>
                      </a:pPr>
                      <a:r>
                        <a:rPr kumimoji="0" lang="en-US" altLang="en-US" sz="2800" b="0" i="0" u="none" strike="noStrike" cap="none" normalizeH="0" baseline="0" smtClean="0">
                          <a:ln>
                            <a:noFill/>
                          </a:ln>
                          <a:solidFill>
                            <a:srgbClr val="003366"/>
                          </a:solidFill>
                          <a:effectLst/>
                          <a:latin typeface="Trebuchet MS" pitchFamily="34" charset="0"/>
                          <a:cs typeface="Arial" charset="0"/>
                        </a:rPr>
                        <a:t>Send</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5">
                        <a:lumMod val="20000"/>
                        <a:lumOff val="80000"/>
                      </a:schemeClr>
                    </a:solidFill>
                  </a:tcPr>
                </a:tc>
                <a:tc>
                  <a:txBody>
                    <a:bodyPr/>
                    <a:lstStyle>
                      <a:lvl1pPr>
                        <a:lnSpc>
                          <a:spcPct val="90000"/>
                        </a:lnSpc>
                        <a:spcBef>
                          <a:spcPct val="20000"/>
                        </a:spcBef>
                        <a:spcAft>
                          <a:spcPct val="20000"/>
                        </a:spcAft>
                        <a:buClr>
                          <a:srgbClr val="336699"/>
                        </a:buClr>
                        <a:buSzPct val="115000"/>
                        <a:buFont typeface="Wingdings" pitchFamily="2" charset="2"/>
                        <a:defRPr sz="2800">
                          <a:solidFill>
                            <a:srgbClr val="003366"/>
                          </a:solidFill>
                          <a:latin typeface="Trebuchet MS" pitchFamily="34" charset="0"/>
                          <a:cs typeface="Arial" charset="0"/>
                        </a:defRPr>
                      </a:lvl1pPr>
                      <a:lvl2pPr marL="742950" indent="-285750">
                        <a:lnSpc>
                          <a:spcPct val="90000"/>
                        </a:lnSpc>
                        <a:spcBef>
                          <a:spcPct val="20000"/>
                        </a:spcBef>
                        <a:spcAft>
                          <a:spcPct val="20000"/>
                        </a:spcAft>
                        <a:buClr>
                          <a:srgbClr val="6699CC"/>
                        </a:buClr>
                        <a:buSzPct val="125000"/>
                        <a:defRPr sz="2400">
                          <a:solidFill>
                            <a:srgbClr val="335F89"/>
                          </a:solidFill>
                          <a:latin typeface="Trebuchet MS" pitchFamily="34" charset="0"/>
                          <a:cs typeface="Arial" charset="0"/>
                        </a:defRPr>
                      </a:lvl2pPr>
                      <a:lvl3pPr marL="1143000" indent="-228600">
                        <a:lnSpc>
                          <a:spcPct val="90000"/>
                        </a:lnSpc>
                        <a:spcBef>
                          <a:spcPct val="20000"/>
                        </a:spcBef>
                        <a:spcAft>
                          <a:spcPct val="20000"/>
                        </a:spcAft>
                        <a:buClr>
                          <a:srgbClr val="336699"/>
                        </a:buClr>
                        <a:buSzPct val="115000"/>
                        <a:buFont typeface="Wingdings" pitchFamily="2" charset="2"/>
                        <a:defRPr sz="2000">
                          <a:solidFill>
                            <a:schemeClr val="accent2"/>
                          </a:solidFill>
                          <a:latin typeface="Trebuchet MS" pitchFamily="34" charset="0"/>
                          <a:cs typeface="Arial" charset="0"/>
                        </a:defRPr>
                      </a:lvl3pPr>
                      <a:lvl4pPr marL="1600200" indent="-228600">
                        <a:spcBef>
                          <a:spcPct val="20000"/>
                        </a:spcBef>
                        <a:buSzPct val="75000"/>
                        <a:buFont typeface="Wingdings" pitchFamily="2" charset="2"/>
                        <a:defRPr>
                          <a:solidFill>
                            <a:schemeClr val="accent2"/>
                          </a:solidFill>
                          <a:latin typeface="Trebuchet MS" pitchFamily="34" charset="0"/>
                          <a:cs typeface="Arial" charset="0"/>
                        </a:defRPr>
                      </a:lvl4pPr>
                      <a:lvl5pPr marL="2057400" indent="-228600">
                        <a:spcBef>
                          <a:spcPct val="20000"/>
                        </a:spcBef>
                        <a:buSzPct val="80000"/>
                        <a:defRPr>
                          <a:solidFill>
                            <a:schemeClr val="accent2"/>
                          </a:solidFill>
                          <a:latin typeface="Trebuchet MS" pitchFamily="34" charset="0"/>
                          <a:cs typeface="Arial" charset="0"/>
                        </a:defRPr>
                      </a:lvl5pPr>
                      <a:lvl6pPr marL="2514600" indent="-228600" fontAlgn="base">
                        <a:spcBef>
                          <a:spcPct val="20000"/>
                        </a:spcBef>
                        <a:spcAft>
                          <a:spcPct val="0"/>
                        </a:spcAft>
                        <a:buSzPct val="80000"/>
                        <a:defRPr>
                          <a:solidFill>
                            <a:schemeClr val="accent2"/>
                          </a:solidFill>
                          <a:latin typeface="Trebuchet MS" pitchFamily="34" charset="0"/>
                          <a:cs typeface="Arial" charset="0"/>
                        </a:defRPr>
                      </a:lvl6pPr>
                      <a:lvl7pPr marL="2971800" indent="-228600" fontAlgn="base">
                        <a:spcBef>
                          <a:spcPct val="20000"/>
                        </a:spcBef>
                        <a:spcAft>
                          <a:spcPct val="0"/>
                        </a:spcAft>
                        <a:buSzPct val="80000"/>
                        <a:defRPr>
                          <a:solidFill>
                            <a:schemeClr val="accent2"/>
                          </a:solidFill>
                          <a:latin typeface="Trebuchet MS" pitchFamily="34" charset="0"/>
                          <a:cs typeface="Arial" charset="0"/>
                        </a:defRPr>
                      </a:lvl7pPr>
                      <a:lvl8pPr marL="3429000" indent="-228600" fontAlgn="base">
                        <a:spcBef>
                          <a:spcPct val="20000"/>
                        </a:spcBef>
                        <a:spcAft>
                          <a:spcPct val="0"/>
                        </a:spcAft>
                        <a:buSzPct val="80000"/>
                        <a:defRPr>
                          <a:solidFill>
                            <a:schemeClr val="accent2"/>
                          </a:solidFill>
                          <a:latin typeface="Trebuchet MS" pitchFamily="34" charset="0"/>
                          <a:cs typeface="Arial" charset="0"/>
                        </a:defRPr>
                      </a:lvl8pPr>
                      <a:lvl9pPr marL="3886200" indent="-228600" fontAlgn="base">
                        <a:spcBef>
                          <a:spcPct val="20000"/>
                        </a:spcBef>
                        <a:spcAft>
                          <a:spcPct val="0"/>
                        </a:spcAft>
                        <a:buSzPct val="80000"/>
                        <a:defRPr>
                          <a:solidFill>
                            <a:schemeClr val="accent2"/>
                          </a:solidFill>
                          <a:latin typeface="Trebuchet MS" pitchFamily="34" charset="0"/>
                          <a:cs typeface="Arial" charset="0"/>
                        </a:defRPr>
                      </a:lvl9pPr>
                    </a:lstStyle>
                    <a:p>
                      <a:pPr marL="0" marR="0" lvl="0" indent="0" algn="l" defTabSz="914400" rtl="0" eaLnBrk="1" fontAlgn="base" latinLnBrk="0" hangingPunct="1">
                        <a:lnSpc>
                          <a:spcPct val="90000"/>
                        </a:lnSpc>
                        <a:spcBef>
                          <a:spcPct val="20000"/>
                        </a:spcBef>
                        <a:spcAft>
                          <a:spcPct val="20000"/>
                        </a:spcAft>
                        <a:buClr>
                          <a:srgbClr val="336699"/>
                        </a:buClr>
                        <a:buSzPct val="115000"/>
                        <a:buFont typeface="Wingdings" pitchFamily="2" charset="2"/>
                        <a:buNone/>
                        <a:tabLst/>
                      </a:pPr>
                      <a:r>
                        <a:rPr kumimoji="0" lang="en-US" altLang="en-US" sz="2800" b="0" i="0" u="none" strike="noStrike" cap="none" normalizeH="0" baseline="0" smtClean="0">
                          <a:ln>
                            <a:noFill/>
                          </a:ln>
                          <a:solidFill>
                            <a:srgbClr val="003366"/>
                          </a:solidFill>
                          <a:effectLst/>
                          <a:latin typeface="Trebuchet MS" pitchFamily="34" charset="0"/>
                          <a:cs typeface="Arial" charset="0"/>
                        </a:rPr>
                        <a:t> Next Iter</a:t>
                      </a: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5">
                        <a:lumMod val="20000"/>
                        <a:lumOff val="80000"/>
                      </a:schemeClr>
                    </a:solidFill>
                  </a:tcPr>
                </a:tc>
              </a:tr>
              <a:tr h="647700">
                <a:tc>
                  <a:txBody>
                    <a:bodyPr/>
                    <a:lstStyle>
                      <a:lvl1pPr>
                        <a:lnSpc>
                          <a:spcPct val="90000"/>
                        </a:lnSpc>
                        <a:spcBef>
                          <a:spcPct val="20000"/>
                        </a:spcBef>
                        <a:spcAft>
                          <a:spcPct val="20000"/>
                        </a:spcAft>
                        <a:buClr>
                          <a:srgbClr val="336699"/>
                        </a:buClr>
                        <a:buSzPct val="115000"/>
                        <a:buFont typeface="Wingdings" pitchFamily="2" charset="2"/>
                        <a:defRPr sz="2800">
                          <a:solidFill>
                            <a:srgbClr val="003366"/>
                          </a:solidFill>
                          <a:latin typeface="Trebuchet MS" pitchFamily="34" charset="0"/>
                          <a:cs typeface="Arial" charset="0"/>
                        </a:defRPr>
                      </a:lvl1pPr>
                      <a:lvl2pPr marL="742950" indent="-285750">
                        <a:lnSpc>
                          <a:spcPct val="90000"/>
                        </a:lnSpc>
                        <a:spcBef>
                          <a:spcPct val="20000"/>
                        </a:spcBef>
                        <a:spcAft>
                          <a:spcPct val="20000"/>
                        </a:spcAft>
                        <a:buClr>
                          <a:srgbClr val="6699CC"/>
                        </a:buClr>
                        <a:buSzPct val="125000"/>
                        <a:defRPr sz="2400">
                          <a:solidFill>
                            <a:srgbClr val="335F89"/>
                          </a:solidFill>
                          <a:latin typeface="Trebuchet MS" pitchFamily="34" charset="0"/>
                          <a:cs typeface="Arial" charset="0"/>
                        </a:defRPr>
                      </a:lvl2pPr>
                      <a:lvl3pPr marL="1143000" indent="-228600">
                        <a:lnSpc>
                          <a:spcPct val="90000"/>
                        </a:lnSpc>
                        <a:spcBef>
                          <a:spcPct val="20000"/>
                        </a:spcBef>
                        <a:spcAft>
                          <a:spcPct val="20000"/>
                        </a:spcAft>
                        <a:buClr>
                          <a:srgbClr val="336699"/>
                        </a:buClr>
                        <a:buSzPct val="115000"/>
                        <a:buFont typeface="Wingdings" pitchFamily="2" charset="2"/>
                        <a:defRPr sz="2000">
                          <a:solidFill>
                            <a:schemeClr val="accent2"/>
                          </a:solidFill>
                          <a:latin typeface="Trebuchet MS" pitchFamily="34" charset="0"/>
                          <a:cs typeface="Arial" charset="0"/>
                        </a:defRPr>
                      </a:lvl3pPr>
                      <a:lvl4pPr marL="1600200" indent="-228600">
                        <a:spcBef>
                          <a:spcPct val="20000"/>
                        </a:spcBef>
                        <a:buSzPct val="75000"/>
                        <a:buFont typeface="Wingdings" pitchFamily="2" charset="2"/>
                        <a:defRPr>
                          <a:solidFill>
                            <a:schemeClr val="accent2"/>
                          </a:solidFill>
                          <a:latin typeface="Trebuchet MS" pitchFamily="34" charset="0"/>
                          <a:cs typeface="Arial" charset="0"/>
                        </a:defRPr>
                      </a:lvl4pPr>
                      <a:lvl5pPr marL="2057400" indent="-228600">
                        <a:spcBef>
                          <a:spcPct val="20000"/>
                        </a:spcBef>
                        <a:buSzPct val="80000"/>
                        <a:defRPr>
                          <a:solidFill>
                            <a:schemeClr val="accent2"/>
                          </a:solidFill>
                          <a:latin typeface="Trebuchet MS" pitchFamily="34" charset="0"/>
                          <a:cs typeface="Arial" charset="0"/>
                        </a:defRPr>
                      </a:lvl5pPr>
                      <a:lvl6pPr marL="2514600" indent="-228600" fontAlgn="base">
                        <a:spcBef>
                          <a:spcPct val="20000"/>
                        </a:spcBef>
                        <a:spcAft>
                          <a:spcPct val="0"/>
                        </a:spcAft>
                        <a:buSzPct val="80000"/>
                        <a:defRPr>
                          <a:solidFill>
                            <a:schemeClr val="accent2"/>
                          </a:solidFill>
                          <a:latin typeface="Trebuchet MS" pitchFamily="34" charset="0"/>
                          <a:cs typeface="Arial" charset="0"/>
                        </a:defRPr>
                      </a:lvl6pPr>
                      <a:lvl7pPr marL="2971800" indent="-228600" fontAlgn="base">
                        <a:spcBef>
                          <a:spcPct val="20000"/>
                        </a:spcBef>
                        <a:spcAft>
                          <a:spcPct val="0"/>
                        </a:spcAft>
                        <a:buSzPct val="80000"/>
                        <a:defRPr>
                          <a:solidFill>
                            <a:schemeClr val="accent2"/>
                          </a:solidFill>
                          <a:latin typeface="Trebuchet MS" pitchFamily="34" charset="0"/>
                          <a:cs typeface="Arial" charset="0"/>
                        </a:defRPr>
                      </a:lvl7pPr>
                      <a:lvl8pPr marL="3429000" indent="-228600" fontAlgn="base">
                        <a:spcBef>
                          <a:spcPct val="20000"/>
                        </a:spcBef>
                        <a:spcAft>
                          <a:spcPct val="0"/>
                        </a:spcAft>
                        <a:buSzPct val="80000"/>
                        <a:defRPr>
                          <a:solidFill>
                            <a:schemeClr val="accent2"/>
                          </a:solidFill>
                          <a:latin typeface="Trebuchet MS" pitchFamily="34" charset="0"/>
                          <a:cs typeface="Arial" charset="0"/>
                        </a:defRPr>
                      </a:lvl8pPr>
                      <a:lvl9pPr marL="3886200" indent="-228600" fontAlgn="base">
                        <a:spcBef>
                          <a:spcPct val="20000"/>
                        </a:spcBef>
                        <a:spcAft>
                          <a:spcPct val="0"/>
                        </a:spcAft>
                        <a:buSzPct val="80000"/>
                        <a:defRPr>
                          <a:solidFill>
                            <a:schemeClr val="accent2"/>
                          </a:solidFill>
                          <a:latin typeface="Trebuchet MS" pitchFamily="34" charset="0"/>
                          <a:cs typeface="Arial" charset="0"/>
                        </a:defRPr>
                      </a:lvl9pPr>
                    </a:lstStyle>
                    <a:p>
                      <a:pPr marL="0" marR="0" lvl="0" indent="0" algn="l" defTabSz="914400" rtl="0" eaLnBrk="1" fontAlgn="base" latinLnBrk="0" hangingPunct="1">
                        <a:lnSpc>
                          <a:spcPct val="90000"/>
                        </a:lnSpc>
                        <a:spcBef>
                          <a:spcPct val="20000"/>
                        </a:spcBef>
                        <a:spcAft>
                          <a:spcPct val="20000"/>
                        </a:spcAft>
                        <a:buClr>
                          <a:srgbClr val="336699"/>
                        </a:buClr>
                        <a:buSzPct val="115000"/>
                        <a:buFont typeface="Wingdings" pitchFamily="2" charset="2"/>
                        <a:buNone/>
                        <a:tabLst/>
                      </a:pPr>
                      <a:endParaRPr kumimoji="0" lang="en-US" altLang="en-US" sz="2800" b="0" i="0" u="none" strike="noStrike" cap="none" normalizeH="0" baseline="0" dirty="0" smtClean="0">
                        <a:ln>
                          <a:noFill/>
                        </a:ln>
                        <a:solidFill>
                          <a:srgbClr val="003366"/>
                        </a:solidFill>
                        <a:effectLst/>
                        <a:latin typeface="Trebuchet MS" pitchFamily="34" charset="0"/>
                        <a:cs typeface="Arial" charset="0"/>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5">
                        <a:lumMod val="20000"/>
                        <a:lumOff val="80000"/>
                      </a:schemeClr>
                    </a:solidFill>
                  </a:tcPr>
                </a:tc>
                <a:tc>
                  <a:txBody>
                    <a:bodyPr/>
                    <a:lstStyle>
                      <a:lvl1pPr>
                        <a:lnSpc>
                          <a:spcPct val="90000"/>
                        </a:lnSpc>
                        <a:spcBef>
                          <a:spcPct val="20000"/>
                        </a:spcBef>
                        <a:spcAft>
                          <a:spcPct val="20000"/>
                        </a:spcAft>
                        <a:buClr>
                          <a:srgbClr val="336699"/>
                        </a:buClr>
                        <a:buSzPct val="115000"/>
                        <a:buFont typeface="Wingdings" pitchFamily="2" charset="2"/>
                        <a:defRPr sz="2800">
                          <a:solidFill>
                            <a:srgbClr val="003366"/>
                          </a:solidFill>
                          <a:latin typeface="Trebuchet MS" pitchFamily="34" charset="0"/>
                          <a:cs typeface="Arial" charset="0"/>
                        </a:defRPr>
                      </a:lvl1pPr>
                      <a:lvl2pPr marL="742950" indent="-285750">
                        <a:lnSpc>
                          <a:spcPct val="90000"/>
                        </a:lnSpc>
                        <a:spcBef>
                          <a:spcPct val="20000"/>
                        </a:spcBef>
                        <a:spcAft>
                          <a:spcPct val="20000"/>
                        </a:spcAft>
                        <a:buClr>
                          <a:srgbClr val="6699CC"/>
                        </a:buClr>
                        <a:buSzPct val="125000"/>
                        <a:defRPr sz="2400">
                          <a:solidFill>
                            <a:srgbClr val="335F89"/>
                          </a:solidFill>
                          <a:latin typeface="Trebuchet MS" pitchFamily="34" charset="0"/>
                          <a:cs typeface="Arial" charset="0"/>
                        </a:defRPr>
                      </a:lvl2pPr>
                      <a:lvl3pPr marL="1143000" indent="-228600">
                        <a:lnSpc>
                          <a:spcPct val="90000"/>
                        </a:lnSpc>
                        <a:spcBef>
                          <a:spcPct val="20000"/>
                        </a:spcBef>
                        <a:spcAft>
                          <a:spcPct val="20000"/>
                        </a:spcAft>
                        <a:buClr>
                          <a:srgbClr val="336699"/>
                        </a:buClr>
                        <a:buSzPct val="115000"/>
                        <a:buFont typeface="Wingdings" pitchFamily="2" charset="2"/>
                        <a:defRPr sz="2000">
                          <a:solidFill>
                            <a:schemeClr val="accent2"/>
                          </a:solidFill>
                          <a:latin typeface="Trebuchet MS" pitchFamily="34" charset="0"/>
                          <a:cs typeface="Arial" charset="0"/>
                        </a:defRPr>
                      </a:lvl3pPr>
                      <a:lvl4pPr marL="1600200" indent="-228600">
                        <a:spcBef>
                          <a:spcPct val="20000"/>
                        </a:spcBef>
                        <a:buSzPct val="75000"/>
                        <a:buFont typeface="Wingdings" pitchFamily="2" charset="2"/>
                        <a:defRPr>
                          <a:solidFill>
                            <a:schemeClr val="accent2"/>
                          </a:solidFill>
                          <a:latin typeface="Trebuchet MS" pitchFamily="34" charset="0"/>
                          <a:cs typeface="Arial" charset="0"/>
                        </a:defRPr>
                      </a:lvl4pPr>
                      <a:lvl5pPr marL="2057400" indent="-228600">
                        <a:spcBef>
                          <a:spcPct val="20000"/>
                        </a:spcBef>
                        <a:buSzPct val="80000"/>
                        <a:defRPr>
                          <a:solidFill>
                            <a:schemeClr val="accent2"/>
                          </a:solidFill>
                          <a:latin typeface="Trebuchet MS" pitchFamily="34" charset="0"/>
                          <a:cs typeface="Arial" charset="0"/>
                        </a:defRPr>
                      </a:lvl5pPr>
                      <a:lvl6pPr marL="2514600" indent="-228600" fontAlgn="base">
                        <a:spcBef>
                          <a:spcPct val="20000"/>
                        </a:spcBef>
                        <a:spcAft>
                          <a:spcPct val="0"/>
                        </a:spcAft>
                        <a:buSzPct val="80000"/>
                        <a:defRPr>
                          <a:solidFill>
                            <a:schemeClr val="accent2"/>
                          </a:solidFill>
                          <a:latin typeface="Trebuchet MS" pitchFamily="34" charset="0"/>
                          <a:cs typeface="Arial" charset="0"/>
                        </a:defRPr>
                      </a:lvl6pPr>
                      <a:lvl7pPr marL="2971800" indent="-228600" fontAlgn="base">
                        <a:spcBef>
                          <a:spcPct val="20000"/>
                        </a:spcBef>
                        <a:spcAft>
                          <a:spcPct val="0"/>
                        </a:spcAft>
                        <a:buSzPct val="80000"/>
                        <a:defRPr>
                          <a:solidFill>
                            <a:schemeClr val="accent2"/>
                          </a:solidFill>
                          <a:latin typeface="Trebuchet MS" pitchFamily="34" charset="0"/>
                          <a:cs typeface="Arial" charset="0"/>
                        </a:defRPr>
                      </a:lvl7pPr>
                      <a:lvl8pPr marL="3429000" indent="-228600" fontAlgn="base">
                        <a:spcBef>
                          <a:spcPct val="20000"/>
                        </a:spcBef>
                        <a:spcAft>
                          <a:spcPct val="0"/>
                        </a:spcAft>
                        <a:buSzPct val="80000"/>
                        <a:defRPr>
                          <a:solidFill>
                            <a:schemeClr val="accent2"/>
                          </a:solidFill>
                          <a:latin typeface="Trebuchet MS" pitchFamily="34" charset="0"/>
                          <a:cs typeface="Arial" charset="0"/>
                        </a:defRPr>
                      </a:lvl8pPr>
                      <a:lvl9pPr marL="3886200" indent="-228600" fontAlgn="base">
                        <a:spcBef>
                          <a:spcPct val="20000"/>
                        </a:spcBef>
                        <a:spcAft>
                          <a:spcPct val="0"/>
                        </a:spcAft>
                        <a:buSzPct val="80000"/>
                        <a:defRPr>
                          <a:solidFill>
                            <a:schemeClr val="accent2"/>
                          </a:solidFill>
                          <a:latin typeface="Trebuchet MS" pitchFamily="34" charset="0"/>
                          <a:cs typeface="Arial" charset="0"/>
                        </a:defRPr>
                      </a:lvl9pPr>
                    </a:lstStyle>
                    <a:p>
                      <a:pPr marL="0" marR="0" lvl="0" indent="0" algn="r" defTabSz="914400" rtl="0" eaLnBrk="1" fontAlgn="base" latinLnBrk="0" hangingPunct="1">
                        <a:lnSpc>
                          <a:spcPct val="90000"/>
                        </a:lnSpc>
                        <a:spcBef>
                          <a:spcPct val="20000"/>
                        </a:spcBef>
                        <a:spcAft>
                          <a:spcPct val="20000"/>
                        </a:spcAft>
                        <a:buClr>
                          <a:srgbClr val="336699"/>
                        </a:buClr>
                        <a:buSzPct val="115000"/>
                        <a:buFont typeface="Wingdings" pitchFamily="2" charset="2"/>
                        <a:buNone/>
                        <a:tabLst/>
                      </a:pPr>
                      <a:r>
                        <a:rPr kumimoji="0" lang="en-US" altLang="en-US" sz="2800" b="0" i="0" u="none" strike="noStrike" cap="none" normalizeH="0" baseline="0" smtClean="0">
                          <a:ln>
                            <a:noFill/>
                          </a:ln>
                          <a:solidFill>
                            <a:srgbClr val="003366"/>
                          </a:solidFill>
                          <a:effectLst/>
                          <a:latin typeface="Trebuchet MS" pitchFamily="34" charset="0"/>
                          <a:cs typeface="Arial" charset="0"/>
                        </a:rPr>
                        <a:t>Recv</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5">
                        <a:lumMod val="20000"/>
                        <a:lumOff val="80000"/>
                      </a:schemeClr>
                    </a:solidFill>
                  </a:tcPr>
                </a:tc>
                <a:tc>
                  <a:txBody>
                    <a:bodyPr/>
                    <a:lstStyle>
                      <a:lvl1pPr>
                        <a:lnSpc>
                          <a:spcPct val="90000"/>
                        </a:lnSpc>
                        <a:spcBef>
                          <a:spcPct val="20000"/>
                        </a:spcBef>
                        <a:spcAft>
                          <a:spcPct val="20000"/>
                        </a:spcAft>
                        <a:buClr>
                          <a:srgbClr val="336699"/>
                        </a:buClr>
                        <a:buSzPct val="115000"/>
                        <a:buFont typeface="Wingdings" pitchFamily="2" charset="2"/>
                        <a:defRPr sz="2800">
                          <a:solidFill>
                            <a:srgbClr val="003366"/>
                          </a:solidFill>
                          <a:latin typeface="Trebuchet MS" pitchFamily="34" charset="0"/>
                          <a:cs typeface="Arial" charset="0"/>
                        </a:defRPr>
                      </a:lvl1pPr>
                      <a:lvl2pPr marL="742950" indent="-285750">
                        <a:lnSpc>
                          <a:spcPct val="90000"/>
                        </a:lnSpc>
                        <a:spcBef>
                          <a:spcPct val="20000"/>
                        </a:spcBef>
                        <a:spcAft>
                          <a:spcPct val="20000"/>
                        </a:spcAft>
                        <a:buClr>
                          <a:srgbClr val="6699CC"/>
                        </a:buClr>
                        <a:buSzPct val="125000"/>
                        <a:defRPr sz="2400">
                          <a:solidFill>
                            <a:srgbClr val="335F89"/>
                          </a:solidFill>
                          <a:latin typeface="Trebuchet MS" pitchFamily="34" charset="0"/>
                          <a:cs typeface="Arial" charset="0"/>
                        </a:defRPr>
                      </a:lvl2pPr>
                      <a:lvl3pPr marL="1143000" indent="-228600">
                        <a:lnSpc>
                          <a:spcPct val="90000"/>
                        </a:lnSpc>
                        <a:spcBef>
                          <a:spcPct val="20000"/>
                        </a:spcBef>
                        <a:spcAft>
                          <a:spcPct val="20000"/>
                        </a:spcAft>
                        <a:buClr>
                          <a:srgbClr val="336699"/>
                        </a:buClr>
                        <a:buSzPct val="115000"/>
                        <a:buFont typeface="Wingdings" pitchFamily="2" charset="2"/>
                        <a:defRPr sz="2000">
                          <a:solidFill>
                            <a:schemeClr val="accent2"/>
                          </a:solidFill>
                          <a:latin typeface="Trebuchet MS" pitchFamily="34" charset="0"/>
                          <a:cs typeface="Arial" charset="0"/>
                        </a:defRPr>
                      </a:lvl3pPr>
                      <a:lvl4pPr marL="1600200" indent="-228600">
                        <a:spcBef>
                          <a:spcPct val="20000"/>
                        </a:spcBef>
                        <a:buSzPct val="75000"/>
                        <a:buFont typeface="Wingdings" pitchFamily="2" charset="2"/>
                        <a:defRPr>
                          <a:solidFill>
                            <a:schemeClr val="accent2"/>
                          </a:solidFill>
                          <a:latin typeface="Trebuchet MS" pitchFamily="34" charset="0"/>
                          <a:cs typeface="Arial" charset="0"/>
                        </a:defRPr>
                      </a:lvl4pPr>
                      <a:lvl5pPr marL="2057400" indent="-228600">
                        <a:spcBef>
                          <a:spcPct val="20000"/>
                        </a:spcBef>
                        <a:buSzPct val="80000"/>
                        <a:defRPr>
                          <a:solidFill>
                            <a:schemeClr val="accent2"/>
                          </a:solidFill>
                          <a:latin typeface="Trebuchet MS" pitchFamily="34" charset="0"/>
                          <a:cs typeface="Arial" charset="0"/>
                        </a:defRPr>
                      </a:lvl5pPr>
                      <a:lvl6pPr marL="2514600" indent="-228600" fontAlgn="base">
                        <a:spcBef>
                          <a:spcPct val="20000"/>
                        </a:spcBef>
                        <a:spcAft>
                          <a:spcPct val="0"/>
                        </a:spcAft>
                        <a:buSzPct val="80000"/>
                        <a:defRPr>
                          <a:solidFill>
                            <a:schemeClr val="accent2"/>
                          </a:solidFill>
                          <a:latin typeface="Trebuchet MS" pitchFamily="34" charset="0"/>
                          <a:cs typeface="Arial" charset="0"/>
                        </a:defRPr>
                      </a:lvl6pPr>
                      <a:lvl7pPr marL="2971800" indent="-228600" fontAlgn="base">
                        <a:spcBef>
                          <a:spcPct val="20000"/>
                        </a:spcBef>
                        <a:spcAft>
                          <a:spcPct val="0"/>
                        </a:spcAft>
                        <a:buSzPct val="80000"/>
                        <a:defRPr>
                          <a:solidFill>
                            <a:schemeClr val="accent2"/>
                          </a:solidFill>
                          <a:latin typeface="Trebuchet MS" pitchFamily="34" charset="0"/>
                          <a:cs typeface="Arial" charset="0"/>
                        </a:defRPr>
                      </a:lvl7pPr>
                      <a:lvl8pPr marL="3429000" indent="-228600" fontAlgn="base">
                        <a:spcBef>
                          <a:spcPct val="20000"/>
                        </a:spcBef>
                        <a:spcAft>
                          <a:spcPct val="0"/>
                        </a:spcAft>
                        <a:buSzPct val="80000"/>
                        <a:defRPr>
                          <a:solidFill>
                            <a:schemeClr val="accent2"/>
                          </a:solidFill>
                          <a:latin typeface="Trebuchet MS" pitchFamily="34" charset="0"/>
                          <a:cs typeface="Arial" charset="0"/>
                        </a:defRPr>
                      </a:lvl8pPr>
                      <a:lvl9pPr marL="3886200" indent="-228600" fontAlgn="base">
                        <a:spcBef>
                          <a:spcPct val="20000"/>
                        </a:spcBef>
                        <a:spcAft>
                          <a:spcPct val="0"/>
                        </a:spcAft>
                        <a:buSzPct val="80000"/>
                        <a:defRPr>
                          <a:solidFill>
                            <a:schemeClr val="accent2"/>
                          </a:solidFill>
                          <a:latin typeface="Trebuchet MS" pitchFamily="34" charset="0"/>
                          <a:cs typeface="Arial" charset="0"/>
                        </a:defRPr>
                      </a:lvl9pPr>
                    </a:lstStyle>
                    <a:p>
                      <a:pPr marL="0" marR="0" lvl="0" indent="0" algn="r" defTabSz="914400" rtl="0" eaLnBrk="1" fontAlgn="base" latinLnBrk="0" hangingPunct="1">
                        <a:lnSpc>
                          <a:spcPct val="90000"/>
                        </a:lnSpc>
                        <a:spcBef>
                          <a:spcPct val="20000"/>
                        </a:spcBef>
                        <a:spcAft>
                          <a:spcPct val="20000"/>
                        </a:spcAft>
                        <a:buClr>
                          <a:srgbClr val="336699"/>
                        </a:buClr>
                        <a:buSzPct val="115000"/>
                        <a:buFont typeface="Wingdings" pitchFamily="2" charset="2"/>
                        <a:buNone/>
                        <a:tabLst/>
                      </a:pPr>
                      <a:r>
                        <a:rPr kumimoji="0" lang="en-US" altLang="en-US" sz="2800" b="0" i="0" u="none" strike="noStrike" cap="none" normalizeH="0" baseline="0" smtClean="0">
                          <a:ln>
                            <a:noFill/>
                          </a:ln>
                          <a:solidFill>
                            <a:srgbClr val="003366"/>
                          </a:solidFill>
                          <a:effectLst/>
                          <a:latin typeface="Trebuchet MS" pitchFamily="34" charset="0"/>
                          <a:cs typeface="Arial" charset="0"/>
                        </a:rPr>
                        <a:t>Recv</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5">
                        <a:lumMod val="20000"/>
                        <a:lumOff val="80000"/>
                      </a:schemeClr>
                    </a:solidFill>
                  </a:tcPr>
                </a:tc>
                <a:tc>
                  <a:txBody>
                    <a:bodyPr/>
                    <a:lstStyle>
                      <a:lvl1pPr>
                        <a:lnSpc>
                          <a:spcPct val="90000"/>
                        </a:lnSpc>
                        <a:spcBef>
                          <a:spcPct val="20000"/>
                        </a:spcBef>
                        <a:spcAft>
                          <a:spcPct val="20000"/>
                        </a:spcAft>
                        <a:buClr>
                          <a:srgbClr val="336699"/>
                        </a:buClr>
                        <a:buSzPct val="115000"/>
                        <a:buFont typeface="Wingdings" pitchFamily="2" charset="2"/>
                        <a:defRPr sz="2800">
                          <a:solidFill>
                            <a:srgbClr val="003366"/>
                          </a:solidFill>
                          <a:latin typeface="Trebuchet MS" pitchFamily="34" charset="0"/>
                          <a:cs typeface="Arial" charset="0"/>
                        </a:defRPr>
                      </a:lvl1pPr>
                      <a:lvl2pPr marL="742950" indent="-285750">
                        <a:lnSpc>
                          <a:spcPct val="90000"/>
                        </a:lnSpc>
                        <a:spcBef>
                          <a:spcPct val="20000"/>
                        </a:spcBef>
                        <a:spcAft>
                          <a:spcPct val="20000"/>
                        </a:spcAft>
                        <a:buClr>
                          <a:srgbClr val="6699CC"/>
                        </a:buClr>
                        <a:buSzPct val="125000"/>
                        <a:defRPr sz="2400">
                          <a:solidFill>
                            <a:srgbClr val="335F89"/>
                          </a:solidFill>
                          <a:latin typeface="Trebuchet MS" pitchFamily="34" charset="0"/>
                          <a:cs typeface="Arial" charset="0"/>
                        </a:defRPr>
                      </a:lvl2pPr>
                      <a:lvl3pPr marL="1143000" indent="-228600">
                        <a:lnSpc>
                          <a:spcPct val="90000"/>
                        </a:lnSpc>
                        <a:spcBef>
                          <a:spcPct val="20000"/>
                        </a:spcBef>
                        <a:spcAft>
                          <a:spcPct val="20000"/>
                        </a:spcAft>
                        <a:buClr>
                          <a:srgbClr val="336699"/>
                        </a:buClr>
                        <a:buSzPct val="115000"/>
                        <a:buFont typeface="Wingdings" pitchFamily="2" charset="2"/>
                        <a:defRPr sz="2000">
                          <a:solidFill>
                            <a:schemeClr val="accent2"/>
                          </a:solidFill>
                          <a:latin typeface="Trebuchet MS" pitchFamily="34" charset="0"/>
                          <a:cs typeface="Arial" charset="0"/>
                        </a:defRPr>
                      </a:lvl3pPr>
                      <a:lvl4pPr marL="1600200" indent="-228600">
                        <a:spcBef>
                          <a:spcPct val="20000"/>
                        </a:spcBef>
                        <a:buSzPct val="75000"/>
                        <a:buFont typeface="Wingdings" pitchFamily="2" charset="2"/>
                        <a:defRPr>
                          <a:solidFill>
                            <a:schemeClr val="accent2"/>
                          </a:solidFill>
                          <a:latin typeface="Trebuchet MS" pitchFamily="34" charset="0"/>
                          <a:cs typeface="Arial" charset="0"/>
                        </a:defRPr>
                      </a:lvl4pPr>
                      <a:lvl5pPr marL="2057400" indent="-228600">
                        <a:spcBef>
                          <a:spcPct val="20000"/>
                        </a:spcBef>
                        <a:buSzPct val="80000"/>
                        <a:defRPr>
                          <a:solidFill>
                            <a:schemeClr val="accent2"/>
                          </a:solidFill>
                          <a:latin typeface="Trebuchet MS" pitchFamily="34" charset="0"/>
                          <a:cs typeface="Arial" charset="0"/>
                        </a:defRPr>
                      </a:lvl5pPr>
                      <a:lvl6pPr marL="2514600" indent="-228600" fontAlgn="base">
                        <a:spcBef>
                          <a:spcPct val="20000"/>
                        </a:spcBef>
                        <a:spcAft>
                          <a:spcPct val="0"/>
                        </a:spcAft>
                        <a:buSzPct val="80000"/>
                        <a:defRPr>
                          <a:solidFill>
                            <a:schemeClr val="accent2"/>
                          </a:solidFill>
                          <a:latin typeface="Trebuchet MS" pitchFamily="34" charset="0"/>
                          <a:cs typeface="Arial" charset="0"/>
                        </a:defRPr>
                      </a:lvl6pPr>
                      <a:lvl7pPr marL="2971800" indent="-228600" fontAlgn="base">
                        <a:spcBef>
                          <a:spcPct val="20000"/>
                        </a:spcBef>
                        <a:spcAft>
                          <a:spcPct val="0"/>
                        </a:spcAft>
                        <a:buSzPct val="80000"/>
                        <a:defRPr>
                          <a:solidFill>
                            <a:schemeClr val="accent2"/>
                          </a:solidFill>
                          <a:latin typeface="Trebuchet MS" pitchFamily="34" charset="0"/>
                          <a:cs typeface="Arial" charset="0"/>
                        </a:defRPr>
                      </a:lvl7pPr>
                      <a:lvl8pPr marL="3429000" indent="-228600" fontAlgn="base">
                        <a:spcBef>
                          <a:spcPct val="20000"/>
                        </a:spcBef>
                        <a:spcAft>
                          <a:spcPct val="0"/>
                        </a:spcAft>
                        <a:buSzPct val="80000"/>
                        <a:defRPr>
                          <a:solidFill>
                            <a:schemeClr val="accent2"/>
                          </a:solidFill>
                          <a:latin typeface="Trebuchet MS" pitchFamily="34" charset="0"/>
                          <a:cs typeface="Arial" charset="0"/>
                        </a:defRPr>
                      </a:lvl8pPr>
                      <a:lvl9pPr marL="3886200" indent="-228600" fontAlgn="base">
                        <a:spcBef>
                          <a:spcPct val="20000"/>
                        </a:spcBef>
                        <a:spcAft>
                          <a:spcPct val="0"/>
                        </a:spcAft>
                        <a:buSzPct val="80000"/>
                        <a:defRPr>
                          <a:solidFill>
                            <a:schemeClr val="accent2"/>
                          </a:solidFill>
                          <a:latin typeface="Trebuchet MS" pitchFamily="34" charset="0"/>
                          <a:cs typeface="Arial" charset="0"/>
                        </a:defRPr>
                      </a:lvl9pPr>
                    </a:lstStyle>
                    <a:p>
                      <a:pPr marL="0" marR="0" lvl="0" indent="0" algn="l" defTabSz="914400" rtl="0" eaLnBrk="1" fontAlgn="base" latinLnBrk="0" hangingPunct="1">
                        <a:lnSpc>
                          <a:spcPct val="90000"/>
                        </a:lnSpc>
                        <a:spcBef>
                          <a:spcPct val="20000"/>
                        </a:spcBef>
                        <a:spcAft>
                          <a:spcPct val="20000"/>
                        </a:spcAft>
                        <a:buClr>
                          <a:srgbClr val="336699"/>
                        </a:buClr>
                        <a:buSzPct val="115000"/>
                        <a:buFont typeface="Wingdings" pitchFamily="2" charset="2"/>
                        <a:buNone/>
                        <a:tabLst/>
                      </a:pPr>
                      <a:endParaRPr kumimoji="0" lang="en-US" altLang="en-US" sz="2800" b="0" i="0" u="none" strike="noStrike" cap="none" normalizeH="0" baseline="0" smtClean="0">
                        <a:ln>
                          <a:noFill/>
                        </a:ln>
                        <a:solidFill>
                          <a:srgbClr val="003366"/>
                        </a:solidFill>
                        <a:effectLst/>
                        <a:latin typeface="Trebuchet MS" pitchFamily="34" charset="0"/>
                        <a:cs typeface="Arial" charset="0"/>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5">
                        <a:lumMod val="20000"/>
                        <a:lumOff val="80000"/>
                      </a:schemeClr>
                    </a:solidFill>
                  </a:tcPr>
                </a:tc>
              </a:tr>
              <a:tr h="644525">
                <a:tc>
                  <a:txBody>
                    <a:bodyPr/>
                    <a:lstStyle>
                      <a:lvl1pPr>
                        <a:lnSpc>
                          <a:spcPct val="90000"/>
                        </a:lnSpc>
                        <a:spcBef>
                          <a:spcPct val="20000"/>
                        </a:spcBef>
                        <a:spcAft>
                          <a:spcPct val="20000"/>
                        </a:spcAft>
                        <a:buClr>
                          <a:srgbClr val="336699"/>
                        </a:buClr>
                        <a:buSzPct val="115000"/>
                        <a:buFont typeface="Wingdings" pitchFamily="2" charset="2"/>
                        <a:defRPr sz="2800">
                          <a:solidFill>
                            <a:srgbClr val="003366"/>
                          </a:solidFill>
                          <a:latin typeface="Trebuchet MS" pitchFamily="34" charset="0"/>
                          <a:cs typeface="Arial" charset="0"/>
                        </a:defRPr>
                      </a:lvl1pPr>
                      <a:lvl2pPr marL="742950" indent="-285750">
                        <a:lnSpc>
                          <a:spcPct val="90000"/>
                        </a:lnSpc>
                        <a:spcBef>
                          <a:spcPct val="20000"/>
                        </a:spcBef>
                        <a:spcAft>
                          <a:spcPct val="20000"/>
                        </a:spcAft>
                        <a:buClr>
                          <a:srgbClr val="6699CC"/>
                        </a:buClr>
                        <a:buSzPct val="125000"/>
                        <a:defRPr sz="2400">
                          <a:solidFill>
                            <a:srgbClr val="335F89"/>
                          </a:solidFill>
                          <a:latin typeface="Trebuchet MS" pitchFamily="34" charset="0"/>
                          <a:cs typeface="Arial" charset="0"/>
                        </a:defRPr>
                      </a:lvl2pPr>
                      <a:lvl3pPr marL="1143000" indent="-228600">
                        <a:lnSpc>
                          <a:spcPct val="90000"/>
                        </a:lnSpc>
                        <a:spcBef>
                          <a:spcPct val="20000"/>
                        </a:spcBef>
                        <a:spcAft>
                          <a:spcPct val="20000"/>
                        </a:spcAft>
                        <a:buClr>
                          <a:srgbClr val="336699"/>
                        </a:buClr>
                        <a:buSzPct val="115000"/>
                        <a:buFont typeface="Wingdings" pitchFamily="2" charset="2"/>
                        <a:defRPr sz="2000">
                          <a:solidFill>
                            <a:schemeClr val="accent2"/>
                          </a:solidFill>
                          <a:latin typeface="Trebuchet MS" pitchFamily="34" charset="0"/>
                          <a:cs typeface="Arial" charset="0"/>
                        </a:defRPr>
                      </a:lvl3pPr>
                      <a:lvl4pPr marL="1600200" indent="-228600">
                        <a:spcBef>
                          <a:spcPct val="20000"/>
                        </a:spcBef>
                        <a:buSzPct val="75000"/>
                        <a:buFont typeface="Wingdings" pitchFamily="2" charset="2"/>
                        <a:defRPr>
                          <a:solidFill>
                            <a:schemeClr val="accent2"/>
                          </a:solidFill>
                          <a:latin typeface="Trebuchet MS" pitchFamily="34" charset="0"/>
                          <a:cs typeface="Arial" charset="0"/>
                        </a:defRPr>
                      </a:lvl4pPr>
                      <a:lvl5pPr marL="2057400" indent="-228600">
                        <a:spcBef>
                          <a:spcPct val="20000"/>
                        </a:spcBef>
                        <a:buSzPct val="80000"/>
                        <a:defRPr>
                          <a:solidFill>
                            <a:schemeClr val="accent2"/>
                          </a:solidFill>
                          <a:latin typeface="Trebuchet MS" pitchFamily="34" charset="0"/>
                          <a:cs typeface="Arial" charset="0"/>
                        </a:defRPr>
                      </a:lvl5pPr>
                      <a:lvl6pPr marL="2514600" indent="-228600" fontAlgn="base">
                        <a:spcBef>
                          <a:spcPct val="20000"/>
                        </a:spcBef>
                        <a:spcAft>
                          <a:spcPct val="0"/>
                        </a:spcAft>
                        <a:buSzPct val="80000"/>
                        <a:defRPr>
                          <a:solidFill>
                            <a:schemeClr val="accent2"/>
                          </a:solidFill>
                          <a:latin typeface="Trebuchet MS" pitchFamily="34" charset="0"/>
                          <a:cs typeface="Arial" charset="0"/>
                        </a:defRPr>
                      </a:lvl6pPr>
                      <a:lvl7pPr marL="2971800" indent="-228600" fontAlgn="base">
                        <a:spcBef>
                          <a:spcPct val="20000"/>
                        </a:spcBef>
                        <a:spcAft>
                          <a:spcPct val="0"/>
                        </a:spcAft>
                        <a:buSzPct val="80000"/>
                        <a:defRPr>
                          <a:solidFill>
                            <a:schemeClr val="accent2"/>
                          </a:solidFill>
                          <a:latin typeface="Trebuchet MS" pitchFamily="34" charset="0"/>
                          <a:cs typeface="Arial" charset="0"/>
                        </a:defRPr>
                      </a:lvl7pPr>
                      <a:lvl8pPr marL="3429000" indent="-228600" fontAlgn="base">
                        <a:spcBef>
                          <a:spcPct val="20000"/>
                        </a:spcBef>
                        <a:spcAft>
                          <a:spcPct val="0"/>
                        </a:spcAft>
                        <a:buSzPct val="80000"/>
                        <a:defRPr>
                          <a:solidFill>
                            <a:schemeClr val="accent2"/>
                          </a:solidFill>
                          <a:latin typeface="Trebuchet MS" pitchFamily="34" charset="0"/>
                          <a:cs typeface="Arial" charset="0"/>
                        </a:defRPr>
                      </a:lvl8pPr>
                      <a:lvl9pPr marL="3886200" indent="-228600" fontAlgn="base">
                        <a:spcBef>
                          <a:spcPct val="20000"/>
                        </a:spcBef>
                        <a:spcAft>
                          <a:spcPct val="0"/>
                        </a:spcAft>
                        <a:buSzPct val="80000"/>
                        <a:defRPr>
                          <a:solidFill>
                            <a:schemeClr val="accent2"/>
                          </a:solidFill>
                          <a:latin typeface="Trebuchet MS" pitchFamily="34" charset="0"/>
                          <a:cs typeface="Arial" charset="0"/>
                        </a:defRPr>
                      </a:lvl9pPr>
                    </a:lstStyle>
                    <a:p>
                      <a:pPr marL="0" marR="0" lvl="0" indent="0" algn="l" defTabSz="914400" rtl="0" eaLnBrk="1" fontAlgn="base" latinLnBrk="0" hangingPunct="1">
                        <a:lnSpc>
                          <a:spcPct val="90000"/>
                        </a:lnSpc>
                        <a:spcBef>
                          <a:spcPct val="20000"/>
                        </a:spcBef>
                        <a:spcAft>
                          <a:spcPct val="20000"/>
                        </a:spcAft>
                        <a:buClr>
                          <a:srgbClr val="336699"/>
                        </a:buClr>
                        <a:buSzPct val="115000"/>
                        <a:buFont typeface="Wingdings" pitchFamily="2" charset="2"/>
                        <a:buNone/>
                        <a:tabLst/>
                      </a:pPr>
                      <a:endParaRPr kumimoji="0" lang="en-US" altLang="en-US" sz="2800" b="0" i="0" u="none" strike="noStrike" cap="none" normalizeH="0" baseline="0" dirty="0" smtClean="0">
                        <a:ln>
                          <a:noFill/>
                        </a:ln>
                        <a:solidFill>
                          <a:srgbClr val="003366"/>
                        </a:solidFill>
                        <a:effectLst/>
                        <a:latin typeface="Trebuchet MS" pitchFamily="34" charset="0"/>
                        <a:cs typeface="Arial" charset="0"/>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5">
                        <a:lumMod val="20000"/>
                        <a:lumOff val="80000"/>
                      </a:schemeClr>
                    </a:solidFill>
                  </a:tcPr>
                </a:tc>
                <a:tc>
                  <a:txBody>
                    <a:bodyPr/>
                    <a:lstStyle>
                      <a:lvl1pPr>
                        <a:lnSpc>
                          <a:spcPct val="90000"/>
                        </a:lnSpc>
                        <a:spcBef>
                          <a:spcPct val="20000"/>
                        </a:spcBef>
                        <a:spcAft>
                          <a:spcPct val="20000"/>
                        </a:spcAft>
                        <a:buClr>
                          <a:srgbClr val="336699"/>
                        </a:buClr>
                        <a:buSzPct val="115000"/>
                        <a:buFont typeface="Wingdings" pitchFamily="2" charset="2"/>
                        <a:defRPr sz="2800">
                          <a:solidFill>
                            <a:srgbClr val="003366"/>
                          </a:solidFill>
                          <a:latin typeface="Trebuchet MS" pitchFamily="34" charset="0"/>
                          <a:cs typeface="Arial" charset="0"/>
                        </a:defRPr>
                      </a:lvl1pPr>
                      <a:lvl2pPr marL="742950" indent="-285750">
                        <a:lnSpc>
                          <a:spcPct val="90000"/>
                        </a:lnSpc>
                        <a:spcBef>
                          <a:spcPct val="20000"/>
                        </a:spcBef>
                        <a:spcAft>
                          <a:spcPct val="20000"/>
                        </a:spcAft>
                        <a:buClr>
                          <a:srgbClr val="6699CC"/>
                        </a:buClr>
                        <a:buSzPct val="125000"/>
                        <a:defRPr sz="2400">
                          <a:solidFill>
                            <a:srgbClr val="335F89"/>
                          </a:solidFill>
                          <a:latin typeface="Trebuchet MS" pitchFamily="34" charset="0"/>
                          <a:cs typeface="Arial" charset="0"/>
                        </a:defRPr>
                      </a:lvl2pPr>
                      <a:lvl3pPr marL="1143000" indent="-228600">
                        <a:lnSpc>
                          <a:spcPct val="90000"/>
                        </a:lnSpc>
                        <a:spcBef>
                          <a:spcPct val="20000"/>
                        </a:spcBef>
                        <a:spcAft>
                          <a:spcPct val="20000"/>
                        </a:spcAft>
                        <a:buClr>
                          <a:srgbClr val="336699"/>
                        </a:buClr>
                        <a:buSzPct val="115000"/>
                        <a:buFont typeface="Wingdings" pitchFamily="2" charset="2"/>
                        <a:defRPr sz="2000">
                          <a:solidFill>
                            <a:schemeClr val="accent2"/>
                          </a:solidFill>
                          <a:latin typeface="Trebuchet MS" pitchFamily="34" charset="0"/>
                          <a:cs typeface="Arial" charset="0"/>
                        </a:defRPr>
                      </a:lvl3pPr>
                      <a:lvl4pPr marL="1600200" indent="-228600">
                        <a:spcBef>
                          <a:spcPct val="20000"/>
                        </a:spcBef>
                        <a:buSzPct val="75000"/>
                        <a:buFont typeface="Wingdings" pitchFamily="2" charset="2"/>
                        <a:defRPr>
                          <a:solidFill>
                            <a:schemeClr val="accent2"/>
                          </a:solidFill>
                          <a:latin typeface="Trebuchet MS" pitchFamily="34" charset="0"/>
                          <a:cs typeface="Arial" charset="0"/>
                        </a:defRPr>
                      </a:lvl4pPr>
                      <a:lvl5pPr marL="2057400" indent="-228600">
                        <a:spcBef>
                          <a:spcPct val="20000"/>
                        </a:spcBef>
                        <a:buSzPct val="80000"/>
                        <a:defRPr>
                          <a:solidFill>
                            <a:schemeClr val="accent2"/>
                          </a:solidFill>
                          <a:latin typeface="Trebuchet MS" pitchFamily="34" charset="0"/>
                          <a:cs typeface="Arial" charset="0"/>
                        </a:defRPr>
                      </a:lvl5pPr>
                      <a:lvl6pPr marL="2514600" indent="-228600" fontAlgn="base">
                        <a:spcBef>
                          <a:spcPct val="20000"/>
                        </a:spcBef>
                        <a:spcAft>
                          <a:spcPct val="0"/>
                        </a:spcAft>
                        <a:buSzPct val="80000"/>
                        <a:defRPr>
                          <a:solidFill>
                            <a:schemeClr val="accent2"/>
                          </a:solidFill>
                          <a:latin typeface="Trebuchet MS" pitchFamily="34" charset="0"/>
                          <a:cs typeface="Arial" charset="0"/>
                        </a:defRPr>
                      </a:lvl6pPr>
                      <a:lvl7pPr marL="2971800" indent="-228600" fontAlgn="base">
                        <a:spcBef>
                          <a:spcPct val="20000"/>
                        </a:spcBef>
                        <a:spcAft>
                          <a:spcPct val="0"/>
                        </a:spcAft>
                        <a:buSzPct val="80000"/>
                        <a:defRPr>
                          <a:solidFill>
                            <a:schemeClr val="accent2"/>
                          </a:solidFill>
                          <a:latin typeface="Trebuchet MS" pitchFamily="34" charset="0"/>
                          <a:cs typeface="Arial" charset="0"/>
                        </a:defRPr>
                      </a:lvl7pPr>
                      <a:lvl8pPr marL="3429000" indent="-228600" fontAlgn="base">
                        <a:spcBef>
                          <a:spcPct val="20000"/>
                        </a:spcBef>
                        <a:spcAft>
                          <a:spcPct val="0"/>
                        </a:spcAft>
                        <a:buSzPct val="80000"/>
                        <a:defRPr>
                          <a:solidFill>
                            <a:schemeClr val="accent2"/>
                          </a:solidFill>
                          <a:latin typeface="Trebuchet MS" pitchFamily="34" charset="0"/>
                          <a:cs typeface="Arial" charset="0"/>
                        </a:defRPr>
                      </a:lvl8pPr>
                      <a:lvl9pPr marL="3886200" indent="-228600" fontAlgn="base">
                        <a:spcBef>
                          <a:spcPct val="20000"/>
                        </a:spcBef>
                        <a:spcAft>
                          <a:spcPct val="0"/>
                        </a:spcAft>
                        <a:buSzPct val="80000"/>
                        <a:defRPr>
                          <a:solidFill>
                            <a:schemeClr val="accent2"/>
                          </a:solidFill>
                          <a:latin typeface="Trebuchet MS" pitchFamily="34" charset="0"/>
                          <a:cs typeface="Arial" charset="0"/>
                        </a:defRPr>
                      </a:lvl9pPr>
                    </a:lstStyle>
                    <a:p>
                      <a:pPr marL="0" marR="0" lvl="0" indent="0" algn="r" defTabSz="914400" rtl="0" eaLnBrk="1" fontAlgn="base" latinLnBrk="0" hangingPunct="1">
                        <a:lnSpc>
                          <a:spcPct val="90000"/>
                        </a:lnSpc>
                        <a:spcBef>
                          <a:spcPct val="20000"/>
                        </a:spcBef>
                        <a:spcAft>
                          <a:spcPct val="20000"/>
                        </a:spcAft>
                        <a:buClr>
                          <a:srgbClr val="336699"/>
                        </a:buClr>
                        <a:buSzPct val="115000"/>
                        <a:buFont typeface="Wingdings" pitchFamily="2" charset="2"/>
                        <a:buNone/>
                        <a:tabLst/>
                      </a:pPr>
                      <a:r>
                        <a:rPr kumimoji="0" lang="en-US" altLang="en-US" sz="2800" b="0" i="0" u="none" strike="noStrike" cap="none" normalizeH="0" baseline="0" smtClean="0">
                          <a:ln>
                            <a:noFill/>
                          </a:ln>
                          <a:solidFill>
                            <a:srgbClr val="003366"/>
                          </a:solidFill>
                          <a:effectLst/>
                          <a:latin typeface="Trebuchet MS" pitchFamily="34" charset="0"/>
                          <a:cs typeface="Arial" charset="0"/>
                        </a:rPr>
                        <a:t>Send</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5">
                        <a:lumMod val="20000"/>
                        <a:lumOff val="80000"/>
                      </a:schemeClr>
                    </a:solidFill>
                  </a:tcPr>
                </a:tc>
                <a:tc>
                  <a:txBody>
                    <a:bodyPr/>
                    <a:lstStyle>
                      <a:lvl1pPr>
                        <a:lnSpc>
                          <a:spcPct val="90000"/>
                        </a:lnSpc>
                        <a:spcBef>
                          <a:spcPct val="20000"/>
                        </a:spcBef>
                        <a:spcAft>
                          <a:spcPct val="20000"/>
                        </a:spcAft>
                        <a:buClr>
                          <a:srgbClr val="336699"/>
                        </a:buClr>
                        <a:buSzPct val="115000"/>
                        <a:buFont typeface="Wingdings" pitchFamily="2" charset="2"/>
                        <a:defRPr sz="2800">
                          <a:solidFill>
                            <a:srgbClr val="003366"/>
                          </a:solidFill>
                          <a:latin typeface="Trebuchet MS" pitchFamily="34" charset="0"/>
                          <a:cs typeface="Arial" charset="0"/>
                        </a:defRPr>
                      </a:lvl1pPr>
                      <a:lvl2pPr marL="742950" indent="-285750">
                        <a:lnSpc>
                          <a:spcPct val="90000"/>
                        </a:lnSpc>
                        <a:spcBef>
                          <a:spcPct val="20000"/>
                        </a:spcBef>
                        <a:spcAft>
                          <a:spcPct val="20000"/>
                        </a:spcAft>
                        <a:buClr>
                          <a:srgbClr val="6699CC"/>
                        </a:buClr>
                        <a:buSzPct val="125000"/>
                        <a:defRPr sz="2400">
                          <a:solidFill>
                            <a:srgbClr val="335F89"/>
                          </a:solidFill>
                          <a:latin typeface="Trebuchet MS" pitchFamily="34" charset="0"/>
                          <a:cs typeface="Arial" charset="0"/>
                        </a:defRPr>
                      </a:lvl2pPr>
                      <a:lvl3pPr marL="1143000" indent="-228600">
                        <a:lnSpc>
                          <a:spcPct val="90000"/>
                        </a:lnSpc>
                        <a:spcBef>
                          <a:spcPct val="20000"/>
                        </a:spcBef>
                        <a:spcAft>
                          <a:spcPct val="20000"/>
                        </a:spcAft>
                        <a:buClr>
                          <a:srgbClr val="336699"/>
                        </a:buClr>
                        <a:buSzPct val="115000"/>
                        <a:buFont typeface="Wingdings" pitchFamily="2" charset="2"/>
                        <a:defRPr sz="2000">
                          <a:solidFill>
                            <a:schemeClr val="accent2"/>
                          </a:solidFill>
                          <a:latin typeface="Trebuchet MS" pitchFamily="34" charset="0"/>
                          <a:cs typeface="Arial" charset="0"/>
                        </a:defRPr>
                      </a:lvl3pPr>
                      <a:lvl4pPr marL="1600200" indent="-228600">
                        <a:spcBef>
                          <a:spcPct val="20000"/>
                        </a:spcBef>
                        <a:buSzPct val="75000"/>
                        <a:buFont typeface="Wingdings" pitchFamily="2" charset="2"/>
                        <a:defRPr>
                          <a:solidFill>
                            <a:schemeClr val="accent2"/>
                          </a:solidFill>
                          <a:latin typeface="Trebuchet MS" pitchFamily="34" charset="0"/>
                          <a:cs typeface="Arial" charset="0"/>
                        </a:defRPr>
                      </a:lvl4pPr>
                      <a:lvl5pPr marL="2057400" indent="-228600">
                        <a:spcBef>
                          <a:spcPct val="20000"/>
                        </a:spcBef>
                        <a:buSzPct val="80000"/>
                        <a:defRPr>
                          <a:solidFill>
                            <a:schemeClr val="accent2"/>
                          </a:solidFill>
                          <a:latin typeface="Trebuchet MS" pitchFamily="34" charset="0"/>
                          <a:cs typeface="Arial" charset="0"/>
                        </a:defRPr>
                      </a:lvl5pPr>
                      <a:lvl6pPr marL="2514600" indent="-228600" fontAlgn="base">
                        <a:spcBef>
                          <a:spcPct val="20000"/>
                        </a:spcBef>
                        <a:spcAft>
                          <a:spcPct val="0"/>
                        </a:spcAft>
                        <a:buSzPct val="80000"/>
                        <a:defRPr>
                          <a:solidFill>
                            <a:schemeClr val="accent2"/>
                          </a:solidFill>
                          <a:latin typeface="Trebuchet MS" pitchFamily="34" charset="0"/>
                          <a:cs typeface="Arial" charset="0"/>
                        </a:defRPr>
                      </a:lvl6pPr>
                      <a:lvl7pPr marL="2971800" indent="-228600" fontAlgn="base">
                        <a:spcBef>
                          <a:spcPct val="20000"/>
                        </a:spcBef>
                        <a:spcAft>
                          <a:spcPct val="0"/>
                        </a:spcAft>
                        <a:buSzPct val="80000"/>
                        <a:defRPr>
                          <a:solidFill>
                            <a:schemeClr val="accent2"/>
                          </a:solidFill>
                          <a:latin typeface="Trebuchet MS" pitchFamily="34" charset="0"/>
                          <a:cs typeface="Arial" charset="0"/>
                        </a:defRPr>
                      </a:lvl7pPr>
                      <a:lvl8pPr marL="3429000" indent="-228600" fontAlgn="base">
                        <a:spcBef>
                          <a:spcPct val="20000"/>
                        </a:spcBef>
                        <a:spcAft>
                          <a:spcPct val="0"/>
                        </a:spcAft>
                        <a:buSzPct val="80000"/>
                        <a:defRPr>
                          <a:solidFill>
                            <a:schemeClr val="accent2"/>
                          </a:solidFill>
                          <a:latin typeface="Trebuchet MS" pitchFamily="34" charset="0"/>
                          <a:cs typeface="Arial" charset="0"/>
                        </a:defRPr>
                      </a:lvl8pPr>
                      <a:lvl9pPr marL="3886200" indent="-228600" fontAlgn="base">
                        <a:spcBef>
                          <a:spcPct val="20000"/>
                        </a:spcBef>
                        <a:spcAft>
                          <a:spcPct val="0"/>
                        </a:spcAft>
                        <a:buSzPct val="80000"/>
                        <a:defRPr>
                          <a:solidFill>
                            <a:schemeClr val="accent2"/>
                          </a:solidFill>
                          <a:latin typeface="Trebuchet MS" pitchFamily="34" charset="0"/>
                          <a:cs typeface="Arial" charset="0"/>
                        </a:defRPr>
                      </a:lvl9pPr>
                    </a:lstStyle>
                    <a:p>
                      <a:pPr marL="0" marR="0" lvl="0" indent="0" algn="l" defTabSz="914400" rtl="0" eaLnBrk="1" fontAlgn="base" latinLnBrk="0" hangingPunct="1">
                        <a:lnSpc>
                          <a:spcPct val="90000"/>
                        </a:lnSpc>
                        <a:spcBef>
                          <a:spcPct val="20000"/>
                        </a:spcBef>
                        <a:spcAft>
                          <a:spcPct val="20000"/>
                        </a:spcAft>
                        <a:buClr>
                          <a:srgbClr val="336699"/>
                        </a:buClr>
                        <a:buSzPct val="115000"/>
                        <a:buFont typeface="Wingdings" pitchFamily="2" charset="2"/>
                        <a:buNone/>
                        <a:tabLst/>
                      </a:pPr>
                      <a:r>
                        <a:rPr kumimoji="0" lang="en-US" altLang="en-US" sz="2800" b="0" i="0" u="none" strike="noStrike" cap="none" normalizeH="0" baseline="0" smtClean="0">
                          <a:ln>
                            <a:noFill/>
                          </a:ln>
                          <a:solidFill>
                            <a:srgbClr val="003366"/>
                          </a:solidFill>
                          <a:effectLst/>
                          <a:latin typeface="Trebuchet MS" pitchFamily="34" charset="0"/>
                          <a:cs typeface="Arial" charset="0"/>
                        </a:rPr>
                        <a:t>Next Iter</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5">
                        <a:lumMod val="20000"/>
                        <a:lumOff val="80000"/>
                      </a:schemeClr>
                    </a:solidFill>
                  </a:tcPr>
                </a:tc>
                <a:tc>
                  <a:txBody>
                    <a:bodyPr/>
                    <a:lstStyle>
                      <a:lvl1pPr>
                        <a:lnSpc>
                          <a:spcPct val="90000"/>
                        </a:lnSpc>
                        <a:spcBef>
                          <a:spcPct val="20000"/>
                        </a:spcBef>
                        <a:spcAft>
                          <a:spcPct val="20000"/>
                        </a:spcAft>
                        <a:buClr>
                          <a:srgbClr val="336699"/>
                        </a:buClr>
                        <a:buSzPct val="115000"/>
                        <a:buFont typeface="Wingdings" pitchFamily="2" charset="2"/>
                        <a:defRPr sz="2800">
                          <a:solidFill>
                            <a:srgbClr val="003366"/>
                          </a:solidFill>
                          <a:latin typeface="Trebuchet MS" pitchFamily="34" charset="0"/>
                          <a:cs typeface="Arial" charset="0"/>
                        </a:defRPr>
                      </a:lvl1pPr>
                      <a:lvl2pPr marL="742950" indent="-285750">
                        <a:lnSpc>
                          <a:spcPct val="90000"/>
                        </a:lnSpc>
                        <a:spcBef>
                          <a:spcPct val="20000"/>
                        </a:spcBef>
                        <a:spcAft>
                          <a:spcPct val="20000"/>
                        </a:spcAft>
                        <a:buClr>
                          <a:srgbClr val="6699CC"/>
                        </a:buClr>
                        <a:buSzPct val="125000"/>
                        <a:defRPr sz="2400">
                          <a:solidFill>
                            <a:srgbClr val="335F89"/>
                          </a:solidFill>
                          <a:latin typeface="Trebuchet MS" pitchFamily="34" charset="0"/>
                          <a:cs typeface="Arial" charset="0"/>
                        </a:defRPr>
                      </a:lvl2pPr>
                      <a:lvl3pPr marL="1143000" indent="-228600">
                        <a:lnSpc>
                          <a:spcPct val="90000"/>
                        </a:lnSpc>
                        <a:spcBef>
                          <a:spcPct val="20000"/>
                        </a:spcBef>
                        <a:spcAft>
                          <a:spcPct val="20000"/>
                        </a:spcAft>
                        <a:buClr>
                          <a:srgbClr val="336699"/>
                        </a:buClr>
                        <a:buSzPct val="115000"/>
                        <a:buFont typeface="Wingdings" pitchFamily="2" charset="2"/>
                        <a:defRPr sz="2000">
                          <a:solidFill>
                            <a:schemeClr val="accent2"/>
                          </a:solidFill>
                          <a:latin typeface="Trebuchet MS" pitchFamily="34" charset="0"/>
                          <a:cs typeface="Arial" charset="0"/>
                        </a:defRPr>
                      </a:lvl3pPr>
                      <a:lvl4pPr marL="1600200" indent="-228600">
                        <a:spcBef>
                          <a:spcPct val="20000"/>
                        </a:spcBef>
                        <a:buSzPct val="75000"/>
                        <a:buFont typeface="Wingdings" pitchFamily="2" charset="2"/>
                        <a:defRPr>
                          <a:solidFill>
                            <a:schemeClr val="accent2"/>
                          </a:solidFill>
                          <a:latin typeface="Trebuchet MS" pitchFamily="34" charset="0"/>
                          <a:cs typeface="Arial" charset="0"/>
                        </a:defRPr>
                      </a:lvl4pPr>
                      <a:lvl5pPr marL="2057400" indent="-228600">
                        <a:spcBef>
                          <a:spcPct val="20000"/>
                        </a:spcBef>
                        <a:buSzPct val="80000"/>
                        <a:defRPr>
                          <a:solidFill>
                            <a:schemeClr val="accent2"/>
                          </a:solidFill>
                          <a:latin typeface="Trebuchet MS" pitchFamily="34" charset="0"/>
                          <a:cs typeface="Arial" charset="0"/>
                        </a:defRPr>
                      </a:lvl5pPr>
                      <a:lvl6pPr marL="2514600" indent="-228600" fontAlgn="base">
                        <a:spcBef>
                          <a:spcPct val="20000"/>
                        </a:spcBef>
                        <a:spcAft>
                          <a:spcPct val="0"/>
                        </a:spcAft>
                        <a:buSzPct val="80000"/>
                        <a:defRPr>
                          <a:solidFill>
                            <a:schemeClr val="accent2"/>
                          </a:solidFill>
                          <a:latin typeface="Trebuchet MS" pitchFamily="34" charset="0"/>
                          <a:cs typeface="Arial" charset="0"/>
                        </a:defRPr>
                      </a:lvl6pPr>
                      <a:lvl7pPr marL="2971800" indent="-228600" fontAlgn="base">
                        <a:spcBef>
                          <a:spcPct val="20000"/>
                        </a:spcBef>
                        <a:spcAft>
                          <a:spcPct val="0"/>
                        </a:spcAft>
                        <a:buSzPct val="80000"/>
                        <a:defRPr>
                          <a:solidFill>
                            <a:schemeClr val="accent2"/>
                          </a:solidFill>
                          <a:latin typeface="Trebuchet MS" pitchFamily="34" charset="0"/>
                          <a:cs typeface="Arial" charset="0"/>
                        </a:defRPr>
                      </a:lvl7pPr>
                      <a:lvl8pPr marL="3429000" indent="-228600" fontAlgn="base">
                        <a:spcBef>
                          <a:spcPct val="20000"/>
                        </a:spcBef>
                        <a:spcAft>
                          <a:spcPct val="0"/>
                        </a:spcAft>
                        <a:buSzPct val="80000"/>
                        <a:defRPr>
                          <a:solidFill>
                            <a:schemeClr val="accent2"/>
                          </a:solidFill>
                          <a:latin typeface="Trebuchet MS" pitchFamily="34" charset="0"/>
                          <a:cs typeface="Arial" charset="0"/>
                        </a:defRPr>
                      </a:lvl8pPr>
                      <a:lvl9pPr marL="3886200" indent="-228600" fontAlgn="base">
                        <a:spcBef>
                          <a:spcPct val="20000"/>
                        </a:spcBef>
                        <a:spcAft>
                          <a:spcPct val="0"/>
                        </a:spcAft>
                        <a:buSzPct val="80000"/>
                        <a:defRPr>
                          <a:solidFill>
                            <a:schemeClr val="accent2"/>
                          </a:solidFill>
                          <a:latin typeface="Trebuchet MS" pitchFamily="34" charset="0"/>
                          <a:cs typeface="Arial" charset="0"/>
                        </a:defRPr>
                      </a:lvl9pPr>
                    </a:lstStyle>
                    <a:p>
                      <a:pPr marL="0" marR="0" lvl="0" indent="0" algn="l" defTabSz="914400" rtl="0" eaLnBrk="1" fontAlgn="base" latinLnBrk="0" hangingPunct="1">
                        <a:lnSpc>
                          <a:spcPct val="90000"/>
                        </a:lnSpc>
                        <a:spcBef>
                          <a:spcPct val="20000"/>
                        </a:spcBef>
                        <a:spcAft>
                          <a:spcPct val="20000"/>
                        </a:spcAft>
                        <a:buClr>
                          <a:srgbClr val="336699"/>
                        </a:buClr>
                        <a:buSzPct val="115000"/>
                        <a:buFont typeface="Wingdings" pitchFamily="2" charset="2"/>
                        <a:buNone/>
                        <a:tabLst/>
                      </a:pPr>
                      <a:endParaRPr kumimoji="0" lang="en-US" altLang="en-US" sz="2800" b="0" i="0" u="none" strike="noStrike" cap="none" normalizeH="0" baseline="0" smtClean="0">
                        <a:ln>
                          <a:noFill/>
                        </a:ln>
                        <a:solidFill>
                          <a:srgbClr val="003366"/>
                        </a:solidFill>
                        <a:effectLst/>
                        <a:latin typeface="Trebuchet MS" pitchFamily="34" charset="0"/>
                        <a:cs typeface="Arial" charset="0"/>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5">
                        <a:lumMod val="20000"/>
                        <a:lumOff val="80000"/>
                      </a:schemeClr>
                    </a:solidFill>
                  </a:tcPr>
                </a:tc>
              </a:tr>
              <a:tr h="647700">
                <a:tc>
                  <a:txBody>
                    <a:bodyPr/>
                    <a:lstStyle>
                      <a:lvl1pPr>
                        <a:lnSpc>
                          <a:spcPct val="90000"/>
                        </a:lnSpc>
                        <a:spcBef>
                          <a:spcPct val="20000"/>
                        </a:spcBef>
                        <a:spcAft>
                          <a:spcPct val="20000"/>
                        </a:spcAft>
                        <a:buClr>
                          <a:srgbClr val="336699"/>
                        </a:buClr>
                        <a:buSzPct val="115000"/>
                        <a:buFont typeface="Wingdings" pitchFamily="2" charset="2"/>
                        <a:defRPr sz="2800">
                          <a:solidFill>
                            <a:srgbClr val="003366"/>
                          </a:solidFill>
                          <a:latin typeface="Trebuchet MS" pitchFamily="34" charset="0"/>
                          <a:cs typeface="Arial" charset="0"/>
                        </a:defRPr>
                      </a:lvl1pPr>
                      <a:lvl2pPr marL="742950" indent="-285750">
                        <a:lnSpc>
                          <a:spcPct val="90000"/>
                        </a:lnSpc>
                        <a:spcBef>
                          <a:spcPct val="20000"/>
                        </a:spcBef>
                        <a:spcAft>
                          <a:spcPct val="20000"/>
                        </a:spcAft>
                        <a:buClr>
                          <a:srgbClr val="6699CC"/>
                        </a:buClr>
                        <a:buSzPct val="125000"/>
                        <a:defRPr sz="2400">
                          <a:solidFill>
                            <a:srgbClr val="335F89"/>
                          </a:solidFill>
                          <a:latin typeface="Trebuchet MS" pitchFamily="34" charset="0"/>
                          <a:cs typeface="Arial" charset="0"/>
                        </a:defRPr>
                      </a:lvl2pPr>
                      <a:lvl3pPr marL="1143000" indent="-228600">
                        <a:lnSpc>
                          <a:spcPct val="90000"/>
                        </a:lnSpc>
                        <a:spcBef>
                          <a:spcPct val="20000"/>
                        </a:spcBef>
                        <a:spcAft>
                          <a:spcPct val="20000"/>
                        </a:spcAft>
                        <a:buClr>
                          <a:srgbClr val="336699"/>
                        </a:buClr>
                        <a:buSzPct val="115000"/>
                        <a:buFont typeface="Wingdings" pitchFamily="2" charset="2"/>
                        <a:defRPr sz="2000">
                          <a:solidFill>
                            <a:schemeClr val="accent2"/>
                          </a:solidFill>
                          <a:latin typeface="Trebuchet MS" pitchFamily="34" charset="0"/>
                          <a:cs typeface="Arial" charset="0"/>
                        </a:defRPr>
                      </a:lvl3pPr>
                      <a:lvl4pPr marL="1600200" indent="-228600">
                        <a:spcBef>
                          <a:spcPct val="20000"/>
                        </a:spcBef>
                        <a:buSzPct val="75000"/>
                        <a:buFont typeface="Wingdings" pitchFamily="2" charset="2"/>
                        <a:defRPr>
                          <a:solidFill>
                            <a:schemeClr val="accent2"/>
                          </a:solidFill>
                          <a:latin typeface="Trebuchet MS" pitchFamily="34" charset="0"/>
                          <a:cs typeface="Arial" charset="0"/>
                        </a:defRPr>
                      </a:lvl4pPr>
                      <a:lvl5pPr marL="2057400" indent="-228600">
                        <a:spcBef>
                          <a:spcPct val="20000"/>
                        </a:spcBef>
                        <a:buSzPct val="80000"/>
                        <a:defRPr>
                          <a:solidFill>
                            <a:schemeClr val="accent2"/>
                          </a:solidFill>
                          <a:latin typeface="Trebuchet MS" pitchFamily="34" charset="0"/>
                          <a:cs typeface="Arial" charset="0"/>
                        </a:defRPr>
                      </a:lvl5pPr>
                      <a:lvl6pPr marL="2514600" indent="-228600" fontAlgn="base">
                        <a:spcBef>
                          <a:spcPct val="20000"/>
                        </a:spcBef>
                        <a:spcAft>
                          <a:spcPct val="0"/>
                        </a:spcAft>
                        <a:buSzPct val="80000"/>
                        <a:defRPr>
                          <a:solidFill>
                            <a:schemeClr val="accent2"/>
                          </a:solidFill>
                          <a:latin typeface="Trebuchet MS" pitchFamily="34" charset="0"/>
                          <a:cs typeface="Arial" charset="0"/>
                        </a:defRPr>
                      </a:lvl6pPr>
                      <a:lvl7pPr marL="2971800" indent="-228600" fontAlgn="base">
                        <a:spcBef>
                          <a:spcPct val="20000"/>
                        </a:spcBef>
                        <a:spcAft>
                          <a:spcPct val="0"/>
                        </a:spcAft>
                        <a:buSzPct val="80000"/>
                        <a:defRPr>
                          <a:solidFill>
                            <a:schemeClr val="accent2"/>
                          </a:solidFill>
                          <a:latin typeface="Trebuchet MS" pitchFamily="34" charset="0"/>
                          <a:cs typeface="Arial" charset="0"/>
                        </a:defRPr>
                      </a:lvl7pPr>
                      <a:lvl8pPr marL="3429000" indent="-228600" fontAlgn="base">
                        <a:spcBef>
                          <a:spcPct val="20000"/>
                        </a:spcBef>
                        <a:spcAft>
                          <a:spcPct val="0"/>
                        </a:spcAft>
                        <a:buSzPct val="80000"/>
                        <a:defRPr>
                          <a:solidFill>
                            <a:schemeClr val="accent2"/>
                          </a:solidFill>
                          <a:latin typeface="Trebuchet MS" pitchFamily="34" charset="0"/>
                          <a:cs typeface="Arial" charset="0"/>
                        </a:defRPr>
                      </a:lvl8pPr>
                      <a:lvl9pPr marL="3886200" indent="-228600" fontAlgn="base">
                        <a:spcBef>
                          <a:spcPct val="20000"/>
                        </a:spcBef>
                        <a:spcAft>
                          <a:spcPct val="0"/>
                        </a:spcAft>
                        <a:buSzPct val="80000"/>
                        <a:defRPr>
                          <a:solidFill>
                            <a:schemeClr val="accent2"/>
                          </a:solidFill>
                          <a:latin typeface="Trebuchet MS" pitchFamily="34" charset="0"/>
                          <a:cs typeface="Arial" charset="0"/>
                        </a:defRPr>
                      </a:lvl9pPr>
                    </a:lstStyle>
                    <a:p>
                      <a:pPr marL="0" marR="0" lvl="0" indent="0" algn="l" defTabSz="914400" rtl="0" eaLnBrk="1" fontAlgn="base" latinLnBrk="0" hangingPunct="1">
                        <a:lnSpc>
                          <a:spcPct val="90000"/>
                        </a:lnSpc>
                        <a:spcBef>
                          <a:spcPct val="20000"/>
                        </a:spcBef>
                        <a:spcAft>
                          <a:spcPct val="20000"/>
                        </a:spcAft>
                        <a:buClr>
                          <a:srgbClr val="336699"/>
                        </a:buClr>
                        <a:buSzPct val="115000"/>
                        <a:buFont typeface="Wingdings" pitchFamily="2" charset="2"/>
                        <a:buNone/>
                        <a:tabLst/>
                      </a:pPr>
                      <a:r>
                        <a:rPr kumimoji="0" lang="en-US" altLang="en-US" sz="2800" b="0" i="0" u="none" strike="noStrike" cap="none" normalizeH="0" baseline="0" smtClean="0">
                          <a:ln>
                            <a:noFill/>
                          </a:ln>
                          <a:solidFill>
                            <a:srgbClr val="003366"/>
                          </a:solidFill>
                          <a:effectLst/>
                          <a:latin typeface="Trebuchet MS" pitchFamily="34" charset="0"/>
                          <a:cs typeface="Arial" charset="0"/>
                        </a:rPr>
                        <a:t>Next Iter</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accent5">
                        <a:lumMod val="20000"/>
                        <a:lumOff val="80000"/>
                      </a:schemeClr>
                    </a:solidFill>
                  </a:tcPr>
                </a:tc>
                <a:tc>
                  <a:txBody>
                    <a:bodyPr/>
                    <a:lstStyle>
                      <a:lvl1pPr>
                        <a:lnSpc>
                          <a:spcPct val="90000"/>
                        </a:lnSpc>
                        <a:spcBef>
                          <a:spcPct val="20000"/>
                        </a:spcBef>
                        <a:spcAft>
                          <a:spcPct val="20000"/>
                        </a:spcAft>
                        <a:buClr>
                          <a:srgbClr val="336699"/>
                        </a:buClr>
                        <a:buSzPct val="115000"/>
                        <a:buFont typeface="Wingdings" pitchFamily="2" charset="2"/>
                        <a:defRPr sz="2800">
                          <a:solidFill>
                            <a:srgbClr val="003366"/>
                          </a:solidFill>
                          <a:latin typeface="Trebuchet MS" pitchFamily="34" charset="0"/>
                          <a:cs typeface="Arial" charset="0"/>
                        </a:defRPr>
                      </a:lvl1pPr>
                      <a:lvl2pPr marL="742950" indent="-285750">
                        <a:lnSpc>
                          <a:spcPct val="90000"/>
                        </a:lnSpc>
                        <a:spcBef>
                          <a:spcPct val="20000"/>
                        </a:spcBef>
                        <a:spcAft>
                          <a:spcPct val="20000"/>
                        </a:spcAft>
                        <a:buClr>
                          <a:srgbClr val="6699CC"/>
                        </a:buClr>
                        <a:buSzPct val="125000"/>
                        <a:defRPr sz="2400">
                          <a:solidFill>
                            <a:srgbClr val="335F89"/>
                          </a:solidFill>
                          <a:latin typeface="Trebuchet MS" pitchFamily="34" charset="0"/>
                          <a:cs typeface="Arial" charset="0"/>
                        </a:defRPr>
                      </a:lvl2pPr>
                      <a:lvl3pPr marL="1143000" indent="-228600">
                        <a:lnSpc>
                          <a:spcPct val="90000"/>
                        </a:lnSpc>
                        <a:spcBef>
                          <a:spcPct val="20000"/>
                        </a:spcBef>
                        <a:spcAft>
                          <a:spcPct val="20000"/>
                        </a:spcAft>
                        <a:buClr>
                          <a:srgbClr val="336699"/>
                        </a:buClr>
                        <a:buSzPct val="115000"/>
                        <a:buFont typeface="Wingdings" pitchFamily="2" charset="2"/>
                        <a:defRPr sz="2000">
                          <a:solidFill>
                            <a:schemeClr val="accent2"/>
                          </a:solidFill>
                          <a:latin typeface="Trebuchet MS" pitchFamily="34" charset="0"/>
                          <a:cs typeface="Arial" charset="0"/>
                        </a:defRPr>
                      </a:lvl3pPr>
                      <a:lvl4pPr marL="1600200" indent="-228600">
                        <a:spcBef>
                          <a:spcPct val="20000"/>
                        </a:spcBef>
                        <a:buSzPct val="75000"/>
                        <a:buFont typeface="Wingdings" pitchFamily="2" charset="2"/>
                        <a:defRPr>
                          <a:solidFill>
                            <a:schemeClr val="accent2"/>
                          </a:solidFill>
                          <a:latin typeface="Trebuchet MS" pitchFamily="34" charset="0"/>
                          <a:cs typeface="Arial" charset="0"/>
                        </a:defRPr>
                      </a:lvl4pPr>
                      <a:lvl5pPr marL="2057400" indent="-228600">
                        <a:spcBef>
                          <a:spcPct val="20000"/>
                        </a:spcBef>
                        <a:buSzPct val="80000"/>
                        <a:defRPr>
                          <a:solidFill>
                            <a:schemeClr val="accent2"/>
                          </a:solidFill>
                          <a:latin typeface="Trebuchet MS" pitchFamily="34" charset="0"/>
                          <a:cs typeface="Arial" charset="0"/>
                        </a:defRPr>
                      </a:lvl5pPr>
                      <a:lvl6pPr marL="2514600" indent="-228600" fontAlgn="base">
                        <a:spcBef>
                          <a:spcPct val="20000"/>
                        </a:spcBef>
                        <a:spcAft>
                          <a:spcPct val="0"/>
                        </a:spcAft>
                        <a:buSzPct val="80000"/>
                        <a:defRPr>
                          <a:solidFill>
                            <a:schemeClr val="accent2"/>
                          </a:solidFill>
                          <a:latin typeface="Trebuchet MS" pitchFamily="34" charset="0"/>
                          <a:cs typeface="Arial" charset="0"/>
                        </a:defRPr>
                      </a:lvl6pPr>
                      <a:lvl7pPr marL="2971800" indent="-228600" fontAlgn="base">
                        <a:spcBef>
                          <a:spcPct val="20000"/>
                        </a:spcBef>
                        <a:spcAft>
                          <a:spcPct val="0"/>
                        </a:spcAft>
                        <a:buSzPct val="80000"/>
                        <a:defRPr>
                          <a:solidFill>
                            <a:schemeClr val="accent2"/>
                          </a:solidFill>
                          <a:latin typeface="Trebuchet MS" pitchFamily="34" charset="0"/>
                          <a:cs typeface="Arial" charset="0"/>
                        </a:defRPr>
                      </a:lvl7pPr>
                      <a:lvl8pPr marL="3429000" indent="-228600" fontAlgn="base">
                        <a:spcBef>
                          <a:spcPct val="20000"/>
                        </a:spcBef>
                        <a:spcAft>
                          <a:spcPct val="0"/>
                        </a:spcAft>
                        <a:buSzPct val="80000"/>
                        <a:defRPr>
                          <a:solidFill>
                            <a:schemeClr val="accent2"/>
                          </a:solidFill>
                          <a:latin typeface="Trebuchet MS" pitchFamily="34" charset="0"/>
                          <a:cs typeface="Arial" charset="0"/>
                        </a:defRPr>
                      </a:lvl8pPr>
                      <a:lvl9pPr marL="3886200" indent="-228600" fontAlgn="base">
                        <a:spcBef>
                          <a:spcPct val="20000"/>
                        </a:spcBef>
                        <a:spcAft>
                          <a:spcPct val="0"/>
                        </a:spcAft>
                        <a:buSzPct val="80000"/>
                        <a:defRPr>
                          <a:solidFill>
                            <a:schemeClr val="accent2"/>
                          </a:solidFill>
                          <a:latin typeface="Trebuchet MS" pitchFamily="34" charset="0"/>
                          <a:cs typeface="Arial" charset="0"/>
                        </a:defRPr>
                      </a:lvl9pPr>
                    </a:lstStyle>
                    <a:p>
                      <a:pPr marL="0" marR="0" lvl="0" indent="0" algn="l" defTabSz="914400" rtl="0" eaLnBrk="1" fontAlgn="base" latinLnBrk="0" hangingPunct="1">
                        <a:lnSpc>
                          <a:spcPct val="90000"/>
                        </a:lnSpc>
                        <a:spcBef>
                          <a:spcPct val="20000"/>
                        </a:spcBef>
                        <a:spcAft>
                          <a:spcPct val="20000"/>
                        </a:spcAft>
                        <a:buClr>
                          <a:srgbClr val="336699"/>
                        </a:buClr>
                        <a:buSzPct val="115000"/>
                        <a:buFont typeface="Wingdings" pitchFamily="2" charset="2"/>
                        <a:buNone/>
                        <a:tabLst/>
                      </a:pPr>
                      <a:r>
                        <a:rPr kumimoji="0" lang="en-US" altLang="en-US" sz="2800" b="0" i="0" u="none" strike="noStrike" cap="none" normalizeH="0" baseline="0" smtClean="0">
                          <a:ln>
                            <a:noFill/>
                          </a:ln>
                          <a:solidFill>
                            <a:srgbClr val="003366"/>
                          </a:solidFill>
                          <a:effectLst/>
                          <a:latin typeface="Trebuchet MS" pitchFamily="34" charset="0"/>
                          <a:cs typeface="Arial" charset="0"/>
                        </a:rPr>
                        <a:t>Next Iter</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accent5">
                        <a:lumMod val="20000"/>
                        <a:lumOff val="80000"/>
                      </a:schemeClr>
                    </a:solidFill>
                  </a:tcPr>
                </a:tc>
                <a:tc>
                  <a:txBody>
                    <a:bodyPr/>
                    <a:lstStyle>
                      <a:lvl1pPr>
                        <a:lnSpc>
                          <a:spcPct val="90000"/>
                        </a:lnSpc>
                        <a:spcBef>
                          <a:spcPct val="20000"/>
                        </a:spcBef>
                        <a:spcAft>
                          <a:spcPct val="20000"/>
                        </a:spcAft>
                        <a:buClr>
                          <a:srgbClr val="336699"/>
                        </a:buClr>
                        <a:buSzPct val="115000"/>
                        <a:buFont typeface="Wingdings" pitchFamily="2" charset="2"/>
                        <a:defRPr sz="2800">
                          <a:solidFill>
                            <a:srgbClr val="003366"/>
                          </a:solidFill>
                          <a:latin typeface="Trebuchet MS" pitchFamily="34" charset="0"/>
                          <a:cs typeface="Arial" charset="0"/>
                        </a:defRPr>
                      </a:lvl1pPr>
                      <a:lvl2pPr marL="742950" indent="-285750">
                        <a:lnSpc>
                          <a:spcPct val="90000"/>
                        </a:lnSpc>
                        <a:spcBef>
                          <a:spcPct val="20000"/>
                        </a:spcBef>
                        <a:spcAft>
                          <a:spcPct val="20000"/>
                        </a:spcAft>
                        <a:buClr>
                          <a:srgbClr val="6699CC"/>
                        </a:buClr>
                        <a:buSzPct val="125000"/>
                        <a:defRPr sz="2400">
                          <a:solidFill>
                            <a:srgbClr val="335F89"/>
                          </a:solidFill>
                          <a:latin typeface="Trebuchet MS" pitchFamily="34" charset="0"/>
                          <a:cs typeface="Arial" charset="0"/>
                        </a:defRPr>
                      </a:lvl2pPr>
                      <a:lvl3pPr marL="1143000" indent="-228600">
                        <a:lnSpc>
                          <a:spcPct val="90000"/>
                        </a:lnSpc>
                        <a:spcBef>
                          <a:spcPct val="20000"/>
                        </a:spcBef>
                        <a:spcAft>
                          <a:spcPct val="20000"/>
                        </a:spcAft>
                        <a:buClr>
                          <a:srgbClr val="336699"/>
                        </a:buClr>
                        <a:buSzPct val="115000"/>
                        <a:buFont typeface="Wingdings" pitchFamily="2" charset="2"/>
                        <a:defRPr sz="2000">
                          <a:solidFill>
                            <a:schemeClr val="accent2"/>
                          </a:solidFill>
                          <a:latin typeface="Trebuchet MS" pitchFamily="34" charset="0"/>
                          <a:cs typeface="Arial" charset="0"/>
                        </a:defRPr>
                      </a:lvl3pPr>
                      <a:lvl4pPr marL="1600200" indent="-228600">
                        <a:spcBef>
                          <a:spcPct val="20000"/>
                        </a:spcBef>
                        <a:buSzPct val="75000"/>
                        <a:buFont typeface="Wingdings" pitchFamily="2" charset="2"/>
                        <a:defRPr>
                          <a:solidFill>
                            <a:schemeClr val="accent2"/>
                          </a:solidFill>
                          <a:latin typeface="Trebuchet MS" pitchFamily="34" charset="0"/>
                          <a:cs typeface="Arial" charset="0"/>
                        </a:defRPr>
                      </a:lvl4pPr>
                      <a:lvl5pPr marL="2057400" indent="-228600">
                        <a:spcBef>
                          <a:spcPct val="20000"/>
                        </a:spcBef>
                        <a:buSzPct val="80000"/>
                        <a:defRPr>
                          <a:solidFill>
                            <a:schemeClr val="accent2"/>
                          </a:solidFill>
                          <a:latin typeface="Trebuchet MS" pitchFamily="34" charset="0"/>
                          <a:cs typeface="Arial" charset="0"/>
                        </a:defRPr>
                      </a:lvl5pPr>
                      <a:lvl6pPr marL="2514600" indent="-228600" fontAlgn="base">
                        <a:spcBef>
                          <a:spcPct val="20000"/>
                        </a:spcBef>
                        <a:spcAft>
                          <a:spcPct val="0"/>
                        </a:spcAft>
                        <a:buSzPct val="80000"/>
                        <a:defRPr>
                          <a:solidFill>
                            <a:schemeClr val="accent2"/>
                          </a:solidFill>
                          <a:latin typeface="Trebuchet MS" pitchFamily="34" charset="0"/>
                          <a:cs typeface="Arial" charset="0"/>
                        </a:defRPr>
                      </a:lvl6pPr>
                      <a:lvl7pPr marL="2971800" indent="-228600" fontAlgn="base">
                        <a:spcBef>
                          <a:spcPct val="20000"/>
                        </a:spcBef>
                        <a:spcAft>
                          <a:spcPct val="0"/>
                        </a:spcAft>
                        <a:buSzPct val="80000"/>
                        <a:defRPr>
                          <a:solidFill>
                            <a:schemeClr val="accent2"/>
                          </a:solidFill>
                          <a:latin typeface="Trebuchet MS" pitchFamily="34" charset="0"/>
                          <a:cs typeface="Arial" charset="0"/>
                        </a:defRPr>
                      </a:lvl7pPr>
                      <a:lvl8pPr marL="3429000" indent="-228600" fontAlgn="base">
                        <a:spcBef>
                          <a:spcPct val="20000"/>
                        </a:spcBef>
                        <a:spcAft>
                          <a:spcPct val="0"/>
                        </a:spcAft>
                        <a:buSzPct val="80000"/>
                        <a:defRPr>
                          <a:solidFill>
                            <a:schemeClr val="accent2"/>
                          </a:solidFill>
                          <a:latin typeface="Trebuchet MS" pitchFamily="34" charset="0"/>
                          <a:cs typeface="Arial" charset="0"/>
                        </a:defRPr>
                      </a:lvl8pPr>
                      <a:lvl9pPr marL="3886200" indent="-228600" fontAlgn="base">
                        <a:spcBef>
                          <a:spcPct val="20000"/>
                        </a:spcBef>
                        <a:spcAft>
                          <a:spcPct val="0"/>
                        </a:spcAft>
                        <a:buSzPct val="80000"/>
                        <a:defRPr>
                          <a:solidFill>
                            <a:schemeClr val="accent2"/>
                          </a:solidFill>
                          <a:latin typeface="Trebuchet MS" pitchFamily="34" charset="0"/>
                          <a:cs typeface="Arial" charset="0"/>
                        </a:defRPr>
                      </a:lvl9pPr>
                    </a:lstStyle>
                    <a:p>
                      <a:pPr marL="0" marR="0" lvl="0" indent="0" algn="l" defTabSz="914400" rtl="0" eaLnBrk="1" fontAlgn="base" latinLnBrk="0" hangingPunct="1">
                        <a:lnSpc>
                          <a:spcPct val="90000"/>
                        </a:lnSpc>
                        <a:spcBef>
                          <a:spcPct val="20000"/>
                        </a:spcBef>
                        <a:spcAft>
                          <a:spcPct val="20000"/>
                        </a:spcAft>
                        <a:buClr>
                          <a:srgbClr val="336699"/>
                        </a:buClr>
                        <a:buSzPct val="115000"/>
                        <a:buFont typeface="Wingdings" pitchFamily="2" charset="2"/>
                        <a:buNone/>
                        <a:tabLst/>
                      </a:pPr>
                      <a:endParaRPr kumimoji="0" lang="en-US" altLang="en-US" sz="2800" b="0" i="0" u="none" strike="noStrike" cap="none" normalizeH="0" baseline="0" smtClean="0">
                        <a:ln>
                          <a:noFill/>
                        </a:ln>
                        <a:solidFill>
                          <a:srgbClr val="003366"/>
                        </a:solidFill>
                        <a:effectLst/>
                        <a:latin typeface="Trebuchet MS" pitchFamily="34" charset="0"/>
                        <a:cs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accent5">
                        <a:lumMod val="20000"/>
                        <a:lumOff val="80000"/>
                      </a:schemeClr>
                    </a:solidFill>
                  </a:tcPr>
                </a:tc>
                <a:tc>
                  <a:txBody>
                    <a:bodyPr/>
                    <a:lstStyle>
                      <a:lvl1pPr>
                        <a:lnSpc>
                          <a:spcPct val="90000"/>
                        </a:lnSpc>
                        <a:spcBef>
                          <a:spcPct val="20000"/>
                        </a:spcBef>
                        <a:spcAft>
                          <a:spcPct val="20000"/>
                        </a:spcAft>
                        <a:buClr>
                          <a:srgbClr val="336699"/>
                        </a:buClr>
                        <a:buSzPct val="115000"/>
                        <a:buFont typeface="Wingdings" pitchFamily="2" charset="2"/>
                        <a:defRPr sz="2800">
                          <a:solidFill>
                            <a:srgbClr val="003366"/>
                          </a:solidFill>
                          <a:latin typeface="Trebuchet MS" pitchFamily="34" charset="0"/>
                          <a:cs typeface="Arial" charset="0"/>
                        </a:defRPr>
                      </a:lvl1pPr>
                      <a:lvl2pPr marL="742950" indent="-285750">
                        <a:lnSpc>
                          <a:spcPct val="90000"/>
                        </a:lnSpc>
                        <a:spcBef>
                          <a:spcPct val="20000"/>
                        </a:spcBef>
                        <a:spcAft>
                          <a:spcPct val="20000"/>
                        </a:spcAft>
                        <a:buClr>
                          <a:srgbClr val="6699CC"/>
                        </a:buClr>
                        <a:buSzPct val="125000"/>
                        <a:defRPr sz="2400">
                          <a:solidFill>
                            <a:srgbClr val="335F89"/>
                          </a:solidFill>
                          <a:latin typeface="Trebuchet MS" pitchFamily="34" charset="0"/>
                          <a:cs typeface="Arial" charset="0"/>
                        </a:defRPr>
                      </a:lvl2pPr>
                      <a:lvl3pPr marL="1143000" indent="-228600">
                        <a:lnSpc>
                          <a:spcPct val="90000"/>
                        </a:lnSpc>
                        <a:spcBef>
                          <a:spcPct val="20000"/>
                        </a:spcBef>
                        <a:spcAft>
                          <a:spcPct val="20000"/>
                        </a:spcAft>
                        <a:buClr>
                          <a:srgbClr val="336699"/>
                        </a:buClr>
                        <a:buSzPct val="115000"/>
                        <a:buFont typeface="Wingdings" pitchFamily="2" charset="2"/>
                        <a:defRPr sz="2000">
                          <a:solidFill>
                            <a:schemeClr val="accent2"/>
                          </a:solidFill>
                          <a:latin typeface="Trebuchet MS" pitchFamily="34" charset="0"/>
                          <a:cs typeface="Arial" charset="0"/>
                        </a:defRPr>
                      </a:lvl3pPr>
                      <a:lvl4pPr marL="1600200" indent="-228600">
                        <a:spcBef>
                          <a:spcPct val="20000"/>
                        </a:spcBef>
                        <a:buSzPct val="75000"/>
                        <a:buFont typeface="Wingdings" pitchFamily="2" charset="2"/>
                        <a:defRPr>
                          <a:solidFill>
                            <a:schemeClr val="accent2"/>
                          </a:solidFill>
                          <a:latin typeface="Trebuchet MS" pitchFamily="34" charset="0"/>
                          <a:cs typeface="Arial" charset="0"/>
                        </a:defRPr>
                      </a:lvl4pPr>
                      <a:lvl5pPr marL="2057400" indent="-228600">
                        <a:spcBef>
                          <a:spcPct val="20000"/>
                        </a:spcBef>
                        <a:buSzPct val="80000"/>
                        <a:defRPr>
                          <a:solidFill>
                            <a:schemeClr val="accent2"/>
                          </a:solidFill>
                          <a:latin typeface="Trebuchet MS" pitchFamily="34" charset="0"/>
                          <a:cs typeface="Arial" charset="0"/>
                        </a:defRPr>
                      </a:lvl5pPr>
                      <a:lvl6pPr marL="2514600" indent="-228600" fontAlgn="base">
                        <a:spcBef>
                          <a:spcPct val="20000"/>
                        </a:spcBef>
                        <a:spcAft>
                          <a:spcPct val="0"/>
                        </a:spcAft>
                        <a:buSzPct val="80000"/>
                        <a:defRPr>
                          <a:solidFill>
                            <a:schemeClr val="accent2"/>
                          </a:solidFill>
                          <a:latin typeface="Trebuchet MS" pitchFamily="34" charset="0"/>
                          <a:cs typeface="Arial" charset="0"/>
                        </a:defRPr>
                      </a:lvl6pPr>
                      <a:lvl7pPr marL="2971800" indent="-228600" fontAlgn="base">
                        <a:spcBef>
                          <a:spcPct val="20000"/>
                        </a:spcBef>
                        <a:spcAft>
                          <a:spcPct val="0"/>
                        </a:spcAft>
                        <a:buSzPct val="80000"/>
                        <a:defRPr>
                          <a:solidFill>
                            <a:schemeClr val="accent2"/>
                          </a:solidFill>
                          <a:latin typeface="Trebuchet MS" pitchFamily="34" charset="0"/>
                          <a:cs typeface="Arial" charset="0"/>
                        </a:defRPr>
                      </a:lvl7pPr>
                      <a:lvl8pPr marL="3429000" indent="-228600" fontAlgn="base">
                        <a:spcBef>
                          <a:spcPct val="20000"/>
                        </a:spcBef>
                        <a:spcAft>
                          <a:spcPct val="0"/>
                        </a:spcAft>
                        <a:buSzPct val="80000"/>
                        <a:defRPr>
                          <a:solidFill>
                            <a:schemeClr val="accent2"/>
                          </a:solidFill>
                          <a:latin typeface="Trebuchet MS" pitchFamily="34" charset="0"/>
                          <a:cs typeface="Arial" charset="0"/>
                        </a:defRPr>
                      </a:lvl8pPr>
                      <a:lvl9pPr marL="3886200" indent="-228600" fontAlgn="base">
                        <a:spcBef>
                          <a:spcPct val="20000"/>
                        </a:spcBef>
                        <a:spcAft>
                          <a:spcPct val="0"/>
                        </a:spcAft>
                        <a:buSzPct val="80000"/>
                        <a:defRPr>
                          <a:solidFill>
                            <a:schemeClr val="accent2"/>
                          </a:solidFill>
                          <a:latin typeface="Trebuchet MS" pitchFamily="34" charset="0"/>
                          <a:cs typeface="Arial" charset="0"/>
                        </a:defRPr>
                      </a:lvl9pPr>
                    </a:lstStyle>
                    <a:p>
                      <a:pPr marL="0" marR="0" lvl="0" indent="0" algn="l" defTabSz="914400" rtl="0" eaLnBrk="1" fontAlgn="base" latinLnBrk="0" hangingPunct="1">
                        <a:lnSpc>
                          <a:spcPct val="90000"/>
                        </a:lnSpc>
                        <a:spcBef>
                          <a:spcPct val="20000"/>
                        </a:spcBef>
                        <a:spcAft>
                          <a:spcPct val="20000"/>
                        </a:spcAft>
                        <a:buClr>
                          <a:srgbClr val="336699"/>
                        </a:buClr>
                        <a:buSzPct val="115000"/>
                        <a:buFont typeface="Wingdings" pitchFamily="2" charset="2"/>
                        <a:buNone/>
                        <a:tabLst/>
                      </a:pPr>
                      <a:endParaRPr kumimoji="0" lang="en-US" altLang="en-US" sz="2800" b="0" i="0" u="none" strike="noStrike" cap="none" normalizeH="0" baseline="0" dirty="0" smtClean="0">
                        <a:ln>
                          <a:noFill/>
                        </a:ln>
                        <a:solidFill>
                          <a:srgbClr val="003366"/>
                        </a:solidFill>
                        <a:effectLst/>
                        <a:latin typeface="Trebuchet MS" pitchFamily="34" charset="0"/>
                        <a:cs typeface="Arial" charset="0"/>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accent5">
                        <a:lumMod val="20000"/>
                        <a:lumOff val="80000"/>
                      </a:schemeClr>
                    </a:solidFill>
                  </a:tcPr>
                </a:tc>
              </a:tr>
            </a:tbl>
          </a:graphicData>
        </a:graphic>
      </p:graphicFrame>
      <p:sp>
        <p:nvSpPr>
          <p:cNvPr id="115757" name="Line 93"/>
          <p:cNvSpPr>
            <a:spLocks noChangeShapeType="1"/>
          </p:cNvSpPr>
          <p:nvPr/>
        </p:nvSpPr>
        <p:spPr bwMode="auto">
          <a:xfrm>
            <a:off x="2286000" y="2286000"/>
            <a:ext cx="457200" cy="0"/>
          </a:xfrm>
          <a:prstGeom prst="line">
            <a:avLst/>
          </a:prstGeom>
          <a:noFill/>
          <a:ln w="5715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5758" name="Line 102"/>
          <p:cNvSpPr>
            <a:spLocks noChangeShapeType="1"/>
          </p:cNvSpPr>
          <p:nvPr/>
        </p:nvSpPr>
        <p:spPr bwMode="auto">
          <a:xfrm>
            <a:off x="6096000" y="2286000"/>
            <a:ext cx="457200" cy="0"/>
          </a:xfrm>
          <a:prstGeom prst="line">
            <a:avLst/>
          </a:prstGeom>
          <a:noFill/>
          <a:ln w="5715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5759" name="Line 103"/>
          <p:cNvSpPr>
            <a:spLocks noChangeShapeType="1"/>
          </p:cNvSpPr>
          <p:nvPr/>
        </p:nvSpPr>
        <p:spPr bwMode="auto">
          <a:xfrm>
            <a:off x="4191000" y="2286000"/>
            <a:ext cx="457200" cy="0"/>
          </a:xfrm>
          <a:prstGeom prst="line">
            <a:avLst/>
          </a:prstGeom>
          <a:noFill/>
          <a:ln w="5715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5760" name="Line 104"/>
          <p:cNvSpPr>
            <a:spLocks noChangeShapeType="1"/>
          </p:cNvSpPr>
          <p:nvPr/>
        </p:nvSpPr>
        <p:spPr bwMode="auto">
          <a:xfrm flipH="1">
            <a:off x="7315200" y="2286000"/>
            <a:ext cx="457200" cy="0"/>
          </a:xfrm>
          <a:prstGeom prst="line">
            <a:avLst/>
          </a:prstGeom>
          <a:noFill/>
          <a:ln w="5715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5761" name="Line 105"/>
          <p:cNvSpPr>
            <a:spLocks noChangeShapeType="1"/>
          </p:cNvSpPr>
          <p:nvPr/>
        </p:nvSpPr>
        <p:spPr bwMode="auto">
          <a:xfrm>
            <a:off x="2286000" y="2971800"/>
            <a:ext cx="457200" cy="0"/>
          </a:xfrm>
          <a:prstGeom prst="line">
            <a:avLst/>
          </a:prstGeom>
          <a:noFill/>
          <a:ln w="5715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5762" name="Line 106"/>
          <p:cNvSpPr>
            <a:spLocks noChangeShapeType="1"/>
          </p:cNvSpPr>
          <p:nvPr/>
        </p:nvSpPr>
        <p:spPr bwMode="auto">
          <a:xfrm>
            <a:off x="4191000" y="2971800"/>
            <a:ext cx="457200" cy="0"/>
          </a:xfrm>
          <a:prstGeom prst="line">
            <a:avLst/>
          </a:prstGeom>
          <a:noFill/>
          <a:ln w="5715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5763" name="Line 107"/>
          <p:cNvSpPr>
            <a:spLocks noChangeShapeType="1"/>
          </p:cNvSpPr>
          <p:nvPr/>
        </p:nvSpPr>
        <p:spPr bwMode="auto">
          <a:xfrm>
            <a:off x="6096000" y="2971800"/>
            <a:ext cx="457200" cy="0"/>
          </a:xfrm>
          <a:prstGeom prst="line">
            <a:avLst/>
          </a:prstGeom>
          <a:noFill/>
          <a:ln w="5715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5764" name="Line 108"/>
          <p:cNvSpPr>
            <a:spLocks noChangeShapeType="1"/>
          </p:cNvSpPr>
          <p:nvPr/>
        </p:nvSpPr>
        <p:spPr bwMode="auto">
          <a:xfrm flipH="1">
            <a:off x="7315200" y="2895600"/>
            <a:ext cx="457200" cy="0"/>
          </a:xfrm>
          <a:prstGeom prst="line">
            <a:avLst/>
          </a:prstGeom>
          <a:noFill/>
          <a:ln w="5715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5765" name="Line 109"/>
          <p:cNvSpPr>
            <a:spLocks noChangeShapeType="1"/>
          </p:cNvSpPr>
          <p:nvPr/>
        </p:nvSpPr>
        <p:spPr bwMode="auto">
          <a:xfrm flipH="1">
            <a:off x="5334000" y="3581400"/>
            <a:ext cx="457200" cy="0"/>
          </a:xfrm>
          <a:prstGeom prst="line">
            <a:avLst/>
          </a:prstGeom>
          <a:noFill/>
          <a:ln w="5715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5766" name="Line 110"/>
          <p:cNvSpPr>
            <a:spLocks noChangeShapeType="1"/>
          </p:cNvSpPr>
          <p:nvPr/>
        </p:nvSpPr>
        <p:spPr bwMode="auto">
          <a:xfrm flipH="1">
            <a:off x="5334000" y="4191000"/>
            <a:ext cx="457200" cy="0"/>
          </a:xfrm>
          <a:prstGeom prst="line">
            <a:avLst/>
          </a:prstGeom>
          <a:noFill/>
          <a:ln w="5715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5767" name="Line 111"/>
          <p:cNvSpPr>
            <a:spLocks noChangeShapeType="1"/>
          </p:cNvSpPr>
          <p:nvPr/>
        </p:nvSpPr>
        <p:spPr bwMode="auto">
          <a:xfrm flipH="1">
            <a:off x="3505200" y="4191000"/>
            <a:ext cx="457200" cy="0"/>
          </a:xfrm>
          <a:prstGeom prst="line">
            <a:avLst/>
          </a:prstGeom>
          <a:noFill/>
          <a:ln w="5715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5768" name="Line 112"/>
          <p:cNvSpPr>
            <a:spLocks noChangeShapeType="1"/>
          </p:cNvSpPr>
          <p:nvPr/>
        </p:nvSpPr>
        <p:spPr bwMode="auto">
          <a:xfrm flipH="1">
            <a:off x="3505200" y="4876800"/>
            <a:ext cx="457200" cy="0"/>
          </a:xfrm>
          <a:prstGeom prst="line">
            <a:avLst/>
          </a:prstGeom>
          <a:noFill/>
          <a:ln w="5715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5769" name="AutoShape 113"/>
          <p:cNvSpPr>
            <a:spLocks noChangeArrowheads="1"/>
          </p:cNvSpPr>
          <p:nvPr/>
        </p:nvSpPr>
        <p:spPr bwMode="auto">
          <a:xfrm>
            <a:off x="228600" y="1143000"/>
            <a:ext cx="533400" cy="4724400"/>
          </a:xfrm>
          <a:prstGeom prst="downArrow">
            <a:avLst>
              <a:gd name="adj1" fmla="val 33333"/>
              <a:gd name="adj2" fmla="val 111616"/>
            </a:avLst>
          </a:prstGeom>
          <a:solidFill>
            <a:srgbClr val="FF9900"/>
          </a:solidFill>
          <a:ln w="12700">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15770" name="Text Box 114"/>
          <p:cNvSpPr txBox="1">
            <a:spLocks noChangeArrowheads="1"/>
          </p:cNvSpPr>
          <p:nvPr/>
        </p:nvSpPr>
        <p:spPr bwMode="auto">
          <a:xfrm>
            <a:off x="-152400" y="7620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lgn="ctr">
              <a:spcBef>
                <a:spcPct val="50000"/>
              </a:spcBef>
              <a:buClrTx/>
              <a:buFontTx/>
              <a:buNone/>
            </a:pPr>
            <a:r>
              <a:rPr lang="en-US" altLang="en-US" sz="2400">
                <a:latin typeface="Arial" charset="0"/>
                <a:cs typeface="Arial" charset="0"/>
              </a:rPr>
              <a:t>Time</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idx="4294967295"/>
          </p:nvPr>
        </p:nvSpPr>
        <p:spPr>
          <a:xfrm>
            <a:off x="2592388" y="47625"/>
            <a:ext cx="6551612" cy="1143000"/>
          </a:xfrm>
        </p:spPr>
        <p:txBody>
          <a:bodyPr/>
          <a:lstStyle/>
          <a:p>
            <a:r>
              <a:rPr lang="en-US" altLang="en-US" sz="3600" dirty="0" smtClean="0">
                <a:latin typeface="Times New Roman" pitchFamily="18" charset="0"/>
                <a:cs typeface="Times New Roman" pitchFamily="18" charset="0"/>
              </a:rPr>
              <a:t>Solution to this puzzle?</a:t>
            </a:r>
          </a:p>
        </p:txBody>
      </p:sp>
      <p:sp>
        <p:nvSpPr>
          <p:cNvPr id="116739" name="Rectangle 3"/>
          <p:cNvSpPr>
            <a:spLocks noGrp="1" noChangeArrowheads="1"/>
          </p:cNvSpPr>
          <p:nvPr>
            <p:ph type="body" sz="half" idx="4294967295"/>
          </p:nvPr>
        </p:nvSpPr>
        <p:spPr>
          <a:xfrm>
            <a:off x="3962400" y="1828800"/>
            <a:ext cx="4876800" cy="4191000"/>
          </a:xfrm>
        </p:spPr>
        <p:txBody>
          <a:bodyPr/>
          <a:lstStyle/>
          <a:p>
            <a:r>
              <a:rPr lang="en-US" altLang="en-US" sz="2800" dirty="0" smtClean="0">
                <a:latin typeface="Times New Roman" pitchFamily="18" charset="0"/>
                <a:cs typeface="Times New Roman" pitchFamily="18" charset="0"/>
              </a:rPr>
              <a:t>Use non-blocking communication, e.g. immediate sends and receives</a:t>
            </a:r>
          </a:p>
          <a:p>
            <a:r>
              <a:rPr lang="en-US" altLang="en-US" sz="2800" dirty="0" smtClean="0">
                <a:latin typeface="Times New Roman" pitchFamily="18" charset="0"/>
                <a:cs typeface="Times New Roman" pitchFamily="18" charset="0"/>
              </a:rPr>
              <a:t>avoids deadlock</a:t>
            </a:r>
          </a:p>
          <a:p>
            <a:r>
              <a:rPr lang="en-US" altLang="en-US" sz="2800" dirty="0" smtClean="0">
                <a:latin typeface="Times New Roman" pitchFamily="18" charset="0"/>
                <a:cs typeface="Times New Roman" pitchFamily="18" charset="0"/>
              </a:rPr>
              <a:t>allows overlap of computation and communication</a:t>
            </a:r>
          </a:p>
        </p:txBody>
      </p:sp>
      <p:pic>
        <p:nvPicPr>
          <p:cNvPr id="116740" name="Picture 9" descr="Sherlock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266825"/>
            <a:ext cx="2952750" cy="543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en-US" altLang="en-US" smtClean="0">
                <a:latin typeface="Times New Roman" pitchFamily="18" charset="0"/>
                <a:cs typeface="Times New Roman" pitchFamily="18" charset="0"/>
              </a:rPr>
              <a:t>Improved Algorithm</a:t>
            </a:r>
          </a:p>
        </p:txBody>
      </p:sp>
      <p:sp>
        <p:nvSpPr>
          <p:cNvPr id="117763" name="Rectangle 3"/>
          <p:cNvSpPr>
            <a:spLocks noGrp="1" noChangeArrowheads="1"/>
          </p:cNvSpPr>
          <p:nvPr>
            <p:ph idx="1"/>
          </p:nvPr>
        </p:nvSpPr>
        <p:spPr/>
        <p:txBody>
          <a:bodyPr/>
          <a:lstStyle/>
          <a:p>
            <a:r>
              <a:rPr lang="en-US" altLang="en-US" smtClean="0">
                <a:latin typeface="Times New Roman" pitchFamily="18" charset="0"/>
                <a:cs typeface="Times New Roman" pitchFamily="18" charset="0"/>
              </a:rPr>
              <a:t>for (iterations)</a:t>
            </a:r>
          </a:p>
          <a:p>
            <a:pPr lvl="1"/>
            <a:r>
              <a:rPr lang="en-US" altLang="en-US" smtClean="0">
                <a:latin typeface="Times New Roman" pitchFamily="18" charset="0"/>
                <a:cs typeface="Times New Roman" pitchFamily="18" charset="0"/>
              </a:rPr>
              <a:t>update boundary (ghost) cells</a:t>
            </a:r>
          </a:p>
          <a:p>
            <a:pPr lvl="1"/>
            <a:r>
              <a:rPr lang="en-US" altLang="en-US" smtClean="0">
                <a:latin typeface="Times New Roman" pitchFamily="18" charset="0"/>
                <a:cs typeface="Times New Roman" pitchFamily="18" charset="0"/>
              </a:rPr>
              <a:t>initiate sending of boundary cells to neighbors</a:t>
            </a:r>
          </a:p>
          <a:p>
            <a:pPr lvl="1"/>
            <a:r>
              <a:rPr lang="en-US" altLang="en-US" smtClean="0">
                <a:latin typeface="Times New Roman" pitchFamily="18" charset="0"/>
                <a:cs typeface="Times New Roman" pitchFamily="18" charset="0"/>
              </a:rPr>
              <a:t>initiate receipt of ghost cells from neighbors</a:t>
            </a:r>
          </a:p>
          <a:p>
            <a:pPr lvl="1"/>
            <a:r>
              <a:rPr lang="en-US" altLang="en-US" smtClean="0">
                <a:latin typeface="Times New Roman" pitchFamily="18" charset="0"/>
                <a:cs typeface="Times New Roman" pitchFamily="18" charset="0"/>
              </a:rPr>
              <a:t>update non-boundary values</a:t>
            </a:r>
          </a:p>
          <a:p>
            <a:pPr lvl="1"/>
            <a:r>
              <a:rPr lang="en-US" altLang="en-US" smtClean="0">
                <a:latin typeface="Times New Roman" pitchFamily="18" charset="0"/>
                <a:cs typeface="Times New Roman" pitchFamily="18" charset="0"/>
              </a:rPr>
              <a:t>wait for completion of sending of  boundary values</a:t>
            </a:r>
          </a:p>
          <a:p>
            <a:pPr lvl="1"/>
            <a:r>
              <a:rPr lang="en-US" altLang="en-US" smtClean="0">
                <a:latin typeface="Times New Roman" pitchFamily="18" charset="0"/>
                <a:cs typeface="Times New Roman" pitchFamily="18" charset="0"/>
              </a:rPr>
              <a:t>wait for completion of receipt of  ghost values</a:t>
            </a:r>
          </a:p>
        </p:txBody>
      </p:sp>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8786" name="Rectangle 2"/>
          <p:cNvSpPr>
            <a:spLocks noGrp="1" noChangeArrowheads="1"/>
          </p:cNvSpPr>
          <p:nvPr>
            <p:ph type="title" idx="4294967295"/>
          </p:nvPr>
        </p:nvSpPr>
        <p:spPr>
          <a:xfrm>
            <a:off x="1371600" y="152400"/>
            <a:ext cx="6551612" cy="792163"/>
          </a:xfrm>
        </p:spPr>
        <p:txBody>
          <a:bodyPr/>
          <a:lstStyle/>
          <a:p>
            <a:pPr algn="ctr">
              <a:lnSpc>
                <a:spcPct val="90000"/>
              </a:lnSpc>
            </a:pPr>
            <a:r>
              <a:rPr lang="en-US" altLang="en-US" sz="3600" dirty="0" err="1" smtClean="0">
                <a:latin typeface="Times New Roman" pitchFamily="18" charset="0"/>
                <a:cs typeface="Times New Roman" pitchFamily="18" charset="0"/>
              </a:rPr>
              <a:t>Smooth.immed.f</a:t>
            </a:r>
            <a:endParaRPr lang="en-US" altLang="en-US" sz="3600" dirty="0" smtClean="0">
              <a:latin typeface="Times New Roman" pitchFamily="18" charset="0"/>
              <a:cs typeface="Times New Roman" pitchFamily="18" charset="0"/>
            </a:endParaRPr>
          </a:p>
        </p:txBody>
      </p:sp>
      <p:sp>
        <p:nvSpPr>
          <p:cNvPr id="118787" name="Text Box 3"/>
          <p:cNvSpPr txBox="1">
            <a:spLocks noChangeArrowheads="1"/>
          </p:cNvSpPr>
          <p:nvPr/>
        </p:nvSpPr>
        <p:spPr bwMode="auto">
          <a:xfrm>
            <a:off x="228600" y="1143000"/>
            <a:ext cx="9144000" cy="529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eaLnBrk="0" hangingPunct="0">
              <a:lnSpc>
                <a:spcPct val="90000"/>
              </a:lnSpc>
              <a:spcBef>
                <a:spcPct val="0"/>
              </a:spcBef>
              <a:buClrTx/>
              <a:buFontTx/>
              <a:buNone/>
            </a:pPr>
            <a:r>
              <a:rPr lang="en-US" altLang="en-US" sz="1800" dirty="0">
                <a:latin typeface="Courier New" pitchFamily="49" charset="0"/>
                <a:cs typeface="Arial" charset="0"/>
              </a:rPr>
              <a:t>      program smooth</a:t>
            </a:r>
          </a:p>
          <a:p>
            <a:pPr eaLnBrk="0" hangingPunct="0">
              <a:lnSpc>
                <a:spcPct val="90000"/>
              </a:lnSpc>
              <a:spcBef>
                <a:spcPct val="0"/>
              </a:spcBef>
              <a:buClrTx/>
              <a:buFontTx/>
              <a:buNone/>
            </a:pPr>
            <a:r>
              <a:rPr lang="en-US" altLang="en-US" sz="1800" dirty="0">
                <a:latin typeface="Courier New" pitchFamily="49" charset="0"/>
                <a:cs typeface="Arial" charset="0"/>
              </a:rPr>
              <a:t>      implicit none</a:t>
            </a:r>
          </a:p>
          <a:p>
            <a:pPr eaLnBrk="0" hangingPunct="0">
              <a:lnSpc>
                <a:spcPct val="90000"/>
              </a:lnSpc>
              <a:spcBef>
                <a:spcPct val="0"/>
              </a:spcBef>
              <a:buClrTx/>
              <a:buFontTx/>
              <a:buNone/>
            </a:pPr>
            <a:r>
              <a:rPr lang="en-US" altLang="en-US" sz="1800" dirty="0">
                <a:latin typeface="Courier New" pitchFamily="49" charset="0"/>
                <a:cs typeface="Arial" charset="0"/>
              </a:rPr>
              <a:t>      include "</a:t>
            </a:r>
            <a:r>
              <a:rPr lang="en-US" altLang="en-US" sz="1800" dirty="0" err="1">
                <a:latin typeface="Courier New" pitchFamily="49" charset="0"/>
                <a:cs typeface="Arial" charset="0"/>
              </a:rPr>
              <a:t>mpif.h</a:t>
            </a:r>
            <a:r>
              <a:rPr lang="en-US" altLang="en-US" sz="1800" dirty="0">
                <a:latin typeface="Courier New" pitchFamily="49" charset="0"/>
                <a:cs typeface="Arial" charset="0"/>
              </a:rPr>
              <a:t>"</a:t>
            </a:r>
          </a:p>
          <a:p>
            <a:pPr eaLnBrk="0" hangingPunct="0">
              <a:lnSpc>
                <a:spcPct val="90000"/>
              </a:lnSpc>
              <a:spcBef>
                <a:spcPct val="0"/>
              </a:spcBef>
              <a:buClrTx/>
              <a:buFontTx/>
              <a:buNone/>
            </a:pPr>
            <a:endParaRPr lang="en-US" altLang="en-US" sz="1800" dirty="0">
              <a:latin typeface="Courier New" pitchFamily="49" charset="0"/>
              <a:cs typeface="Arial" charset="0"/>
            </a:endParaRPr>
          </a:p>
          <a:p>
            <a:pPr eaLnBrk="0" hangingPunct="0">
              <a:lnSpc>
                <a:spcPct val="90000"/>
              </a:lnSpc>
              <a:spcBef>
                <a:spcPct val="0"/>
              </a:spcBef>
              <a:buClrTx/>
              <a:buFontTx/>
              <a:buNone/>
            </a:pPr>
            <a:r>
              <a:rPr lang="en-US" altLang="en-US" sz="1800" dirty="0">
                <a:latin typeface="Courier New" pitchFamily="49" charset="0"/>
                <a:cs typeface="Arial" charset="0"/>
              </a:rPr>
              <a:t>      real, </a:t>
            </a:r>
            <a:r>
              <a:rPr lang="en-US" altLang="en-US" sz="1800" dirty="0" err="1">
                <a:latin typeface="Courier New" pitchFamily="49" charset="0"/>
                <a:cs typeface="Arial" charset="0"/>
              </a:rPr>
              <a:t>allocatable</a:t>
            </a:r>
            <a:r>
              <a:rPr lang="en-US" altLang="en-US" sz="1800" dirty="0">
                <a:latin typeface="Courier New" pitchFamily="49" charset="0"/>
                <a:cs typeface="Arial" charset="0"/>
              </a:rPr>
              <a:t> :: image(:),</a:t>
            </a:r>
            <a:r>
              <a:rPr lang="en-US" altLang="en-US" sz="1800" dirty="0" err="1">
                <a:latin typeface="Courier New" pitchFamily="49" charset="0"/>
                <a:cs typeface="Arial" charset="0"/>
              </a:rPr>
              <a:t>overimage</a:t>
            </a:r>
            <a:r>
              <a:rPr lang="en-US" altLang="en-US" sz="1800" dirty="0">
                <a:latin typeface="Courier New" pitchFamily="49" charset="0"/>
                <a:cs typeface="Arial" charset="0"/>
              </a:rPr>
              <a:t>(:)</a:t>
            </a:r>
          </a:p>
          <a:p>
            <a:pPr eaLnBrk="0" hangingPunct="0">
              <a:lnSpc>
                <a:spcPct val="90000"/>
              </a:lnSpc>
              <a:spcBef>
                <a:spcPct val="0"/>
              </a:spcBef>
              <a:buClrTx/>
              <a:buFontTx/>
              <a:buNone/>
            </a:pPr>
            <a:r>
              <a:rPr lang="en-US" altLang="en-US" sz="1800" dirty="0">
                <a:latin typeface="Courier New" pitchFamily="49" charset="0"/>
                <a:cs typeface="Arial" charset="0"/>
              </a:rPr>
              <a:t>      real </a:t>
            </a:r>
            <a:r>
              <a:rPr lang="en-US" altLang="en-US" sz="1800" dirty="0" err="1">
                <a:latin typeface="Courier New" pitchFamily="49" charset="0"/>
                <a:cs typeface="Arial" charset="0"/>
              </a:rPr>
              <a:t>tinv</a:t>
            </a:r>
            <a:endParaRPr lang="en-US" altLang="en-US" sz="1800" dirty="0">
              <a:latin typeface="Courier New" pitchFamily="49" charset="0"/>
              <a:cs typeface="Arial" charset="0"/>
            </a:endParaRPr>
          </a:p>
          <a:p>
            <a:pPr eaLnBrk="0" hangingPunct="0">
              <a:lnSpc>
                <a:spcPct val="90000"/>
              </a:lnSpc>
              <a:spcBef>
                <a:spcPct val="0"/>
              </a:spcBef>
              <a:buClrTx/>
              <a:buFontTx/>
              <a:buNone/>
            </a:pPr>
            <a:r>
              <a:rPr lang="en-US" altLang="en-US" sz="1800" dirty="0">
                <a:latin typeface="Courier New" pitchFamily="49" charset="0"/>
                <a:cs typeface="Arial" charset="0"/>
              </a:rPr>
              <a:t>      integer </a:t>
            </a:r>
            <a:r>
              <a:rPr lang="en-US" altLang="en-US" sz="1800" dirty="0" err="1">
                <a:latin typeface="Courier New" pitchFamily="49" charset="0"/>
                <a:cs typeface="Arial" charset="0"/>
              </a:rPr>
              <a:t>myblock,npts,npes,myrank,msgtag,iprev,inext</a:t>
            </a:r>
            <a:endParaRPr lang="en-US" altLang="en-US" sz="1800" dirty="0">
              <a:latin typeface="Courier New" pitchFamily="49" charset="0"/>
              <a:cs typeface="Arial" charset="0"/>
            </a:endParaRPr>
          </a:p>
          <a:p>
            <a:pPr eaLnBrk="0" hangingPunct="0">
              <a:lnSpc>
                <a:spcPct val="90000"/>
              </a:lnSpc>
              <a:spcBef>
                <a:spcPct val="0"/>
              </a:spcBef>
              <a:buClrTx/>
              <a:buFontTx/>
              <a:buNone/>
            </a:pPr>
            <a:r>
              <a:rPr lang="en-US" altLang="en-US" sz="1800" dirty="0">
                <a:latin typeface="Courier New" pitchFamily="49" charset="0"/>
                <a:cs typeface="Arial" charset="0"/>
              </a:rPr>
              <a:t>      integer </a:t>
            </a:r>
            <a:r>
              <a:rPr lang="en-US" altLang="en-US" sz="1800" dirty="0" err="1">
                <a:latin typeface="Courier New" pitchFamily="49" charset="0"/>
                <a:cs typeface="Arial" charset="0"/>
              </a:rPr>
              <a:t>i,istat,irecvstat</a:t>
            </a:r>
            <a:r>
              <a:rPr lang="en-US" altLang="en-US" sz="1800" dirty="0">
                <a:latin typeface="Courier New" pitchFamily="49" charset="0"/>
                <a:cs typeface="Arial" charset="0"/>
              </a:rPr>
              <a:t>(MPI_STATUS_SIZE)</a:t>
            </a:r>
          </a:p>
          <a:p>
            <a:pPr eaLnBrk="0" hangingPunct="0">
              <a:lnSpc>
                <a:spcPct val="90000"/>
              </a:lnSpc>
              <a:spcBef>
                <a:spcPct val="0"/>
              </a:spcBef>
              <a:buClrTx/>
              <a:buFontTx/>
              <a:buNone/>
            </a:pPr>
            <a:r>
              <a:rPr lang="en-US" altLang="en-US" sz="1800" dirty="0">
                <a:latin typeface="Courier New" pitchFamily="49" charset="0"/>
                <a:cs typeface="Arial" charset="0"/>
              </a:rPr>
              <a:t>      integer </a:t>
            </a:r>
            <a:r>
              <a:rPr lang="en-US" altLang="en-US" sz="1800" dirty="0" err="1">
                <a:latin typeface="Courier New" pitchFamily="49" charset="0"/>
                <a:cs typeface="Arial" charset="0"/>
              </a:rPr>
              <a:t>iter,numiters</a:t>
            </a:r>
            <a:endParaRPr lang="en-US" altLang="en-US" sz="1800" dirty="0">
              <a:latin typeface="Courier New" pitchFamily="49" charset="0"/>
              <a:cs typeface="Arial" charset="0"/>
            </a:endParaRPr>
          </a:p>
          <a:p>
            <a:pPr eaLnBrk="0" hangingPunct="0">
              <a:lnSpc>
                <a:spcPct val="90000"/>
              </a:lnSpc>
              <a:spcBef>
                <a:spcPct val="0"/>
              </a:spcBef>
              <a:buClrTx/>
              <a:buFontTx/>
              <a:buNone/>
            </a:pPr>
            <a:r>
              <a:rPr lang="en-US" altLang="en-US" sz="1800" dirty="0">
                <a:latin typeface="Courier New" pitchFamily="49" charset="0"/>
                <a:cs typeface="Arial" charset="0"/>
              </a:rPr>
              <a:t>      integer </a:t>
            </a:r>
            <a:r>
              <a:rPr lang="en-US" altLang="en-US" sz="1800" dirty="0" err="1">
                <a:latin typeface="Courier New" pitchFamily="49" charset="0"/>
                <a:cs typeface="Arial" charset="0"/>
              </a:rPr>
              <a:t>nsendreq,psendreq,nrecvreq,precvreq</a:t>
            </a:r>
            <a:endParaRPr lang="en-US" altLang="en-US" sz="1800" dirty="0">
              <a:latin typeface="Courier New" pitchFamily="49" charset="0"/>
              <a:cs typeface="Arial" charset="0"/>
            </a:endParaRPr>
          </a:p>
          <a:p>
            <a:pPr eaLnBrk="0" hangingPunct="0">
              <a:lnSpc>
                <a:spcPct val="90000"/>
              </a:lnSpc>
              <a:spcBef>
                <a:spcPct val="0"/>
              </a:spcBef>
              <a:buClrTx/>
              <a:buFontTx/>
              <a:buNone/>
            </a:pPr>
            <a:endParaRPr lang="en-US" altLang="en-US" sz="1800" dirty="0">
              <a:latin typeface="Courier New" pitchFamily="49" charset="0"/>
              <a:cs typeface="Arial" charset="0"/>
            </a:endParaRPr>
          </a:p>
          <a:p>
            <a:pPr eaLnBrk="0" hangingPunct="0">
              <a:lnSpc>
                <a:spcPct val="90000"/>
              </a:lnSpc>
              <a:spcBef>
                <a:spcPct val="0"/>
              </a:spcBef>
              <a:buClrTx/>
              <a:buFontTx/>
              <a:buNone/>
            </a:pPr>
            <a:endParaRPr lang="en-US" altLang="en-US" sz="1800" dirty="0">
              <a:latin typeface="Courier New" pitchFamily="49" charset="0"/>
              <a:cs typeface="Arial" charset="0"/>
            </a:endParaRPr>
          </a:p>
          <a:p>
            <a:pPr eaLnBrk="0" hangingPunct="0">
              <a:lnSpc>
                <a:spcPct val="90000"/>
              </a:lnSpc>
              <a:spcBef>
                <a:spcPct val="0"/>
              </a:spcBef>
              <a:buClrTx/>
              <a:buFontTx/>
              <a:buNone/>
            </a:pPr>
            <a:r>
              <a:rPr lang="en-US" altLang="en-US" sz="1800" dirty="0">
                <a:latin typeface="Courier New" pitchFamily="49" charset="0"/>
                <a:cs typeface="Arial" charset="0"/>
              </a:rPr>
              <a:t>c simple 1-D smoothing for image processing</a:t>
            </a:r>
          </a:p>
          <a:p>
            <a:pPr eaLnBrk="0" hangingPunct="0">
              <a:lnSpc>
                <a:spcPct val="90000"/>
              </a:lnSpc>
              <a:spcBef>
                <a:spcPct val="0"/>
              </a:spcBef>
              <a:buClrTx/>
              <a:buFontTx/>
              <a:buNone/>
            </a:pPr>
            <a:r>
              <a:rPr lang="en-US" altLang="en-US" sz="1800" dirty="0">
                <a:latin typeface="Courier New" pitchFamily="49" charset="0"/>
                <a:cs typeface="Arial" charset="0"/>
              </a:rPr>
              <a:t>c replace each element with the average of itself and each</a:t>
            </a:r>
          </a:p>
          <a:p>
            <a:pPr eaLnBrk="0" hangingPunct="0">
              <a:lnSpc>
                <a:spcPct val="90000"/>
              </a:lnSpc>
              <a:spcBef>
                <a:spcPct val="0"/>
              </a:spcBef>
              <a:buClrTx/>
              <a:buFontTx/>
              <a:buNone/>
            </a:pPr>
            <a:r>
              <a:rPr lang="en-US" altLang="en-US" sz="1800" dirty="0">
                <a:latin typeface="Courier New" pitchFamily="49" charset="0"/>
                <a:cs typeface="Arial" charset="0"/>
              </a:rPr>
              <a:t>c adjacent element</a:t>
            </a:r>
            <a:endParaRPr lang="en-US" altLang="en-US" sz="2400" dirty="0">
              <a:cs typeface="Arial" charset="0"/>
            </a:endParaRPr>
          </a:p>
          <a:p>
            <a:pPr eaLnBrk="0" hangingPunct="0">
              <a:lnSpc>
                <a:spcPct val="90000"/>
              </a:lnSpc>
              <a:spcBef>
                <a:spcPct val="0"/>
              </a:spcBef>
              <a:buClrTx/>
              <a:buFontTx/>
              <a:buNone/>
            </a:pPr>
            <a:endParaRPr lang="en-US" altLang="en-US" sz="1800" dirty="0">
              <a:latin typeface="Courier New" pitchFamily="49" charset="0"/>
              <a:cs typeface="Arial" charset="0"/>
            </a:endParaRPr>
          </a:p>
          <a:p>
            <a:pPr eaLnBrk="0" hangingPunct="0">
              <a:lnSpc>
                <a:spcPct val="90000"/>
              </a:lnSpc>
              <a:spcBef>
                <a:spcPct val="0"/>
              </a:spcBef>
              <a:buClrTx/>
              <a:buFontTx/>
              <a:buNone/>
            </a:pPr>
            <a:r>
              <a:rPr lang="en-US" altLang="en-US" sz="1800" dirty="0">
                <a:latin typeface="Courier New" pitchFamily="49" charset="0"/>
                <a:cs typeface="Arial" charset="0"/>
              </a:rPr>
              <a:t>c initialize </a:t>
            </a:r>
            <a:r>
              <a:rPr lang="en-US" altLang="en-US" sz="1800" dirty="0" err="1">
                <a:latin typeface="Courier New" pitchFamily="49" charset="0"/>
                <a:cs typeface="Arial" charset="0"/>
              </a:rPr>
              <a:t>mpi</a:t>
            </a:r>
            <a:r>
              <a:rPr lang="en-US" altLang="en-US" sz="1800" dirty="0">
                <a:latin typeface="Courier New" pitchFamily="49" charset="0"/>
                <a:cs typeface="Arial" charset="0"/>
              </a:rPr>
              <a:t>, set the </a:t>
            </a:r>
            <a:r>
              <a:rPr lang="en-US" altLang="en-US" sz="1800" dirty="0" err="1">
                <a:latin typeface="Courier New" pitchFamily="49" charset="0"/>
                <a:cs typeface="Arial" charset="0"/>
              </a:rPr>
              <a:t>npes</a:t>
            </a:r>
            <a:r>
              <a:rPr lang="en-US" altLang="en-US" sz="1800" dirty="0">
                <a:latin typeface="Courier New" pitchFamily="49" charset="0"/>
                <a:cs typeface="Arial" charset="0"/>
              </a:rPr>
              <a:t> and </a:t>
            </a:r>
            <a:r>
              <a:rPr lang="en-US" altLang="en-US" sz="1800" dirty="0" err="1">
                <a:latin typeface="Courier New" pitchFamily="49" charset="0"/>
                <a:cs typeface="Arial" charset="0"/>
              </a:rPr>
              <a:t>myrank</a:t>
            </a:r>
            <a:r>
              <a:rPr lang="en-US" altLang="en-US" sz="1800" dirty="0">
                <a:latin typeface="Courier New" pitchFamily="49" charset="0"/>
                <a:cs typeface="Arial" charset="0"/>
              </a:rPr>
              <a:t> variables</a:t>
            </a:r>
          </a:p>
          <a:p>
            <a:pPr eaLnBrk="0" hangingPunct="0">
              <a:lnSpc>
                <a:spcPct val="90000"/>
              </a:lnSpc>
              <a:spcBef>
                <a:spcPct val="0"/>
              </a:spcBef>
              <a:buClrTx/>
              <a:buFontTx/>
              <a:buNone/>
            </a:pPr>
            <a:r>
              <a:rPr lang="en-US" altLang="en-US" sz="1800" dirty="0">
                <a:latin typeface="Courier New" pitchFamily="49" charset="0"/>
                <a:cs typeface="Arial" charset="0"/>
              </a:rPr>
              <a:t>      call </a:t>
            </a:r>
            <a:r>
              <a:rPr lang="en-US" altLang="en-US" sz="1800" dirty="0" err="1">
                <a:latin typeface="Courier New" pitchFamily="49" charset="0"/>
                <a:cs typeface="Arial" charset="0"/>
              </a:rPr>
              <a:t>MPI_Init</a:t>
            </a:r>
            <a:r>
              <a:rPr lang="en-US" altLang="en-US" sz="1800" dirty="0">
                <a:latin typeface="Courier New" pitchFamily="49" charset="0"/>
                <a:cs typeface="Arial" charset="0"/>
              </a:rPr>
              <a:t>(</a:t>
            </a:r>
            <a:r>
              <a:rPr lang="en-US" altLang="en-US" sz="1800" dirty="0" err="1">
                <a:latin typeface="Courier New" pitchFamily="49" charset="0"/>
                <a:cs typeface="Arial" charset="0"/>
              </a:rPr>
              <a:t>istat</a:t>
            </a:r>
            <a:r>
              <a:rPr lang="en-US" altLang="en-US" sz="1800" dirty="0">
                <a:latin typeface="Courier New" pitchFamily="49" charset="0"/>
                <a:cs typeface="Arial" charset="0"/>
              </a:rPr>
              <a:t>)</a:t>
            </a:r>
          </a:p>
          <a:p>
            <a:pPr eaLnBrk="0" hangingPunct="0">
              <a:lnSpc>
                <a:spcPct val="90000"/>
              </a:lnSpc>
              <a:spcBef>
                <a:spcPct val="0"/>
              </a:spcBef>
              <a:buClrTx/>
              <a:buFontTx/>
              <a:buNone/>
            </a:pPr>
            <a:r>
              <a:rPr lang="en-US" altLang="en-US" sz="1800" dirty="0">
                <a:latin typeface="Courier New" pitchFamily="49" charset="0"/>
                <a:cs typeface="Arial" charset="0"/>
              </a:rPr>
              <a:t>      if (istat.ne.0) stop "ERROR: can't initialize </a:t>
            </a:r>
            <a:r>
              <a:rPr lang="en-US" altLang="en-US" sz="1800" dirty="0" err="1">
                <a:latin typeface="Courier New" pitchFamily="49" charset="0"/>
                <a:cs typeface="Arial" charset="0"/>
              </a:rPr>
              <a:t>mpi</a:t>
            </a:r>
            <a:r>
              <a:rPr lang="en-US" altLang="en-US" sz="1800" dirty="0">
                <a:latin typeface="Courier New" pitchFamily="49" charset="0"/>
                <a:cs typeface="Arial" charset="0"/>
              </a:rPr>
              <a:t>" </a:t>
            </a:r>
          </a:p>
          <a:p>
            <a:pPr eaLnBrk="0" hangingPunct="0">
              <a:lnSpc>
                <a:spcPct val="90000"/>
              </a:lnSpc>
              <a:spcBef>
                <a:spcPct val="0"/>
              </a:spcBef>
              <a:buClrTx/>
              <a:buFontTx/>
              <a:buNone/>
            </a:pPr>
            <a:r>
              <a:rPr lang="en-US" altLang="en-US" sz="1800" dirty="0">
                <a:latin typeface="Courier New" pitchFamily="49" charset="0"/>
                <a:cs typeface="Arial" charset="0"/>
              </a:rPr>
              <a:t>      call </a:t>
            </a:r>
            <a:r>
              <a:rPr lang="en-US" altLang="en-US" sz="1800" dirty="0" err="1">
                <a:latin typeface="Courier New" pitchFamily="49" charset="0"/>
                <a:cs typeface="Arial" charset="0"/>
              </a:rPr>
              <a:t>MPI_Comm_Size</a:t>
            </a:r>
            <a:r>
              <a:rPr lang="en-US" altLang="en-US" sz="1800" dirty="0">
                <a:latin typeface="Courier New" pitchFamily="49" charset="0"/>
                <a:cs typeface="Arial" charset="0"/>
              </a:rPr>
              <a:t>(</a:t>
            </a:r>
            <a:r>
              <a:rPr lang="en-US" altLang="en-US" sz="1800" dirty="0" err="1">
                <a:latin typeface="Courier New" pitchFamily="49" charset="0"/>
                <a:cs typeface="Arial" charset="0"/>
              </a:rPr>
              <a:t>MPI_COMM_WORLD,npes,istat</a:t>
            </a:r>
            <a:r>
              <a:rPr lang="en-US" altLang="en-US" sz="1800" dirty="0">
                <a:latin typeface="Courier New" pitchFamily="49" charset="0"/>
                <a:cs typeface="Arial" charset="0"/>
              </a:rPr>
              <a:t>)</a:t>
            </a:r>
          </a:p>
          <a:p>
            <a:pPr eaLnBrk="0" hangingPunct="0">
              <a:lnSpc>
                <a:spcPct val="90000"/>
              </a:lnSpc>
              <a:spcBef>
                <a:spcPct val="0"/>
              </a:spcBef>
              <a:buClrTx/>
              <a:buFontTx/>
              <a:buNone/>
            </a:pPr>
            <a:r>
              <a:rPr lang="en-US" altLang="en-US" sz="1800" dirty="0">
                <a:latin typeface="Courier New" pitchFamily="49" charset="0"/>
                <a:cs typeface="Arial" charset="0"/>
              </a:rPr>
              <a:t>      call </a:t>
            </a:r>
            <a:r>
              <a:rPr lang="en-US" altLang="en-US" sz="1800" dirty="0" err="1">
                <a:latin typeface="Courier New" pitchFamily="49" charset="0"/>
                <a:cs typeface="Arial" charset="0"/>
              </a:rPr>
              <a:t>MPI_Comm_Rank</a:t>
            </a:r>
            <a:r>
              <a:rPr lang="en-US" altLang="en-US" sz="1800" dirty="0">
                <a:latin typeface="Courier New" pitchFamily="49" charset="0"/>
                <a:cs typeface="Arial" charset="0"/>
              </a:rPr>
              <a:t>(</a:t>
            </a:r>
            <a:r>
              <a:rPr lang="en-US" altLang="en-US" sz="1800" dirty="0" err="1">
                <a:latin typeface="Courier New" pitchFamily="49" charset="0"/>
                <a:cs typeface="Arial" charset="0"/>
              </a:rPr>
              <a:t>MPI_COMM_WORLD,myrank,istat</a:t>
            </a:r>
            <a:r>
              <a:rPr lang="en-US" altLang="en-US" sz="1800" dirty="0">
                <a:latin typeface="Courier New" pitchFamily="49" charset="0"/>
                <a:cs typeface="Arial" charset="0"/>
              </a:rPr>
              <a:t>)</a:t>
            </a:r>
          </a:p>
        </p:txBody>
      </p:sp>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idx="4294967295"/>
          </p:nvPr>
        </p:nvSpPr>
        <p:spPr>
          <a:xfrm>
            <a:off x="2592388" y="47625"/>
            <a:ext cx="6551612" cy="1143000"/>
          </a:xfrm>
        </p:spPr>
        <p:txBody>
          <a:bodyPr/>
          <a:lstStyle/>
          <a:p>
            <a:pPr>
              <a:lnSpc>
                <a:spcPct val="90000"/>
              </a:lnSpc>
            </a:pPr>
            <a:r>
              <a:rPr lang="en-US" altLang="en-US" smtClean="0">
                <a:latin typeface="Times New Roman" pitchFamily="18" charset="0"/>
                <a:cs typeface="Times New Roman" pitchFamily="18" charset="0"/>
              </a:rPr>
              <a:t>Smooth.immed.f</a:t>
            </a:r>
          </a:p>
        </p:txBody>
      </p:sp>
      <p:sp>
        <p:nvSpPr>
          <p:cNvPr id="119811" name="Text Box 3"/>
          <p:cNvSpPr txBox="1">
            <a:spLocks noChangeArrowheads="1"/>
          </p:cNvSpPr>
          <p:nvPr/>
        </p:nvSpPr>
        <p:spPr bwMode="auto">
          <a:xfrm>
            <a:off x="381000" y="1371600"/>
            <a:ext cx="8229600" cy="511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eaLnBrk="0" hangingPunct="0">
              <a:spcBef>
                <a:spcPct val="0"/>
              </a:spcBef>
              <a:buClrTx/>
              <a:buFontTx/>
              <a:buNone/>
            </a:pPr>
            <a:r>
              <a:rPr lang="en-US" altLang="en-US" sz="1800">
                <a:latin typeface="Courier New" pitchFamily="49" charset="0"/>
                <a:cs typeface="Arial" charset="0"/>
              </a:rPr>
              <a:t>c enter the size of the block on each processor</a:t>
            </a:r>
          </a:p>
          <a:p>
            <a:pPr eaLnBrk="0" hangingPunct="0">
              <a:spcBef>
                <a:spcPct val="0"/>
              </a:spcBef>
              <a:buClrTx/>
              <a:buFontTx/>
              <a:buNone/>
            </a:pPr>
            <a:r>
              <a:rPr lang="en-US" altLang="en-US" sz="1800">
                <a:latin typeface="Courier New" pitchFamily="49" charset="0"/>
                <a:cs typeface="Arial" charset="0"/>
              </a:rPr>
              <a:t>c this ensures all are the same size</a:t>
            </a:r>
          </a:p>
          <a:p>
            <a:pPr eaLnBrk="0" hangingPunct="0">
              <a:spcBef>
                <a:spcPct val="0"/>
              </a:spcBef>
              <a:buClrTx/>
              <a:buFontTx/>
              <a:buNone/>
            </a:pPr>
            <a:r>
              <a:rPr lang="en-US" altLang="en-US" sz="1800">
                <a:latin typeface="Courier New" pitchFamily="49" charset="0"/>
                <a:cs typeface="Arial" charset="0"/>
              </a:rPr>
              <a:t>c note msgtag is defined for all processor's</a:t>
            </a:r>
          </a:p>
          <a:p>
            <a:pPr eaLnBrk="0" hangingPunct="0">
              <a:spcBef>
                <a:spcPct val="0"/>
              </a:spcBef>
              <a:buClrTx/>
              <a:buFontTx/>
              <a:buNone/>
            </a:pPr>
            <a:r>
              <a:rPr lang="en-US" altLang="en-US" sz="1800">
                <a:latin typeface="Courier New" pitchFamily="49" charset="0"/>
                <a:cs typeface="Arial" charset="0"/>
              </a:rPr>
              <a:t>      msgtag = 100</a:t>
            </a:r>
          </a:p>
          <a:p>
            <a:pPr eaLnBrk="0" hangingPunct="0">
              <a:spcBef>
                <a:spcPct val="0"/>
              </a:spcBef>
              <a:buClrTx/>
              <a:buFontTx/>
              <a:buNone/>
            </a:pPr>
            <a:r>
              <a:rPr lang="en-US" altLang="en-US" sz="1800">
                <a:latin typeface="Courier New" pitchFamily="49" charset="0"/>
                <a:cs typeface="Arial" charset="0"/>
              </a:rPr>
              <a:t>      if (myrank.eq.0) then</a:t>
            </a:r>
          </a:p>
          <a:p>
            <a:pPr eaLnBrk="0" hangingPunct="0">
              <a:spcBef>
                <a:spcPct val="0"/>
              </a:spcBef>
              <a:buClrTx/>
              <a:buFontTx/>
              <a:buNone/>
            </a:pPr>
            <a:r>
              <a:rPr lang="en-US" altLang="en-US" sz="1800">
                <a:latin typeface="Courier New" pitchFamily="49" charset="0"/>
                <a:cs typeface="Arial" charset="0"/>
              </a:rPr>
              <a:t>         print *, "enter the block size"</a:t>
            </a:r>
          </a:p>
          <a:p>
            <a:pPr eaLnBrk="0" hangingPunct="0">
              <a:spcBef>
                <a:spcPct val="0"/>
              </a:spcBef>
              <a:buClrTx/>
              <a:buFontTx/>
              <a:buNone/>
            </a:pPr>
            <a:r>
              <a:rPr lang="en-US" altLang="en-US" sz="1800">
                <a:latin typeface="Courier New" pitchFamily="49" charset="0"/>
                <a:cs typeface="Arial" charset="0"/>
              </a:rPr>
              <a:t>         read (*,*) myblock</a:t>
            </a:r>
          </a:p>
          <a:p>
            <a:pPr eaLnBrk="0" hangingPunct="0">
              <a:spcBef>
                <a:spcPct val="0"/>
              </a:spcBef>
              <a:buClrTx/>
              <a:buFontTx/>
              <a:buNone/>
            </a:pPr>
            <a:r>
              <a:rPr lang="en-US" altLang="en-US" sz="1800">
                <a:latin typeface="Courier New" pitchFamily="49" charset="0"/>
                <a:cs typeface="Arial" charset="0"/>
              </a:rPr>
              <a:t>c now distribute it to all the pe's</a:t>
            </a:r>
          </a:p>
          <a:p>
            <a:pPr eaLnBrk="0" hangingPunct="0">
              <a:spcBef>
                <a:spcPct val="0"/>
              </a:spcBef>
              <a:buClrTx/>
              <a:buFontTx/>
              <a:buNone/>
            </a:pPr>
            <a:r>
              <a:rPr lang="en-US" altLang="en-US" sz="1800">
                <a:latin typeface="Courier New" pitchFamily="49" charset="0"/>
                <a:cs typeface="Arial" charset="0"/>
              </a:rPr>
              <a:t>         do i=1,npes-1</a:t>
            </a:r>
          </a:p>
          <a:p>
            <a:pPr eaLnBrk="0" hangingPunct="0">
              <a:spcBef>
                <a:spcPct val="0"/>
              </a:spcBef>
              <a:buClrTx/>
              <a:buFontTx/>
              <a:buNone/>
            </a:pPr>
            <a:r>
              <a:rPr lang="en-US" altLang="en-US" sz="1800">
                <a:latin typeface="Courier New" pitchFamily="49" charset="0"/>
                <a:cs typeface="Arial" charset="0"/>
              </a:rPr>
              <a:t>            call MPI_Send (myblock,1,mpi_integer,i,msgtag,</a:t>
            </a:r>
          </a:p>
          <a:p>
            <a:pPr eaLnBrk="0" hangingPunct="0">
              <a:spcBef>
                <a:spcPct val="0"/>
              </a:spcBef>
              <a:buClrTx/>
              <a:buFontTx/>
              <a:buNone/>
            </a:pPr>
            <a:r>
              <a:rPr lang="en-US" altLang="en-US" sz="1800">
                <a:latin typeface="Courier New" pitchFamily="49" charset="0"/>
                <a:cs typeface="Arial" charset="0"/>
              </a:rPr>
              <a:t>     $           mpi_comm_world,istat)</a:t>
            </a:r>
          </a:p>
          <a:p>
            <a:pPr eaLnBrk="0" hangingPunct="0">
              <a:spcBef>
                <a:spcPct val="0"/>
              </a:spcBef>
              <a:buClrTx/>
              <a:buFontTx/>
              <a:buNone/>
            </a:pPr>
            <a:r>
              <a:rPr lang="en-US" altLang="en-US" sz="1800">
                <a:latin typeface="Courier New" pitchFamily="49" charset="0"/>
                <a:cs typeface="Arial" charset="0"/>
              </a:rPr>
              <a:t>         enddo</a:t>
            </a:r>
          </a:p>
          <a:p>
            <a:pPr eaLnBrk="0" hangingPunct="0">
              <a:spcBef>
                <a:spcPct val="0"/>
              </a:spcBef>
              <a:buClrTx/>
              <a:buFontTx/>
              <a:buNone/>
            </a:pPr>
            <a:r>
              <a:rPr lang="en-US" altLang="en-US" sz="1800">
                <a:latin typeface="Courier New" pitchFamily="49" charset="0"/>
                <a:cs typeface="Arial" charset="0"/>
              </a:rPr>
              <a:t>      else</a:t>
            </a:r>
          </a:p>
          <a:p>
            <a:pPr eaLnBrk="0" hangingPunct="0">
              <a:spcBef>
                <a:spcPct val="0"/>
              </a:spcBef>
              <a:buClrTx/>
              <a:buFontTx/>
              <a:buNone/>
            </a:pPr>
            <a:r>
              <a:rPr lang="en-US" altLang="en-US" sz="1800">
                <a:latin typeface="Courier New" pitchFamily="49" charset="0"/>
                <a:cs typeface="Arial" charset="0"/>
              </a:rPr>
              <a:t>         call MPI_Recv (myblock,1,mpi_integer,0,msgtag,</a:t>
            </a:r>
          </a:p>
          <a:p>
            <a:pPr eaLnBrk="0" hangingPunct="0">
              <a:spcBef>
                <a:spcPct val="0"/>
              </a:spcBef>
              <a:buClrTx/>
              <a:buFontTx/>
              <a:buNone/>
            </a:pPr>
            <a:r>
              <a:rPr lang="en-US" altLang="en-US" sz="1800">
                <a:latin typeface="Courier New" pitchFamily="49" charset="0"/>
                <a:cs typeface="Arial" charset="0"/>
              </a:rPr>
              <a:t>     $        mpi_comm_world,irecvstat,istat)</a:t>
            </a:r>
          </a:p>
          <a:p>
            <a:pPr eaLnBrk="0" hangingPunct="0">
              <a:spcBef>
                <a:spcPct val="0"/>
              </a:spcBef>
              <a:buClrTx/>
              <a:buFontTx/>
              <a:buNone/>
            </a:pPr>
            <a:r>
              <a:rPr lang="en-US" altLang="en-US" sz="1800">
                <a:latin typeface="Courier New" pitchFamily="49" charset="0"/>
                <a:cs typeface="Arial" charset="0"/>
              </a:rPr>
              <a:t>      endif</a:t>
            </a:r>
          </a:p>
          <a:p>
            <a:pPr eaLnBrk="0" hangingPunct="0">
              <a:lnSpc>
                <a:spcPct val="90000"/>
              </a:lnSpc>
              <a:spcBef>
                <a:spcPct val="0"/>
              </a:spcBef>
              <a:buClrTx/>
              <a:buFontTx/>
              <a:buNone/>
            </a:pPr>
            <a:endParaRPr lang="en-US" altLang="en-US" sz="1800">
              <a:latin typeface="Courier New" pitchFamily="49" charset="0"/>
              <a:cs typeface="Arial" charset="0"/>
            </a:endParaRPr>
          </a:p>
          <a:p>
            <a:pPr eaLnBrk="0" hangingPunct="0">
              <a:lnSpc>
                <a:spcPct val="90000"/>
              </a:lnSpc>
              <a:spcBef>
                <a:spcPct val="50000"/>
              </a:spcBef>
              <a:buClrTx/>
              <a:buFontTx/>
              <a:buNone/>
            </a:pPr>
            <a:endParaRPr lang="en-US" altLang="en-US" sz="1800">
              <a:latin typeface="Courier New" pitchFamily="49" charset="0"/>
              <a:cs typeface="Arial" charset="0"/>
            </a:endParaRPr>
          </a:p>
        </p:txBody>
      </p:sp>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idx="4294967295"/>
          </p:nvPr>
        </p:nvSpPr>
        <p:spPr>
          <a:xfrm>
            <a:off x="2592388" y="47625"/>
            <a:ext cx="6551612" cy="1143000"/>
          </a:xfrm>
        </p:spPr>
        <p:txBody>
          <a:bodyPr/>
          <a:lstStyle/>
          <a:p>
            <a:pPr>
              <a:lnSpc>
                <a:spcPct val="90000"/>
              </a:lnSpc>
            </a:pPr>
            <a:r>
              <a:rPr lang="en-US" altLang="en-US" smtClean="0">
                <a:latin typeface="Times New Roman" pitchFamily="18" charset="0"/>
                <a:cs typeface="Times New Roman" pitchFamily="18" charset="0"/>
              </a:rPr>
              <a:t>Smooth.immed.f</a:t>
            </a:r>
          </a:p>
        </p:txBody>
      </p:sp>
      <p:sp>
        <p:nvSpPr>
          <p:cNvPr id="120835" name="Text Box 3"/>
          <p:cNvSpPr txBox="1">
            <a:spLocks noChangeArrowheads="1"/>
          </p:cNvSpPr>
          <p:nvPr/>
        </p:nvSpPr>
        <p:spPr bwMode="auto">
          <a:xfrm>
            <a:off x="0" y="1681163"/>
            <a:ext cx="9144000" cy="487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eaLnBrk="0" hangingPunct="0">
              <a:spcBef>
                <a:spcPct val="0"/>
              </a:spcBef>
              <a:buClrTx/>
              <a:buFontTx/>
              <a:buNone/>
            </a:pPr>
            <a:r>
              <a:rPr lang="en-US" altLang="en-US" sz="1800">
                <a:latin typeface="Courier New" pitchFamily="49" charset="0"/>
                <a:cs typeface="Arial" charset="0"/>
              </a:rPr>
              <a:t>c initialize variables on all processors and allocate arrays</a:t>
            </a:r>
          </a:p>
          <a:p>
            <a:pPr eaLnBrk="0" hangingPunct="0">
              <a:spcBef>
                <a:spcPct val="0"/>
              </a:spcBef>
              <a:buClrTx/>
              <a:buFontTx/>
              <a:buNone/>
            </a:pPr>
            <a:r>
              <a:rPr lang="en-US" altLang="en-US" sz="1800">
                <a:latin typeface="Courier New" pitchFamily="49" charset="0"/>
                <a:cs typeface="Arial" charset="0"/>
              </a:rPr>
              <a:t>      npts=myblock*npes</a:t>
            </a:r>
          </a:p>
          <a:p>
            <a:pPr eaLnBrk="0" hangingPunct="0">
              <a:spcBef>
                <a:spcPct val="0"/>
              </a:spcBef>
              <a:buClrTx/>
              <a:buFontTx/>
              <a:buNone/>
            </a:pPr>
            <a:r>
              <a:rPr lang="en-US" altLang="en-US" sz="1800">
                <a:latin typeface="Courier New" pitchFamily="49" charset="0"/>
                <a:cs typeface="Arial" charset="0"/>
              </a:rPr>
              <a:t>      allocate (image(myblock), overimage(0:myblock+1))</a:t>
            </a:r>
          </a:p>
          <a:p>
            <a:pPr eaLnBrk="0" hangingPunct="0">
              <a:spcBef>
                <a:spcPct val="0"/>
              </a:spcBef>
              <a:buClrTx/>
              <a:buFontTx/>
              <a:buNone/>
            </a:pPr>
            <a:r>
              <a:rPr lang="en-US" altLang="en-US" sz="1800">
                <a:latin typeface="Courier New" pitchFamily="49" charset="0"/>
                <a:cs typeface="Arial" charset="0"/>
              </a:rPr>
              <a:t>      numiters = 3</a:t>
            </a:r>
          </a:p>
          <a:p>
            <a:pPr eaLnBrk="0" hangingPunct="0">
              <a:spcBef>
                <a:spcPct val="0"/>
              </a:spcBef>
              <a:buClrTx/>
              <a:buFontTx/>
              <a:buNone/>
            </a:pPr>
            <a:r>
              <a:rPr lang="en-US" altLang="en-US" sz="1800">
                <a:latin typeface="Courier New" pitchFamily="49" charset="0"/>
                <a:cs typeface="Arial" charset="0"/>
              </a:rPr>
              <a:t>      msgtag = 105</a:t>
            </a:r>
          </a:p>
          <a:p>
            <a:pPr eaLnBrk="0" hangingPunct="0">
              <a:spcBef>
                <a:spcPct val="0"/>
              </a:spcBef>
              <a:buClrTx/>
              <a:buFontTx/>
              <a:buNone/>
            </a:pPr>
            <a:r>
              <a:rPr lang="en-US" altLang="en-US" sz="1800">
                <a:latin typeface="Courier New" pitchFamily="49" charset="0"/>
                <a:cs typeface="Arial" charset="0"/>
              </a:rPr>
              <a:t>      iprev = mod(myrank+npes-1,npes)</a:t>
            </a:r>
          </a:p>
          <a:p>
            <a:pPr eaLnBrk="0" hangingPunct="0">
              <a:spcBef>
                <a:spcPct val="0"/>
              </a:spcBef>
              <a:buClrTx/>
              <a:buFontTx/>
              <a:buNone/>
            </a:pPr>
            <a:r>
              <a:rPr lang="en-US" altLang="en-US" sz="1800">
                <a:latin typeface="Courier New" pitchFamily="49" charset="0"/>
                <a:cs typeface="Arial" charset="0"/>
              </a:rPr>
              <a:t>      inext = mod(myrank+npes+1,npes)</a:t>
            </a:r>
          </a:p>
          <a:p>
            <a:pPr eaLnBrk="0" hangingPunct="0">
              <a:spcBef>
                <a:spcPct val="0"/>
              </a:spcBef>
              <a:buClrTx/>
              <a:buFontTx/>
              <a:buNone/>
            </a:pPr>
            <a:r>
              <a:rPr lang="en-US" altLang="en-US" sz="1800">
                <a:latin typeface="Courier New" pitchFamily="49" charset="0"/>
                <a:cs typeface="Arial" charset="0"/>
              </a:rPr>
              <a:t>c make initialization independent of num processors it   </a:t>
            </a:r>
          </a:p>
          <a:p>
            <a:pPr eaLnBrk="0" hangingPunct="0">
              <a:spcBef>
                <a:spcPct val="0"/>
              </a:spcBef>
              <a:buClrTx/>
              <a:buFontTx/>
              <a:buNone/>
            </a:pPr>
            <a:r>
              <a:rPr lang="en-US" altLang="en-US" sz="1800">
                <a:latin typeface="Courier New" pitchFamily="49" charset="0"/>
                <a:cs typeface="Arial" charset="0"/>
              </a:rPr>
              <a:t>c runs on - but it does depend on the total number of points</a:t>
            </a:r>
          </a:p>
          <a:p>
            <a:pPr eaLnBrk="0" hangingPunct="0">
              <a:spcBef>
                <a:spcPct val="0"/>
              </a:spcBef>
              <a:buClrTx/>
              <a:buFontTx/>
              <a:buNone/>
            </a:pPr>
            <a:r>
              <a:rPr lang="en-US" altLang="en-US" sz="1800">
                <a:latin typeface="Courier New" pitchFamily="49" charset="0"/>
                <a:cs typeface="Arial" charset="0"/>
              </a:rPr>
              <a:t>c initialize to 0 or 1 for even or odd</a:t>
            </a:r>
          </a:p>
          <a:p>
            <a:pPr eaLnBrk="0" hangingPunct="0">
              <a:spcBef>
                <a:spcPct val="0"/>
              </a:spcBef>
              <a:buClrTx/>
              <a:buFontTx/>
              <a:buNone/>
            </a:pPr>
            <a:r>
              <a:rPr lang="en-US" altLang="en-US" sz="1800">
                <a:latin typeface="Courier New" pitchFamily="49" charset="0"/>
                <a:cs typeface="Arial" charset="0"/>
              </a:rPr>
              <a:t>      do i =1,myblock</a:t>
            </a:r>
          </a:p>
          <a:p>
            <a:pPr eaLnBrk="0" hangingPunct="0">
              <a:spcBef>
                <a:spcPct val="0"/>
              </a:spcBef>
              <a:buClrTx/>
              <a:buFontTx/>
              <a:buNone/>
            </a:pPr>
            <a:r>
              <a:rPr lang="en-US" altLang="en-US" sz="1800">
                <a:latin typeface="Courier New" pitchFamily="49" charset="0"/>
                <a:cs typeface="Arial" charset="0"/>
              </a:rPr>
              <a:t>         image(i) = mod(myrank*myblock+i,2)</a:t>
            </a:r>
          </a:p>
          <a:p>
            <a:pPr eaLnBrk="0" hangingPunct="0">
              <a:spcBef>
                <a:spcPct val="0"/>
              </a:spcBef>
              <a:buClrTx/>
              <a:buFontTx/>
              <a:buNone/>
            </a:pPr>
            <a:r>
              <a:rPr lang="en-US" altLang="en-US" sz="1800">
                <a:latin typeface="Courier New" pitchFamily="49" charset="0"/>
                <a:cs typeface="Arial" charset="0"/>
              </a:rPr>
              <a:t>         overimage(i) = image(i)</a:t>
            </a:r>
          </a:p>
          <a:p>
            <a:pPr eaLnBrk="0" hangingPunct="0">
              <a:spcBef>
                <a:spcPct val="0"/>
              </a:spcBef>
              <a:buClrTx/>
              <a:buFontTx/>
              <a:buNone/>
            </a:pPr>
            <a:r>
              <a:rPr lang="en-US" altLang="en-US" sz="1800">
                <a:latin typeface="Courier New" pitchFamily="49" charset="0"/>
                <a:cs typeface="Arial" charset="0"/>
              </a:rPr>
              <a:t>      enddo</a:t>
            </a:r>
          </a:p>
          <a:p>
            <a:pPr eaLnBrk="0" hangingPunct="0">
              <a:spcBef>
                <a:spcPct val="0"/>
              </a:spcBef>
              <a:buClrTx/>
              <a:buFontTx/>
              <a:buNone/>
            </a:pPr>
            <a:r>
              <a:rPr lang="en-US" altLang="en-US" sz="1800">
                <a:latin typeface="Courier New" pitchFamily="49" charset="0"/>
                <a:cs typeface="Arial" charset="0"/>
              </a:rPr>
              <a:t>      overimage(0) = mod(myrank*myblock,2)</a:t>
            </a:r>
          </a:p>
          <a:p>
            <a:pPr eaLnBrk="0" hangingPunct="0">
              <a:spcBef>
                <a:spcPct val="0"/>
              </a:spcBef>
              <a:buClrTx/>
              <a:buFontTx/>
              <a:buNone/>
            </a:pPr>
            <a:r>
              <a:rPr lang="en-US" altLang="en-US" sz="1800">
                <a:latin typeface="Courier New" pitchFamily="49" charset="0"/>
                <a:cs typeface="Arial" charset="0"/>
              </a:rPr>
              <a:t>      overimage(myblock+1) = mod((myrank+1)*myblock+1,2)</a:t>
            </a:r>
          </a:p>
          <a:p>
            <a:pPr eaLnBrk="0" hangingPunct="0">
              <a:lnSpc>
                <a:spcPct val="90000"/>
              </a:lnSpc>
              <a:spcBef>
                <a:spcPct val="50000"/>
              </a:spcBef>
              <a:buClrTx/>
              <a:buFontTx/>
              <a:buNone/>
            </a:pPr>
            <a:endParaRPr lang="en-US" altLang="en-US" sz="1800">
              <a:latin typeface="Courier New" pitchFamily="49" charset="0"/>
              <a:cs typeface="Arial" charset="0"/>
            </a:endParaRPr>
          </a:p>
        </p:txBody>
      </p:sp>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idx="4294967295"/>
          </p:nvPr>
        </p:nvSpPr>
        <p:spPr>
          <a:xfrm>
            <a:off x="2592388" y="47625"/>
            <a:ext cx="6551612" cy="1143000"/>
          </a:xfrm>
        </p:spPr>
        <p:txBody>
          <a:bodyPr/>
          <a:lstStyle/>
          <a:p>
            <a:pPr>
              <a:lnSpc>
                <a:spcPct val="90000"/>
              </a:lnSpc>
            </a:pPr>
            <a:r>
              <a:rPr lang="en-US" altLang="en-US" sz="3600" dirty="0" err="1" smtClean="0">
                <a:latin typeface="Times New Roman" pitchFamily="18" charset="0"/>
                <a:cs typeface="Times New Roman" pitchFamily="18" charset="0"/>
              </a:rPr>
              <a:t>Smooth.immed.f</a:t>
            </a:r>
            <a:endParaRPr lang="en-US" altLang="en-US" sz="3600" dirty="0" smtClean="0">
              <a:latin typeface="Times New Roman" pitchFamily="18" charset="0"/>
              <a:cs typeface="Times New Roman" pitchFamily="18" charset="0"/>
            </a:endParaRPr>
          </a:p>
        </p:txBody>
      </p:sp>
      <p:sp>
        <p:nvSpPr>
          <p:cNvPr id="121859" name="Rectangle 5"/>
          <p:cNvSpPr>
            <a:spLocks noChangeArrowheads="1"/>
          </p:cNvSpPr>
          <p:nvPr/>
        </p:nvSpPr>
        <p:spPr bwMode="auto">
          <a:xfrm>
            <a:off x="685800" y="2895600"/>
            <a:ext cx="2590800" cy="304800"/>
          </a:xfrm>
          <a:prstGeom prst="rect">
            <a:avLst/>
          </a:prstGeom>
          <a:solidFill>
            <a:srgbClr val="FFFFCC"/>
          </a:solidFill>
          <a:ln w="12700">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21860" name="Rectangle 8"/>
          <p:cNvSpPr>
            <a:spLocks noChangeArrowheads="1"/>
          </p:cNvSpPr>
          <p:nvPr/>
        </p:nvSpPr>
        <p:spPr bwMode="auto">
          <a:xfrm>
            <a:off x="1143000" y="3200400"/>
            <a:ext cx="1143000" cy="228600"/>
          </a:xfrm>
          <a:prstGeom prst="rect">
            <a:avLst/>
          </a:prstGeom>
          <a:solidFill>
            <a:srgbClr val="FFFFCC"/>
          </a:solidFill>
          <a:ln w="12700">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21861" name="Rectangle 9"/>
          <p:cNvSpPr>
            <a:spLocks noChangeArrowheads="1"/>
          </p:cNvSpPr>
          <p:nvPr/>
        </p:nvSpPr>
        <p:spPr bwMode="auto">
          <a:xfrm>
            <a:off x="1143000" y="3429000"/>
            <a:ext cx="1905000" cy="304800"/>
          </a:xfrm>
          <a:prstGeom prst="rect">
            <a:avLst/>
          </a:prstGeom>
          <a:solidFill>
            <a:srgbClr val="FFFFCC"/>
          </a:solidFill>
          <a:ln w="12700">
            <a:solidFill>
              <a:schemeClr val="tx1"/>
            </a:solidFill>
            <a:miter lim="800000"/>
            <a:headEnd type="none" w="sm" len="sm"/>
            <a:tailEnd type="none" w="sm" len="sm"/>
          </a:ln>
        </p:spPr>
        <p:txBody>
          <a:bodyPr wrap="none" anchor="ct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a:spcBef>
                <a:spcPct val="0"/>
              </a:spcBef>
              <a:buClrTx/>
              <a:buFontTx/>
              <a:buNone/>
            </a:pPr>
            <a:endParaRPr lang="en-US" altLang="en-US" sz="1800">
              <a:latin typeface="Arial" charset="0"/>
              <a:cs typeface="Arial" charset="0"/>
            </a:endParaRPr>
          </a:p>
        </p:txBody>
      </p:sp>
      <p:sp>
        <p:nvSpPr>
          <p:cNvPr id="121862" name="Text Box 3"/>
          <p:cNvSpPr txBox="1">
            <a:spLocks noChangeArrowheads="1"/>
          </p:cNvSpPr>
          <p:nvPr/>
        </p:nvSpPr>
        <p:spPr bwMode="auto">
          <a:xfrm>
            <a:off x="228600" y="2286000"/>
            <a:ext cx="9144000"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itchFamily="2" charset="2"/>
              <a:buChar char="§"/>
              <a:defRPr sz="2700">
                <a:solidFill>
                  <a:schemeClr val="tx1"/>
                </a:solidFill>
                <a:latin typeface="Times New Roman" pitchFamily="18" charset="0"/>
                <a:cs typeface="Times New Roman" pitchFamily="18" charset="0"/>
              </a:defRPr>
            </a:lvl1pPr>
            <a:lvl2pPr marL="742950" indent="-285750">
              <a:spcBef>
                <a:spcPct val="20000"/>
              </a:spcBef>
              <a:buClr>
                <a:schemeClr val="accent1"/>
              </a:buClr>
              <a:buSzPct val="90000"/>
              <a:buFont typeface="Arial" charset="0"/>
              <a:buChar char="•"/>
              <a:defRPr sz="2400">
                <a:solidFill>
                  <a:schemeClr val="tx1"/>
                </a:solidFill>
                <a:latin typeface="Times New Roman" pitchFamily="18" charset="0"/>
                <a:cs typeface="Times New Roman" pitchFamily="18" charset="0"/>
              </a:defRPr>
            </a:lvl2pPr>
            <a:lvl3pPr marL="1143000" indent="-228600">
              <a:spcBef>
                <a:spcPct val="20000"/>
              </a:spcBef>
              <a:buClr>
                <a:schemeClr val="accent1"/>
              </a:buClr>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4pPr>
            <a:lvl5pPr marL="2057400" indent="-228600">
              <a:spcBef>
                <a:spcPct val="20000"/>
              </a:spcBef>
              <a:buClr>
                <a:schemeClr val="accent1"/>
              </a:buClr>
              <a:buFont typeface="Arial" charset="0"/>
              <a:buChar char="»"/>
              <a:defRPr sz="2000">
                <a:solidFill>
                  <a:schemeClr val="tx1"/>
                </a:solidFill>
                <a:latin typeface="Times New Roman" pitchFamily="18" charset="0"/>
                <a:cs typeface="Times New Roman" pitchFamily="18" charset="0"/>
              </a:defRPr>
            </a:lvl5pPr>
            <a:lvl6pPr marL="25146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6pPr>
            <a:lvl7pPr marL="29718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7pPr>
            <a:lvl8pPr marL="34290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8pPr>
            <a:lvl9pPr marL="3886200" indent="-228600" fontAlgn="base">
              <a:spcBef>
                <a:spcPct val="20000"/>
              </a:spcBef>
              <a:spcAft>
                <a:spcPct val="0"/>
              </a:spcAft>
              <a:buClr>
                <a:schemeClr val="accent1"/>
              </a:buClr>
              <a:buFont typeface="Arial" charset="0"/>
              <a:buChar char="»"/>
              <a:defRPr sz="2000">
                <a:solidFill>
                  <a:schemeClr val="tx1"/>
                </a:solidFill>
                <a:latin typeface="Times New Roman" pitchFamily="18" charset="0"/>
                <a:cs typeface="Times New Roman" pitchFamily="18" charset="0"/>
              </a:defRPr>
            </a:lvl9pPr>
          </a:lstStyle>
          <a:p>
            <a:pPr eaLnBrk="0" hangingPunct="0">
              <a:spcBef>
                <a:spcPct val="0"/>
              </a:spcBef>
              <a:buClrTx/>
              <a:buFontTx/>
              <a:buNone/>
            </a:pPr>
            <a:r>
              <a:rPr lang="en-US" altLang="en-US" sz="1800" dirty="0">
                <a:latin typeface="Courier New" pitchFamily="49" charset="0"/>
                <a:cs typeface="Arial" charset="0"/>
              </a:rPr>
              <a:t>   </a:t>
            </a:r>
            <a:r>
              <a:rPr lang="en-US" altLang="en-US" sz="1800" dirty="0" err="1">
                <a:latin typeface="Courier New" pitchFamily="49" charset="0"/>
                <a:cs typeface="Arial" charset="0"/>
              </a:rPr>
              <a:t>tinv</a:t>
            </a:r>
            <a:r>
              <a:rPr lang="en-US" altLang="en-US" sz="1800" dirty="0">
                <a:latin typeface="Courier New" pitchFamily="49" charset="0"/>
                <a:cs typeface="Arial" charset="0"/>
              </a:rPr>
              <a:t> = 1.0/3.0</a:t>
            </a:r>
          </a:p>
          <a:p>
            <a:pPr eaLnBrk="0" hangingPunct="0">
              <a:spcBef>
                <a:spcPct val="0"/>
              </a:spcBef>
              <a:buClrTx/>
              <a:buFontTx/>
              <a:buNone/>
            </a:pPr>
            <a:r>
              <a:rPr lang="en-US" altLang="en-US" sz="1800" dirty="0">
                <a:latin typeface="Courier New" pitchFamily="49" charset="0"/>
                <a:cs typeface="Arial" charset="0"/>
              </a:rPr>
              <a:t>c smooth the data on the boundary cells</a:t>
            </a:r>
          </a:p>
          <a:p>
            <a:pPr eaLnBrk="0" hangingPunct="0">
              <a:spcBef>
                <a:spcPct val="0"/>
              </a:spcBef>
              <a:buClrTx/>
              <a:buFontTx/>
              <a:buNone/>
            </a:pPr>
            <a:r>
              <a:rPr lang="en-US" altLang="en-US" sz="1800" dirty="0">
                <a:latin typeface="Courier New" pitchFamily="49" charset="0"/>
                <a:cs typeface="Arial" charset="0"/>
              </a:rPr>
              <a:t>   do </a:t>
            </a:r>
            <a:r>
              <a:rPr lang="en-US" altLang="en-US" sz="1800" dirty="0" err="1">
                <a:latin typeface="Courier New" pitchFamily="49" charset="0"/>
                <a:cs typeface="Arial" charset="0"/>
              </a:rPr>
              <a:t>iter</a:t>
            </a:r>
            <a:r>
              <a:rPr lang="en-US" altLang="en-US" sz="1800" dirty="0">
                <a:latin typeface="Courier New" pitchFamily="49" charset="0"/>
                <a:cs typeface="Arial" charset="0"/>
              </a:rPr>
              <a:t>=1,numiters</a:t>
            </a:r>
          </a:p>
          <a:p>
            <a:pPr eaLnBrk="0" hangingPunct="0">
              <a:spcBef>
                <a:spcPct val="0"/>
              </a:spcBef>
              <a:buClrTx/>
              <a:buFontTx/>
              <a:buNone/>
            </a:pPr>
            <a:r>
              <a:rPr lang="en-US" altLang="en-US" sz="1800" dirty="0">
                <a:latin typeface="Courier New" pitchFamily="49" charset="0"/>
                <a:cs typeface="Arial" charset="0"/>
              </a:rPr>
              <a:t>      image(1) = (</a:t>
            </a:r>
            <a:r>
              <a:rPr lang="en-US" altLang="en-US" sz="1800" dirty="0" err="1">
                <a:latin typeface="Courier New" pitchFamily="49" charset="0"/>
                <a:cs typeface="Arial" charset="0"/>
              </a:rPr>
              <a:t>overimage</a:t>
            </a:r>
            <a:r>
              <a:rPr lang="en-US" altLang="en-US" sz="1800" dirty="0">
                <a:latin typeface="Courier New" pitchFamily="49" charset="0"/>
                <a:cs typeface="Arial" charset="0"/>
              </a:rPr>
              <a:t>(0)+</a:t>
            </a:r>
            <a:r>
              <a:rPr lang="en-US" altLang="en-US" sz="1800" dirty="0" err="1">
                <a:latin typeface="Courier New" pitchFamily="49" charset="0"/>
                <a:cs typeface="Arial" charset="0"/>
              </a:rPr>
              <a:t>overimage</a:t>
            </a:r>
            <a:r>
              <a:rPr lang="en-US" altLang="en-US" sz="1800" dirty="0">
                <a:latin typeface="Courier New" pitchFamily="49" charset="0"/>
                <a:cs typeface="Arial" charset="0"/>
              </a:rPr>
              <a:t>(1)+</a:t>
            </a:r>
            <a:r>
              <a:rPr lang="en-US" altLang="en-US" sz="1800" dirty="0" err="1">
                <a:latin typeface="Courier New" pitchFamily="49" charset="0"/>
                <a:cs typeface="Arial" charset="0"/>
              </a:rPr>
              <a:t>overimage</a:t>
            </a:r>
            <a:r>
              <a:rPr lang="en-US" altLang="en-US" sz="1800" dirty="0">
                <a:latin typeface="Courier New" pitchFamily="49" charset="0"/>
                <a:cs typeface="Arial" charset="0"/>
              </a:rPr>
              <a:t>(2))*</a:t>
            </a:r>
            <a:r>
              <a:rPr lang="en-US" altLang="en-US" sz="1800" dirty="0" err="1">
                <a:latin typeface="Courier New" pitchFamily="49" charset="0"/>
                <a:cs typeface="Arial" charset="0"/>
              </a:rPr>
              <a:t>tinv</a:t>
            </a:r>
            <a:endParaRPr lang="en-US" altLang="en-US" sz="1800" dirty="0">
              <a:latin typeface="Courier New" pitchFamily="49" charset="0"/>
              <a:cs typeface="Arial" charset="0"/>
            </a:endParaRPr>
          </a:p>
          <a:p>
            <a:pPr eaLnBrk="0" hangingPunct="0">
              <a:spcBef>
                <a:spcPct val="0"/>
              </a:spcBef>
              <a:buClrTx/>
              <a:buFontTx/>
              <a:buNone/>
            </a:pPr>
            <a:r>
              <a:rPr lang="en-US" altLang="en-US" sz="1800" dirty="0">
                <a:latin typeface="Courier New" pitchFamily="49" charset="0"/>
                <a:cs typeface="Arial" charset="0"/>
              </a:rPr>
              <a:t>      image(</a:t>
            </a:r>
            <a:r>
              <a:rPr lang="en-US" altLang="en-US" sz="1800" dirty="0" err="1">
                <a:latin typeface="Courier New" pitchFamily="49" charset="0"/>
                <a:cs typeface="Arial" charset="0"/>
              </a:rPr>
              <a:t>myblock</a:t>
            </a:r>
            <a:r>
              <a:rPr lang="en-US" altLang="en-US" sz="1800" dirty="0">
                <a:latin typeface="Courier New" pitchFamily="49" charset="0"/>
                <a:cs typeface="Arial" charset="0"/>
              </a:rPr>
              <a:t>) = (</a:t>
            </a:r>
            <a:r>
              <a:rPr lang="en-US" altLang="en-US" sz="1800" dirty="0" err="1">
                <a:latin typeface="Courier New" pitchFamily="49" charset="0"/>
                <a:cs typeface="Arial" charset="0"/>
              </a:rPr>
              <a:t>overimage</a:t>
            </a:r>
            <a:r>
              <a:rPr lang="en-US" altLang="en-US" sz="1800" dirty="0">
                <a:latin typeface="Courier New" pitchFamily="49" charset="0"/>
                <a:cs typeface="Arial" charset="0"/>
              </a:rPr>
              <a:t>(myblock-1)+</a:t>
            </a:r>
            <a:r>
              <a:rPr lang="en-US" altLang="en-US" sz="1800" dirty="0" err="1">
                <a:latin typeface="Courier New" pitchFamily="49" charset="0"/>
                <a:cs typeface="Arial" charset="0"/>
              </a:rPr>
              <a:t>overimage</a:t>
            </a:r>
            <a:r>
              <a:rPr lang="en-US" altLang="en-US" sz="1800" dirty="0">
                <a:latin typeface="Courier New" pitchFamily="49" charset="0"/>
                <a:cs typeface="Arial" charset="0"/>
              </a:rPr>
              <a:t>(</a:t>
            </a:r>
            <a:r>
              <a:rPr lang="en-US" altLang="en-US" sz="1800" dirty="0" err="1">
                <a:latin typeface="Courier New" pitchFamily="49" charset="0"/>
                <a:cs typeface="Arial" charset="0"/>
              </a:rPr>
              <a:t>myblock</a:t>
            </a:r>
            <a:r>
              <a:rPr lang="en-US" altLang="en-US" sz="1800" dirty="0">
                <a:latin typeface="Courier New" pitchFamily="49" charset="0"/>
                <a:cs typeface="Arial" charset="0"/>
              </a:rPr>
              <a:t>)+</a:t>
            </a:r>
          </a:p>
          <a:p>
            <a:pPr eaLnBrk="0" hangingPunct="0">
              <a:spcBef>
                <a:spcPct val="0"/>
              </a:spcBef>
              <a:buClrTx/>
              <a:buFontTx/>
              <a:buNone/>
            </a:pPr>
            <a:r>
              <a:rPr lang="en-US" altLang="en-US" sz="1800" dirty="0">
                <a:latin typeface="Courier New" pitchFamily="49" charset="0"/>
                <a:cs typeface="Arial" charset="0"/>
              </a:rPr>
              <a:t>  $        </a:t>
            </a:r>
            <a:r>
              <a:rPr lang="en-US" altLang="en-US" sz="1800" dirty="0" err="1">
                <a:latin typeface="Courier New" pitchFamily="49" charset="0"/>
                <a:cs typeface="Arial" charset="0"/>
              </a:rPr>
              <a:t>overimage</a:t>
            </a:r>
            <a:r>
              <a:rPr lang="en-US" altLang="en-US" sz="1800" dirty="0">
                <a:latin typeface="Courier New" pitchFamily="49" charset="0"/>
                <a:cs typeface="Arial" charset="0"/>
              </a:rPr>
              <a:t>(myblock+1))*</a:t>
            </a:r>
            <a:r>
              <a:rPr lang="en-US" altLang="en-US" sz="1800" dirty="0" err="1">
                <a:latin typeface="Courier New" pitchFamily="49" charset="0"/>
                <a:cs typeface="Arial" charset="0"/>
              </a:rPr>
              <a:t>tinv</a:t>
            </a:r>
            <a:endParaRPr lang="en-US" altLang="en-US" sz="1800" dirty="0">
              <a:latin typeface="Courier New" pitchFamily="49" charset="0"/>
              <a:cs typeface="Arial" charset="0"/>
            </a:endParaRPr>
          </a:p>
          <a:p>
            <a:pPr eaLnBrk="0" hangingPunct="0">
              <a:spcBef>
                <a:spcPct val="0"/>
              </a:spcBef>
              <a:buClrTx/>
              <a:buFontTx/>
              <a:buNone/>
            </a:pPr>
            <a:endParaRPr lang="en-US" altLang="en-US" sz="1800" dirty="0">
              <a:latin typeface="Courier New" pitchFamily="49" charset="0"/>
              <a:cs typeface="Arial"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ITS">
  <a:themeElements>
    <a:clrScheme name="ITS 13">
      <a:dk1>
        <a:srgbClr val="5F5F5F"/>
      </a:dk1>
      <a:lt1>
        <a:srgbClr val="EFEFE7"/>
      </a:lt1>
      <a:dk2>
        <a:srgbClr val="FFFF66"/>
      </a:dk2>
      <a:lt2>
        <a:srgbClr val="336699"/>
      </a:lt2>
      <a:accent1>
        <a:srgbClr val="99CCFF"/>
      </a:accent1>
      <a:accent2>
        <a:srgbClr val="336699"/>
      </a:accent2>
      <a:accent3>
        <a:srgbClr val="F6F6F1"/>
      </a:accent3>
      <a:accent4>
        <a:srgbClr val="505050"/>
      </a:accent4>
      <a:accent5>
        <a:srgbClr val="CAE2FF"/>
      </a:accent5>
      <a:accent6>
        <a:srgbClr val="2D5C8A"/>
      </a:accent6>
      <a:hlink>
        <a:srgbClr val="6699CC"/>
      </a:hlink>
      <a:folHlink>
        <a:srgbClr val="003366"/>
      </a:folHlink>
    </a:clrScheme>
    <a:fontScheme name="ITS">
      <a:majorFont>
        <a:latin typeface="Trebuchet MS"/>
        <a:ea typeface=""/>
        <a:cs typeface="Arial"/>
      </a:majorFont>
      <a:minorFont>
        <a:latin typeface="Trebuchet MS"/>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T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T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T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T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T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T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T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T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T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T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T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TS 13">
        <a:dk1>
          <a:srgbClr val="5F5F5F"/>
        </a:dk1>
        <a:lt1>
          <a:srgbClr val="EFEFE7"/>
        </a:lt1>
        <a:dk2>
          <a:srgbClr val="FFFF66"/>
        </a:dk2>
        <a:lt2>
          <a:srgbClr val="336699"/>
        </a:lt2>
        <a:accent1>
          <a:srgbClr val="99CCFF"/>
        </a:accent1>
        <a:accent2>
          <a:srgbClr val="336699"/>
        </a:accent2>
        <a:accent3>
          <a:srgbClr val="F6F6F1"/>
        </a:accent3>
        <a:accent4>
          <a:srgbClr val="505050"/>
        </a:accent4>
        <a:accent5>
          <a:srgbClr val="CAE2FF"/>
        </a:accent5>
        <a:accent6>
          <a:srgbClr val="2D5C8A"/>
        </a:accent6>
        <a:hlink>
          <a:srgbClr val="6699CC"/>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Trebuchet MS"/>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UNC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RENCITemp</Template>
  <TotalTime>10312</TotalTime>
  <Words>5329</Words>
  <Application>Microsoft Office PowerPoint</Application>
  <PresentationFormat>On-screen Show (4:3)</PresentationFormat>
  <Paragraphs>1174</Paragraphs>
  <Slides>132</Slides>
  <Notes>3</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132</vt:i4>
      </vt:variant>
    </vt:vector>
  </HeadingPairs>
  <TitlesOfParts>
    <vt:vector size="145" baseType="lpstr">
      <vt:lpstr>Arial</vt:lpstr>
      <vt:lpstr>Trebuchet MS</vt:lpstr>
      <vt:lpstr>Wingdings</vt:lpstr>
      <vt:lpstr>Times New Roman</vt:lpstr>
      <vt:lpstr>Calibri</vt:lpstr>
      <vt:lpstr>Verdana</vt:lpstr>
      <vt:lpstr>Comic Sans MS</vt:lpstr>
      <vt:lpstr>Courier New</vt:lpstr>
      <vt:lpstr>Symbol</vt:lpstr>
      <vt:lpstr>ITS</vt:lpstr>
      <vt:lpstr>Custom Design</vt:lpstr>
      <vt:lpstr>UNC Theme</vt:lpstr>
      <vt:lpstr>Microsoft Graph Chart</vt:lpstr>
      <vt:lpstr>MPI Short Course</vt:lpstr>
      <vt:lpstr>Overview</vt:lpstr>
      <vt:lpstr>Parallel Computing Overview</vt:lpstr>
      <vt:lpstr>Course Objectives</vt:lpstr>
      <vt:lpstr>Logistics</vt:lpstr>
      <vt:lpstr>Intro: Overviews of PP and MP</vt:lpstr>
      <vt:lpstr>What is parallelism?</vt:lpstr>
      <vt:lpstr>Why perform tasks in  parallel?</vt:lpstr>
      <vt:lpstr>Hardware Issues</vt:lpstr>
      <vt:lpstr>Memory Types</vt:lpstr>
      <vt:lpstr>Clustered SMPs</vt:lpstr>
      <vt:lpstr>Distributed vs. Shared Memory</vt:lpstr>
      <vt:lpstr>Memory Access Time</vt:lpstr>
      <vt:lpstr>The Memory Problem</vt:lpstr>
      <vt:lpstr>The Heat Problem</vt:lpstr>
      <vt:lpstr>More Parallelism</vt:lpstr>
      <vt:lpstr>Flynn's Classification Scheme (1967)</vt:lpstr>
      <vt:lpstr>Software</vt:lpstr>
      <vt:lpstr>Parallel Programming in a nutshell</vt:lpstr>
      <vt:lpstr>Parallel Programming -                                            A Different Sort of Beasty</vt:lpstr>
      <vt:lpstr>Why is parallel programming harder than serial programming?</vt:lpstr>
      <vt:lpstr>Decomposition Strategies</vt:lpstr>
      <vt:lpstr>Expressing Parallelism</vt:lpstr>
      <vt:lpstr>Terms &amp; Concepts</vt:lpstr>
      <vt:lpstr>Message Passing</vt:lpstr>
      <vt:lpstr>Message Passing Model</vt:lpstr>
      <vt:lpstr>What is a message?</vt:lpstr>
      <vt:lpstr>What is required to send a message?</vt:lpstr>
      <vt:lpstr>Message Passing Terms</vt:lpstr>
      <vt:lpstr>Amdahl's Law</vt:lpstr>
      <vt:lpstr>Amdahl’s Law revisited -           Gustafson-Barsis Law</vt:lpstr>
      <vt:lpstr>A Baby a Month?</vt:lpstr>
      <vt:lpstr>Using MPI - the Fundamentals</vt:lpstr>
      <vt:lpstr>What is MPI?</vt:lpstr>
      <vt:lpstr>MP implementations consist of:</vt:lpstr>
      <vt:lpstr>MPI Forum</vt:lpstr>
      <vt:lpstr>PowerPoint Presentation</vt:lpstr>
      <vt:lpstr>Goals and Scope of MPI</vt:lpstr>
      <vt:lpstr>What’s included in MPI?</vt:lpstr>
      <vt:lpstr>Seven function version of MPI:</vt:lpstr>
      <vt:lpstr>MPI is Little? No, MPI is Big!</vt:lpstr>
      <vt:lpstr>MPI Communicators</vt:lpstr>
      <vt:lpstr>MPI Communicators</vt:lpstr>
      <vt:lpstr>MPI Communicators - Rank</vt:lpstr>
      <vt:lpstr>Syntax: C vs Fortran</vt:lpstr>
      <vt:lpstr>int MPI_Init (int *argc, char ***argv)</vt:lpstr>
      <vt:lpstr>int MPI_Comm_size (MPI_Comm comm, int *size)</vt:lpstr>
      <vt:lpstr>int MPI_Comm_rank (MPI_Comm comm, int *rank)</vt:lpstr>
      <vt:lpstr>What happens on a send?</vt:lpstr>
      <vt:lpstr>Sending a message:  2 scenarios</vt:lpstr>
      <vt:lpstr>int MPI_Send (void *buf, int count, MPI_Datatype datatype, int dest, int tag, MPI_Comm comm)</vt:lpstr>
      <vt:lpstr>int MPI_Recv(void *buf, int count,  MPI_Datatype datatype, int source, int tag, MPI_Comm comm, MPI_Status *status)</vt:lpstr>
      <vt:lpstr>Receive status</vt:lpstr>
      <vt:lpstr>int MPI_Barrier(MPI_Comm comm)</vt:lpstr>
      <vt:lpstr>int MPI_Finalize(void)</vt:lpstr>
      <vt:lpstr>tokenring example</vt:lpstr>
      <vt:lpstr>Simple Example:</vt:lpstr>
      <vt:lpstr>Simple Example Cont.</vt:lpstr>
      <vt:lpstr>Sample tokenring output on 6 processors</vt:lpstr>
      <vt:lpstr>Same example in C</vt:lpstr>
      <vt:lpstr>Tokenring Cont. </vt:lpstr>
      <vt:lpstr>Tokenring Cont.</vt:lpstr>
      <vt:lpstr>Timing</vt:lpstr>
      <vt:lpstr>References</vt:lpstr>
      <vt:lpstr>Compiling</vt:lpstr>
      <vt:lpstr>Point to Point Communication</vt:lpstr>
      <vt:lpstr>Send Types</vt:lpstr>
      <vt:lpstr>Blocking Operations</vt:lpstr>
      <vt:lpstr>Non-Blocking Operations </vt:lpstr>
      <vt:lpstr>Non-Blocking Operations (cont'd)</vt:lpstr>
      <vt:lpstr>Point-to-Point Communication</vt:lpstr>
      <vt:lpstr>For a communication to succeed:</vt:lpstr>
      <vt:lpstr>Wildcarding</vt:lpstr>
      <vt:lpstr>Rules of PTP communication</vt:lpstr>
      <vt:lpstr>Communication modes</vt:lpstr>
      <vt:lpstr>          Synchronous Send</vt:lpstr>
      <vt:lpstr>Buffered Send</vt:lpstr>
      <vt:lpstr>Ready Send</vt:lpstr>
      <vt:lpstr>Combined send/receive</vt:lpstr>
      <vt:lpstr>Non-Blocking Communications</vt:lpstr>
      <vt:lpstr>Initiate non-blocking communication</vt:lpstr>
      <vt:lpstr>Testing for completion</vt:lpstr>
      <vt:lpstr>Example: 1-D smoothing</vt:lpstr>
      <vt:lpstr>Domain Decomposition</vt:lpstr>
      <vt:lpstr>Initial Algorithm</vt:lpstr>
      <vt:lpstr>Smooth.f</vt:lpstr>
      <vt:lpstr>Smooth.f</vt:lpstr>
      <vt:lpstr>Smooth.f</vt:lpstr>
      <vt:lpstr>Smooth.f</vt:lpstr>
      <vt:lpstr>Smooth.f</vt:lpstr>
      <vt:lpstr>Sample Results of smoothing</vt:lpstr>
      <vt:lpstr>Drawbacks of this Algorithm</vt:lpstr>
      <vt:lpstr>Drawbacks</vt:lpstr>
      <vt:lpstr>Solution to this puzzle?</vt:lpstr>
      <vt:lpstr>Improved Algorithm</vt:lpstr>
      <vt:lpstr>Smooth.immed.f</vt:lpstr>
      <vt:lpstr>Smooth.immed.f</vt:lpstr>
      <vt:lpstr>Smooth.immed.f</vt:lpstr>
      <vt:lpstr>Smooth.immed.f</vt:lpstr>
      <vt:lpstr>Smooth.immed.f</vt:lpstr>
      <vt:lpstr>Smooth.immed.f</vt:lpstr>
      <vt:lpstr>Collective Communication</vt:lpstr>
      <vt:lpstr>Collective Communication</vt:lpstr>
      <vt:lpstr>Characteristics of Collective Communication</vt:lpstr>
      <vt:lpstr>Why use collective operations?</vt:lpstr>
      <vt:lpstr>Barrier Synchronization</vt:lpstr>
      <vt:lpstr>Broadcast</vt:lpstr>
      <vt:lpstr>Broadcast</vt:lpstr>
      <vt:lpstr>Gather/Scatter</vt:lpstr>
      <vt:lpstr>Gather</vt:lpstr>
      <vt:lpstr>Scatter</vt:lpstr>
      <vt:lpstr>Allgather</vt:lpstr>
      <vt:lpstr>Allgather</vt:lpstr>
      <vt:lpstr>Alltoall</vt:lpstr>
      <vt:lpstr>All to All Scatter/Gather</vt:lpstr>
      <vt:lpstr>Additional Routines</vt:lpstr>
      <vt:lpstr>Identical send/receive buffers</vt:lpstr>
      <vt:lpstr>Global Reduction Operations</vt:lpstr>
      <vt:lpstr>Predefined Reduction Operations</vt:lpstr>
      <vt:lpstr>Reduce</vt:lpstr>
      <vt:lpstr>Reduce</vt:lpstr>
      <vt:lpstr>Variants of MPI_REDUCE</vt:lpstr>
      <vt:lpstr>Allreduce</vt:lpstr>
      <vt:lpstr>Reduce - Scatter</vt:lpstr>
      <vt:lpstr>Scan</vt:lpstr>
      <vt:lpstr>Example: Find the maximum value of a function over some range</vt:lpstr>
      <vt:lpstr>Example: Find the maximum value of a function</vt:lpstr>
      <vt:lpstr>findmax cont.</vt:lpstr>
      <vt:lpstr>findmax cont.</vt:lpstr>
      <vt:lpstr>findmax cont.</vt:lpstr>
      <vt:lpstr>findmax cont.</vt:lpstr>
      <vt:lpstr>Results</vt:lpstr>
    </vt:vector>
  </TitlesOfParts>
  <Company>NCSC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Message Passing  Programming Models on the Cray T3E</dc:title>
  <dc:creator>Mark Reed</dc:creator>
  <cp:lastModifiedBy>Lenovo User</cp:lastModifiedBy>
  <cp:revision>109</cp:revision>
  <dcterms:created xsi:type="dcterms:W3CDTF">1997-08-14T22:17:36Z</dcterms:created>
  <dcterms:modified xsi:type="dcterms:W3CDTF">2015-06-18T14:31:12Z</dcterms:modified>
</cp:coreProperties>
</file>