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 id="2147493467" r:id="rId6"/>
    <p:sldMasterId id="2147493470" r:id="rId7"/>
    <p:sldMasterId id="2147493473" r:id="rId8"/>
    <p:sldMasterId id="2147493478" r:id="rId9"/>
    <p:sldMasterId id="2147493482" r:id="rId10"/>
  </p:sldMasterIdLst>
  <p:notesMasterIdLst>
    <p:notesMasterId r:id="rId88"/>
  </p:notesMasterIdLst>
  <p:handoutMasterIdLst>
    <p:handoutMasterId r:id="rId89"/>
  </p:handoutMasterIdLst>
  <p:sldIdLst>
    <p:sldId id="256" r:id="rId11"/>
    <p:sldId id="265" r:id="rId12"/>
    <p:sldId id="266" r:id="rId13"/>
    <p:sldId id="267" r:id="rId14"/>
    <p:sldId id="268" r:id="rId15"/>
    <p:sldId id="269" r:id="rId16"/>
    <p:sldId id="270" r:id="rId17"/>
    <p:sldId id="271" r:id="rId18"/>
    <p:sldId id="273" r:id="rId19"/>
    <p:sldId id="274" r:id="rId20"/>
    <p:sldId id="272" r:id="rId21"/>
    <p:sldId id="275" r:id="rId22"/>
    <p:sldId id="276" r:id="rId23"/>
    <p:sldId id="277" r:id="rId24"/>
    <p:sldId id="278" r:id="rId25"/>
    <p:sldId id="279" r:id="rId26"/>
    <p:sldId id="280" r:id="rId27"/>
    <p:sldId id="281" r:id="rId28"/>
    <p:sldId id="282" r:id="rId29"/>
    <p:sldId id="33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23"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26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9">
          <p15:clr>
            <a:srgbClr val="A4A3A4"/>
          </p15:clr>
        </p15:guide>
        <p15:guide id="2" pos="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2BD21-3128-4AD5-BA8F-1A72A6D0B979}" v="384" dt="2021-03-02T15:23:12.281"/>
    <p1510:client id="{F2E88444-7A6D-4266-A7F8-732831BB8788}" v="253" dt="2021-03-02T15:08:0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28" y="102"/>
      </p:cViewPr>
      <p:guideLst>
        <p:guide orient="horz" pos="2149"/>
        <p:guide pos="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handoutMaster" Target="handoutMasters/handoutMaster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z, William" userId="S::wschulz@ad.unc.edu::d2483ded-5536-4a09-8de4-895a0a28ae58" providerId="AD" clId="Web-{F2E88444-7A6D-4266-A7F8-732831BB8788}"/>
    <pc:docChg chg="modSld">
      <pc:chgData name="Schulz, William" userId="S::wschulz@ad.unc.edu::d2483ded-5536-4a09-8de4-895a0a28ae58" providerId="AD" clId="Web-{F2E88444-7A6D-4266-A7F8-732831BB8788}" dt="2021-03-02T15:07:59.355" v="132" actId="20577"/>
      <pc:docMkLst>
        <pc:docMk/>
      </pc:docMkLst>
      <pc:sldChg chg="modSp">
        <pc:chgData name="Schulz, William" userId="S::wschulz@ad.unc.edu::d2483ded-5536-4a09-8de4-895a0a28ae58" providerId="AD" clId="Web-{F2E88444-7A6D-4266-A7F8-732831BB8788}" dt="2021-03-02T14:59:46.935" v="28" actId="20577"/>
        <pc:sldMkLst>
          <pc:docMk/>
          <pc:sldMk cId="2595830811" sldId="265"/>
        </pc:sldMkLst>
        <pc:spChg chg="mod">
          <ac:chgData name="Schulz, William" userId="S::wschulz@ad.unc.edu::d2483ded-5536-4a09-8de4-895a0a28ae58" providerId="AD" clId="Web-{F2E88444-7A6D-4266-A7F8-732831BB8788}" dt="2021-03-02T14:59:46.935" v="28" actId="20577"/>
          <ac:spMkLst>
            <pc:docMk/>
            <pc:sldMk cId="2595830811" sldId="265"/>
            <ac:spMk id="7" creationId="{00000000-0000-0000-0000-000000000000}"/>
          </ac:spMkLst>
        </pc:spChg>
      </pc:sldChg>
      <pc:sldChg chg="modSp">
        <pc:chgData name="Schulz, William" userId="S::wschulz@ad.unc.edu::d2483ded-5536-4a09-8de4-895a0a28ae58" providerId="AD" clId="Web-{F2E88444-7A6D-4266-A7F8-732831BB8788}" dt="2021-03-02T15:02:57.440" v="59" actId="1076"/>
        <pc:sldMkLst>
          <pc:docMk/>
          <pc:sldMk cId="3611082781" sldId="277"/>
        </pc:sldMkLst>
        <pc:spChg chg="mod">
          <ac:chgData name="Schulz, William" userId="S::wschulz@ad.unc.edu::d2483ded-5536-4a09-8de4-895a0a28ae58" providerId="AD" clId="Web-{F2E88444-7A6D-4266-A7F8-732831BB8788}" dt="2021-03-02T15:02:57.440" v="59" actId="1076"/>
          <ac:spMkLst>
            <pc:docMk/>
            <pc:sldMk cId="3611082781" sldId="277"/>
            <ac:spMk id="7" creationId="{00000000-0000-0000-0000-000000000000}"/>
          </ac:spMkLst>
        </pc:spChg>
      </pc:sldChg>
      <pc:sldChg chg="modSp">
        <pc:chgData name="Schulz, William" userId="S::wschulz@ad.unc.edu::d2483ded-5536-4a09-8de4-895a0a28ae58" providerId="AD" clId="Web-{F2E88444-7A6D-4266-A7F8-732831BB8788}" dt="2021-03-02T15:07:59.355" v="132" actId="20577"/>
        <pc:sldMkLst>
          <pc:docMk/>
          <pc:sldMk cId="4289330993" sldId="279"/>
        </pc:sldMkLst>
        <pc:spChg chg="mod">
          <ac:chgData name="Schulz, William" userId="S::wschulz@ad.unc.edu::d2483ded-5536-4a09-8de4-895a0a28ae58" providerId="AD" clId="Web-{F2E88444-7A6D-4266-A7F8-732831BB8788}" dt="2021-03-02T15:07:59.355" v="132" actId="20577"/>
          <ac:spMkLst>
            <pc:docMk/>
            <pc:sldMk cId="4289330993" sldId="279"/>
            <ac:spMk id="7" creationId="{00000000-0000-0000-0000-000000000000}"/>
          </ac:spMkLst>
        </pc:spChg>
      </pc:sldChg>
      <pc:sldChg chg="modSp">
        <pc:chgData name="Schulz, William" userId="S::wschulz@ad.unc.edu::d2483ded-5536-4a09-8de4-895a0a28ae58" providerId="AD" clId="Web-{F2E88444-7A6D-4266-A7F8-732831BB8788}" dt="2021-03-02T14:57:41.806" v="0" actId="14100"/>
        <pc:sldMkLst>
          <pc:docMk/>
          <pc:sldMk cId="497448928" sldId="335"/>
        </pc:sldMkLst>
        <pc:spChg chg="mod">
          <ac:chgData name="Schulz, William" userId="S::wschulz@ad.unc.edu::d2483ded-5536-4a09-8de4-895a0a28ae58" providerId="AD" clId="Web-{F2E88444-7A6D-4266-A7F8-732831BB8788}" dt="2021-03-02T14:57:41.806" v="0" actId="14100"/>
          <ac:spMkLst>
            <pc:docMk/>
            <pc:sldMk cId="497448928" sldId="335"/>
            <ac:spMk id="11" creationId="{B7903A03-3E27-4406-97DB-E3B6A42CA483}"/>
          </ac:spMkLst>
        </pc:spChg>
      </pc:sldChg>
    </pc:docChg>
  </pc:docChgLst>
  <pc:docChgLst>
    <pc:chgData name="Schulz, William" userId="d2483ded-5536-4a09-8de4-895a0a28ae58" providerId="ADAL" clId="{EAC2BD21-3128-4AD5-BA8F-1A72A6D0B979}"/>
    <pc:docChg chg="custSel modSld">
      <pc:chgData name="Schulz, William" userId="d2483ded-5536-4a09-8de4-895a0a28ae58" providerId="ADAL" clId="{EAC2BD21-3128-4AD5-BA8F-1A72A6D0B979}" dt="2021-03-02T15:23:12.281" v="380" actId="2710"/>
      <pc:docMkLst>
        <pc:docMk/>
      </pc:docMkLst>
      <pc:sldChg chg="modSp mod">
        <pc:chgData name="Schulz, William" userId="d2483ded-5536-4a09-8de4-895a0a28ae58" providerId="ADAL" clId="{EAC2BD21-3128-4AD5-BA8F-1A72A6D0B979}" dt="2021-03-02T15:10:24.747" v="4" actId="207"/>
        <pc:sldMkLst>
          <pc:docMk/>
          <pc:sldMk cId="2755199827" sldId="282"/>
        </pc:sldMkLst>
        <pc:spChg chg="mod">
          <ac:chgData name="Schulz, William" userId="d2483ded-5536-4a09-8de4-895a0a28ae58" providerId="ADAL" clId="{EAC2BD21-3128-4AD5-BA8F-1A72A6D0B979}" dt="2021-03-02T15:10:24.747" v="4" actId="207"/>
          <ac:spMkLst>
            <pc:docMk/>
            <pc:sldMk cId="2755199827" sldId="282"/>
            <ac:spMk id="7" creationId="{00000000-0000-0000-0000-000000000000}"/>
          </ac:spMkLst>
        </pc:spChg>
      </pc:sldChg>
      <pc:sldChg chg="modSp mod">
        <pc:chgData name="Schulz, William" userId="d2483ded-5536-4a09-8de4-895a0a28ae58" providerId="ADAL" clId="{EAC2BD21-3128-4AD5-BA8F-1A72A6D0B979}" dt="2021-03-02T15:23:12.281" v="380" actId="2710"/>
        <pc:sldMkLst>
          <pc:docMk/>
          <pc:sldMk cId="374325517" sldId="283"/>
        </pc:sldMkLst>
        <pc:spChg chg="mod">
          <ac:chgData name="Schulz, William" userId="d2483ded-5536-4a09-8de4-895a0a28ae58" providerId="ADAL" clId="{EAC2BD21-3128-4AD5-BA8F-1A72A6D0B979}" dt="2021-03-02T15:11:16.702" v="33" actId="20577"/>
          <ac:spMkLst>
            <pc:docMk/>
            <pc:sldMk cId="374325517" sldId="283"/>
            <ac:spMk id="6" creationId="{00000000-0000-0000-0000-000000000000}"/>
          </ac:spMkLst>
        </pc:spChg>
        <pc:spChg chg="mod">
          <ac:chgData name="Schulz, William" userId="d2483ded-5536-4a09-8de4-895a0a28ae58" providerId="ADAL" clId="{EAC2BD21-3128-4AD5-BA8F-1A72A6D0B979}" dt="2021-03-02T15:23:12.281" v="380" actId="2710"/>
          <ac:spMkLst>
            <pc:docMk/>
            <pc:sldMk cId="374325517" sldId="28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891628-DCB1-AD43-B2BD-CA5B9B002DDF}" type="datetimeFigureOut">
              <a:rPr lang="en-US" smtClean="0"/>
              <a:t>8/16/2021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F8A03B-908E-DC44-95D9-4548A0B70543}" type="slidenum">
              <a:rPr lang="en-US" smtClean="0"/>
              <a:t>‹#›</a:t>
            </a:fld>
            <a:endParaRPr lang="en-US"/>
          </a:p>
        </p:txBody>
      </p:sp>
    </p:spTree>
    <p:extLst>
      <p:ext uri="{BB962C8B-B14F-4D97-AF65-F5344CB8AC3E}">
        <p14:creationId xmlns:p14="http://schemas.microsoft.com/office/powerpoint/2010/main" val="55101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19B42-2AC0-DA4E-9A5B-4300CC3B07EC}" type="datetimeFigureOut">
              <a:rPr lang="en-US" smtClean="0"/>
              <a:t>8/16/2021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14B80-9BD1-C144-A5B5-685BC9CC73EE}" type="slidenum">
              <a:rPr lang="en-US" smtClean="0"/>
              <a:t>‹#›</a:t>
            </a:fld>
            <a:endParaRPr lang="en-US"/>
          </a:p>
        </p:txBody>
      </p:sp>
    </p:spTree>
    <p:extLst>
      <p:ext uri="{BB962C8B-B14F-4D97-AF65-F5344CB8AC3E}">
        <p14:creationId xmlns:p14="http://schemas.microsoft.com/office/powerpoint/2010/main" val="6914848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
            <a:ext cx="9144000" cy="50527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4653643"/>
            <a:ext cx="9144000" cy="517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Department Name</a:t>
            </a:r>
          </a:p>
        </p:txBody>
      </p:sp>
      <p:sp>
        <p:nvSpPr>
          <p:cNvPr id="11"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lvl1pPr>
              <a:defRPr sz="5400"/>
            </a:lvl1pPr>
          </a:lstStyle>
          <a:p>
            <a:r>
              <a:rPr lang="en-US"/>
              <a:t>Click to edit Master title style</a:t>
            </a:r>
          </a:p>
        </p:txBody>
      </p:sp>
      <p:pic>
        <p:nvPicPr>
          <p:cNvPr id="13" name="Picture 12" descr="UNC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84" y="5601368"/>
            <a:ext cx="3028426" cy="831711"/>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3E268E-DA18-874E-8CBA-6F80F366F288}" type="slidenum">
              <a:rPr lang="en-US" smtClean="0"/>
              <a:t>‹#›</a:t>
            </a:fld>
            <a:endParaRPr lang="en-US"/>
          </a:p>
        </p:txBody>
      </p:sp>
      <p:sp>
        <p:nvSpPr>
          <p:cNvPr id="7" name="Footer Placeholder 4"/>
          <p:cNvSpPr>
            <a:spLocks noGrp="1"/>
          </p:cNvSpPr>
          <p:nvPr>
            <p:ph type="ftr" sz="quarter" idx="11"/>
          </p:nvPr>
        </p:nvSpPr>
        <p:spPr>
          <a:xfrm>
            <a:off x="263527" y="6356351"/>
            <a:ext cx="4465357" cy="501648"/>
          </a:xfrm>
        </p:spPr>
        <p:txBody>
          <a:bodyPr/>
          <a:lstStyle/>
          <a:p>
            <a:r>
              <a:rPr lang="en-US"/>
              <a:t>Department Name</a:t>
            </a:r>
          </a:p>
        </p:txBody>
      </p:sp>
    </p:spTree>
    <p:extLst>
      <p:ext uri="{BB962C8B-B14F-4D97-AF65-F5344CB8AC3E}">
        <p14:creationId xmlns:p14="http://schemas.microsoft.com/office/powerpoint/2010/main" val="248003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Department Name</a:t>
            </a:r>
          </a:p>
        </p:txBody>
      </p:sp>
      <p:sp>
        <p:nvSpPr>
          <p:cNvPr id="4" name="Slide Number Placeholder 3"/>
          <p:cNvSpPr>
            <a:spLocks noGrp="1"/>
          </p:cNvSpPr>
          <p:nvPr>
            <p:ph type="sldNum" sz="quarter" idx="11"/>
          </p:nvPr>
        </p:nvSpPr>
        <p:spPr/>
        <p:txBody>
          <a:bodyPr/>
          <a:lstStyle/>
          <a:p>
            <a:fld id="{263E268E-DA18-874E-8CBA-6F80F366F288}" type="slidenum">
              <a:rPr lang="en-US" smtClean="0"/>
              <a:pPr/>
              <a:t>‹#›</a:t>
            </a:fld>
            <a:endParaRPr lang="en-US"/>
          </a:p>
        </p:txBody>
      </p:sp>
      <p:sp>
        <p:nvSpPr>
          <p:cNvPr id="7" name="Content Placeholder 2"/>
          <p:cNvSpPr>
            <a:spLocks noGrp="1"/>
          </p:cNvSpPr>
          <p:nvPr>
            <p:ph idx="13"/>
          </p:nvPr>
        </p:nvSpPr>
        <p:spPr>
          <a:xfrm>
            <a:off x="342900" y="1481139"/>
            <a:ext cx="4074272" cy="4478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26827" y="1481139"/>
            <a:ext cx="4074272" cy="4478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58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Department Name</a:t>
            </a:r>
          </a:p>
        </p:txBody>
      </p:sp>
      <p:sp>
        <p:nvSpPr>
          <p:cNvPr id="4" name="Slide Number Placeholder 3"/>
          <p:cNvSpPr>
            <a:spLocks noGrp="1"/>
          </p:cNvSpPr>
          <p:nvPr>
            <p:ph type="sldNum" sz="quarter" idx="11"/>
          </p:nvPr>
        </p:nvSpPr>
        <p:spPr/>
        <p:txBody>
          <a:bodyPr/>
          <a:lstStyle/>
          <a:p>
            <a:fld id="{263E268E-DA18-874E-8CBA-6F80F366F288}" type="slidenum">
              <a:rPr lang="en-US" smtClean="0"/>
              <a:pPr/>
              <a:t>‹#›</a:t>
            </a:fld>
            <a:endParaRPr lang="en-US"/>
          </a:p>
        </p:txBody>
      </p:sp>
    </p:spTree>
    <p:extLst>
      <p:ext uri="{BB962C8B-B14F-4D97-AF65-F5344CB8AC3E}">
        <p14:creationId xmlns:p14="http://schemas.microsoft.com/office/powerpoint/2010/main" val="227758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2199" y="1481138"/>
            <a:ext cx="3898900" cy="4505297"/>
          </a:xfrm>
        </p:spPr>
        <p:txBody>
          <a:bodyPr/>
          <a:lstStyle>
            <a:lvl1pPr marL="0" indent="0" algn="l">
              <a:buNone/>
              <a:defRPr>
                <a:solidFill>
                  <a:srgbClr val="ADADA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Picture Placeholder 8"/>
          <p:cNvSpPr>
            <a:spLocks noGrp="1"/>
          </p:cNvSpPr>
          <p:nvPr>
            <p:ph type="pic" sz="quarter" idx="13"/>
          </p:nvPr>
        </p:nvSpPr>
        <p:spPr>
          <a:xfrm>
            <a:off x="9" y="0"/>
            <a:ext cx="4562475" cy="6858000"/>
          </a:xfrm>
        </p:spPr>
        <p:txBody>
          <a:bodyPr/>
          <a:lstStyle/>
          <a:p>
            <a:endParaRPr lang="en-US"/>
          </a:p>
        </p:txBody>
      </p:sp>
      <p:sp>
        <p:nvSpPr>
          <p:cNvPr id="6"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126598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2199" y="1481139"/>
            <a:ext cx="3898900" cy="44624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9" y="0"/>
            <a:ext cx="4562475" cy="6858000"/>
          </a:xfrm>
        </p:spPr>
        <p:txBody>
          <a:bodyPr/>
          <a:lstStyle/>
          <a:p>
            <a:endParaRPr lang="en-US"/>
          </a:p>
        </p:txBody>
      </p:sp>
      <p:sp>
        <p:nvSpPr>
          <p:cNvPr id="8"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a:p>
        </p:txBody>
      </p:sp>
      <p:sp>
        <p:nvSpPr>
          <p:cNvPr id="11"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27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63000" y="6356357"/>
            <a:ext cx="381000" cy="501647"/>
          </a:xfrm>
          <a:prstGeom prst="rect">
            <a:avLst/>
          </a:prstGeom>
        </p:spPr>
        <p:txBody>
          <a:bodyPr/>
          <a:lstStyle/>
          <a:p>
            <a:fld id="{263E268E-DA18-874E-8CBA-6F80F366F288}" type="slidenum">
              <a:rPr lang="en-US" smtClean="0"/>
              <a:pPr/>
              <a:t>‹#›</a:t>
            </a:fld>
            <a:endParaRPr lang="en-US"/>
          </a:p>
        </p:txBody>
      </p:sp>
      <p:sp>
        <p:nvSpPr>
          <p:cNvPr id="4" name="Picture Placeholder 8"/>
          <p:cNvSpPr>
            <a:spLocks noGrp="1"/>
          </p:cNvSpPr>
          <p:nvPr>
            <p:ph type="pic" sz="quarter" idx="13"/>
          </p:nvPr>
        </p:nvSpPr>
        <p:spPr>
          <a:xfrm>
            <a:off x="9" y="0"/>
            <a:ext cx="4562475" cy="6858000"/>
          </a:xfrm>
        </p:spPr>
        <p:txBody>
          <a:bodyPr/>
          <a:lstStyle/>
          <a:p>
            <a:endParaRPr lang="en-US"/>
          </a:p>
        </p:txBody>
      </p:sp>
      <p:sp>
        <p:nvSpPr>
          <p:cNvPr id="5"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8293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1437" y="2998700"/>
            <a:ext cx="3041126" cy="835200"/>
          </a:xfrm>
          <a:prstGeom prst="rect">
            <a:avLst/>
          </a:prstGeom>
        </p:spPr>
      </p:pic>
    </p:spTree>
    <p:extLst>
      <p:ext uri="{BB962C8B-B14F-4D97-AF65-F5344CB8AC3E}">
        <p14:creationId xmlns:p14="http://schemas.microsoft.com/office/powerpoint/2010/main" val="385524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787900" y="2857500"/>
            <a:ext cx="3534344" cy="1143000"/>
          </a:xfrm>
          <a:prstGeom prst="rect">
            <a:avLst/>
          </a:prstGeom>
        </p:spPr>
        <p:txBody>
          <a:bodyPr anchor="ctr" anchorCtr="0"/>
          <a:lstStyle>
            <a:lvl1pPr algn="l">
              <a:defRPr sz="1600">
                <a:solidFill>
                  <a:schemeClr val="bg1"/>
                </a:solidFill>
              </a:defRPr>
            </a:lvl1pPr>
          </a:lstStyle>
          <a:p>
            <a:r>
              <a:rPr lang="en-US"/>
              <a:t>Click to edit Master title style</a:t>
            </a:r>
          </a:p>
        </p:txBody>
      </p:sp>
      <p:pic>
        <p:nvPicPr>
          <p:cNvPr id="4" name="Picture 3"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 y="2998700"/>
            <a:ext cx="3041126" cy="835200"/>
          </a:xfrm>
          <a:prstGeom prst="rect">
            <a:avLst/>
          </a:prstGeom>
        </p:spPr>
      </p:pic>
    </p:spTree>
    <p:extLst>
      <p:ext uri="{BB962C8B-B14F-4D97-AF65-F5344CB8AC3E}">
        <p14:creationId xmlns:p14="http://schemas.microsoft.com/office/powerpoint/2010/main" val="275791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flipV="1">
            <a:off x="0" y="5052786"/>
            <a:ext cx="9144000" cy="18052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653643"/>
            <a:ext cx="9144000" cy="517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a:t>Department Name</a:t>
            </a:r>
          </a:p>
        </p:txBody>
      </p:sp>
      <p:sp>
        <p:nvSpPr>
          <p:cNvPr id="6"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lvl1pPr>
              <a:defRPr sz="5400">
                <a:solidFill>
                  <a:schemeClr val="tx1"/>
                </a:solidFill>
              </a:defRPr>
            </a:lvl1pPr>
          </a:lstStyle>
          <a:p>
            <a:r>
              <a:rPr lang="en-US"/>
              <a:t>Click to edit Master title style</a:t>
            </a:r>
          </a:p>
        </p:txBody>
      </p:sp>
      <p:pic>
        <p:nvPicPr>
          <p:cNvPr id="9" name="Picture 8"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84" y="5585943"/>
            <a:ext cx="3041126" cy="835200"/>
          </a:xfrm>
          <a:prstGeom prst="rect">
            <a:avLst/>
          </a:prstGeom>
        </p:spPr>
      </p:pic>
    </p:spTree>
    <p:extLst>
      <p:ext uri="{BB962C8B-B14F-4D97-AF65-F5344CB8AC3E}">
        <p14:creationId xmlns:p14="http://schemas.microsoft.com/office/powerpoint/2010/main" val="10705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2899" y="2290983"/>
            <a:ext cx="8466890" cy="602252"/>
          </a:xfrm>
          <a:prstGeom prst="rect">
            <a:avLst/>
          </a:prstGeom>
        </p:spPr>
        <p:txBody>
          <a:bodyPr>
            <a:noAutofit/>
          </a:bodyPr>
          <a:lstStyle>
            <a:lvl1pPr>
              <a:defRPr sz="3000"/>
            </a:lvl1pPr>
          </a:lstStyle>
          <a:p>
            <a:r>
              <a:rPr lang="en-US"/>
              <a:t>Click to edit Master title style</a:t>
            </a:r>
          </a:p>
        </p:txBody>
      </p:sp>
      <p:sp>
        <p:nvSpPr>
          <p:cNvPr id="3" name="Subtitle 2"/>
          <p:cNvSpPr>
            <a:spLocks noGrp="1"/>
          </p:cNvSpPr>
          <p:nvPr>
            <p:ph type="subTitle" idx="1"/>
          </p:nvPr>
        </p:nvSpPr>
        <p:spPr>
          <a:xfrm>
            <a:off x="342899" y="2893231"/>
            <a:ext cx="8466890" cy="1665401"/>
          </a:xfrm>
          <a:prstGeom prst="rect">
            <a:avLst/>
          </a:prstGeom>
        </p:spPr>
        <p:txBody>
          <a:bodyPr/>
          <a:lstStyle>
            <a:lvl1pPr marL="0" indent="0" algn="ctr">
              <a:lnSpc>
                <a:spcPct val="100000"/>
              </a:lnSpc>
              <a:spcBef>
                <a:spcPts val="300"/>
              </a:spcBef>
              <a:buNone/>
              <a:defRPr sz="4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18215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9144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342899" y="2290983"/>
            <a:ext cx="8466890" cy="602252"/>
          </a:xfrm>
          <a:prstGeom prst="rect">
            <a:avLst/>
          </a:prstGeom>
        </p:spPr>
        <p:txBody>
          <a:bodyPr>
            <a:noAutofit/>
          </a:bodyPr>
          <a:lstStyle>
            <a:lvl1pPr>
              <a:defRPr sz="3000">
                <a:solidFill>
                  <a:schemeClr val="tx2"/>
                </a:solidFill>
              </a:defRPr>
            </a:lvl1pPr>
          </a:lstStyle>
          <a:p>
            <a:r>
              <a:rPr lang="en-US"/>
              <a:t>Click to edit Master title style</a:t>
            </a:r>
          </a:p>
        </p:txBody>
      </p:sp>
      <p:sp>
        <p:nvSpPr>
          <p:cNvPr id="7" name="Subtitle 2"/>
          <p:cNvSpPr>
            <a:spLocks noGrp="1"/>
          </p:cNvSpPr>
          <p:nvPr>
            <p:ph type="subTitle" idx="1"/>
          </p:nvPr>
        </p:nvSpPr>
        <p:spPr>
          <a:xfrm>
            <a:off x="342899" y="2893231"/>
            <a:ext cx="8466890" cy="1665401"/>
          </a:xfrm>
          <a:prstGeom prst="rect">
            <a:avLst/>
          </a:prstGeom>
        </p:spPr>
        <p:txBody>
          <a:bodyPr/>
          <a:lstStyle>
            <a:lvl1pPr marL="0" indent="0" algn="ctr">
              <a:lnSpc>
                <a:spcPct val="100000"/>
              </a:lnSpc>
              <a:spcBef>
                <a:spcPts val="300"/>
              </a:spcBef>
              <a:buNone/>
              <a:defRPr sz="4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58466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
            <a:ext cx="9144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2090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197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
            <a:ext cx="4572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983" y="889000"/>
            <a:ext cx="2956673" cy="5080000"/>
          </a:xfrm>
        </p:spPr>
        <p:txBody>
          <a:bodyPr>
            <a:normAutofit/>
          </a:bodyPr>
          <a:lstStyle>
            <a:lvl1pPr>
              <a:defRPr sz="2000"/>
            </a:lvl1pPr>
          </a:lstStyle>
          <a:p>
            <a:r>
              <a:rPr lang="en-US"/>
              <a:t>Click to edit Master title style</a:t>
            </a:r>
          </a:p>
        </p:txBody>
      </p:sp>
      <p:sp>
        <p:nvSpPr>
          <p:cNvPr id="9" name="Subtitle 2"/>
          <p:cNvSpPr>
            <a:spLocks noGrp="1"/>
          </p:cNvSpPr>
          <p:nvPr>
            <p:ph type="subTitle" idx="1"/>
          </p:nvPr>
        </p:nvSpPr>
        <p:spPr>
          <a:xfrm>
            <a:off x="5343152" y="889000"/>
            <a:ext cx="2956673" cy="5080000"/>
          </a:xfrm>
        </p:spPr>
        <p:txBody>
          <a:bodyPr anchor="ctr" anchorCtr="0">
            <a:normAutofit/>
          </a:bodyPr>
          <a:lstStyle>
            <a:lvl1pPr marL="0" indent="0" algn="l">
              <a:buNone/>
              <a:defRPr sz="20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1506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4572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815983" y="889000"/>
            <a:ext cx="2956673" cy="5080000"/>
          </a:xfrm>
        </p:spPr>
        <p:txBody>
          <a:bodyPr>
            <a:normAutofit/>
          </a:bodyPr>
          <a:lstStyle>
            <a:lvl1pPr>
              <a:defRPr sz="2000"/>
            </a:lvl1pPr>
          </a:lstStyle>
          <a:p>
            <a:r>
              <a:rPr lang="en-US"/>
              <a:t>Click to edit Master title style</a:t>
            </a:r>
          </a:p>
        </p:txBody>
      </p:sp>
      <p:sp>
        <p:nvSpPr>
          <p:cNvPr id="7" name="Subtitle 2"/>
          <p:cNvSpPr>
            <a:spLocks noGrp="1"/>
          </p:cNvSpPr>
          <p:nvPr>
            <p:ph type="subTitle" idx="1"/>
          </p:nvPr>
        </p:nvSpPr>
        <p:spPr>
          <a:xfrm>
            <a:off x="5343152" y="889000"/>
            <a:ext cx="2956673" cy="5080000"/>
          </a:xfrm>
        </p:spPr>
        <p:txBody>
          <a:bodyPr anchor="ctr" anchorCtr="0">
            <a:normAutofit/>
          </a:bodyPr>
          <a:lstStyle>
            <a:lvl1pPr marL="0" indent="0" algn="l">
              <a:buNone/>
              <a:defRPr sz="20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7128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4" y="1481138"/>
            <a:ext cx="8448676" cy="4449762"/>
          </a:xfrm>
        </p:spPr>
        <p:txBody>
          <a:bodyPr/>
          <a:lstStyle>
            <a:lvl1pPr marL="0" indent="0" algn="l">
              <a:buNone/>
              <a:defRPr>
                <a:solidFill>
                  <a:srgbClr val="ADADA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63E268E-DA18-874E-8CBA-6F80F366F288}" type="slidenum">
              <a:rPr lang="en-US" smtClean="0"/>
              <a:t>‹#›</a:t>
            </a:fld>
            <a:endParaRPr lang="en-US"/>
          </a:p>
        </p:txBody>
      </p:sp>
      <p:sp>
        <p:nvSpPr>
          <p:cNvPr id="8" name="Footer Placeholder 4"/>
          <p:cNvSpPr>
            <a:spLocks noGrp="1"/>
          </p:cNvSpPr>
          <p:nvPr>
            <p:ph type="ftr" sz="quarter" idx="11"/>
          </p:nvPr>
        </p:nvSpPr>
        <p:spPr>
          <a:xfrm>
            <a:off x="263527" y="6356351"/>
            <a:ext cx="4465357" cy="501648"/>
          </a:xfrm>
        </p:spPr>
        <p:txBody>
          <a:bodyPr/>
          <a:lstStyle/>
          <a:p>
            <a:r>
              <a:rPr lang="en-US"/>
              <a:t>Department Name</a:t>
            </a:r>
          </a:p>
        </p:txBody>
      </p:sp>
      <p:sp>
        <p:nvSpPr>
          <p:cNvPr id="9" name="Title Placeholder 1"/>
          <p:cNvSpPr>
            <a:spLocks noGrp="1"/>
          </p:cNvSpPr>
          <p:nvPr>
            <p:ph type="title"/>
          </p:nvPr>
        </p:nvSpPr>
        <p:spPr>
          <a:xfrm>
            <a:off x="352424" y="219137"/>
            <a:ext cx="8448675" cy="10259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85317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353784" y="4640943"/>
            <a:ext cx="4319824" cy="517069"/>
          </a:xfrm>
          <a:prstGeom prst="rect">
            <a:avLst/>
          </a:prstGeom>
        </p:spPr>
        <p:txBody>
          <a:bodyPr vert="horz" lIns="91440" tIns="45720" rIns="91440" bIns="45720" rtlCol="0" anchor="ctr"/>
          <a:lstStyle>
            <a:lvl1pPr algn="l">
              <a:defRPr sz="1200">
                <a:solidFill>
                  <a:schemeClr val="bg1"/>
                </a:solidFill>
              </a:defRPr>
            </a:lvl1pPr>
          </a:lstStyle>
          <a:p>
            <a:r>
              <a:rPr lang="en-US"/>
              <a:t>Department Name</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5" r:id="rId2"/>
  </p:sldLayoutIdLst>
  <p:hf hdr="0" dt="0"/>
  <p:txStyles>
    <p:titleStyle>
      <a:lvl1pPr algn="l" defTabSz="457200" rtl="0" eaLnBrk="1" latinLnBrk="0" hangingPunct="1">
        <a:spcBef>
          <a:spcPct val="0"/>
        </a:spcBef>
        <a:buNone/>
        <a:defRPr sz="5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42900" y="1739404"/>
            <a:ext cx="8453521" cy="1143000"/>
          </a:xfrm>
          <a:prstGeom prst="rect">
            <a:avLst/>
          </a:prstGeom>
        </p:spPr>
        <p:txBody>
          <a:bodyPr vert="horz" lIns="9144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3983934668"/>
      </p:ext>
    </p:extLst>
  </p:cSld>
  <p:clrMap bg1="lt1" tx1="dk1" bg2="lt2" tx2="dk2" accent1="accent1" accent2="accent2" accent3="accent3" accent4="accent4" accent5="accent5" accent6="accent6" hlink="hlink" folHlink="folHlink"/>
  <p:sldLayoutIdLst>
    <p:sldLayoutId id="2147493465" r:id="rId1"/>
    <p:sldLayoutId id="2147493466" r:id="rId2"/>
  </p:sldLayoutIdLst>
  <p:hf hdr="0" dt="0"/>
  <p:txStyles>
    <p:titleStyle>
      <a:lvl1pPr algn="ctr" defTabSz="457200" rtl="0" eaLnBrk="1" latinLnBrk="0" hangingPunct="1">
        <a:spcBef>
          <a:spcPct val="0"/>
        </a:spcBef>
        <a:buNone/>
        <a:defRPr sz="3000" i="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1"/>
          <p:cNvSpPr txBox="1">
            <a:spLocks/>
          </p:cNvSpPr>
          <p:nvPr userDrawn="1"/>
        </p:nvSpPr>
        <p:spPr>
          <a:xfrm>
            <a:off x="815980" y="826752"/>
            <a:ext cx="7527919" cy="52094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mj-lt"/>
                <a:ea typeface="+mj-ea"/>
                <a:cs typeface="+mj-cs"/>
              </a:defRPr>
            </a:lvl1pPr>
          </a:lstStyle>
          <a:p>
            <a:endParaRPr lang="en-US">
              <a:solidFill>
                <a:schemeClr val="tx1"/>
              </a:solidFill>
            </a:endParaRPr>
          </a:p>
        </p:txBody>
      </p:sp>
      <p:sp>
        <p:nvSpPr>
          <p:cNvPr id="6"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0172573"/>
      </p:ext>
    </p:extLst>
  </p:cSld>
  <p:clrMap bg1="lt1" tx1="dk1" bg2="lt2" tx2="dk2" accent1="accent1" accent2="accent2" accent3="accent3" accent4="accent4" accent5="accent5" accent6="accent6" hlink="hlink" folHlink="folHlink"/>
  <p:sldLayoutIdLst>
    <p:sldLayoutId id="2147493468" r:id="rId1"/>
    <p:sldLayoutId id="2147493469" r:id="rId2"/>
  </p:sldLayoutIdLst>
  <p:hf hd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5167"/>
            <a:ext cx="8458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6"/>
            <a:ext cx="84582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859217"/>
      </p:ext>
    </p:extLst>
  </p:cSld>
  <p:clrMap bg1="lt1" tx1="dk1" bg2="lt2" tx2="dk2" accent1="accent1" accent2="accent2" accent3="accent3" accent4="accent4" accent5="accent5" accent6="accent6" hlink="hlink" folHlink="folHlink"/>
  <p:sldLayoutIdLst>
    <p:sldLayoutId id="2147493471" r:id="rId1"/>
    <p:sldLayoutId id="2147493472" r:id="rId2"/>
  </p:sldLayoutIdLst>
  <p:hf hd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1"/>
            <a:ext cx="9144000" cy="501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656320" y="6356351"/>
            <a:ext cx="487680" cy="5016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2424" y="219137"/>
            <a:ext cx="8448675" cy="10259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424" y="1481138"/>
            <a:ext cx="8433550" cy="44780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2900" y="6356351"/>
            <a:ext cx="4465357" cy="501648"/>
          </a:xfrm>
          <a:prstGeom prst="rect">
            <a:avLst/>
          </a:prstGeom>
        </p:spPr>
        <p:txBody>
          <a:bodyPr vert="horz" lIns="91440" tIns="45720" rIns="91440" bIns="45720" rtlCol="0" anchor="ctr"/>
          <a:lstStyle>
            <a:lvl1pPr algn="l">
              <a:defRPr sz="1200">
                <a:solidFill>
                  <a:schemeClr val="bg1"/>
                </a:solidFill>
              </a:defRPr>
            </a:lvl1pPr>
          </a:lstStyle>
          <a:p>
            <a:r>
              <a:rPr lang="en-US"/>
              <a:t>Department Name</a:t>
            </a:r>
          </a:p>
        </p:txBody>
      </p:sp>
      <p:sp>
        <p:nvSpPr>
          <p:cNvPr id="6"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a:p>
        </p:txBody>
      </p:sp>
      <p:cxnSp>
        <p:nvCxnSpPr>
          <p:cNvPr id="11" name="Straight Connector 10"/>
          <p:cNvCxnSpPr/>
          <p:nvPr userDrawn="1"/>
        </p:nvCxnSpPr>
        <p:spPr>
          <a:xfrm>
            <a:off x="367548" y="1242907"/>
            <a:ext cx="8433551" cy="0"/>
          </a:xfrm>
          <a:prstGeom prst="line">
            <a:avLst/>
          </a:prstGeom>
          <a:ln w="12700" cmpd="sng">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70218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Lst>
  <p:hf hdr="0" dt="0"/>
  <p:txStyles>
    <p:titleStyle>
      <a:lvl1pPr algn="l" defTabSz="457200" rtl="0" eaLnBrk="1" latinLnBrk="0" hangingPunct="1">
        <a:lnSpc>
          <a:spcPct val="100000"/>
        </a:lnSpc>
        <a:spcBef>
          <a:spcPct val="0"/>
        </a:spcBef>
        <a:spcAft>
          <a:spcPts val="0"/>
        </a:spcAft>
        <a:buNone/>
        <a:defRPr sz="22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accent6">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6">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6">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02199" y="1481139"/>
            <a:ext cx="3898899" cy="4513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572000" y="6356351"/>
            <a:ext cx="4572000" cy="501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656320" y="6356351"/>
            <a:ext cx="487680" cy="5016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a:p>
        </p:txBody>
      </p:sp>
      <p:cxnSp>
        <p:nvCxnSpPr>
          <p:cNvPr id="18" name="Straight Connector 17"/>
          <p:cNvCxnSpPr/>
          <p:nvPr userDrawn="1"/>
        </p:nvCxnSpPr>
        <p:spPr>
          <a:xfrm>
            <a:off x="4902200" y="1242907"/>
            <a:ext cx="3898899" cy="0"/>
          </a:xfrm>
          <a:prstGeom prst="line">
            <a:avLst/>
          </a:prstGeom>
          <a:ln w="12700" cmpd="sng">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0"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28521705"/>
      </p:ext>
    </p:extLst>
  </p:cSld>
  <p:clrMap bg1="lt1" tx1="dk1" bg2="lt2" tx2="dk2" accent1="accent1" accent2="accent2" accent3="accent3" accent4="accent4" accent5="accent5" accent6="accent6" hlink="hlink" folHlink="folHlink"/>
  <p:sldLayoutIdLst>
    <p:sldLayoutId id="2147493479" r:id="rId1"/>
    <p:sldLayoutId id="2147493480" r:id="rId2"/>
    <p:sldLayoutId id="2147493481" r:id="rId3"/>
  </p:sldLayoutIdLst>
  <p:hf hdr="0" dt="0"/>
  <p:txStyles>
    <p:titleStyle>
      <a:lvl1pPr algn="l" defTabSz="457200" rtl="0" eaLnBrk="1" latinLnBrk="0" hangingPunct="1">
        <a:spcBef>
          <a:spcPct val="0"/>
        </a:spcBef>
        <a:buNone/>
        <a:defRPr sz="22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accent6">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6">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6">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2537512"/>
            <a:ext cx="9144000" cy="17829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465263"/>
      </p:ext>
    </p:extLst>
  </p:cSld>
  <p:clrMap bg1="lt1" tx1="dk1" bg2="lt2" tx2="dk2" accent1="accent1" accent2="accent2" accent3="accent3" accent4="accent4" accent5="accent5" accent6="accent6" hlink="hlink" folHlink="folHlink"/>
  <p:sldLayoutIdLst>
    <p:sldLayoutId id="2147493483" r:id="rId1"/>
    <p:sldLayoutId id="214749348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s://ondemand.rc.unc.edu/"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Introduction to Linux</a:t>
            </a:r>
            <a:br>
              <a:rPr lang="en-US" dirty="0"/>
            </a:br>
            <a:r>
              <a:rPr lang="en-US" sz="3600" dirty="0"/>
              <a:t>CD Poon, Mark Reed, William Schulz</a:t>
            </a:r>
            <a:br>
              <a:rPr lang="en-US" sz="3600" dirty="0"/>
            </a:br>
            <a:br>
              <a:rPr lang="en-US" sz="3600" dirty="0"/>
            </a:br>
            <a:br>
              <a:rPr lang="en-US" sz="3600" dirty="0"/>
            </a:br>
            <a:br>
              <a:rPr lang="en-US" sz="3600" dirty="0"/>
            </a:br>
            <a:r>
              <a:rPr lang="en-US" sz="3600" dirty="0"/>
              <a:t>https://its.unc.edu/research-computing/</a:t>
            </a:r>
          </a:p>
        </p:txBody>
      </p:sp>
      <p:sp>
        <p:nvSpPr>
          <p:cNvPr id="5" name="Footer Placeholder 4"/>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81357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Key Features of Linux</a:t>
            </a:r>
            <a:endParaRPr lang="en-US" sz="4000"/>
          </a:p>
        </p:txBody>
      </p:sp>
      <p:sp>
        <p:nvSpPr>
          <p:cNvPr id="7" name="Content Placeholder 6"/>
          <p:cNvSpPr>
            <a:spLocks noGrp="1"/>
          </p:cNvSpPr>
          <p:nvPr>
            <p:ph idx="1"/>
          </p:nvPr>
        </p:nvSpPr>
        <p:spPr>
          <a:xfrm>
            <a:off x="352425" y="1481138"/>
            <a:ext cx="4219576" cy="4478016"/>
          </a:xfrm>
        </p:spPr>
        <p:txBody>
          <a:bodyPr>
            <a:normAutofit/>
          </a:bodyPr>
          <a:lstStyle/>
          <a:p>
            <a:pPr eaLnBrk="1" hangingPunct="1"/>
            <a:r>
              <a:rPr lang="en-US" altLang="en-US">
                <a:solidFill>
                  <a:schemeClr val="accent5">
                    <a:lumMod val="25000"/>
                  </a:schemeClr>
                </a:solidFill>
              </a:rPr>
              <a:t>Linux Features:</a:t>
            </a:r>
          </a:p>
          <a:p>
            <a:pPr lvl="1" eaLnBrk="1" hangingPunct="1"/>
            <a:r>
              <a:rPr lang="en-US" altLang="en-US">
                <a:solidFill>
                  <a:schemeClr val="accent5">
                    <a:lumMod val="25000"/>
                  </a:schemeClr>
                </a:solidFill>
              </a:rPr>
              <a:t>Multi-tasking </a:t>
            </a:r>
          </a:p>
          <a:p>
            <a:pPr lvl="2" eaLnBrk="1" hangingPunct="1"/>
            <a:r>
              <a:rPr lang="en-US" altLang="en-US">
                <a:solidFill>
                  <a:schemeClr val="accent5">
                    <a:lumMod val="25000"/>
                  </a:schemeClr>
                </a:solidFill>
              </a:rPr>
              <a:t>many programs running</a:t>
            </a:r>
          </a:p>
          <a:p>
            <a:pPr lvl="1" eaLnBrk="1" hangingPunct="1"/>
            <a:r>
              <a:rPr lang="en-US" altLang="en-US">
                <a:solidFill>
                  <a:schemeClr val="accent5">
                    <a:lumMod val="25000"/>
                  </a:schemeClr>
                </a:solidFill>
              </a:rPr>
              <a:t>Multi-user</a:t>
            </a:r>
          </a:p>
          <a:p>
            <a:pPr lvl="2" eaLnBrk="1" hangingPunct="1"/>
            <a:r>
              <a:rPr lang="en-US" altLang="en-US">
                <a:solidFill>
                  <a:schemeClr val="accent5">
                    <a:lumMod val="25000"/>
                  </a:schemeClr>
                </a:solidFill>
              </a:rPr>
              <a:t>many users on the same machine at once </a:t>
            </a:r>
          </a:p>
          <a:p>
            <a:pPr lvl="1" eaLnBrk="1" hangingPunct="1"/>
            <a:r>
              <a:rPr lang="en-US" altLang="en-US">
                <a:solidFill>
                  <a:schemeClr val="accent5">
                    <a:lumMod val="25000"/>
                  </a:schemeClr>
                </a:solidFill>
              </a:rPr>
              <a:t>Multi-platform</a:t>
            </a:r>
          </a:p>
          <a:p>
            <a:pPr lvl="2" eaLnBrk="1" hangingPunct="1"/>
            <a:r>
              <a:rPr lang="en-US" altLang="en-US">
                <a:solidFill>
                  <a:schemeClr val="accent5">
                    <a:lumMod val="25000"/>
                  </a:schemeClr>
                </a:solidFill>
              </a:rPr>
              <a:t>runs on many different processor types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10</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a:extLst>
              <a:ext uri="{FF2B5EF4-FFF2-40B4-BE49-F238E27FC236}">
                <a16:creationId xmlns:a16="http://schemas.microsoft.com/office/drawing/2014/main" id="{F808FF35-D5E2-41A4-B8F5-4E70A245A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481" y="1857374"/>
            <a:ext cx="4537219"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8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Variations on a Theme</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11</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9" name="Content Placeholder 8">
            <a:extLst>
              <a:ext uri="{FF2B5EF4-FFF2-40B4-BE49-F238E27FC236}">
                <a16:creationId xmlns:a16="http://schemas.microsoft.com/office/drawing/2014/main" id="{45DFB907-2C0F-4278-BA66-DF2068A8F142}"/>
              </a:ext>
            </a:extLst>
          </p:cNvPr>
          <p:cNvSpPr>
            <a:spLocks noGrp="1"/>
          </p:cNvSpPr>
          <p:nvPr>
            <p:ph idx="1"/>
          </p:nvPr>
        </p:nvSpPr>
        <p:spPr/>
        <p:txBody>
          <a:bodyPr>
            <a:normAutofit fontScale="92500" lnSpcReduction="20000"/>
          </a:bodyPr>
          <a:lstStyle/>
          <a:p>
            <a:pPr eaLnBrk="1" hangingPunct="1"/>
            <a:r>
              <a:rPr lang="en-US" altLang="en-US" sz="3000">
                <a:solidFill>
                  <a:schemeClr val="tx1"/>
                </a:solidFill>
              </a:rPr>
              <a:t>There are two major branches</a:t>
            </a:r>
            <a:r>
              <a:rPr lang="en-US" altLang="en-US" sz="3000">
                <a:solidFill>
                  <a:schemeClr val="accent5">
                    <a:lumMod val="25000"/>
                  </a:schemeClr>
                </a:solidFill>
              </a:rPr>
              <a:t> of Unix:</a:t>
            </a:r>
          </a:p>
          <a:p>
            <a:pPr lvl="1" eaLnBrk="1" hangingPunct="1"/>
            <a:r>
              <a:rPr lang="en-US" altLang="en-US" sz="2600">
                <a:solidFill>
                  <a:schemeClr val="accent5">
                    <a:lumMod val="25000"/>
                  </a:schemeClr>
                </a:solidFill>
              </a:rPr>
              <a:t>AT&amp;T System V</a:t>
            </a:r>
          </a:p>
          <a:p>
            <a:pPr lvl="1" eaLnBrk="1" hangingPunct="1"/>
            <a:r>
              <a:rPr lang="en-US" altLang="en-US" sz="2600">
                <a:solidFill>
                  <a:schemeClr val="accent5">
                    <a:lumMod val="25000"/>
                  </a:schemeClr>
                </a:solidFill>
              </a:rPr>
              <a:t>BSD (Berkeley Software Distribution)</a:t>
            </a:r>
          </a:p>
          <a:p>
            <a:pPr eaLnBrk="1" hangingPunct="1"/>
            <a:r>
              <a:rPr lang="en-US" altLang="en-US" sz="3000">
                <a:solidFill>
                  <a:schemeClr val="accent5">
                    <a:lumMod val="25000"/>
                  </a:schemeClr>
                </a:solidFill>
              </a:rPr>
              <a:t>Lots of commercial Unix-like systems</a:t>
            </a:r>
          </a:p>
          <a:p>
            <a:pPr lvl="1" eaLnBrk="1" hangingPunct="1"/>
            <a:r>
              <a:rPr lang="en-US" altLang="en-US" sz="2600">
                <a:solidFill>
                  <a:schemeClr val="accent5">
                    <a:lumMod val="25000"/>
                  </a:schemeClr>
                </a:solidFill>
              </a:rPr>
              <a:t>AIX (IBM), IRIX (SGI), HP-UX (HP), </a:t>
            </a:r>
            <a:r>
              <a:rPr lang="en-US" altLang="en-US" sz="2600" err="1">
                <a:solidFill>
                  <a:schemeClr val="accent5">
                    <a:lumMod val="25000"/>
                  </a:schemeClr>
                </a:solidFill>
              </a:rPr>
              <a:t>OpenSolaris</a:t>
            </a:r>
            <a:r>
              <a:rPr lang="en-US" altLang="en-US" sz="2600">
                <a:solidFill>
                  <a:schemeClr val="accent5">
                    <a:lumMod val="25000"/>
                  </a:schemeClr>
                </a:solidFill>
              </a:rPr>
              <a:t> (Sun), MacOS X. etc.</a:t>
            </a:r>
          </a:p>
          <a:p>
            <a:pPr eaLnBrk="1" hangingPunct="1"/>
            <a:r>
              <a:rPr lang="en-US" altLang="en-US" sz="3000">
                <a:solidFill>
                  <a:schemeClr val="tx1"/>
                </a:solidFill>
              </a:rPr>
              <a:t>Linux is a Unix-like system</a:t>
            </a:r>
            <a:r>
              <a:rPr lang="en-US" altLang="en-US" sz="3000">
                <a:solidFill>
                  <a:schemeClr val="accent5">
                    <a:lumMod val="25000"/>
                  </a:schemeClr>
                </a:solidFill>
              </a:rPr>
              <a:t>, free of proprietary software for which source code is available and freely distributed.</a:t>
            </a:r>
          </a:p>
          <a:p>
            <a:pPr eaLnBrk="1" hangingPunct="1"/>
            <a:r>
              <a:rPr lang="en-US" altLang="en-US" sz="3000">
                <a:solidFill>
                  <a:schemeClr val="accent5">
                    <a:lumMod val="25000"/>
                  </a:schemeClr>
                </a:solidFill>
              </a:rPr>
              <a:t>There are minor variations among these</a:t>
            </a:r>
          </a:p>
          <a:p>
            <a:pPr lvl="1" eaLnBrk="1" hangingPunct="1"/>
            <a:r>
              <a:rPr lang="en-US" altLang="en-US" sz="2600">
                <a:solidFill>
                  <a:schemeClr val="accent5">
                    <a:lumMod val="25000"/>
                  </a:schemeClr>
                </a:solidFill>
              </a:rPr>
              <a:t>Most are much more alike than they are different</a:t>
            </a:r>
          </a:p>
          <a:p>
            <a:endParaRPr lang="en-US"/>
          </a:p>
        </p:txBody>
      </p:sp>
    </p:spTree>
    <p:extLst>
      <p:ext uri="{BB962C8B-B14F-4D97-AF65-F5344CB8AC3E}">
        <p14:creationId xmlns:p14="http://schemas.microsoft.com/office/powerpoint/2010/main" val="70885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Some Linux distributions</a:t>
            </a:r>
          </a:p>
        </p:txBody>
      </p:sp>
      <p:sp>
        <p:nvSpPr>
          <p:cNvPr id="7" name="Content Placeholder 6"/>
          <p:cNvSpPr>
            <a:spLocks noGrp="1"/>
          </p:cNvSpPr>
          <p:nvPr>
            <p:ph idx="1"/>
          </p:nvPr>
        </p:nvSpPr>
        <p:spPr/>
        <p:txBody>
          <a:bodyPr>
            <a:normAutofit fontScale="92500" lnSpcReduction="20000"/>
          </a:bodyPr>
          <a:lstStyle/>
          <a:p>
            <a:pPr eaLnBrk="1" hangingPunct="1"/>
            <a:r>
              <a:rPr lang="en-US" altLang="en-US" sz="3000">
                <a:solidFill>
                  <a:schemeClr val="accent5">
                    <a:lumMod val="25000"/>
                  </a:schemeClr>
                </a:solidFill>
              </a:rPr>
              <a:t>There are many groups  packaging </a:t>
            </a:r>
            <a:r>
              <a:rPr lang="en-US" altLang="en-US" sz="3000">
                <a:solidFill>
                  <a:schemeClr val="tx1"/>
                </a:solidFill>
              </a:rPr>
              <a:t>Linux</a:t>
            </a:r>
            <a:r>
              <a:rPr lang="en-US" altLang="en-US" sz="3000">
                <a:solidFill>
                  <a:schemeClr val="accent5">
                    <a:lumMod val="25000"/>
                  </a:schemeClr>
                </a:solidFill>
              </a:rPr>
              <a:t> for distribution.</a:t>
            </a:r>
          </a:p>
          <a:p>
            <a:pPr lvl="1" eaLnBrk="1" hangingPunct="1"/>
            <a:r>
              <a:rPr lang="en-US" altLang="en-US" sz="2600">
                <a:solidFill>
                  <a:schemeClr val="accent5">
                    <a:lumMod val="25000"/>
                  </a:schemeClr>
                </a:solidFill>
              </a:rPr>
              <a:t>some freely available</a:t>
            </a:r>
          </a:p>
          <a:p>
            <a:pPr lvl="1" eaLnBrk="1" hangingPunct="1"/>
            <a:r>
              <a:rPr lang="en-US" altLang="en-US" sz="2600">
                <a:solidFill>
                  <a:schemeClr val="accent5">
                    <a:lumMod val="25000"/>
                  </a:schemeClr>
                </a:solidFill>
              </a:rPr>
              <a:t>others commercial</a:t>
            </a:r>
          </a:p>
          <a:p>
            <a:pPr eaLnBrk="1" hangingPunct="1"/>
            <a:r>
              <a:rPr lang="en-US" altLang="en-US" sz="3000">
                <a:solidFill>
                  <a:schemeClr val="accent5">
                    <a:lumMod val="25000"/>
                  </a:schemeClr>
                </a:solidFill>
              </a:rPr>
              <a:t>A partial listing:</a:t>
            </a:r>
          </a:p>
          <a:p>
            <a:pPr lvl="1" eaLnBrk="1" hangingPunct="1"/>
            <a:r>
              <a:rPr lang="en-US" altLang="en-US" sz="2600">
                <a:solidFill>
                  <a:schemeClr val="accent5">
                    <a:lumMod val="25000"/>
                  </a:schemeClr>
                </a:solidFill>
              </a:rPr>
              <a:t>Red Hat</a:t>
            </a:r>
          </a:p>
          <a:p>
            <a:pPr lvl="1" eaLnBrk="1" hangingPunct="1"/>
            <a:r>
              <a:rPr lang="en-US" altLang="en-US" sz="2600">
                <a:solidFill>
                  <a:schemeClr val="accent5">
                    <a:lumMod val="25000"/>
                  </a:schemeClr>
                </a:solidFill>
              </a:rPr>
              <a:t>CentOS</a:t>
            </a:r>
          </a:p>
          <a:p>
            <a:pPr lvl="1" eaLnBrk="1" hangingPunct="1"/>
            <a:r>
              <a:rPr lang="en-US" altLang="en-US" sz="2600">
                <a:solidFill>
                  <a:schemeClr val="accent5">
                    <a:lumMod val="25000"/>
                  </a:schemeClr>
                </a:solidFill>
              </a:rPr>
              <a:t>Ubuntu</a:t>
            </a:r>
          </a:p>
          <a:p>
            <a:pPr lvl="1" eaLnBrk="1" hangingPunct="1"/>
            <a:r>
              <a:rPr lang="en-US" altLang="en-US" sz="2600">
                <a:solidFill>
                  <a:schemeClr val="accent5">
                    <a:lumMod val="25000"/>
                  </a:schemeClr>
                </a:solidFill>
              </a:rPr>
              <a:t>Debian</a:t>
            </a:r>
          </a:p>
          <a:p>
            <a:pPr lvl="1" eaLnBrk="1" hangingPunct="1"/>
            <a:r>
              <a:rPr lang="en-US" altLang="en-US" sz="2600" err="1">
                <a:solidFill>
                  <a:schemeClr val="accent5">
                    <a:lumMod val="25000"/>
                  </a:schemeClr>
                </a:solidFill>
              </a:rPr>
              <a:t>SuSE</a:t>
            </a:r>
            <a:endParaRPr lang="en-US" altLang="en-US" sz="2600">
              <a:solidFill>
                <a:schemeClr val="accent5">
                  <a:lumMod val="25000"/>
                </a:schemeClr>
              </a:solidFill>
            </a:endParaRPr>
          </a:p>
          <a:p>
            <a:pPr lvl="1" eaLnBrk="1" hangingPunct="1"/>
            <a:r>
              <a:rPr lang="en-US" altLang="en-US" sz="2600">
                <a:solidFill>
                  <a:schemeClr val="accent5">
                    <a:lumMod val="25000"/>
                  </a:schemeClr>
                </a:solidFill>
              </a:rPr>
              <a:t>Inspur</a:t>
            </a:r>
          </a:p>
          <a:p>
            <a:pPr lvl="1" eaLnBrk="1" hangingPunct="1"/>
            <a:r>
              <a:rPr lang="en-US">
                <a:solidFill>
                  <a:schemeClr val="accent5">
                    <a:lumMod val="25000"/>
                  </a:schemeClr>
                </a:solidFill>
              </a:rPr>
              <a:t>Sunway </a:t>
            </a:r>
            <a:r>
              <a:rPr lang="en-US" err="1">
                <a:solidFill>
                  <a:schemeClr val="accent5">
                    <a:lumMod val="25000"/>
                  </a:schemeClr>
                </a:solidFill>
              </a:rPr>
              <a:t>RaiseOS</a:t>
            </a:r>
            <a:endParaRPr lang="en-US" altLang="en-US">
              <a:solidFill>
                <a:schemeClr val="accent5">
                  <a:lumMod val="25000"/>
                </a:schemeClr>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12</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8">
            <a:extLst>
              <a:ext uri="{FF2B5EF4-FFF2-40B4-BE49-F238E27FC236}">
                <a16:creationId xmlns:a16="http://schemas.microsoft.com/office/drawing/2014/main" id="{1F068223-97B4-4DDD-8498-F5F8AB48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963" y="2129704"/>
            <a:ext cx="13414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CD0FD0F2-F097-4496-8E3C-1731F22C1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963" y="3720146"/>
            <a:ext cx="15208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10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User Interface</a:t>
            </a:r>
            <a:endParaRPr lang="en-US" sz="4000"/>
          </a:p>
        </p:txBody>
      </p:sp>
      <p:sp>
        <p:nvSpPr>
          <p:cNvPr id="7" name="Content Placeholder 6"/>
          <p:cNvSpPr>
            <a:spLocks noGrp="1"/>
          </p:cNvSpPr>
          <p:nvPr>
            <p:ph idx="1"/>
          </p:nvPr>
        </p:nvSpPr>
        <p:spPr/>
        <p:txBody>
          <a:bodyPr>
            <a:normAutofit fontScale="85000" lnSpcReduction="10000"/>
          </a:bodyPr>
          <a:lstStyle/>
          <a:p>
            <a:pPr eaLnBrk="1" hangingPunct="1">
              <a:lnSpc>
                <a:spcPct val="120000"/>
              </a:lnSpc>
            </a:pPr>
            <a:r>
              <a:rPr lang="en-US" altLang="en-US" sz="3000">
                <a:solidFill>
                  <a:schemeClr val="accent5">
                    <a:lumMod val="25000"/>
                  </a:schemeClr>
                </a:solidFill>
              </a:rPr>
              <a:t>The user interacts with the OS by giving it commands. This interface is either </a:t>
            </a:r>
            <a:r>
              <a:rPr lang="en-US" altLang="en-US" sz="3000" i="1">
                <a:solidFill>
                  <a:schemeClr val="accent5">
                    <a:lumMod val="25000"/>
                  </a:schemeClr>
                </a:solidFill>
              </a:rPr>
              <a:t>via</a:t>
            </a:r>
            <a:r>
              <a:rPr lang="en-US" altLang="en-US" sz="3000">
                <a:solidFill>
                  <a:schemeClr val="accent5">
                    <a:lumMod val="25000"/>
                  </a:schemeClr>
                </a:solidFill>
              </a:rPr>
              <a:t> </a:t>
            </a:r>
          </a:p>
          <a:p>
            <a:pPr lvl="1" eaLnBrk="1" hangingPunct="1">
              <a:lnSpc>
                <a:spcPct val="120000"/>
              </a:lnSpc>
            </a:pPr>
            <a:r>
              <a:rPr lang="en-US" altLang="en-US" sz="2600">
                <a:solidFill>
                  <a:schemeClr val="tx1"/>
                </a:solidFill>
              </a:rPr>
              <a:t>command line or CLI (e.g., through the shell)</a:t>
            </a:r>
          </a:p>
          <a:p>
            <a:pPr lvl="1" eaLnBrk="1" hangingPunct="1">
              <a:lnSpc>
                <a:spcPct val="120000"/>
              </a:lnSpc>
            </a:pPr>
            <a:r>
              <a:rPr lang="en-US" altLang="en-US" sz="2600">
                <a:solidFill>
                  <a:schemeClr val="tx1"/>
                </a:solidFill>
              </a:rPr>
              <a:t>graphical user interface (GUI)</a:t>
            </a:r>
          </a:p>
          <a:p>
            <a:pPr eaLnBrk="1" hangingPunct="1">
              <a:lnSpc>
                <a:spcPct val="120000"/>
              </a:lnSpc>
            </a:pPr>
            <a:r>
              <a:rPr lang="en-US" altLang="en-US" sz="3000">
                <a:solidFill>
                  <a:schemeClr val="accent5">
                    <a:lumMod val="25000"/>
                  </a:schemeClr>
                </a:solidFill>
              </a:rPr>
              <a:t>Don’t confuse the operating system’s user interface with the OS itself (which does much more).</a:t>
            </a:r>
          </a:p>
          <a:p>
            <a:pPr eaLnBrk="1" hangingPunct="1">
              <a:lnSpc>
                <a:spcPct val="120000"/>
              </a:lnSpc>
            </a:pPr>
            <a:r>
              <a:rPr lang="en-US" altLang="en-US" sz="3000">
                <a:solidFill>
                  <a:schemeClr val="accent5">
                    <a:lumMod val="25000"/>
                  </a:schemeClr>
                </a:solidFill>
              </a:rPr>
              <a:t>Most OSs can do both. Linux traditionally uses the command line, but modern distributions rely heavily on GUIs (similar to how DOS gave way to Windows)</a:t>
            </a:r>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67236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Shell</a:t>
            </a:r>
            <a:endParaRPr lang="en-US" sz="4000"/>
          </a:p>
        </p:txBody>
      </p:sp>
      <p:sp>
        <p:nvSpPr>
          <p:cNvPr id="7" name="Content Placeholder 6"/>
          <p:cNvSpPr>
            <a:spLocks noGrp="1"/>
          </p:cNvSpPr>
          <p:nvPr>
            <p:ph idx="1"/>
          </p:nvPr>
        </p:nvSpPr>
        <p:spPr>
          <a:xfrm>
            <a:off x="352424" y="1190545"/>
            <a:ext cx="8433550" cy="4478016"/>
          </a:xfrm>
        </p:spPr>
        <p:txBody>
          <a:bodyPr vert="horz" lIns="91440" tIns="45720" rIns="91440" bIns="45720" rtlCol="0" anchor="t">
            <a:normAutofit fontScale="92500" lnSpcReduction="10000"/>
          </a:bodyPr>
          <a:lstStyle/>
          <a:p>
            <a:pPr eaLnBrk="1" hangingPunct="1"/>
            <a:r>
              <a:rPr lang="en-US" altLang="en-US" sz="3000">
                <a:solidFill>
                  <a:schemeClr val="accent5">
                    <a:lumMod val="25000"/>
                  </a:schemeClr>
                </a:solidFill>
              </a:rPr>
              <a:t>The </a:t>
            </a:r>
            <a:r>
              <a:rPr lang="en-US" altLang="en-US" sz="3000">
                <a:solidFill>
                  <a:schemeClr val="tx1"/>
                </a:solidFill>
              </a:rPr>
              <a:t>C</a:t>
            </a:r>
            <a:r>
              <a:rPr lang="en-US" altLang="en-US" sz="3000">
                <a:solidFill>
                  <a:schemeClr val="accent5">
                    <a:lumMod val="25000"/>
                  </a:schemeClr>
                </a:solidFill>
              </a:rPr>
              <a:t>ommand </a:t>
            </a:r>
            <a:r>
              <a:rPr lang="en-US" altLang="en-US" sz="3000">
                <a:solidFill>
                  <a:schemeClr val="tx1"/>
                </a:solidFill>
              </a:rPr>
              <a:t>L</a:t>
            </a:r>
            <a:r>
              <a:rPr lang="en-US" altLang="en-US" sz="3000">
                <a:solidFill>
                  <a:schemeClr val="accent5">
                    <a:lumMod val="25000"/>
                  </a:schemeClr>
                </a:solidFill>
              </a:rPr>
              <a:t>ine </a:t>
            </a:r>
            <a:r>
              <a:rPr lang="en-US" altLang="en-US" sz="3000">
                <a:solidFill>
                  <a:schemeClr val="tx1"/>
                </a:solidFill>
              </a:rPr>
              <a:t>I</a:t>
            </a:r>
            <a:r>
              <a:rPr lang="en-US" altLang="en-US" sz="3000">
                <a:solidFill>
                  <a:schemeClr val="accent5">
                    <a:lumMod val="25000"/>
                  </a:schemeClr>
                </a:solidFill>
              </a:rPr>
              <a:t>nterface (CLI) for Linux is through the </a:t>
            </a:r>
            <a:r>
              <a:rPr lang="en-US" altLang="en-US" sz="3000">
                <a:solidFill>
                  <a:schemeClr val="tx1"/>
                </a:solidFill>
              </a:rPr>
              <a:t>shell</a:t>
            </a:r>
          </a:p>
          <a:p>
            <a:pPr eaLnBrk="1" hangingPunct="1"/>
            <a:r>
              <a:rPr lang="en-US" altLang="en-US" sz="3000">
                <a:solidFill>
                  <a:schemeClr val="accent5">
                    <a:lumMod val="25000"/>
                  </a:schemeClr>
                </a:solidFill>
              </a:rPr>
              <a:t>This is the application (program) that interprets what you type and carries out your directions</a:t>
            </a:r>
          </a:p>
          <a:p>
            <a:pPr eaLnBrk="1" hangingPunct="1"/>
            <a:r>
              <a:rPr lang="en-US" altLang="en-US" sz="3000">
                <a:solidFill>
                  <a:schemeClr val="accent5">
                    <a:lumMod val="25000"/>
                  </a:schemeClr>
                </a:solidFill>
              </a:rPr>
              <a:t>Common Shells:</a:t>
            </a:r>
          </a:p>
          <a:p>
            <a:pPr lvl="1" eaLnBrk="1" hangingPunct="1"/>
            <a:r>
              <a:rPr lang="en-US" altLang="en-US" sz="2600" err="1">
                <a:solidFill>
                  <a:schemeClr val="accent5">
                    <a:lumMod val="25000"/>
                  </a:schemeClr>
                </a:solidFill>
              </a:rPr>
              <a:t>tcsh</a:t>
            </a:r>
            <a:r>
              <a:rPr lang="en-US" altLang="en-US" sz="2600">
                <a:solidFill>
                  <a:schemeClr val="accent5">
                    <a:lumMod val="25000"/>
                  </a:schemeClr>
                </a:solidFill>
              </a:rPr>
              <a:t> – </a:t>
            </a:r>
            <a:r>
              <a:rPr lang="en-US" altLang="en-US" sz="2600" err="1">
                <a:solidFill>
                  <a:schemeClr val="accent5">
                    <a:lumMod val="25000"/>
                  </a:schemeClr>
                </a:solidFill>
              </a:rPr>
              <a:t>exTended</a:t>
            </a:r>
            <a:r>
              <a:rPr lang="en-US" altLang="en-US" sz="2600">
                <a:solidFill>
                  <a:schemeClr val="accent5">
                    <a:lumMod val="25000"/>
                  </a:schemeClr>
                </a:solidFill>
              </a:rPr>
              <a:t> C </a:t>
            </a:r>
            <a:r>
              <a:rPr lang="en-US" altLang="en-US" sz="2600" err="1">
                <a:solidFill>
                  <a:schemeClr val="accent5">
                    <a:lumMod val="25000"/>
                  </a:schemeClr>
                </a:solidFill>
              </a:rPr>
              <a:t>SHell</a:t>
            </a:r>
            <a:endParaRPr lang="en-US" altLang="en-US" sz="2600">
              <a:solidFill>
                <a:schemeClr val="accent5">
                  <a:lumMod val="25000"/>
                </a:schemeClr>
              </a:solidFill>
            </a:endParaRPr>
          </a:p>
          <a:p>
            <a:pPr lvl="1" eaLnBrk="1" hangingPunct="1"/>
            <a:r>
              <a:rPr lang="en-US" altLang="en-US" sz="2600">
                <a:solidFill>
                  <a:schemeClr val="tx1"/>
                </a:solidFill>
              </a:rPr>
              <a:t>bash</a:t>
            </a:r>
            <a:r>
              <a:rPr lang="en-US" altLang="en-US" sz="2600">
                <a:solidFill>
                  <a:schemeClr val="accent5">
                    <a:lumMod val="25000"/>
                  </a:schemeClr>
                </a:solidFill>
              </a:rPr>
              <a:t> – Bourne Again Shell (most common, standard on Longleaf and dogwood clusters)</a:t>
            </a:r>
            <a:endParaRPr lang="en-US" altLang="en-US" sz="2600">
              <a:solidFill>
                <a:schemeClr val="accent5">
                  <a:lumMod val="25000"/>
                </a:schemeClr>
              </a:solidFill>
              <a:cs typeface="Arial"/>
            </a:endParaRPr>
          </a:p>
          <a:p>
            <a:pPr lvl="1" eaLnBrk="1" hangingPunct="1"/>
            <a:r>
              <a:rPr lang="en-US" altLang="en-US" sz="2600" err="1">
                <a:solidFill>
                  <a:schemeClr val="accent5">
                    <a:lumMod val="25000"/>
                  </a:schemeClr>
                </a:solidFill>
              </a:rPr>
              <a:t>ksh</a:t>
            </a:r>
            <a:r>
              <a:rPr lang="en-US" altLang="en-US" sz="2600">
                <a:solidFill>
                  <a:schemeClr val="accent5">
                    <a:lumMod val="25000"/>
                  </a:schemeClr>
                </a:solidFill>
              </a:rPr>
              <a:t> – Korn </a:t>
            </a:r>
            <a:r>
              <a:rPr lang="en-US" altLang="en-US" sz="2600" err="1">
                <a:solidFill>
                  <a:schemeClr val="accent5">
                    <a:lumMod val="25000"/>
                  </a:schemeClr>
                </a:solidFill>
              </a:rPr>
              <a:t>SHell</a:t>
            </a:r>
            <a:endParaRPr lang="en-US" altLang="en-US" sz="2600">
              <a:solidFill>
                <a:schemeClr val="accent5">
                  <a:lumMod val="25000"/>
                </a:schemeClr>
              </a:solidFill>
            </a:endParaRPr>
          </a:p>
          <a:p>
            <a:pPr lvl="1" eaLnBrk="1" hangingPunct="1"/>
            <a:r>
              <a:rPr lang="en-US" altLang="en-US" sz="2600" err="1">
                <a:solidFill>
                  <a:schemeClr val="accent5">
                    <a:lumMod val="25000"/>
                  </a:schemeClr>
                </a:solidFill>
              </a:rPr>
              <a:t>csh</a:t>
            </a:r>
            <a:r>
              <a:rPr lang="en-US" altLang="en-US" sz="2600">
                <a:solidFill>
                  <a:schemeClr val="accent5">
                    <a:lumMod val="25000"/>
                  </a:schemeClr>
                </a:solidFill>
              </a:rPr>
              <a:t> – C </a:t>
            </a:r>
            <a:r>
              <a:rPr lang="en-US" altLang="en-US" sz="2600" err="1">
                <a:solidFill>
                  <a:schemeClr val="accent5">
                    <a:lumMod val="25000"/>
                  </a:schemeClr>
                </a:solidFill>
              </a:rPr>
              <a:t>SHell</a:t>
            </a:r>
            <a:r>
              <a:rPr lang="en-US" altLang="en-US" sz="2600">
                <a:solidFill>
                  <a:schemeClr val="accent5">
                    <a:lumMod val="25000"/>
                  </a:schemeClr>
                </a:solidFill>
              </a:rPr>
              <a:t> (early popular shell)</a:t>
            </a:r>
            <a:endParaRPr lang="en-US" altLang="en-US" sz="2600">
              <a:solidFill>
                <a:schemeClr val="accent5">
                  <a:lumMod val="25000"/>
                </a:schemeClr>
              </a:solidFill>
              <a:cs typeface="Arial"/>
            </a:endParaRPr>
          </a:p>
          <a:p>
            <a:pPr lvl="1"/>
            <a:endParaRPr lang="en-US" altLang="en-US" sz="2600">
              <a:solidFill>
                <a:schemeClr val="accent5">
                  <a:lumMod val="25000"/>
                </a:schemeClr>
              </a:solidFill>
              <a:cs typeface="Arial"/>
            </a:endParaRPr>
          </a:p>
        </p:txBody>
      </p:sp>
      <p:sp>
        <p:nvSpPr>
          <p:cNvPr id="3" name="Slide Number Placeholder 2"/>
          <p:cNvSpPr>
            <a:spLocks noGrp="1"/>
          </p:cNvSpPr>
          <p:nvPr>
            <p:ph type="sldNum" sz="quarter" idx="12"/>
          </p:nvPr>
        </p:nvSpPr>
        <p:spPr/>
        <p:txBody>
          <a:bodyPr/>
          <a:lstStyle/>
          <a:p>
            <a:fld id="{263E268E-DA18-874E-8CBA-6F80F366F288}" type="slidenum">
              <a:rPr lang="en-US" smtClean="0"/>
              <a:t>14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61108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The OS as Onion</a:t>
            </a:r>
            <a:endParaRPr lang="en-US" sz="4000"/>
          </a:p>
        </p:txBody>
      </p:sp>
      <p:sp>
        <p:nvSpPr>
          <p:cNvPr id="7" name="Content Placeholder 6"/>
          <p:cNvSpPr>
            <a:spLocks noGrp="1"/>
          </p:cNvSpPr>
          <p:nvPr>
            <p:ph idx="1"/>
          </p:nvPr>
        </p:nvSpPr>
        <p:spPr/>
        <p:txBody>
          <a:bodyPr>
            <a:normAutofit/>
          </a:bodyPr>
          <a:lstStyle/>
          <a:p>
            <a:pPr eaLnBrk="1" hangingPunct="1"/>
            <a:r>
              <a:rPr lang="en-US" altLang="en-US" sz="3500" b="1">
                <a:solidFill>
                  <a:schemeClr val="accent5">
                    <a:lumMod val="25000"/>
                  </a:schemeClr>
                </a:solidFill>
              </a:rPr>
              <a:t>OS Modularization: </a:t>
            </a:r>
          </a:p>
          <a:p>
            <a:pPr lvl="1" eaLnBrk="1" hangingPunct="1"/>
            <a:r>
              <a:rPr lang="en-US" altLang="en-US" sz="2900" b="1">
                <a:solidFill>
                  <a:schemeClr val="accent5">
                    <a:lumMod val="25000"/>
                  </a:schemeClr>
                </a:solidFill>
              </a:rPr>
              <a:t>the kernel</a:t>
            </a:r>
          </a:p>
          <a:p>
            <a:pPr lvl="1" eaLnBrk="1" hangingPunct="1"/>
            <a:r>
              <a:rPr lang="en-US" altLang="en-US" sz="2900" b="1">
                <a:solidFill>
                  <a:schemeClr val="accent5">
                    <a:lumMod val="25000"/>
                  </a:schemeClr>
                </a:solidFill>
              </a:rPr>
              <a:t>an interpreter</a:t>
            </a:r>
          </a:p>
          <a:p>
            <a:pPr lvl="1" eaLnBrk="1" hangingPunct="1"/>
            <a:r>
              <a:rPr lang="en-US" altLang="en-US" sz="2900" b="1">
                <a:solidFill>
                  <a:schemeClr val="accent5">
                    <a:lumMod val="25000"/>
                  </a:schemeClr>
                </a:solidFill>
              </a:rPr>
              <a:t>and utilities</a:t>
            </a:r>
            <a:endParaRPr lang="en-US">
              <a:solidFill>
                <a:schemeClr val="accent5">
                  <a:lumMod val="25000"/>
                </a:schemeClr>
              </a:solidFill>
            </a:endParaRPr>
          </a:p>
        </p:txBody>
      </p:sp>
      <p:sp>
        <p:nvSpPr>
          <p:cNvPr id="3" name="Slide Number Placeholder 2"/>
          <p:cNvSpPr>
            <a:spLocks noGrp="1"/>
          </p:cNvSpPr>
          <p:nvPr>
            <p:ph type="sldNum" sz="quarter" idx="12"/>
          </p:nvPr>
        </p:nvSpPr>
        <p:spPr/>
        <p:txBody>
          <a:bodyPr/>
          <a:lstStyle/>
          <a:p>
            <a:fld id="{263E268E-DA18-874E-8CBA-6F80F366F288}" type="slidenum">
              <a:rPr lang="en-US" smtClean="0"/>
              <a:t>15</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9" descr="OSonion.png">
            <a:extLst>
              <a:ext uri="{FF2B5EF4-FFF2-40B4-BE49-F238E27FC236}">
                <a16:creationId xmlns:a16="http://schemas.microsoft.com/office/drawing/2014/main" id="{56AB3A09-AA2D-40EC-B592-3353B2099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0274" y="1892136"/>
            <a:ext cx="4175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a:extLst>
              <a:ext uri="{FF2B5EF4-FFF2-40B4-BE49-F238E27FC236}">
                <a16:creationId xmlns:a16="http://schemas.microsoft.com/office/drawing/2014/main" id="{2ABBCCB7-CA7B-4543-9968-320604C0EB58}"/>
              </a:ext>
            </a:extLst>
          </p:cNvPr>
          <p:cNvSpPr>
            <a:spLocks noChangeArrowheads="1"/>
          </p:cNvSpPr>
          <p:nvPr/>
        </p:nvSpPr>
        <p:spPr bwMode="auto">
          <a:xfrm>
            <a:off x="6657975" y="1536415"/>
            <a:ext cx="339725" cy="2112962"/>
          </a:xfrm>
          <a:prstGeom prst="downArrow">
            <a:avLst>
              <a:gd name="adj1" fmla="val 50000"/>
              <a:gd name="adj2" fmla="val 155491"/>
            </a:avLst>
          </a:prstGeom>
          <a:solidFill>
            <a:srgbClr val="FFCC66"/>
          </a:solidFill>
          <a:ln w="9525">
            <a:solidFill>
              <a:schemeClr val="tx1"/>
            </a:solidFill>
            <a:miter lim="800000"/>
            <a:headEnd/>
            <a:tailEnd/>
          </a:ln>
        </p:spPr>
        <p:txBody>
          <a:bodyPr wrap="none" anchor="ctr"/>
          <a:lstStyle>
            <a:lvl1pPr>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endParaRPr lang="en-US" altLang="en-US" sz="1800">
              <a:solidFill>
                <a:schemeClr val="tx1"/>
              </a:solidFill>
              <a:latin typeface="Arial" panose="020B0604020202020204" pitchFamily="34" charset="0"/>
            </a:endParaRPr>
          </a:p>
        </p:txBody>
      </p:sp>
      <p:sp>
        <p:nvSpPr>
          <p:cNvPr id="10" name="Rectangle 9">
            <a:extLst>
              <a:ext uri="{FF2B5EF4-FFF2-40B4-BE49-F238E27FC236}">
                <a16:creationId xmlns:a16="http://schemas.microsoft.com/office/drawing/2014/main" id="{F18DC5B1-56D0-440D-B477-85D002537127}"/>
              </a:ext>
            </a:extLst>
          </p:cNvPr>
          <p:cNvSpPr>
            <a:spLocks noChangeArrowheads="1"/>
          </p:cNvSpPr>
          <p:nvPr/>
        </p:nvSpPr>
        <p:spPr bwMode="auto">
          <a:xfrm>
            <a:off x="5678486" y="1373355"/>
            <a:ext cx="2298700" cy="390525"/>
          </a:xfrm>
          <a:prstGeom prst="rect">
            <a:avLst/>
          </a:prstGeom>
          <a:solidFill>
            <a:srgbClr val="FFCC66"/>
          </a:solidFill>
          <a:ln w="9525">
            <a:solidFill>
              <a:schemeClr val="tx1"/>
            </a:solidFill>
            <a:miter lim="800000"/>
            <a:headEnd/>
            <a:tailEnd/>
          </a:ln>
        </p:spPr>
        <p:txBody>
          <a:bodyPr wrap="none" lIns="96661" tIns="48331" rIns="96661" bIns="48331" anchor="ctr"/>
          <a:lstStyle>
            <a:lvl1pPr defTabSz="966788">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966788">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966788">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966788">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966788">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algn="ctr" eaLnBrk="1" hangingPunct="1">
              <a:lnSpc>
                <a:spcPct val="100000"/>
              </a:lnSpc>
              <a:spcBef>
                <a:spcPct val="0"/>
              </a:spcBef>
              <a:spcAft>
                <a:spcPct val="0"/>
              </a:spcAft>
              <a:buClrTx/>
              <a:buSzTx/>
              <a:buFontTx/>
              <a:buNone/>
            </a:pPr>
            <a:r>
              <a:rPr lang="en-US" altLang="en-US" sz="2000">
                <a:solidFill>
                  <a:schemeClr val="tx1"/>
                </a:solidFill>
                <a:latin typeface="Arial" panose="020B0604020202020204" pitchFamily="34" charset="0"/>
              </a:rPr>
              <a:t>Heart of the OS</a:t>
            </a:r>
          </a:p>
        </p:txBody>
      </p:sp>
      <p:sp>
        <p:nvSpPr>
          <p:cNvPr id="11" name="AutoShape 10">
            <a:extLst>
              <a:ext uri="{FF2B5EF4-FFF2-40B4-BE49-F238E27FC236}">
                <a16:creationId xmlns:a16="http://schemas.microsoft.com/office/drawing/2014/main" id="{CB61572E-BD3C-4979-8DDF-A8E625951919}"/>
              </a:ext>
            </a:extLst>
          </p:cNvPr>
          <p:cNvSpPr>
            <a:spLocks noChangeArrowheads="1"/>
          </p:cNvSpPr>
          <p:nvPr/>
        </p:nvSpPr>
        <p:spPr bwMode="auto">
          <a:xfrm rot="-5909531">
            <a:off x="4878248" y="3426284"/>
            <a:ext cx="346075" cy="2081212"/>
          </a:xfrm>
          <a:prstGeom prst="downArrow">
            <a:avLst>
              <a:gd name="adj1" fmla="val 50000"/>
              <a:gd name="adj2" fmla="val 150344"/>
            </a:avLst>
          </a:prstGeom>
          <a:solidFill>
            <a:srgbClr val="FFCC66"/>
          </a:solidFill>
          <a:ln w="9525">
            <a:solidFill>
              <a:schemeClr val="tx1"/>
            </a:solidFill>
            <a:miter lim="800000"/>
            <a:headEnd/>
            <a:tailEnd/>
          </a:ln>
        </p:spPr>
        <p:txBody>
          <a:bodyPr wrap="none" anchor="ctr"/>
          <a:lstStyle>
            <a:lvl1pPr>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endParaRPr lang="en-US" altLang="en-US" sz="180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2CBA3B4F-0E8F-4658-B4EE-67166BC1790C}"/>
              </a:ext>
            </a:extLst>
          </p:cNvPr>
          <p:cNvSpPr>
            <a:spLocks noChangeArrowheads="1"/>
          </p:cNvSpPr>
          <p:nvPr/>
        </p:nvSpPr>
        <p:spPr bwMode="auto">
          <a:xfrm>
            <a:off x="684432" y="4292170"/>
            <a:ext cx="3567112" cy="519113"/>
          </a:xfrm>
          <a:prstGeom prst="rect">
            <a:avLst/>
          </a:prstGeom>
          <a:solidFill>
            <a:srgbClr val="FFCC66"/>
          </a:solidFill>
          <a:ln w="9525">
            <a:solidFill>
              <a:schemeClr val="tx1"/>
            </a:solidFill>
            <a:miter lim="800000"/>
            <a:headEnd/>
            <a:tailEnd/>
          </a:ln>
        </p:spPr>
        <p:txBody>
          <a:bodyPr wrap="none" lIns="96661" tIns="48331" rIns="96661" bIns="48331" anchor="ctr"/>
          <a:lstStyle>
            <a:lvl1pPr defTabSz="966788">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966788">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966788">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966788">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966788">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algn="ctr" eaLnBrk="1" hangingPunct="1">
              <a:lnSpc>
                <a:spcPct val="100000"/>
              </a:lnSpc>
              <a:spcBef>
                <a:spcPct val="0"/>
              </a:spcBef>
              <a:spcAft>
                <a:spcPct val="0"/>
              </a:spcAft>
              <a:buClrTx/>
              <a:buSzTx/>
              <a:buFontTx/>
              <a:buNone/>
            </a:pPr>
            <a:r>
              <a:rPr lang="en-US" altLang="en-US" sz="2000">
                <a:solidFill>
                  <a:schemeClr val="tx1"/>
                </a:solidFill>
                <a:latin typeface="Arial" panose="020B0604020202020204" pitchFamily="34" charset="0"/>
              </a:rPr>
              <a:t>The User Interface to the OS</a:t>
            </a:r>
          </a:p>
        </p:txBody>
      </p:sp>
      <p:sp>
        <p:nvSpPr>
          <p:cNvPr id="13" name="AutoShape 13">
            <a:extLst>
              <a:ext uri="{FF2B5EF4-FFF2-40B4-BE49-F238E27FC236}">
                <a16:creationId xmlns:a16="http://schemas.microsoft.com/office/drawing/2014/main" id="{E32BB14B-0D51-4F42-96CE-FE0BF3F6EFB9}"/>
              </a:ext>
            </a:extLst>
          </p:cNvPr>
          <p:cNvSpPr>
            <a:spLocks noChangeArrowheads="1"/>
          </p:cNvSpPr>
          <p:nvPr/>
        </p:nvSpPr>
        <p:spPr bwMode="auto">
          <a:xfrm>
            <a:off x="5307300" y="5430330"/>
            <a:ext cx="2014537" cy="774879"/>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414 h 21600"/>
              <a:gd name="T20" fmla="*/ 171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66" y="0"/>
                </a:moveTo>
                <a:lnTo>
                  <a:pt x="9331" y="8841"/>
                </a:lnTo>
                <a:lnTo>
                  <a:pt x="13806" y="8841"/>
                </a:lnTo>
                <a:lnTo>
                  <a:pt x="13806" y="17414"/>
                </a:lnTo>
                <a:lnTo>
                  <a:pt x="0" y="17414"/>
                </a:lnTo>
                <a:lnTo>
                  <a:pt x="0" y="21600"/>
                </a:lnTo>
                <a:lnTo>
                  <a:pt x="17125" y="21600"/>
                </a:lnTo>
                <a:lnTo>
                  <a:pt x="17125" y="8841"/>
                </a:lnTo>
                <a:lnTo>
                  <a:pt x="21600" y="8841"/>
                </a:lnTo>
                <a:lnTo>
                  <a:pt x="15466" y="0"/>
                </a:lnTo>
                <a:close/>
              </a:path>
            </a:pathLst>
          </a:custGeom>
          <a:solidFill>
            <a:srgbClr val="FFCC66"/>
          </a:solidFill>
          <a:ln w="9525">
            <a:solidFill>
              <a:schemeClr val="tx1"/>
            </a:solidFill>
            <a:miter lim="800000"/>
            <a:headEnd/>
            <a:tailEnd/>
          </a:ln>
        </p:spPr>
        <p:txBody>
          <a:bodyPr wrap="none" anchor="ctr"/>
          <a:lstStyle/>
          <a:p>
            <a:endParaRPr lang="en-US"/>
          </a:p>
        </p:txBody>
      </p:sp>
      <p:sp>
        <p:nvSpPr>
          <p:cNvPr id="14" name="Rectangle 14">
            <a:extLst>
              <a:ext uri="{FF2B5EF4-FFF2-40B4-BE49-F238E27FC236}">
                <a16:creationId xmlns:a16="http://schemas.microsoft.com/office/drawing/2014/main" id="{1FBAF37C-0039-43B8-8D65-4119ADB601D6}"/>
              </a:ext>
            </a:extLst>
          </p:cNvPr>
          <p:cNvSpPr>
            <a:spLocks noChangeArrowheads="1"/>
          </p:cNvSpPr>
          <p:nvPr/>
        </p:nvSpPr>
        <p:spPr bwMode="auto">
          <a:xfrm>
            <a:off x="698788" y="5628946"/>
            <a:ext cx="4608512" cy="576263"/>
          </a:xfrm>
          <a:prstGeom prst="rect">
            <a:avLst/>
          </a:prstGeom>
          <a:solidFill>
            <a:srgbClr val="FFCC66"/>
          </a:solidFill>
          <a:ln w="9525">
            <a:solidFill>
              <a:schemeClr val="tx1"/>
            </a:solidFill>
            <a:miter lim="800000"/>
            <a:headEnd/>
            <a:tailEnd/>
          </a:ln>
        </p:spPr>
        <p:txBody>
          <a:bodyPr wrap="none" lIns="96661" tIns="48331" rIns="96661" bIns="48331" anchor="ctr"/>
          <a:lstStyle>
            <a:lvl1pPr defTabSz="966788">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966788">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966788">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966788">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966788">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algn="ctr" eaLnBrk="1" hangingPunct="1">
              <a:lnSpc>
                <a:spcPct val="100000"/>
              </a:lnSpc>
              <a:spcBef>
                <a:spcPct val="0"/>
              </a:spcBef>
              <a:spcAft>
                <a:spcPct val="0"/>
              </a:spcAft>
              <a:buClrTx/>
              <a:buSzTx/>
              <a:buFontTx/>
              <a:buNone/>
            </a:pPr>
            <a:r>
              <a:rPr lang="en-US" altLang="en-US" sz="2000">
                <a:solidFill>
                  <a:schemeClr val="tx1"/>
                </a:solidFill>
                <a:latin typeface="Arial" panose="020B0604020202020204" pitchFamily="34" charset="0"/>
              </a:rPr>
              <a:t>The Stuff you want the system to do</a:t>
            </a:r>
          </a:p>
        </p:txBody>
      </p:sp>
    </p:spTree>
    <p:extLst>
      <p:ext uri="{BB962C8B-B14F-4D97-AF65-F5344CB8AC3E}">
        <p14:creationId xmlns:p14="http://schemas.microsoft.com/office/powerpoint/2010/main" val="394501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Example Linux commands</a:t>
            </a:r>
          </a:p>
        </p:txBody>
      </p:sp>
      <p:sp>
        <p:nvSpPr>
          <p:cNvPr id="7" name="Content Placeholder 6"/>
          <p:cNvSpPr>
            <a:spLocks noGrp="1"/>
          </p:cNvSpPr>
          <p:nvPr>
            <p:ph idx="1"/>
          </p:nvPr>
        </p:nvSpPr>
        <p:spPr>
          <a:xfrm>
            <a:off x="371797" y="1248663"/>
            <a:ext cx="8433550" cy="4478016"/>
          </a:xfrm>
        </p:spPr>
        <p:txBody>
          <a:bodyPr vert="horz" lIns="91440" tIns="45720" rIns="91440" bIns="45720" rtlCol="0" anchor="t">
            <a:normAutofit/>
          </a:bodyPr>
          <a:lstStyle/>
          <a:p>
            <a:pPr eaLnBrk="1" hangingPunct="1">
              <a:lnSpc>
                <a:spcPct val="80000"/>
              </a:lnSpc>
            </a:pPr>
            <a:r>
              <a:rPr lang="en-US" altLang="en-US">
                <a:solidFill>
                  <a:schemeClr val="accent5">
                    <a:lumMod val="25000"/>
                  </a:schemeClr>
                </a:solidFill>
              </a:rPr>
              <a:t>The </a:t>
            </a:r>
            <a:r>
              <a:rPr lang="en-US" altLang="en-US" i="1">
                <a:solidFill>
                  <a:schemeClr val="tx1"/>
                </a:solidFill>
              </a:rPr>
              <a:t>man</a:t>
            </a:r>
            <a:r>
              <a:rPr lang="en-US" altLang="en-US">
                <a:solidFill>
                  <a:schemeClr val="accent5">
                    <a:lumMod val="25000"/>
                  </a:schemeClr>
                </a:solidFill>
              </a:rPr>
              <a:t> (meaning manual) command for documentation</a:t>
            </a:r>
          </a:p>
          <a:p>
            <a:pPr eaLnBrk="1" hangingPunct="1">
              <a:lnSpc>
                <a:spcPct val="80000"/>
              </a:lnSpc>
            </a:pPr>
            <a:r>
              <a:rPr lang="en-US" altLang="en-US">
                <a:solidFill>
                  <a:schemeClr val="accent5">
                    <a:lumMod val="25000"/>
                  </a:schemeClr>
                </a:solidFill>
              </a:rPr>
              <a:t>Working with files and directories</a:t>
            </a:r>
          </a:p>
          <a:p>
            <a:pPr lvl="1" eaLnBrk="1" hangingPunct="1">
              <a:lnSpc>
                <a:spcPct val="80000"/>
              </a:lnSpc>
            </a:pPr>
            <a:r>
              <a:rPr lang="en-US" altLang="en-US" i="1" err="1">
                <a:solidFill>
                  <a:schemeClr val="tx1"/>
                </a:solidFill>
              </a:rPr>
              <a:t>pwd</a:t>
            </a:r>
            <a:r>
              <a:rPr lang="en-US" altLang="en-US" i="1">
                <a:solidFill>
                  <a:schemeClr val="tx1"/>
                </a:solidFill>
              </a:rPr>
              <a:t>, cd, ls, </a:t>
            </a:r>
            <a:r>
              <a:rPr lang="en-US" altLang="en-US" i="1" err="1">
                <a:solidFill>
                  <a:schemeClr val="tx1"/>
                </a:solidFill>
              </a:rPr>
              <a:t>mkdir</a:t>
            </a:r>
            <a:r>
              <a:rPr lang="en-US" altLang="en-US" i="1">
                <a:solidFill>
                  <a:schemeClr val="tx1"/>
                </a:solidFill>
              </a:rPr>
              <a:t>, </a:t>
            </a:r>
            <a:r>
              <a:rPr lang="en-US" altLang="en-US" i="1" err="1">
                <a:solidFill>
                  <a:schemeClr val="tx1"/>
                </a:solidFill>
              </a:rPr>
              <a:t>rmdir</a:t>
            </a:r>
            <a:r>
              <a:rPr lang="en-US" altLang="en-US" i="1">
                <a:solidFill>
                  <a:schemeClr val="tx1"/>
                </a:solidFill>
              </a:rPr>
              <a:t>, cp, mv, rm, </a:t>
            </a:r>
            <a:r>
              <a:rPr lang="en-US" altLang="en-US" i="1" err="1">
                <a:solidFill>
                  <a:schemeClr val="tx1"/>
                </a:solidFill>
              </a:rPr>
              <a:t>scp</a:t>
            </a:r>
            <a:r>
              <a:rPr lang="en-US" altLang="en-US" i="1">
                <a:solidFill>
                  <a:schemeClr val="tx1"/>
                </a:solidFill>
              </a:rPr>
              <a:t>, cat, more, less</a:t>
            </a:r>
          </a:p>
          <a:p>
            <a:pPr eaLnBrk="1" hangingPunct="1">
              <a:lnSpc>
                <a:spcPct val="80000"/>
              </a:lnSpc>
            </a:pPr>
            <a:r>
              <a:rPr lang="en-US" altLang="en-US">
                <a:solidFill>
                  <a:schemeClr val="accent5">
                    <a:lumMod val="25000"/>
                  </a:schemeClr>
                </a:solidFill>
              </a:rPr>
              <a:t>Wildcards and regex</a:t>
            </a:r>
          </a:p>
          <a:p>
            <a:pPr lvl="1">
              <a:lnSpc>
                <a:spcPct val="80000"/>
              </a:lnSpc>
            </a:pPr>
            <a:r>
              <a:rPr lang="en-US" altLang="en-US" i="1">
                <a:solidFill>
                  <a:schemeClr val="tx1"/>
                </a:solidFill>
              </a:rPr>
              <a:t>*, ?, [ ]</a:t>
            </a:r>
            <a:endParaRPr lang="en-US" altLang="en-US" i="1">
              <a:solidFill>
                <a:schemeClr val="tx1"/>
              </a:solidFill>
              <a:cs typeface="Arial"/>
            </a:endParaRPr>
          </a:p>
          <a:p>
            <a:pPr eaLnBrk="1" hangingPunct="1">
              <a:lnSpc>
                <a:spcPct val="80000"/>
              </a:lnSpc>
            </a:pPr>
            <a:r>
              <a:rPr lang="en-US" altLang="en-US">
                <a:solidFill>
                  <a:schemeClr val="accent5">
                    <a:lumMod val="25000"/>
                  </a:schemeClr>
                </a:solidFill>
              </a:rPr>
              <a:t>Permissions</a:t>
            </a:r>
          </a:p>
          <a:p>
            <a:pPr lvl="1" eaLnBrk="1" hangingPunct="1">
              <a:lnSpc>
                <a:spcPct val="80000"/>
              </a:lnSpc>
            </a:pPr>
            <a:r>
              <a:rPr lang="en-US" altLang="en-US" i="1" err="1">
                <a:solidFill>
                  <a:schemeClr val="tx1"/>
                </a:solidFill>
              </a:rPr>
              <a:t>chmod</a:t>
            </a:r>
            <a:r>
              <a:rPr lang="en-US" altLang="en-US" i="1">
                <a:solidFill>
                  <a:schemeClr val="tx1"/>
                </a:solidFill>
              </a:rPr>
              <a:t>, </a:t>
            </a:r>
            <a:r>
              <a:rPr lang="en-US" altLang="en-US" i="1" err="1">
                <a:solidFill>
                  <a:schemeClr val="tx1"/>
                </a:solidFill>
              </a:rPr>
              <a:t>chown</a:t>
            </a:r>
            <a:r>
              <a:rPr lang="en-US" altLang="en-US" i="1">
                <a:solidFill>
                  <a:schemeClr val="tx1"/>
                </a:solidFill>
              </a:rPr>
              <a:t>, </a:t>
            </a:r>
            <a:r>
              <a:rPr lang="en-US" altLang="en-US" i="1" err="1">
                <a:solidFill>
                  <a:schemeClr val="tx1"/>
                </a:solidFill>
              </a:rPr>
              <a:t>chgrp</a:t>
            </a:r>
            <a:endParaRPr lang="en-US" altLang="en-US" i="1">
              <a:solidFill>
                <a:schemeClr val="tx1"/>
              </a:solidFill>
            </a:endParaRPr>
          </a:p>
          <a:p>
            <a:pPr eaLnBrk="1" hangingPunct="1">
              <a:lnSpc>
                <a:spcPct val="80000"/>
              </a:lnSpc>
            </a:pPr>
            <a:r>
              <a:rPr lang="en-US" altLang="en-US">
                <a:solidFill>
                  <a:schemeClr val="accent5">
                    <a:lumMod val="25000"/>
                  </a:schemeClr>
                </a:solidFill>
              </a:rPr>
              <a:t>Finding stuff</a:t>
            </a:r>
          </a:p>
          <a:p>
            <a:pPr lvl="1">
              <a:lnSpc>
                <a:spcPct val="80000"/>
              </a:lnSpc>
            </a:pPr>
            <a:r>
              <a:rPr lang="en-US" altLang="en-US" i="1">
                <a:solidFill>
                  <a:schemeClr val="tx1"/>
                </a:solidFill>
              </a:rPr>
              <a:t>find, which, </a:t>
            </a:r>
            <a:r>
              <a:rPr lang="en-US" altLang="en-US" i="1" err="1">
                <a:solidFill>
                  <a:schemeClr val="tx1"/>
                </a:solidFill>
              </a:rPr>
              <a:t>whereis</a:t>
            </a:r>
            <a:r>
              <a:rPr lang="en-US" altLang="en-US" i="1">
                <a:solidFill>
                  <a:schemeClr val="tx1"/>
                </a:solidFill>
              </a:rPr>
              <a:t>, locate</a:t>
            </a:r>
            <a:endParaRPr lang="en-US" altLang="en-US" i="1">
              <a:solidFill>
                <a:schemeClr val="tx1"/>
              </a:solidFill>
              <a:cs typeface="Arial"/>
            </a:endParaRPr>
          </a:p>
          <a:p>
            <a:pPr>
              <a:lnSpc>
                <a:spcPct val="80000"/>
              </a:lnSpc>
            </a:pPr>
            <a:r>
              <a:rPr lang="en-US" altLang="en-US">
                <a:solidFill>
                  <a:schemeClr val="accent5">
                    <a:lumMod val="25000"/>
                  </a:schemeClr>
                </a:solidFill>
              </a:rPr>
              <a:t>There’s always more than one way to do something</a:t>
            </a:r>
            <a:endParaRPr lang="en-US" altLang="en-US">
              <a:solidFill>
                <a:schemeClr val="accent5">
                  <a:lumMod val="25000"/>
                </a:schemeClr>
              </a:solidFill>
              <a:cs typeface="Arial"/>
            </a:endParaRPr>
          </a:p>
          <a:p>
            <a:pPr lvl="1" eaLnBrk="1" hangingPunct="1">
              <a:lnSpc>
                <a:spcPct val="80000"/>
              </a:lnSpc>
            </a:pPr>
            <a:endParaRPr lang="en-US" altLang="en-US">
              <a:solidFill>
                <a:schemeClr val="tx1"/>
              </a:solidFill>
            </a:endParaRPr>
          </a:p>
          <a:p>
            <a:pPr lvl="1" eaLnBrk="1" hangingPunct="1">
              <a:lnSpc>
                <a:spcPct val="80000"/>
              </a:lnSpc>
            </a:pPr>
            <a:endParaRPr lang="en-US" altLang="en-US">
              <a:solidFill>
                <a:schemeClr val="tx1"/>
              </a:solidFill>
            </a:endParaRPr>
          </a:p>
          <a:p>
            <a:pPr lvl="1" eaLnBrk="1" hangingPunct="1">
              <a:lnSpc>
                <a:spcPct val="80000"/>
              </a:lnSpc>
            </a:pPr>
            <a:endParaRPr lang="en-US" altLang="en-US">
              <a:solidFill>
                <a:schemeClr val="tx1"/>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28933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Example Linux commands</a:t>
            </a:r>
            <a:endParaRPr lang="en-US" sz="4000"/>
          </a:p>
        </p:txBody>
      </p:sp>
      <p:sp>
        <p:nvSpPr>
          <p:cNvPr id="7" name="Content Placeholder 6"/>
          <p:cNvSpPr>
            <a:spLocks noGrp="1"/>
          </p:cNvSpPr>
          <p:nvPr>
            <p:ph idx="1"/>
          </p:nvPr>
        </p:nvSpPr>
        <p:spPr/>
        <p:txBody>
          <a:bodyPr>
            <a:normAutofit/>
          </a:bodyPr>
          <a:lstStyle/>
          <a:p>
            <a:pPr eaLnBrk="1" hangingPunct="1">
              <a:defRPr/>
            </a:pPr>
            <a:r>
              <a:rPr lang="en-US">
                <a:solidFill>
                  <a:schemeClr val="accent5">
                    <a:lumMod val="25000"/>
                  </a:schemeClr>
                </a:solidFill>
              </a:rPr>
              <a:t>Packing and Unpacking stuff</a:t>
            </a:r>
          </a:p>
          <a:p>
            <a:pPr lvl="1" eaLnBrk="1" hangingPunct="1">
              <a:defRPr/>
            </a:pPr>
            <a:r>
              <a:rPr lang="en-US">
                <a:solidFill>
                  <a:schemeClr val="accent5">
                    <a:lumMod val="25000"/>
                  </a:schemeClr>
                </a:solidFill>
              </a:rPr>
              <a:t>tar, </a:t>
            </a:r>
            <a:r>
              <a:rPr lang="en-US" err="1">
                <a:solidFill>
                  <a:schemeClr val="accent5">
                    <a:lumMod val="25000"/>
                  </a:schemeClr>
                </a:solidFill>
              </a:rPr>
              <a:t>gzip</a:t>
            </a:r>
            <a:r>
              <a:rPr lang="en-US">
                <a:solidFill>
                  <a:schemeClr val="accent5">
                    <a:lumMod val="25000"/>
                  </a:schemeClr>
                </a:solidFill>
              </a:rPr>
              <a:t>, compress, </a:t>
            </a:r>
            <a:r>
              <a:rPr lang="en-US" err="1">
                <a:solidFill>
                  <a:schemeClr val="accent5">
                    <a:lumMod val="25000"/>
                  </a:schemeClr>
                </a:solidFill>
              </a:rPr>
              <a:t>gunzip</a:t>
            </a:r>
            <a:r>
              <a:rPr lang="en-US">
                <a:solidFill>
                  <a:schemeClr val="accent5">
                    <a:lumMod val="25000"/>
                  </a:schemeClr>
                </a:solidFill>
              </a:rPr>
              <a:t>, unzip, sort</a:t>
            </a:r>
          </a:p>
          <a:p>
            <a:pPr eaLnBrk="1" hangingPunct="1">
              <a:defRPr/>
            </a:pPr>
            <a:r>
              <a:rPr lang="en-US">
                <a:solidFill>
                  <a:schemeClr val="accent5">
                    <a:lumMod val="25000"/>
                  </a:schemeClr>
                </a:solidFill>
              </a:rPr>
              <a:t>Pipes and redirection</a:t>
            </a:r>
          </a:p>
          <a:p>
            <a:pPr lvl="1" eaLnBrk="1" hangingPunct="1">
              <a:defRPr/>
            </a:pPr>
            <a:r>
              <a:rPr lang="en-US">
                <a:solidFill>
                  <a:schemeClr val="accent5">
                    <a:lumMod val="25000"/>
                  </a:schemeClr>
                </a:solidFill>
              </a:rPr>
              <a:t>&gt;, &gt;&gt;, &lt;, |</a:t>
            </a:r>
          </a:p>
          <a:p>
            <a:pPr eaLnBrk="1" hangingPunct="1">
              <a:defRPr/>
            </a:pPr>
            <a:r>
              <a:rPr lang="en-US">
                <a:solidFill>
                  <a:schemeClr val="accent5">
                    <a:lumMod val="25000"/>
                  </a:schemeClr>
                </a:solidFill>
              </a:rPr>
              <a:t>Jobs and processes </a:t>
            </a:r>
          </a:p>
          <a:p>
            <a:pPr lvl="1" eaLnBrk="1" hangingPunct="1">
              <a:defRPr/>
            </a:pPr>
            <a:r>
              <a:rPr lang="en-US" i="1" err="1">
                <a:solidFill>
                  <a:schemeClr val="tx1"/>
                </a:solidFill>
              </a:rPr>
              <a:t>ps</a:t>
            </a:r>
            <a:r>
              <a:rPr lang="en-US" i="1">
                <a:solidFill>
                  <a:schemeClr val="tx1"/>
                </a:solidFill>
              </a:rPr>
              <a:t>, kill, </a:t>
            </a:r>
            <a:r>
              <a:rPr lang="en-US" i="1" err="1">
                <a:solidFill>
                  <a:schemeClr val="tx1"/>
                </a:solidFill>
              </a:rPr>
              <a:t>pkill</a:t>
            </a:r>
            <a:r>
              <a:rPr lang="en-US" i="1">
                <a:solidFill>
                  <a:schemeClr val="tx1"/>
                </a:solidFill>
              </a:rPr>
              <a:t>, ctrl-C, </a:t>
            </a:r>
            <a:r>
              <a:rPr lang="en-US" i="1" err="1">
                <a:solidFill>
                  <a:schemeClr val="tx1"/>
                </a:solidFill>
              </a:rPr>
              <a:t>bg</a:t>
            </a:r>
            <a:r>
              <a:rPr lang="en-US" i="1">
                <a:solidFill>
                  <a:schemeClr val="tx1"/>
                </a:solidFill>
              </a:rPr>
              <a:t>, ctrl-Z, &amp;, </a:t>
            </a:r>
            <a:r>
              <a:rPr lang="en-US" i="1" err="1">
                <a:solidFill>
                  <a:schemeClr val="tx1"/>
                </a:solidFill>
              </a:rPr>
              <a:t>fg</a:t>
            </a:r>
            <a:r>
              <a:rPr lang="en-US" i="1">
                <a:solidFill>
                  <a:schemeClr val="tx1"/>
                </a:solidFill>
              </a:rPr>
              <a:t>, jobs</a:t>
            </a:r>
          </a:p>
          <a:p>
            <a:pPr eaLnBrk="1" hangingPunct="1">
              <a:defRPr/>
            </a:pPr>
            <a:r>
              <a:rPr lang="en-US">
                <a:solidFill>
                  <a:schemeClr val="accent5">
                    <a:lumMod val="25000"/>
                  </a:schemeClr>
                </a:solidFill>
              </a:rPr>
              <a:t>Quick and Easy: shortcuts and tricks of the trade</a:t>
            </a:r>
          </a:p>
          <a:p>
            <a:pPr lvl="1" eaLnBrk="1" hangingPunct="1">
              <a:defRPr/>
            </a:pPr>
            <a:r>
              <a:rPr lang="en-US">
                <a:solidFill>
                  <a:schemeClr val="accent5">
                    <a:lumMod val="25000"/>
                  </a:schemeClr>
                </a:solidFill>
              </a:rPr>
              <a:t>history, file completion, alias, environment variables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17</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75366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Hierarchical File System</a:t>
            </a:r>
            <a:endParaRPr lang="en-US" sz="4000"/>
          </a:p>
        </p:txBody>
      </p:sp>
      <p:sp>
        <p:nvSpPr>
          <p:cNvPr id="7" name="Content Placeholder 6"/>
          <p:cNvSpPr>
            <a:spLocks noGrp="1"/>
          </p:cNvSpPr>
          <p:nvPr>
            <p:ph idx="1"/>
          </p:nvPr>
        </p:nvSpPr>
        <p:spPr/>
        <p:txBody>
          <a:bodyPr>
            <a:normAutofit/>
          </a:bodyPr>
          <a:lstStyle/>
          <a:p>
            <a:pPr eaLnBrk="1" hangingPunct="1"/>
            <a:r>
              <a:rPr lang="en-US" altLang="en-US" sz="2800">
                <a:solidFill>
                  <a:schemeClr val="accent5">
                    <a:lumMod val="25000"/>
                  </a:schemeClr>
                </a:solidFill>
              </a:rPr>
              <a:t>Objectives</a:t>
            </a:r>
          </a:p>
          <a:p>
            <a:pPr eaLnBrk="1" hangingPunct="1"/>
            <a:r>
              <a:rPr lang="en-US" altLang="en-US" sz="2800">
                <a:solidFill>
                  <a:schemeClr val="accent5">
                    <a:lumMod val="25000"/>
                  </a:schemeClr>
                </a:solidFill>
              </a:rPr>
              <a:t>Operating Systems</a:t>
            </a:r>
          </a:p>
          <a:p>
            <a:pPr eaLnBrk="1" hangingPunct="1"/>
            <a:r>
              <a:rPr lang="en-US" altLang="en-US" sz="2800">
                <a:solidFill>
                  <a:schemeClr val="accent5">
                    <a:lumMod val="25000"/>
                  </a:schemeClr>
                </a:solidFill>
              </a:rPr>
              <a:t>History</a:t>
            </a:r>
          </a:p>
          <a:p>
            <a:pPr eaLnBrk="1" hangingPunct="1"/>
            <a:r>
              <a:rPr lang="en-US" altLang="en-US" sz="2800">
                <a:solidFill>
                  <a:schemeClr val="accent5">
                    <a:lumMod val="25000"/>
                  </a:schemeClr>
                </a:solidFill>
              </a:rPr>
              <a:t>Variations</a:t>
            </a:r>
          </a:p>
          <a:p>
            <a:pPr eaLnBrk="1" hangingPunct="1"/>
            <a:r>
              <a:rPr lang="en-US" altLang="en-US" sz="2800">
                <a:solidFill>
                  <a:schemeClr val="accent5">
                    <a:lumMod val="25000"/>
                  </a:schemeClr>
                </a:solidFill>
              </a:rPr>
              <a:t>User Interface</a:t>
            </a:r>
          </a:p>
          <a:p>
            <a:pPr eaLnBrk="1" hangingPunct="1"/>
            <a:r>
              <a:rPr lang="en-US" altLang="en-US" sz="2800">
                <a:solidFill>
                  <a:schemeClr val="accent5">
                    <a:lumMod val="25000"/>
                  </a:schemeClr>
                </a:solidFill>
              </a:rPr>
              <a:t>Commands</a:t>
            </a:r>
          </a:p>
          <a:p>
            <a:pPr eaLnBrk="1" hangingPunct="1"/>
            <a:r>
              <a:rPr lang="en-US" altLang="en-US" sz="2800">
                <a:solidFill>
                  <a:schemeClr val="accent5">
                    <a:lumMod val="25000"/>
                  </a:schemeClr>
                </a:solidFill>
              </a:rPr>
              <a:t>Conclusion</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18</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26" descr="filesystemhierarchyhb8">
            <a:extLst>
              <a:ext uri="{FF2B5EF4-FFF2-40B4-BE49-F238E27FC236}">
                <a16:creationId xmlns:a16="http://schemas.microsoft.com/office/drawing/2014/main" id="{11CB5248-F065-482F-8D0C-63420CD81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319646"/>
            <a:ext cx="8074603" cy="503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40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Commands in General</a:t>
            </a:r>
            <a:endParaRPr lang="en-US" sz="4000"/>
          </a:p>
        </p:txBody>
      </p:sp>
      <p:sp>
        <p:nvSpPr>
          <p:cNvPr id="7" name="Content Placeholder 6"/>
          <p:cNvSpPr>
            <a:spLocks noGrp="1"/>
          </p:cNvSpPr>
          <p:nvPr>
            <p:ph idx="1"/>
          </p:nvPr>
        </p:nvSpPr>
        <p:spPr/>
        <p:txBody>
          <a:bodyPr>
            <a:normAutofit/>
          </a:bodyPr>
          <a:lstStyle/>
          <a:p>
            <a:pPr eaLnBrk="1" hangingPunct="1">
              <a:lnSpc>
                <a:spcPct val="80000"/>
              </a:lnSpc>
            </a:pPr>
            <a:r>
              <a:rPr lang="en-US" altLang="en-US" sz="2900">
                <a:solidFill>
                  <a:schemeClr val="accent5">
                    <a:lumMod val="25000"/>
                  </a:schemeClr>
                </a:solidFill>
              </a:rPr>
              <a:t>Commands are </a:t>
            </a:r>
            <a:r>
              <a:rPr lang="en-US" altLang="en-US" sz="2900">
                <a:solidFill>
                  <a:schemeClr val="tx1"/>
                </a:solidFill>
              </a:rPr>
              <a:t>case sensitive</a:t>
            </a:r>
            <a:endParaRPr lang="en-US" altLang="en-US" sz="2900">
              <a:solidFill>
                <a:schemeClr val="accent5">
                  <a:lumMod val="25000"/>
                </a:schemeClr>
              </a:solidFill>
            </a:endParaRPr>
          </a:p>
          <a:p>
            <a:pPr eaLnBrk="1" hangingPunct="1">
              <a:lnSpc>
                <a:spcPct val="80000"/>
              </a:lnSpc>
            </a:pPr>
            <a:r>
              <a:rPr lang="en-US" altLang="en-US" sz="2900">
                <a:solidFill>
                  <a:schemeClr val="accent5">
                    <a:lumMod val="25000"/>
                  </a:schemeClr>
                </a:solidFill>
              </a:rPr>
              <a:t>Arguments typically are given with a dash “</a:t>
            </a:r>
            <a:r>
              <a:rPr lang="en-US" altLang="en-US" sz="2900">
                <a:solidFill>
                  <a:schemeClr val="tx1"/>
                </a:solidFill>
              </a:rPr>
              <a:t>-</a:t>
            </a:r>
            <a:r>
              <a:rPr lang="en-US" altLang="en-US" sz="2900">
                <a:solidFill>
                  <a:schemeClr val="accent5">
                    <a:lumMod val="25000"/>
                  </a:schemeClr>
                </a:solidFill>
              </a:rPr>
              <a:t>”</a:t>
            </a:r>
          </a:p>
          <a:p>
            <a:pPr lvl="1" eaLnBrk="1" hangingPunct="1">
              <a:lnSpc>
                <a:spcPct val="80000"/>
              </a:lnSpc>
            </a:pPr>
            <a:r>
              <a:rPr lang="en-US" altLang="en-US" sz="2600">
                <a:solidFill>
                  <a:schemeClr val="accent5">
                    <a:lumMod val="25000"/>
                  </a:schemeClr>
                </a:solidFill>
              </a:rPr>
              <a:t>multiple arguments usually only require the leading dash</a:t>
            </a:r>
          </a:p>
          <a:p>
            <a:pPr eaLnBrk="1" hangingPunct="1">
              <a:lnSpc>
                <a:spcPct val="80000"/>
              </a:lnSpc>
            </a:pPr>
            <a:r>
              <a:rPr lang="en-US" altLang="en-US" sz="2900">
                <a:solidFill>
                  <a:schemeClr val="accent5">
                    <a:lumMod val="25000"/>
                  </a:schemeClr>
                </a:solidFill>
              </a:rPr>
              <a:t>Commands are programs or applications that the user invokes</a:t>
            </a:r>
          </a:p>
          <a:p>
            <a:pPr eaLnBrk="1" hangingPunct="1">
              <a:lnSpc>
                <a:spcPct val="80000"/>
              </a:lnSpc>
            </a:pPr>
            <a:r>
              <a:rPr lang="en-US" altLang="en-US" sz="2900">
                <a:solidFill>
                  <a:schemeClr val="accent5">
                    <a:lumMod val="25000"/>
                  </a:schemeClr>
                </a:solidFill>
              </a:rPr>
              <a:t>The system finds the command by</a:t>
            </a:r>
          </a:p>
          <a:p>
            <a:pPr lvl="1" eaLnBrk="1" hangingPunct="1">
              <a:lnSpc>
                <a:spcPct val="80000"/>
              </a:lnSpc>
            </a:pPr>
            <a:r>
              <a:rPr lang="en-US" altLang="en-US" sz="2600">
                <a:solidFill>
                  <a:schemeClr val="accent5">
                    <a:lumMod val="25000"/>
                  </a:schemeClr>
                </a:solidFill>
              </a:rPr>
              <a:t>specifying the full path</a:t>
            </a:r>
          </a:p>
          <a:p>
            <a:pPr lvl="1" eaLnBrk="1" hangingPunct="1">
              <a:lnSpc>
                <a:spcPct val="80000"/>
              </a:lnSpc>
            </a:pPr>
            <a:r>
              <a:rPr lang="en-US" altLang="en-US" sz="2600">
                <a:solidFill>
                  <a:schemeClr val="accent5">
                    <a:lumMod val="25000"/>
                  </a:schemeClr>
                </a:solidFill>
              </a:rPr>
              <a:t>shell built in commands </a:t>
            </a:r>
          </a:p>
          <a:p>
            <a:pPr lvl="1" eaLnBrk="1" hangingPunct="1">
              <a:lnSpc>
                <a:spcPct val="80000"/>
              </a:lnSpc>
            </a:pPr>
            <a:r>
              <a:rPr lang="en-US" altLang="en-US" sz="2600">
                <a:solidFill>
                  <a:schemeClr val="accent5">
                    <a:lumMod val="25000"/>
                  </a:schemeClr>
                </a:solidFill>
              </a:rPr>
              <a:t>looking in all directories in your PATH, typically this includes /bin, /</a:t>
            </a:r>
            <a:r>
              <a:rPr lang="en-US" altLang="en-US" sz="2600" err="1">
                <a:solidFill>
                  <a:schemeClr val="accent5">
                    <a:lumMod val="25000"/>
                  </a:schemeClr>
                </a:solidFill>
              </a:rPr>
              <a:t>usr</a:t>
            </a:r>
            <a:r>
              <a:rPr lang="en-US" altLang="en-US" sz="2600">
                <a:solidFill>
                  <a:schemeClr val="accent5">
                    <a:lumMod val="25000"/>
                  </a:schemeClr>
                </a:solidFill>
              </a:rPr>
              <a:t>/bin (but maybe not “</a:t>
            </a:r>
            <a:r>
              <a:rPr lang="en-US" altLang="en-US" sz="2600">
                <a:solidFill>
                  <a:schemeClr val="tx1"/>
                </a:solidFill>
              </a:rPr>
              <a:t>.</a:t>
            </a:r>
            <a:r>
              <a:rPr lang="en-US" altLang="en-US" sz="2600">
                <a:solidFill>
                  <a:schemeClr val="accent5">
                    <a:lumMod val="25000"/>
                  </a:schemeClr>
                </a:solidFill>
              </a:rPr>
              <a:t>”)</a:t>
            </a:r>
            <a:endParaRPr lang="en-US" altLang="en-US" sz="2500">
              <a:solidFill>
                <a:schemeClr val="accent5">
                  <a:lumMod val="25000"/>
                </a:schemeClr>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19</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75519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Course Design and Logistics</a:t>
            </a:r>
            <a:endParaRPr lang="en-US" sz="4000"/>
          </a:p>
        </p:txBody>
      </p:sp>
      <p:sp>
        <p:nvSpPr>
          <p:cNvPr id="7" name="Content Placeholder 6"/>
          <p:cNvSpPr>
            <a:spLocks noGrp="1"/>
          </p:cNvSpPr>
          <p:nvPr>
            <p:ph idx="1"/>
          </p:nvPr>
        </p:nvSpPr>
        <p:spPr/>
        <p:txBody>
          <a:bodyPr vert="horz" lIns="91440" tIns="45720" rIns="91440" bIns="45720" rtlCol="0" anchor="t">
            <a:normAutofit lnSpcReduction="10000"/>
          </a:bodyPr>
          <a:lstStyle/>
          <a:p>
            <a:pPr eaLnBrk="1" hangingPunct="1"/>
            <a:r>
              <a:rPr lang="en-US" altLang="en-US" sz="2600">
                <a:solidFill>
                  <a:schemeClr val="accent5">
                    <a:lumMod val="25000"/>
                  </a:schemeClr>
                </a:solidFill>
              </a:rPr>
              <a:t>Course Design:</a:t>
            </a:r>
          </a:p>
          <a:p>
            <a:pPr marL="785495" lvl="1" indent="-302895" eaLnBrk="1" hangingPunct="1"/>
            <a:r>
              <a:rPr lang="en-US" altLang="en-US" sz="2100">
                <a:solidFill>
                  <a:schemeClr val="accent5">
                    <a:lumMod val="25000"/>
                  </a:schemeClr>
                </a:solidFill>
              </a:rPr>
              <a:t>Lecture – background &amp; intro to commands (~30 min)</a:t>
            </a:r>
          </a:p>
          <a:p>
            <a:pPr marL="785495" lvl="1" indent="-302895" eaLnBrk="1" hangingPunct="1"/>
            <a:r>
              <a:rPr lang="en-US" altLang="en-US" sz="2100">
                <a:solidFill>
                  <a:schemeClr val="accent5">
                    <a:lumMod val="25000"/>
                  </a:schemeClr>
                </a:solidFill>
              </a:rPr>
              <a:t>Short Lab (~15 min)</a:t>
            </a:r>
          </a:p>
          <a:p>
            <a:pPr marL="785495" lvl="1" indent="-302895" eaLnBrk="1" hangingPunct="1"/>
            <a:r>
              <a:rPr lang="en-US" altLang="en-US" sz="2100">
                <a:solidFill>
                  <a:schemeClr val="accent5">
                    <a:lumMod val="25000"/>
                  </a:schemeClr>
                </a:solidFill>
              </a:rPr>
              <a:t>Lecture – commands in detail (~40 min)</a:t>
            </a:r>
          </a:p>
          <a:p>
            <a:pPr marL="785495" lvl="1" indent="-302895" eaLnBrk="1" hangingPunct="1"/>
            <a:r>
              <a:rPr lang="en-US" altLang="en-US" sz="2100">
                <a:solidFill>
                  <a:schemeClr val="accent5">
                    <a:lumMod val="25000"/>
                  </a:schemeClr>
                </a:solidFill>
              </a:rPr>
              <a:t>Final Lab (~35 min)</a:t>
            </a:r>
          </a:p>
          <a:p>
            <a:pPr eaLnBrk="1" hangingPunct="1"/>
            <a:r>
              <a:rPr lang="en-US" altLang="en-US" sz="2600">
                <a:solidFill>
                  <a:schemeClr val="accent5">
                    <a:lumMod val="25000"/>
                  </a:schemeClr>
                </a:solidFill>
              </a:rPr>
              <a:t>The exercises are an integral part of the course</a:t>
            </a:r>
          </a:p>
          <a:p>
            <a:r>
              <a:rPr lang="en-US" altLang="en-US" sz="2600">
                <a:solidFill>
                  <a:schemeClr val="accent5">
                    <a:lumMod val="25000"/>
                  </a:schemeClr>
                </a:solidFill>
              </a:rPr>
              <a:t>Please </a:t>
            </a:r>
            <a:r>
              <a:rPr lang="en-US" altLang="en-US">
                <a:solidFill>
                  <a:schemeClr val="accent5">
                    <a:lumMod val="25000"/>
                  </a:schemeClr>
                </a:solidFill>
              </a:rPr>
              <a:t>follow</a:t>
            </a:r>
            <a:r>
              <a:rPr lang="en-US" altLang="en-US" sz="2600">
                <a:solidFill>
                  <a:schemeClr val="accent5">
                    <a:lumMod val="25000"/>
                  </a:schemeClr>
                </a:solidFill>
              </a:rPr>
              <a:t> along</a:t>
            </a:r>
            <a:r>
              <a:rPr lang="en-US" altLang="en-US">
                <a:solidFill>
                  <a:schemeClr val="accent5">
                    <a:lumMod val="25000"/>
                  </a:schemeClr>
                </a:solidFill>
              </a:rPr>
              <a:t> by trying examples if you like</a:t>
            </a:r>
            <a:endParaRPr lang="en-US" altLang="en-US" sz="2600">
              <a:solidFill>
                <a:schemeClr val="accent5">
                  <a:lumMod val="25000"/>
                </a:schemeClr>
              </a:solidFill>
              <a:cs typeface="Arial"/>
            </a:endParaRPr>
          </a:p>
          <a:p>
            <a:pPr marL="785495" lvl="1" indent="-302895" eaLnBrk="1" hangingPunct="1"/>
            <a:r>
              <a:rPr lang="en-US" altLang="en-US" sz="2100">
                <a:solidFill>
                  <a:schemeClr val="accent5">
                    <a:lumMod val="25000"/>
                  </a:schemeClr>
                </a:solidFill>
              </a:rPr>
              <a:t>learn by doing</a:t>
            </a:r>
          </a:p>
          <a:p>
            <a:pPr eaLnBrk="1" hangingPunct="1"/>
            <a:r>
              <a:rPr lang="en-US" altLang="en-US" sz="2600">
                <a:solidFill>
                  <a:schemeClr val="accent5">
                    <a:lumMod val="25000"/>
                  </a:schemeClr>
                </a:solidFill>
              </a:rPr>
              <a:t>Feel free to ask questions</a:t>
            </a:r>
          </a:p>
          <a:p>
            <a:pPr eaLnBrk="1" hangingPunct="1"/>
            <a:r>
              <a:rPr lang="en-US" altLang="en-US" sz="2600">
                <a:solidFill>
                  <a:schemeClr val="accent5">
                    <a:lumMod val="25000"/>
                  </a:schemeClr>
                </a:solidFill>
              </a:rPr>
              <a:t>Restrooms</a:t>
            </a:r>
          </a:p>
          <a:p>
            <a:pPr eaLnBrk="1" hangingPunct="1"/>
            <a:r>
              <a:rPr lang="en-US" altLang="en-US" sz="2600">
                <a:solidFill>
                  <a:schemeClr val="accent5">
                    <a:lumMod val="25000"/>
                  </a:schemeClr>
                </a:solidFill>
              </a:rPr>
              <a:t>Breaks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59583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5474" y="219137"/>
            <a:ext cx="8655626" cy="1025963"/>
          </a:xfrm>
        </p:spPr>
        <p:txBody>
          <a:bodyPr>
            <a:noAutofit/>
          </a:bodyPr>
          <a:lstStyle/>
          <a:p>
            <a:r>
              <a:rPr lang="en-US" altLang="en-US" sz="4000"/>
              <a:t>A Command to Explain Commands</a:t>
            </a:r>
            <a:endParaRPr lang="en-US" sz="4000"/>
          </a:p>
        </p:txBody>
      </p:sp>
      <p:sp>
        <p:nvSpPr>
          <p:cNvPr id="7" name="Content Placeholder 6"/>
          <p:cNvSpPr>
            <a:spLocks noGrp="1"/>
          </p:cNvSpPr>
          <p:nvPr>
            <p:ph idx="1"/>
          </p:nvPr>
        </p:nvSpPr>
        <p:spPr/>
        <p:txBody>
          <a:bodyPr>
            <a:normAutofit/>
          </a:bodyPr>
          <a:lstStyle/>
          <a:p>
            <a:pPr eaLnBrk="1" hangingPunct="1"/>
            <a:r>
              <a:rPr lang="en-US" altLang="en-US" sz="2400">
                <a:solidFill>
                  <a:schemeClr val="tx1"/>
                </a:solidFill>
              </a:rPr>
              <a:t>man &lt;command name&gt;</a:t>
            </a:r>
          </a:p>
          <a:p>
            <a:pPr eaLnBrk="1" hangingPunct="1"/>
            <a:r>
              <a:rPr lang="en-US" altLang="en-US" sz="2400">
                <a:solidFill>
                  <a:schemeClr val="accent5">
                    <a:lumMod val="25000"/>
                  </a:schemeClr>
                </a:solidFill>
              </a:rPr>
              <a:t>man formats and prints the system manual pages</a:t>
            </a:r>
          </a:p>
          <a:p>
            <a:pPr eaLnBrk="1" hangingPunct="1"/>
            <a:r>
              <a:rPr lang="en-US" altLang="en-US" sz="2400">
                <a:solidFill>
                  <a:schemeClr val="tx1"/>
                </a:solidFill>
              </a:rPr>
              <a:t>-k </a:t>
            </a:r>
            <a:r>
              <a:rPr lang="en-US" altLang="en-US" sz="2400">
                <a:solidFill>
                  <a:schemeClr val="accent5">
                    <a:lumMod val="25000"/>
                  </a:schemeClr>
                </a:solidFill>
              </a:rPr>
              <a:t>keyword search</a:t>
            </a:r>
          </a:p>
          <a:p>
            <a:pPr lvl="1" eaLnBrk="1" hangingPunct="1"/>
            <a:r>
              <a:rPr lang="en-US" altLang="en-US">
                <a:solidFill>
                  <a:schemeClr val="accent5">
                    <a:lumMod val="25000"/>
                  </a:schemeClr>
                </a:solidFill>
              </a:rPr>
              <a:t>do keyword search for applicable man pages (same as the apropos command) in the </a:t>
            </a:r>
            <a:r>
              <a:rPr lang="en-US" altLang="en-US" err="1">
                <a:solidFill>
                  <a:schemeClr val="accent5">
                    <a:lumMod val="25000"/>
                  </a:schemeClr>
                </a:solidFill>
              </a:rPr>
              <a:t>whatis</a:t>
            </a:r>
            <a:r>
              <a:rPr lang="en-US" altLang="en-US">
                <a:solidFill>
                  <a:schemeClr val="accent5">
                    <a:lumMod val="25000"/>
                  </a:schemeClr>
                </a:solidFill>
              </a:rPr>
              <a:t> database</a:t>
            </a:r>
          </a:p>
          <a:p>
            <a:pPr eaLnBrk="1" hangingPunct="1"/>
            <a:r>
              <a:rPr lang="en-US" altLang="en-US" sz="2400">
                <a:solidFill>
                  <a:schemeClr val="accent5">
                    <a:lumMod val="25000"/>
                  </a:schemeClr>
                </a:solidFill>
              </a:rPr>
              <a:t>Arguments that appear in square brackets [</a:t>
            </a:r>
            <a:r>
              <a:rPr lang="en-US" altLang="en-US" sz="2400">
                <a:solidFill>
                  <a:schemeClr val="tx1"/>
                </a:solidFill>
              </a:rPr>
              <a:t>…</a:t>
            </a:r>
            <a:r>
              <a:rPr lang="en-US" altLang="en-US" sz="2400">
                <a:solidFill>
                  <a:schemeClr val="accent5">
                    <a:lumMod val="25000"/>
                  </a:schemeClr>
                </a:solidFill>
              </a:rPr>
              <a:t>] are optional</a:t>
            </a:r>
          </a:p>
          <a:p>
            <a:r>
              <a:rPr lang="en-US" sz="2400">
                <a:solidFill>
                  <a:schemeClr val="accent5">
                    <a:lumMod val="25000"/>
                  </a:schemeClr>
                </a:solidFill>
              </a:rPr>
              <a:t>Of course, this information is available on the web now</a:t>
            </a:r>
          </a:p>
        </p:txBody>
      </p:sp>
      <p:sp>
        <p:nvSpPr>
          <p:cNvPr id="3" name="Slide Number Placeholder 2"/>
          <p:cNvSpPr>
            <a:spLocks noGrp="1"/>
          </p:cNvSpPr>
          <p:nvPr>
            <p:ph type="sldNum" sz="quarter" idx="12"/>
          </p:nvPr>
        </p:nvSpPr>
        <p:spPr/>
        <p:txBody>
          <a:bodyPr/>
          <a:lstStyle/>
          <a:p>
            <a:fld id="{263E268E-DA18-874E-8CBA-6F80F366F288}" type="slidenum">
              <a:rPr lang="en-US" smtClean="0"/>
              <a:t>20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29441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5474" y="219137"/>
            <a:ext cx="8655626" cy="1025963"/>
          </a:xfrm>
        </p:spPr>
        <p:txBody>
          <a:bodyPr>
            <a:noAutofit/>
          </a:bodyPr>
          <a:lstStyle/>
          <a:p>
            <a:r>
              <a:rPr lang="en-US" altLang="en-US" sz="4000"/>
              <a:t>Clusters and Batch Submission</a:t>
            </a:r>
            <a:endParaRPr lang="en-US" sz="4000"/>
          </a:p>
        </p:txBody>
      </p:sp>
      <p:sp>
        <p:nvSpPr>
          <p:cNvPr id="7" name="Content Placeholder 6"/>
          <p:cNvSpPr>
            <a:spLocks noGrp="1"/>
          </p:cNvSpPr>
          <p:nvPr>
            <p:ph idx="1"/>
          </p:nvPr>
        </p:nvSpPr>
        <p:spPr/>
        <p:txBody>
          <a:bodyPr>
            <a:normAutofit/>
          </a:bodyPr>
          <a:lstStyle/>
          <a:p>
            <a:pPr eaLnBrk="1" hangingPunct="1">
              <a:lnSpc>
                <a:spcPct val="150000"/>
              </a:lnSpc>
            </a:pPr>
            <a:r>
              <a:rPr lang="en-US" altLang="en-US" sz="2400" err="1">
                <a:solidFill>
                  <a:schemeClr val="tx1"/>
                </a:solidFill>
              </a:rPr>
              <a:t>Slurm</a:t>
            </a:r>
            <a:r>
              <a:rPr lang="en-US" altLang="en-US" sz="2400">
                <a:solidFill>
                  <a:schemeClr val="accent5">
                    <a:lumMod val="25000"/>
                  </a:schemeClr>
                </a:solidFill>
              </a:rPr>
              <a:t> is the batch submission program we use on the  Longleaf and Dogwood clusters</a:t>
            </a:r>
          </a:p>
          <a:p>
            <a:pPr eaLnBrk="1" hangingPunct="1">
              <a:lnSpc>
                <a:spcPct val="150000"/>
              </a:lnSpc>
            </a:pPr>
            <a:r>
              <a:rPr lang="en-US" altLang="en-US" sz="2400">
                <a:solidFill>
                  <a:schemeClr val="accent5">
                    <a:lumMod val="25000"/>
                  </a:schemeClr>
                </a:solidFill>
              </a:rPr>
              <a:t>Don’t run your HPC work on the login nodes</a:t>
            </a:r>
          </a:p>
          <a:p>
            <a:pPr eaLnBrk="1" hangingPunct="1">
              <a:lnSpc>
                <a:spcPct val="150000"/>
              </a:lnSpc>
            </a:pPr>
            <a:r>
              <a:rPr lang="en-US" altLang="en-US" sz="2400">
                <a:solidFill>
                  <a:schemeClr val="accent5">
                    <a:lumMod val="25000"/>
                  </a:schemeClr>
                </a:solidFill>
              </a:rPr>
              <a:t>Submit your work to the entire cluster through </a:t>
            </a:r>
            <a:r>
              <a:rPr lang="en-US" altLang="en-US" sz="2400" err="1">
                <a:solidFill>
                  <a:schemeClr val="tx1"/>
                </a:solidFill>
              </a:rPr>
              <a:t>Slurm</a:t>
            </a:r>
            <a:r>
              <a:rPr lang="en-US" altLang="en-US" sz="2400">
                <a:solidFill>
                  <a:schemeClr val="accent5">
                    <a:lumMod val="25000"/>
                  </a:schemeClr>
                </a:solidFill>
              </a:rPr>
              <a:t> using </a:t>
            </a:r>
            <a:r>
              <a:rPr lang="en-US" altLang="en-US" sz="2400" err="1">
                <a:solidFill>
                  <a:schemeClr val="tx1"/>
                </a:solidFill>
              </a:rPr>
              <a:t>sbatch</a:t>
            </a:r>
            <a:r>
              <a:rPr lang="en-US" altLang="en-US" sz="2400">
                <a:solidFill>
                  <a:schemeClr val="accent5">
                    <a:lumMod val="25000"/>
                  </a:schemeClr>
                </a:solidFill>
              </a:rPr>
              <a:t> and </a:t>
            </a:r>
            <a:r>
              <a:rPr lang="en-US" altLang="en-US" sz="2400" err="1">
                <a:solidFill>
                  <a:schemeClr val="tx1"/>
                </a:solidFill>
              </a:rPr>
              <a:t>srun</a:t>
            </a:r>
            <a:r>
              <a:rPr lang="en-US" altLang="en-US" sz="2400">
                <a:solidFill>
                  <a:schemeClr val="accent5">
                    <a:lumMod val="25000"/>
                  </a:schemeClr>
                </a:solidFill>
              </a:rPr>
              <a:t>  </a:t>
            </a:r>
          </a:p>
          <a:p>
            <a:pPr eaLnBrk="1" hangingPunct="1">
              <a:lnSpc>
                <a:spcPct val="150000"/>
              </a:lnSpc>
            </a:pPr>
            <a:r>
              <a:rPr lang="en-US" altLang="en-US" sz="2400">
                <a:solidFill>
                  <a:schemeClr val="accent5">
                    <a:lumMod val="25000"/>
                  </a:schemeClr>
                </a:solidFill>
              </a:rPr>
              <a:t>The point here is to let the scheduler decide where and when to best do the work</a:t>
            </a:r>
          </a:p>
        </p:txBody>
      </p:sp>
      <p:sp>
        <p:nvSpPr>
          <p:cNvPr id="3" name="Slide Number Placeholder 2"/>
          <p:cNvSpPr>
            <a:spLocks noGrp="1"/>
          </p:cNvSpPr>
          <p:nvPr>
            <p:ph type="sldNum" sz="quarter" idx="12"/>
          </p:nvPr>
        </p:nvSpPr>
        <p:spPr/>
        <p:txBody>
          <a:bodyPr/>
          <a:lstStyle/>
          <a:p>
            <a:fld id="{263E268E-DA18-874E-8CBA-6F80F366F288}" type="slidenum">
              <a:rPr lang="en-US" smtClean="0"/>
              <a:t>21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74325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Working with Files and Directories</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22</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descr="unix1">
            <a:extLst>
              <a:ext uri="{FF2B5EF4-FFF2-40B4-BE49-F238E27FC236}">
                <a16:creationId xmlns:a16="http://schemas.microsoft.com/office/drawing/2014/main" id="{2B190339-C978-409B-988F-C107BE200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481138"/>
            <a:ext cx="767412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42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i="1" err="1">
                <a:solidFill>
                  <a:schemeClr val="tx1"/>
                </a:solidFill>
              </a:rPr>
              <a:t>pwd</a:t>
            </a:r>
            <a:r>
              <a:rPr lang="en-US" sz="4000"/>
              <a:t> – Print Working Directory</a:t>
            </a:r>
          </a:p>
        </p:txBody>
      </p:sp>
      <p:sp>
        <p:nvSpPr>
          <p:cNvPr id="7" name="Content Placeholder 6"/>
          <p:cNvSpPr>
            <a:spLocks noGrp="1"/>
          </p:cNvSpPr>
          <p:nvPr>
            <p:ph idx="1"/>
          </p:nvPr>
        </p:nvSpPr>
        <p:spPr/>
        <p:txBody>
          <a:bodyPr>
            <a:normAutofit fontScale="85000" lnSpcReduction="20000"/>
          </a:bodyPr>
          <a:lstStyle/>
          <a:p>
            <a:pPr eaLnBrk="1" hangingPunct="1"/>
            <a:r>
              <a:rPr lang="en-US" altLang="en-US" sz="2900">
                <a:solidFill>
                  <a:schemeClr val="accent5">
                    <a:lumMod val="25000"/>
                  </a:schemeClr>
                </a:solidFill>
              </a:rPr>
              <a:t>The </a:t>
            </a:r>
            <a:r>
              <a:rPr lang="en-US" altLang="en-US" sz="2900" err="1">
                <a:solidFill>
                  <a:schemeClr val="tx1"/>
                </a:solidFill>
              </a:rPr>
              <a:t>pwd</a:t>
            </a:r>
            <a:r>
              <a:rPr lang="en-US" altLang="en-US" sz="2900">
                <a:solidFill>
                  <a:schemeClr val="accent5">
                    <a:lumMod val="25000"/>
                  </a:schemeClr>
                </a:solidFill>
              </a:rPr>
              <a:t> command shows the full, absolute path to your current location in the filesystem</a:t>
            </a:r>
          </a:p>
          <a:p>
            <a:pPr lvl="1" eaLnBrk="1" hangingPunct="1"/>
            <a:r>
              <a:rPr lang="en-US" altLang="en-US" sz="2600">
                <a:solidFill>
                  <a:schemeClr val="accent5">
                    <a:lumMod val="25000"/>
                  </a:schemeClr>
                </a:solidFill>
              </a:rPr>
              <a:t>Absolute paths are “fully qualified” (e.g., /</a:t>
            </a:r>
            <a:r>
              <a:rPr lang="en-US" altLang="en-US" sz="2600" err="1">
                <a:solidFill>
                  <a:schemeClr val="accent5">
                    <a:lumMod val="25000"/>
                  </a:schemeClr>
                </a:solidFill>
              </a:rPr>
              <a:t>usr</a:t>
            </a:r>
            <a:r>
              <a:rPr lang="en-US" altLang="en-US" sz="2600">
                <a:solidFill>
                  <a:schemeClr val="accent5">
                    <a:lumMod val="25000"/>
                  </a:schemeClr>
                </a:solidFill>
              </a:rPr>
              <a:t>/bin/ls)</a:t>
            </a:r>
          </a:p>
          <a:p>
            <a:pPr lvl="1" eaLnBrk="1" hangingPunct="1"/>
            <a:r>
              <a:rPr lang="en-US" altLang="en-US" sz="2600">
                <a:solidFill>
                  <a:schemeClr val="accent5">
                    <a:lumMod val="25000"/>
                  </a:schemeClr>
                </a:solidFill>
              </a:rPr>
              <a:t>Relative paths reference locations one or more levels up or down from the current working directory</a:t>
            </a:r>
          </a:p>
          <a:p>
            <a:pPr eaLnBrk="1" hangingPunct="1"/>
            <a:r>
              <a:rPr lang="en-US" altLang="en-US" sz="2900">
                <a:solidFill>
                  <a:schemeClr val="accent5">
                    <a:lumMod val="25000"/>
                  </a:schemeClr>
                </a:solidFill>
              </a:rPr>
              <a:t>“.” a period or single “dot” always refers to your current directory</a:t>
            </a:r>
          </a:p>
          <a:p>
            <a:pPr eaLnBrk="1" hangingPunct="1"/>
            <a:r>
              <a:rPr lang="en-US" altLang="en-US" sz="2900">
                <a:solidFill>
                  <a:schemeClr val="accent5">
                    <a:lumMod val="25000"/>
                  </a:schemeClr>
                </a:solidFill>
              </a:rPr>
              <a:t>“..” dot-dot always refers to your </a:t>
            </a:r>
            <a:r>
              <a:rPr lang="en-US" altLang="en-US" sz="2900">
                <a:solidFill>
                  <a:schemeClr val="tx1"/>
                </a:solidFill>
              </a:rPr>
              <a:t>parent directory </a:t>
            </a:r>
            <a:r>
              <a:rPr lang="en-US" altLang="en-US" sz="2900">
                <a:solidFill>
                  <a:schemeClr val="accent5">
                    <a:lumMod val="25000"/>
                  </a:schemeClr>
                </a:solidFill>
              </a:rPr>
              <a:t>(i.e., the one above your current directory in the  hierarchy)</a:t>
            </a:r>
          </a:p>
          <a:p>
            <a:pPr eaLnBrk="1" hangingPunct="1"/>
            <a:r>
              <a:rPr lang="en-US" altLang="en-US" sz="2900">
                <a:solidFill>
                  <a:schemeClr val="accent5">
                    <a:lumMod val="25000"/>
                  </a:schemeClr>
                </a:solidFill>
              </a:rPr>
              <a:t>After logging on to a Linux system, you are in your home directory: </a:t>
            </a:r>
          </a:p>
          <a:p>
            <a:pPr lvl="1"/>
            <a:r>
              <a:rPr lang="en-US" altLang="en-US" sz="2700">
                <a:solidFill>
                  <a:schemeClr val="accent5">
                    <a:lumMod val="25000"/>
                  </a:schemeClr>
                </a:solidFill>
              </a:rPr>
              <a:t>$ </a:t>
            </a:r>
            <a:r>
              <a:rPr lang="en-US" altLang="en-US" sz="2700" err="1">
                <a:solidFill>
                  <a:schemeClr val="accent5">
                    <a:lumMod val="25000"/>
                  </a:schemeClr>
                </a:solidFill>
              </a:rPr>
              <a:t>pwd</a:t>
            </a:r>
            <a:r>
              <a:rPr lang="en-US" altLang="en-US" sz="2700">
                <a:solidFill>
                  <a:schemeClr val="accent5">
                    <a:lumMod val="25000"/>
                  </a:schemeClr>
                </a:solidFill>
              </a:rPr>
              <a:t> /</a:t>
            </a:r>
            <a:r>
              <a:rPr lang="en-US" altLang="en-US" sz="2700" err="1">
                <a:solidFill>
                  <a:schemeClr val="accent5">
                    <a:lumMod val="25000"/>
                  </a:schemeClr>
                </a:solidFill>
              </a:rPr>
              <a:t>nas</a:t>
            </a:r>
            <a:r>
              <a:rPr lang="en-US" altLang="en-US" sz="2700">
                <a:solidFill>
                  <a:schemeClr val="accent5">
                    <a:lumMod val="25000"/>
                  </a:schemeClr>
                </a:solidFill>
              </a:rPr>
              <a:t>/longleaf/home/</a:t>
            </a:r>
            <a:r>
              <a:rPr lang="en-US" altLang="en-US" sz="2700" err="1">
                <a:solidFill>
                  <a:schemeClr val="accent5">
                    <a:lumMod val="25000"/>
                  </a:schemeClr>
                </a:solidFill>
              </a:rPr>
              <a:t>youronyen</a:t>
            </a:r>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89211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cd</a:t>
            </a:r>
            <a:r>
              <a:rPr lang="en-US" altLang="en-US" sz="4000"/>
              <a:t> – Change Directory</a:t>
            </a:r>
            <a:endParaRPr lang="en-US" sz="4000"/>
          </a:p>
        </p:txBody>
      </p:sp>
      <p:sp>
        <p:nvSpPr>
          <p:cNvPr id="7" name="Content Placeholder 6"/>
          <p:cNvSpPr>
            <a:spLocks noGrp="1"/>
          </p:cNvSpPr>
          <p:nvPr>
            <p:ph idx="1"/>
          </p:nvPr>
        </p:nvSpPr>
        <p:spPr/>
        <p:txBody>
          <a:bodyPr>
            <a:normAutofit lnSpcReduction="10000"/>
          </a:bodyPr>
          <a:lstStyle/>
          <a:p>
            <a:pPr eaLnBrk="1" hangingPunct="1"/>
            <a:r>
              <a:rPr lang="en-US" altLang="en-US" sz="2600">
                <a:solidFill>
                  <a:schemeClr val="tx1"/>
                </a:solidFill>
              </a:rPr>
              <a:t>cd &lt;path&gt;</a:t>
            </a:r>
            <a:r>
              <a:rPr lang="en-US" altLang="en-US" sz="2600">
                <a:solidFill>
                  <a:schemeClr val="accent5">
                    <a:lumMod val="25000"/>
                  </a:schemeClr>
                </a:solidFill>
              </a:rPr>
              <a:t> </a:t>
            </a:r>
          </a:p>
          <a:p>
            <a:pPr eaLnBrk="1" hangingPunct="1"/>
            <a:r>
              <a:rPr lang="en-US" altLang="en-US" sz="2600">
                <a:solidFill>
                  <a:schemeClr val="accent5">
                    <a:lumMod val="25000"/>
                  </a:schemeClr>
                </a:solidFill>
              </a:rPr>
              <a:t>Changes your current working directory to path (which can either an absolute or relative path).</a:t>
            </a:r>
          </a:p>
          <a:p>
            <a:pPr lvl="1" eaLnBrk="1" hangingPunct="1"/>
            <a:r>
              <a:rPr lang="en-US" altLang="en-US" sz="2100">
                <a:solidFill>
                  <a:schemeClr val="accent5">
                    <a:lumMod val="25000"/>
                  </a:schemeClr>
                </a:solidFill>
              </a:rPr>
              <a:t>a common relative paths to use is ‘</a:t>
            </a:r>
            <a:r>
              <a:rPr lang="en-US" altLang="en-US" sz="2100">
                <a:solidFill>
                  <a:schemeClr val="tx1"/>
                </a:solidFill>
              </a:rPr>
              <a:t>..</a:t>
            </a:r>
            <a:r>
              <a:rPr lang="en-US" altLang="en-US" sz="2100">
                <a:solidFill>
                  <a:schemeClr val="accent5">
                    <a:lumMod val="25000"/>
                  </a:schemeClr>
                </a:solidFill>
              </a:rPr>
              <a:t>’ (i.e., the parent directory of the current </a:t>
            </a:r>
            <a:r>
              <a:rPr lang="en-US" altLang="en-US" sz="2100" err="1">
                <a:solidFill>
                  <a:schemeClr val="accent5">
                    <a:lumMod val="25000"/>
                  </a:schemeClr>
                </a:solidFill>
              </a:rPr>
              <a:t>dir</a:t>
            </a:r>
            <a:r>
              <a:rPr lang="en-US" altLang="en-US" sz="2100">
                <a:solidFill>
                  <a:schemeClr val="accent5">
                    <a:lumMod val="25000"/>
                  </a:schemeClr>
                </a:solidFill>
              </a:rPr>
              <a:t>)</a:t>
            </a:r>
          </a:p>
          <a:p>
            <a:pPr eaLnBrk="1" hangingPunct="1"/>
            <a:r>
              <a:rPr lang="en-US" altLang="en-US" sz="2600">
                <a:solidFill>
                  <a:schemeClr val="tx1"/>
                </a:solidFill>
              </a:rPr>
              <a:t>cd</a:t>
            </a:r>
            <a:r>
              <a:rPr lang="en-US" altLang="en-US" sz="2600">
                <a:solidFill>
                  <a:schemeClr val="accent5">
                    <a:lumMod val="25000"/>
                  </a:schemeClr>
                </a:solidFill>
              </a:rPr>
              <a:t> </a:t>
            </a:r>
          </a:p>
          <a:p>
            <a:pPr lvl="1" eaLnBrk="1" hangingPunct="1"/>
            <a:r>
              <a:rPr lang="en-US" altLang="en-US" sz="2100">
                <a:solidFill>
                  <a:schemeClr val="accent5">
                    <a:lumMod val="25000"/>
                  </a:schemeClr>
                </a:solidFill>
              </a:rPr>
              <a:t>by itself changes to your home directory </a:t>
            </a:r>
          </a:p>
          <a:p>
            <a:pPr eaLnBrk="1" hangingPunct="1"/>
            <a:r>
              <a:rPr lang="en-US" altLang="en-US" sz="2600">
                <a:solidFill>
                  <a:schemeClr val="accent5">
                    <a:lumMod val="25000"/>
                  </a:schemeClr>
                </a:solidFill>
              </a:rPr>
              <a:t>cd </a:t>
            </a:r>
            <a:r>
              <a:rPr lang="en-US" altLang="en-US" sz="2600">
                <a:solidFill>
                  <a:schemeClr val="tx1"/>
                </a:solidFill>
              </a:rPr>
              <a:t>–</a:t>
            </a:r>
            <a:r>
              <a:rPr lang="en-US" altLang="en-US" sz="2600">
                <a:solidFill>
                  <a:schemeClr val="accent5">
                    <a:lumMod val="25000"/>
                  </a:schemeClr>
                </a:solidFill>
              </a:rPr>
              <a:t> </a:t>
            </a:r>
          </a:p>
          <a:p>
            <a:pPr lvl="1" eaLnBrk="1" hangingPunct="1"/>
            <a:r>
              <a:rPr lang="en-US" altLang="en-US" sz="2100">
                <a:solidFill>
                  <a:schemeClr val="accent5">
                    <a:lumMod val="25000"/>
                  </a:schemeClr>
                </a:solidFill>
              </a:rPr>
              <a:t>returns to your previous working directory</a:t>
            </a:r>
          </a:p>
          <a:p>
            <a:pPr eaLnBrk="1" hangingPunct="1"/>
            <a:r>
              <a:rPr lang="en-US" altLang="en-US" sz="2600">
                <a:solidFill>
                  <a:schemeClr val="accent5">
                    <a:lumMod val="25000"/>
                  </a:schemeClr>
                </a:solidFill>
              </a:rPr>
              <a:t>cd </a:t>
            </a:r>
            <a:r>
              <a:rPr lang="en-US" altLang="en-US" sz="2600">
                <a:solidFill>
                  <a:schemeClr val="tx1"/>
                </a:solidFill>
              </a:rPr>
              <a:t>~</a:t>
            </a:r>
            <a:r>
              <a:rPr lang="en-US" altLang="en-US" sz="2600">
                <a:solidFill>
                  <a:schemeClr val="accent5">
                    <a:lumMod val="25000"/>
                  </a:schemeClr>
                </a:solidFill>
              </a:rPr>
              <a:t>/</a:t>
            </a:r>
            <a:r>
              <a:rPr lang="en-US" altLang="en-US" sz="2600" err="1">
                <a:solidFill>
                  <a:schemeClr val="accent5">
                    <a:lumMod val="25000"/>
                  </a:schemeClr>
                </a:solidFill>
              </a:rPr>
              <a:t>projectA</a:t>
            </a:r>
            <a:r>
              <a:rPr lang="en-US" altLang="en-US" sz="2600">
                <a:solidFill>
                  <a:schemeClr val="accent5">
                    <a:lumMod val="25000"/>
                  </a:schemeClr>
                </a:solidFill>
              </a:rPr>
              <a:t>/run</a:t>
            </a:r>
          </a:p>
          <a:p>
            <a:pPr lvl="1" eaLnBrk="1" hangingPunct="1"/>
            <a:r>
              <a:rPr lang="en-US" altLang="en-US" sz="2100">
                <a:solidFill>
                  <a:schemeClr val="accent5">
                    <a:lumMod val="25000"/>
                  </a:schemeClr>
                </a:solidFill>
              </a:rPr>
              <a:t>the tilde grapheme ‘</a:t>
            </a:r>
            <a:r>
              <a:rPr lang="en-US" altLang="en-US" sz="2100">
                <a:solidFill>
                  <a:schemeClr val="tx1"/>
                </a:solidFill>
              </a:rPr>
              <a:t>~</a:t>
            </a:r>
            <a:r>
              <a:rPr lang="en-US" altLang="en-US" sz="2100">
                <a:solidFill>
                  <a:schemeClr val="accent5">
                    <a:lumMod val="25000"/>
                  </a:schemeClr>
                </a:solidFill>
              </a:rPr>
              <a:t>’ is a shortcut for your home directory</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6657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cd</a:t>
            </a:r>
            <a:r>
              <a:rPr lang="en-US" altLang="en-US" sz="4000"/>
              <a:t> Examples</a:t>
            </a:r>
            <a:endParaRPr lang="en-US" sz="4000"/>
          </a:p>
        </p:txBody>
      </p:sp>
      <p:sp>
        <p:nvSpPr>
          <p:cNvPr id="7" name="Content Placeholder 6"/>
          <p:cNvSpPr>
            <a:spLocks noGrp="1"/>
          </p:cNvSpPr>
          <p:nvPr>
            <p:ph idx="1"/>
          </p:nvPr>
        </p:nvSpPr>
        <p:spPr>
          <a:xfrm>
            <a:off x="352424" y="1245099"/>
            <a:ext cx="8433550" cy="5111251"/>
          </a:xfrm>
        </p:spPr>
        <p:txBody>
          <a:bodyPr>
            <a:normAutofit fontScale="25000" lnSpcReduction="20000"/>
          </a:bodyPr>
          <a:lstStyle/>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pwd</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nas</a:t>
            </a:r>
            <a:r>
              <a:rPr lang="en-US" altLang="en-US" sz="8000" b="1">
                <a:solidFill>
                  <a:schemeClr val="accent5">
                    <a:lumMod val="25000"/>
                  </a:schemeClr>
                </a:solidFill>
                <a:latin typeface="Courier New" panose="02070309020205020404" pitchFamily="49" charset="0"/>
                <a:cs typeface="Courier New" panose="02070309020205020404" pitchFamily="49" charset="0"/>
              </a:rPr>
              <a:t>/longleaf/apps/admin/scripts/accounts/longleaf</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cd -</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pwd</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nas</a:t>
            </a:r>
            <a:r>
              <a:rPr lang="en-US" altLang="en-US" sz="8000" b="1">
                <a:solidFill>
                  <a:schemeClr val="accent5">
                    <a:lumMod val="25000"/>
                  </a:schemeClr>
                </a:solidFill>
                <a:latin typeface="Courier New" panose="02070309020205020404" pitchFamily="49" charset="0"/>
                <a:cs typeface="Courier New" panose="02070309020205020404" pitchFamily="49" charset="0"/>
              </a:rPr>
              <a:t>/longleaf/home/wschulz</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cd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etc</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pwd</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etc</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cd</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[wschulz@longleaf-login2 ~]$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pwd</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nas</a:t>
            </a:r>
            <a:r>
              <a:rPr lang="en-US" altLang="en-US" sz="8000" b="1">
                <a:solidFill>
                  <a:schemeClr val="accent5">
                    <a:lumMod val="25000"/>
                  </a:schemeClr>
                </a:solidFill>
                <a:latin typeface="Courier New" panose="02070309020205020404" pitchFamily="49" charset="0"/>
                <a:cs typeface="Courier New" panose="02070309020205020404" pitchFamily="49" charset="0"/>
              </a:rPr>
              <a:t>/longleaf/home/wschulz</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[wschulz@longleaf-login2 ~]$ cd -</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etc</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cd ..</a:t>
            </a: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[longleaf]$ </a:t>
            </a:r>
            <a:r>
              <a:rPr lang="en-US" altLang="en-US" sz="8000" b="1" err="1">
                <a:solidFill>
                  <a:schemeClr val="accent5">
                    <a:lumMod val="25000"/>
                  </a:schemeClr>
                </a:solidFill>
                <a:latin typeface="Courier New" panose="02070309020205020404" pitchFamily="49" charset="0"/>
                <a:cs typeface="Courier New" panose="02070309020205020404" pitchFamily="49" charset="0"/>
              </a:rPr>
              <a:t>pwd</a:t>
            </a:r>
            <a:endParaRPr lang="en-US" altLang="en-US" sz="8000" b="1">
              <a:solidFill>
                <a:schemeClr val="accent5">
                  <a:lumMod val="25000"/>
                </a:schemeClr>
              </a:solidFill>
              <a:latin typeface="Courier New" panose="02070309020205020404" pitchFamily="49" charset="0"/>
              <a:cs typeface="Courier New" panose="02070309020205020404" pitchFamily="49" charset="0"/>
            </a:endParaRPr>
          </a:p>
          <a:p>
            <a:pPr marL="0" indent="0" eaLnBrk="1" hangingPunct="1">
              <a:buNone/>
            </a:pPr>
            <a:r>
              <a:rPr lang="en-US" altLang="en-US" sz="8000" b="1">
                <a:solidFill>
                  <a:schemeClr val="accent5">
                    <a:lumMod val="25000"/>
                  </a:schemeClr>
                </a:solidFill>
                <a:latin typeface="Courier New" panose="02070309020205020404" pitchFamily="49" charset="0"/>
                <a:cs typeface="Courier New" panose="02070309020205020404" pitchFamily="49" charset="0"/>
              </a:rPr>
              <a: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25</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40567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t>ls</a:t>
            </a:r>
            <a:r>
              <a:rPr lang="en-US" altLang="en-US" sz="4000"/>
              <a:t> -- List </a:t>
            </a:r>
            <a:endParaRPr lang="en-US" sz="4000"/>
          </a:p>
        </p:txBody>
      </p:sp>
      <p:sp>
        <p:nvSpPr>
          <p:cNvPr id="7" name="Content Placeholder 6"/>
          <p:cNvSpPr>
            <a:spLocks noGrp="1"/>
          </p:cNvSpPr>
          <p:nvPr>
            <p:ph idx="1"/>
          </p:nvPr>
        </p:nvSpPr>
        <p:spPr/>
        <p:txBody>
          <a:bodyPr>
            <a:normAutofit/>
          </a:bodyPr>
          <a:lstStyle/>
          <a:p>
            <a:pPr eaLnBrk="1" hangingPunct="1">
              <a:lnSpc>
                <a:spcPct val="80000"/>
              </a:lnSpc>
            </a:pPr>
            <a:r>
              <a:rPr lang="en-US" altLang="en-US" sz="2800">
                <a:solidFill>
                  <a:schemeClr val="tx1"/>
                </a:solidFill>
              </a:rPr>
              <a:t>ls</a:t>
            </a:r>
            <a:r>
              <a:rPr lang="en-US" altLang="en-US" sz="2800">
                <a:solidFill>
                  <a:schemeClr val="accent5">
                    <a:lumMod val="25000"/>
                  </a:schemeClr>
                </a:solidFill>
              </a:rPr>
              <a:t> - lists the contents of a directory. </a:t>
            </a:r>
          </a:p>
          <a:p>
            <a:pPr lvl="1" eaLnBrk="1" hangingPunct="1">
              <a:lnSpc>
                <a:spcPct val="80000"/>
              </a:lnSpc>
            </a:pPr>
            <a:r>
              <a:rPr lang="en-US" altLang="en-US" sz="2800">
                <a:solidFill>
                  <a:schemeClr val="accent5">
                    <a:lumMod val="25000"/>
                  </a:schemeClr>
                </a:solidFill>
              </a:rPr>
              <a:t>If no target is given, then the contents of the current working directory are displayed</a:t>
            </a:r>
          </a:p>
          <a:p>
            <a:pPr eaLnBrk="1" hangingPunct="1">
              <a:lnSpc>
                <a:spcPct val="80000"/>
              </a:lnSpc>
            </a:pPr>
            <a:r>
              <a:rPr lang="en-US" altLang="en-US" sz="2800">
                <a:solidFill>
                  <a:schemeClr val="accent5">
                    <a:lumMod val="25000"/>
                  </a:schemeClr>
                </a:solidFill>
              </a:rPr>
              <a:t>By default, “</a:t>
            </a:r>
            <a:r>
              <a:rPr lang="en-US" altLang="en-US" sz="2800">
                <a:solidFill>
                  <a:schemeClr val="tx1"/>
                </a:solidFill>
              </a:rPr>
              <a:t>ls</a:t>
            </a:r>
            <a:r>
              <a:rPr lang="en-US" altLang="en-US" sz="2800">
                <a:solidFill>
                  <a:schemeClr val="accent5">
                    <a:lumMod val="25000"/>
                  </a:schemeClr>
                </a:solidFill>
              </a:rPr>
              <a:t>” doesn't show you all the entries in a directory - files and directories that begin with a dot (</a:t>
            </a:r>
            <a:r>
              <a:rPr lang="en-US" altLang="en-US" sz="2800">
                <a:solidFill>
                  <a:schemeClr val="tx1"/>
                </a:solidFill>
              </a:rPr>
              <a:t>.</a:t>
            </a:r>
            <a:r>
              <a:rPr lang="en-US" altLang="en-US" sz="2800">
                <a:solidFill>
                  <a:schemeClr val="accent5">
                    <a:lumMod val="25000"/>
                  </a:schemeClr>
                </a:solidFill>
              </a:rPr>
              <a:t>) are hidden (including '</a:t>
            </a:r>
            <a:r>
              <a:rPr lang="en-US" altLang="en-US" sz="2800">
                <a:solidFill>
                  <a:schemeClr val="tx1"/>
                </a:solidFill>
              </a:rPr>
              <a:t>.</a:t>
            </a:r>
            <a:r>
              <a:rPr lang="en-US" altLang="en-US" sz="2800">
                <a:solidFill>
                  <a:schemeClr val="accent5">
                    <a:lumMod val="25000"/>
                  </a:schemeClr>
                </a:solidFill>
              </a:rPr>
              <a:t>' and '</a:t>
            </a:r>
            <a:r>
              <a:rPr lang="en-US" altLang="en-US" sz="2800">
                <a:solidFill>
                  <a:schemeClr val="tx1"/>
                </a:solidFill>
              </a:rPr>
              <a:t>..</a:t>
            </a:r>
            <a:r>
              <a:rPr lang="en-US" altLang="en-US" sz="2800">
                <a:solidFill>
                  <a:schemeClr val="accent5">
                    <a:lumMod val="25000"/>
                  </a:schemeClr>
                </a:solidFill>
              </a:rPr>
              <a:t>' which are always present)</a:t>
            </a:r>
          </a:p>
          <a:p>
            <a:pPr lvl="1" eaLnBrk="1" hangingPunct="1">
              <a:lnSpc>
                <a:spcPct val="80000"/>
              </a:lnSpc>
            </a:pPr>
            <a:r>
              <a:rPr lang="en-US" altLang="en-US" sz="2800">
                <a:solidFill>
                  <a:schemeClr val="accent5">
                    <a:lumMod val="25000"/>
                  </a:schemeClr>
                </a:solidFill>
              </a:rPr>
              <a:t>The reason for this is that files that begin with a “</a:t>
            </a:r>
            <a:r>
              <a:rPr lang="en-US" altLang="en-US" sz="2800">
                <a:solidFill>
                  <a:schemeClr val="tx1"/>
                </a:solidFill>
              </a:rPr>
              <a:t>.</a:t>
            </a:r>
            <a:r>
              <a:rPr lang="en-US" altLang="en-US" sz="2800">
                <a:solidFill>
                  <a:schemeClr val="accent5">
                    <a:lumMod val="25000"/>
                  </a:schemeClr>
                </a:solidFill>
              </a:rPr>
              <a:t>” usually contain important configuration information and should not be changed under normal circumstances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75431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i="1">
                <a:solidFill>
                  <a:schemeClr val="tx1"/>
                </a:solidFill>
              </a:rPr>
              <a:t>ls</a:t>
            </a:r>
            <a:r>
              <a:rPr lang="en-US" sz="4000"/>
              <a:t> – Useful Options</a:t>
            </a:r>
          </a:p>
        </p:txBody>
      </p:sp>
      <p:sp>
        <p:nvSpPr>
          <p:cNvPr id="7" name="Content Placeholder 6"/>
          <p:cNvSpPr>
            <a:spLocks noGrp="1"/>
          </p:cNvSpPr>
          <p:nvPr>
            <p:ph idx="1"/>
          </p:nvPr>
        </p:nvSpPr>
        <p:spPr/>
        <p:txBody>
          <a:bodyPr>
            <a:normAutofit lnSpcReduction="10000"/>
          </a:bodyPr>
          <a:lstStyle/>
          <a:p>
            <a:pPr eaLnBrk="1" hangingPunct="1"/>
            <a:r>
              <a:rPr lang="en-US" altLang="en-US" sz="3000">
                <a:solidFill>
                  <a:schemeClr val="accent5">
                    <a:lumMod val="25000"/>
                  </a:schemeClr>
                </a:solidFill>
              </a:rPr>
              <a:t>ls –a, show all files (or –A, to exclude ., ..)</a:t>
            </a:r>
          </a:p>
          <a:p>
            <a:pPr eaLnBrk="1" hangingPunct="1"/>
            <a:r>
              <a:rPr lang="en-US" altLang="en-US" sz="3000">
                <a:solidFill>
                  <a:schemeClr val="accent5">
                    <a:lumMod val="25000"/>
                  </a:schemeClr>
                </a:solidFill>
              </a:rPr>
              <a:t>ls –l, long listing</a:t>
            </a:r>
          </a:p>
          <a:p>
            <a:pPr lvl="1" eaLnBrk="1" hangingPunct="1"/>
            <a:r>
              <a:rPr lang="en-US" altLang="en-US" sz="2600">
                <a:solidFill>
                  <a:schemeClr val="accent5">
                    <a:lumMod val="25000"/>
                  </a:schemeClr>
                </a:solidFill>
              </a:rPr>
              <a:t>shows properties such as the size, type and ownership of files</a:t>
            </a:r>
          </a:p>
          <a:p>
            <a:pPr eaLnBrk="1" hangingPunct="1"/>
            <a:r>
              <a:rPr lang="en-US" altLang="en-US" sz="3000">
                <a:solidFill>
                  <a:schemeClr val="accent5">
                    <a:lumMod val="25000"/>
                  </a:schemeClr>
                </a:solidFill>
              </a:rPr>
              <a:t>ls –t, sort by time</a:t>
            </a:r>
          </a:p>
          <a:p>
            <a:pPr eaLnBrk="1" hangingPunct="1"/>
            <a:r>
              <a:rPr lang="en-US" altLang="en-US" sz="3000">
                <a:solidFill>
                  <a:schemeClr val="accent5">
                    <a:lumMod val="25000"/>
                  </a:schemeClr>
                </a:solidFill>
              </a:rPr>
              <a:t>ls –d, list directory name, not contents</a:t>
            </a:r>
          </a:p>
          <a:p>
            <a:pPr eaLnBrk="1" hangingPunct="1"/>
            <a:r>
              <a:rPr lang="en-US" altLang="en-US" sz="3000">
                <a:solidFill>
                  <a:schemeClr val="accent5">
                    <a:lumMod val="25000"/>
                  </a:schemeClr>
                </a:solidFill>
              </a:rPr>
              <a:t>ls –h, human readable file sizes </a:t>
            </a:r>
          </a:p>
          <a:p>
            <a:pPr eaLnBrk="1" hangingPunct="1"/>
            <a:r>
              <a:rPr lang="en-US" altLang="en-US" sz="3000">
                <a:solidFill>
                  <a:schemeClr val="accent5">
                    <a:lumMod val="25000"/>
                  </a:schemeClr>
                </a:solidFill>
              </a:rPr>
              <a:t>ls –F,  classify, appends symbol indicating type  </a:t>
            </a:r>
          </a:p>
          <a:p>
            <a:pPr lvl="1" eaLnBrk="1" hangingPunct="1"/>
            <a:r>
              <a:rPr lang="en-US" altLang="en-US" sz="2600">
                <a:solidFill>
                  <a:schemeClr val="accent5">
                    <a:lumMod val="25000"/>
                  </a:schemeClr>
                </a:solidFill>
              </a:rPr>
              <a:t>these can be combined,  “ls -a -l -h” or “ls –</a:t>
            </a:r>
            <a:r>
              <a:rPr lang="en-US" altLang="en-US" sz="2600" err="1">
                <a:solidFill>
                  <a:schemeClr val="accent5">
                    <a:lumMod val="25000"/>
                  </a:schemeClr>
                </a:solidFill>
              </a:rPr>
              <a:t>alh</a:t>
            </a:r>
            <a:r>
              <a:rPr lang="en-US" altLang="en-US" sz="2600">
                <a:solidFill>
                  <a:schemeClr val="accent5">
                    <a:lumMod val="25000"/>
                  </a:schemeClr>
                </a:solidFill>
              </a:rPr>
              <a:t>”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27</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9510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ls -al</a:t>
            </a:r>
            <a:endParaRPr lang="en-US" sz="4000" i="1">
              <a:solidFill>
                <a:schemeClr val="tx1"/>
              </a:solidFill>
            </a:endParaRPr>
          </a:p>
        </p:txBody>
      </p:sp>
      <p:sp>
        <p:nvSpPr>
          <p:cNvPr id="7" name="Content Placeholder 6"/>
          <p:cNvSpPr>
            <a:spLocks noGrp="1"/>
          </p:cNvSpPr>
          <p:nvPr>
            <p:ph idx="1"/>
          </p:nvPr>
        </p:nvSpPr>
        <p:spPr/>
        <p:txBody>
          <a:bodyPr>
            <a:normAutofit fontScale="92500" lnSpcReduction="20000"/>
          </a:bodyPr>
          <a:lstStyle/>
          <a:p>
            <a:pPr eaLnBrk="1" hangingPunct="1">
              <a:lnSpc>
                <a:spcPct val="95000"/>
              </a:lnSpc>
              <a:spcBef>
                <a:spcPct val="0"/>
              </a:spcBef>
              <a:spcAft>
                <a:spcPct val="0"/>
              </a:spcAft>
              <a:buClrTx/>
              <a:buSzTx/>
              <a:buFontTx/>
              <a:buNone/>
            </a:pPr>
            <a:r>
              <a:rPr lang="en-US" altLang="en-US" sz="2800">
                <a:solidFill>
                  <a:schemeClr val="tx1"/>
                </a:solidFill>
                <a:latin typeface="Arial" panose="020B0604020202020204" pitchFamily="34" charset="0"/>
              </a:rPr>
              <a:t>ls -al </a:t>
            </a:r>
            <a:r>
              <a:rPr lang="en-US" altLang="en-US" sz="2800">
                <a:solidFill>
                  <a:srgbClr val="000000"/>
                </a:solidFill>
                <a:latin typeface="Arial" panose="020B0604020202020204" pitchFamily="34" charset="0"/>
              </a:rPr>
              <a:t>lists directory contents with hidden files/directories in long listing format</a:t>
            </a:r>
            <a:endParaRPr lang="en-US" altLang="en-US" sz="2400">
              <a:solidFill>
                <a:schemeClr val="tx1"/>
              </a:solidFill>
              <a:latin typeface="Times New Roman" panose="02020603050405020304" pitchFamily="18" charset="0"/>
            </a:endParaRPr>
          </a:p>
          <a:p>
            <a:pPr eaLnBrk="1" hangingPunct="1">
              <a:lnSpc>
                <a:spcPct val="95000"/>
              </a:lnSpc>
              <a:spcBef>
                <a:spcPct val="0"/>
              </a:spcBef>
              <a:spcAft>
                <a:spcPct val="0"/>
              </a:spcAft>
              <a:buClrTx/>
              <a:buSzTx/>
              <a:buFontTx/>
              <a:buNone/>
            </a:pPr>
            <a:br>
              <a:rPr lang="en-US" altLang="en-US" sz="2800">
                <a:solidFill>
                  <a:srgbClr val="000000"/>
                </a:solidFill>
                <a:latin typeface="Arial" panose="020B0604020202020204" pitchFamily="34" charset="0"/>
              </a:rPr>
            </a:br>
            <a:r>
              <a:rPr lang="en-US" altLang="en-US" sz="2800">
                <a:solidFill>
                  <a:srgbClr val="000000"/>
                </a:solidFill>
                <a:latin typeface="Arial" panose="020B0604020202020204" pitchFamily="34" charset="0"/>
              </a:rPr>
              <a:t>The command, </a:t>
            </a:r>
            <a:r>
              <a:rPr lang="en-US" altLang="en-US" sz="2800">
                <a:solidFill>
                  <a:schemeClr val="tx1"/>
                </a:solidFill>
                <a:latin typeface="Arial" panose="020B0604020202020204" pitchFamily="34" charset="0"/>
              </a:rPr>
              <a:t>ls -al</a:t>
            </a:r>
            <a:r>
              <a:rPr lang="en-US" altLang="en-US" sz="2800">
                <a:solidFill>
                  <a:srgbClr val="000000"/>
                </a:solidFill>
                <a:latin typeface="Arial" panose="020B0604020202020204" pitchFamily="34" charset="0"/>
              </a:rPr>
              <a:t>, lists the contents of a directory including the hidden file/directory names starting with "</a:t>
            </a:r>
            <a:r>
              <a:rPr lang="en-US" altLang="en-US" sz="2800">
                <a:solidFill>
                  <a:schemeClr val="tx1"/>
                </a:solidFill>
                <a:latin typeface="Arial" panose="020B0604020202020204" pitchFamily="34" charset="0"/>
              </a:rPr>
              <a:t>.</a:t>
            </a:r>
            <a:r>
              <a:rPr lang="en-US" altLang="en-US" sz="2800">
                <a:solidFill>
                  <a:srgbClr val="000000"/>
                </a:solidFill>
                <a:latin typeface="Arial" panose="020B0604020202020204" pitchFamily="34" charset="0"/>
              </a:rPr>
              <a:t>" in a long listing.</a:t>
            </a:r>
            <a:br>
              <a:rPr lang="en-US" altLang="en-US" sz="2800">
                <a:solidFill>
                  <a:srgbClr val="000000"/>
                </a:solidFill>
                <a:latin typeface="Arial" panose="020B0604020202020204" pitchFamily="34" charset="0"/>
              </a:rPr>
            </a:br>
            <a:br>
              <a:rPr lang="en-US" altLang="en-US" sz="2000">
                <a:solidFill>
                  <a:srgbClr val="000000"/>
                </a:solidFill>
                <a:latin typeface="Courier New" panose="02070309020205020404" pitchFamily="49" charset="0"/>
              </a:rPr>
            </a:br>
            <a:r>
              <a:rPr lang="en-US" altLang="en-US" sz="2000" err="1">
                <a:solidFill>
                  <a:srgbClr val="000000"/>
                </a:solidFill>
                <a:latin typeface="Courier New" panose="02070309020205020404" pitchFamily="49" charset="0"/>
              </a:rPr>
              <a:t>totoro</a:t>
            </a:r>
            <a:r>
              <a:rPr lang="en-US" altLang="en-US" sz="2000">
                <a:solidFill>
                  <a:srgbClr val="000000"/>
                </a:solidFill>
                <a:latin typeface="Courier New" panose="02070309020205020404" pitchFamily="49" charset="0"/>
              </a:rPr>
              <a:t>% ls -al</a:t>
            </a:r>
            <a:br>
              <a:rPr lang="en-US" altLang="en-US" sz="2000">
                <a:solidFill>
                  <a:srgbClr val="000000"/>
                </a:solidFill>
                <a:latin typeface="Courier New" panose="02070309020205020404" pitchFamily="49" charset="0"/>
              </a:rPr>
            </a:br>
            <a:r>
              <a:rPr lang="en-US" altLang="en-US" sz="2000">
                <a:solidFill>
                  <a:srgbClr val="000000"/>
                </a:solidFill>
                <a:latin typeface="Courier New" panose="02070309020205020404" pitchFamily="49" charset="0"/>
              </a:rPr>
              <a:t>total 1096</a:t>
            </a:r>
            <a:br>
              <a:rPr lang="en-US" altLang="en-US" sz="2000">
                <a:solidFill>
                  <a:srgbClr val="000000"/>
                </a:solidFill>
                <a:latin typeface="Courier New" panose="02070309020205020404" pitchFamily="49" charset="0"/>
              </a:rPr>
            </a:br>
            <a:r>
              <a:rPr lang="en-US" altLang="en-US" sz="2000" err="1">
                <a:solidFill>
                  <a:srgbClr val="000000"/>
                </a:solidFill>
                <a:latin typeface="Courier New" panose="02070309020205020404" pitchFamily="49" charset="0"/>
              </a:rPr>
              <a:t>drwxr</a:t>
            </a:r>
            <a:r>
              <a:rPr lang="en-US" altLang="en-US" sz="2000">
                <a:solidFill>
                  <a:srgbClr val="000000"/>
                </a:solidFill>
                <a:latin typeface="Courier New" panose="02070309020205020404" pitchFamily="49" charset="0"/>
              </a:rPr>
              <a:t>-</a:t>
            </a:r>
            <a:r>
              <a:rPr lang="en-US" altLang="en-US" sz="2000" err="1">
                <a:solidFill>
                  <a:srgbClr val="000000"/>
                </a:solidFill>
                <a:latin typeface="Courier New" panose="02070309020205020404" pitchFamily="49" charset="0"/>
              </a:rPr>
              <a:t>xr</a:t>
            </a:r>
            <a:r>
              <a:rPr lang="en-US" altLang="en-US" sz="2000">
                <a:solidFill>
                  <a:srgbClr val="000000"/>
                </a:solidFill>
                <a:latin typeface="Courier New" panose="02070309020205020404" pitchFamily="49" charset="0"/>
              </a:rPr>
              <a:t>-x   27 root </a:t>
            </a:r>
            <a:r>
              <a:rPr lang="en-US" altLang="en-US" sz="2000" err="1">
                <a:solidFill>
                  <a:srgbClr val="000000"/>
                </a:solidFill>
                <a:latin typeface="Courier New" panose="02070309020205020404" pitchFamily="49" charset="0"/>
              </a:rPr>
              <a:t>root</a:t>
            </a:r>
            <a:r>
              <a:rPr lang="en-US" altLang="en-US" sz="2000">
                <a:solidFill>
                  <a:srgbClr val="000000"/>
                </a:solidFill>
                <a:latin typeface="Courier New" panose="02070309020205020404" pitchFamily="49" charset="0"/>
              </a:rPr>
              <a:t>   4096 2008-03-24 14:30 ./</a:t>
            </a:r>
            <a:br>
              <a:rPr lang="en-US" altLang="en-US" sz="2000">
                <a:solidFill>
                  <a:srgbClr val="000000"/>
                </a:solidFill>
                <a:latin typeface="Courier New" panose="02070309020205020404" pitchFamily="49" charset="0"/>
              </a:rPr>
            </a:br>
            <a:r>
              <a:rPr lang="en-US" altLang="en-US" sz="2000" err="1">
                <a:solidFill>
                  <a:srgbClr val="000000"/>
                </a:solidFill>
                <a:latin typeface="Courier New" panose="02070309020205020404" pitchFamily="49" charset="0"/>
              </a:rPr>
              <a:t>drwxr</a:t>
            </a:r>
            <a:r>
              <a:rPr lang="en-US" altLang="en-US" sz="2000">
                <a:solidFill>
                  <a:srgbClr val="000000"/>
                </a:solidFill>
                <a:latin typeface="Courier New" panose="02070309020205020404" pitchFamily="49" charset="0"/>
              </a:rPr>
              <a:t>-</a:t>
            </a:r>
            <a:r>
              <a:rPr lang="en-US" altLang="en-US" sz="2000" err="1">
                <a:solidFill>
                  <a:srgbClr val="000000"/>
                </a:solidFill>
                <a:latin typeface="Courier New" panose="02070309020205020404" pitchFamily="49" charset="0"/>
              </a:rPr>
              <a:t>xr</a:t>
            </a:r>
            <a:r>
              <a:rPr lang="en-US" altLang="en-US" sz="2000">
                <a:solidFill>
                  <a:srgbClr val="000000"/>
                </a:solidFill>
                <a:latin typeface="Courier New" panose="02070309020205020404" pitchFamily="49" charset="0"/>
              </a:rPr>
              <a:t>-x   27 root </a:t>
            </a:r>
            <a:r>
              <a:rPr lang="en-US" altLang="en-US" sz="2000" err="1">
                <a:solidFill>
                  <a:srgbClr val="000000"/>
                </a:solidFill>
                <a:latin typeface="Courier New" panose="02070309020205020404" pitchFamily="49" charset="0"/>
              </a:rPr>
              <a:t>root</a:t>
            </a:r>
            <a:r>
              <a:rPr lang="en-US" altLang="en-US" sz="2000">
                <a:solidFill>
                  <a:srgbClr val="000000"/>
                </a:solidFill>
                <a:latin typeface="Courier New" panose="02070309020205020404" pitchFamily="49" charset="0"/>
              </a:rPr>
              <a:t>   4096 2008-03-24 14:30 ../</a:t>
            </a:r>
            <a:br>
              <a:rPr lang="en-US" altLang="en-US" sz="2000">
                <a:solidFill>
                  <a:srgbClr val="000000"/>
                </a:solidFill>
                <a:latin typeface="Courier New" panose="02070309020205020404" pitchFamily="49" charset="0"/>
              </a:rPr>
            </a:br>
            <a:r>
              <a:rPr lang="en-US" altLang="en-US" sz="2000" err="1">
                <a:solidFill>
                  <a:srgbClr val="000000"/>
                </a:solidFill>
                <a:latin typeface="Courier New" panose="02070309020205020404" pitchFamily="49" charset="0"/>
              </a:rPr>
              <a:t>drwxr</a:t>
            </a:r>
            <a:r>
              <a:rPr lang="en-US" altLang="en-US" sz="2000">
                <a:solidFill>
                  <a:srgbClr val="000000"/>
                </a:solidFill>
                <a:latin typeface="Courier New" panose="02070309020205020404" pitchFamily="49" charset="0"/>
              </a:rPr>
              <a:t>-</a:t>
            </a:r>
            <a:r>
              <a:rPr lang="en-US" altLang="en-US" sz="2000" err="1">
                <a:solidFill>
                  <a:srgbClr val="000000"/>
                </a:solidFill>
                <a:latin typeface="Courier New" panose="02070309020205020404" pitchFamily="49" charset="0"/>
              </a:rPr>
              <a:t>xr</a:t>
            </a:r>
            <a:r>
              <a:rPr lang="en-US" altLang="en-US" sz="2000">
                <a:solidFill>
                  <a:srgbClr val="000000"/>
                </a:solidFill>
                <a:latin typeface="Courier New" panose="02070309020205020404" pitchFamily="49" charset="0"/>
              </a:rPr>
              <a:t>-x    2 root </a:t>
            </a:r>
            <a:r>
              <a:rPr lang="en-US" altLang="en-US" sz="2000" err="1">
                <a:solidFill>
                  <a:srgbClr val="000000"/>
                </a:solidFill>
                <a:latin typeface="Courier New" panose="02070309020205020404" pitchFamily="49" charset="0"/>
              </a:rPr>
              <a:t>root</a:t>
            </a:r>
            <a:r>
              <a:rPr lang="en-US" altLang="en-US" sz="2000">
                <a:solidFill>
                  <a:srgbClr val="000000"/>
                </a:solidFill>
                <a:latin typeface="Courier New" panose="02070309020205020404" pitchFamily="49" charset="0"/>
              </a:rPr>
              <a:t>   2048 2003-05-05 14:04 </a:t>
            </a:r>
            <a:r>
              <a:rPr lang="en-US" altLang="en-US" sz="2000" err="1">
                <a:solidFill>
                  <a:srgbClr val="000000"/>
                </a:solidFill>
                <a:latin typeface="Courier New" panose="02070309020205020404" pitchFamily="49" charset="0"/>
              </a:rPr>
              <a:t>afs</a:t>
            </a:r>
            <a:r>
              <a:rPr lang="en-US" altLang="en-US" sz="2000">
                <a:solidFill>
                  <a:srgbClr val="000000"/>
                </a:solidFill>
                <a:latin typeface="Courier New" panose="02070309020205020404" pitchFamily="49" charset="0"/>
              </a:rPr>
              <a:t>/</a:t>
            </a:r>
            <a:br>
              <a:rPr lang="en-US" altLang="en-US" sz="2000">
                <a:solidFill>
                  <a:srgbClr val="000000"/>
                </a:solidFill>
                <a:latin typeface="Courier New" panose="02070309020205020404" pitchFamily="49" charset="0"/>
              </a:rPr>
            </a:br>
            <a:r>
              <a:rPr lang="en-US" altLang="en-US" sz="2000">
                <a:solidFill>
                  <a:srgbClr val="000000"/>
                </a:solidFill>
                <a:latin typeface="Courier New" panose="02070309020205020404" pitchFamily="49" charset="0"/>
              </a:rPr>
              <a:t>-</a:t>
            </a:r>
            <a:r>
              <a:rPr lang="en-US" altLang="en-US" sz="2000" err="1">
                <a:solidFill>
                  <a:srgbClr val="000000"/>
                </a:solidFill>
                <a:latin typeface="Courier New" panose="02070309020205020404" pitchFamily="49" charset="0"/>
              </a:rPr>
              <a:t>rw</a:t>
            </a:r>
            <a:r>
              <a:rPr lang="en-US" altLang="en-US" sz="2000">
                <a:solidFill>
                  <a:srgbClr val="000000"/>
                </a:solidFill>
                <a:latin typeface="Courier New" panose="02070309020205020404" pitchFamily="49" charset="0"/>
              </a:rPr>
              <a:t>-r--r--    1 root </a:t>
            </a:r>
            <a:r>
              <a:rPr lang="en-US" altLang="en-US" sz="2000" err="1">
                <a:solidFill>
                  <a:srgbClr val="000000"/>
                </a:solidFill>
                <a:latin typeface="Courier New" panose="02070309020205020404" pitchFamily="49" charset="0"/>
              </a:rPr>
              <a:t>root</a:t>
            </a:r>
            <a:r>
              <a:rPr lang="en-US" altLang="en-US" sz="2000">
                <a:solidFill>
                  <a:srgbClr val="000000"/>
                </a:solidFill>
                <a:latin typeface="Courier New" panose="02070309020205020404" pitchFamily="49" charset="0"/>
              </a:rPr>
              <a:t>      0 2008-03-24 14:30 .</a:t>
            </a:r>
            <a:r>
              <a:rPr lang="en-US" altLang="en-US" sz="2000" err="1">
                <a:solidFill>
                  <a:srgbClr val="000000"/>
                </a:solidFill>
                <a:latin typeface="Courier New" panose="02070309020205020404" pitchFamily="49" charset="0"/>
              </a:rPr>
              <a:t>autofsck</a:t>
            </a:r>
            <a:br>
              <a:rPr lang="en-US" altLang="en-US" sz="2000">
                <a:solidFill>
                  <a:srgbClr val="000000"/>
                </a:solidFill>
                <a:latin typeface="Courier New" panose="02070309020205020404" pitchFamily="49" charset="0"/>
              </a:rPr>
            </a:br>
            <a:r>
              <a:rPr lang="en-US" altLang="en-US" sz="2000">
                <a:solidFill>
                  <a:srgbClr val="000000"/>
                </a:solidFill>
                <a:latin typeface="Courier New" panose="02070309020205020404" pitchFamily="49" charset="0"/>
              </a:rPr>
              <a:t>...</a:t>
            </a:r>
            <a:br>
              <a:rPr lang="en-US" altLang="en-US" sz="2000">
                <a:solidFill>
                  <a:srgbClr val="000000"/>
                </a:solidFill>
                <a:latin typeface="Courier New" panose="02070309020205020404" pitchFamily="49" charset="0"/>
              </a:rPr>
            </a:br>
            <a:r>
              <a:rPr lang="en-US" altLang="en-US" sz="2000" err="1">
                <a:solidFill>
                  <a:srgbClr val="000000"/>
                </a:solidFill>
                <a:latin typeface="Courier New" panose="02070309020205020404" pitchFamily="49" charset="0"/>
              </a:rPr>
              <a:t>totoro</a:t>
            </a:r>
            <a:r>
              <a:rPr lang="en-US" altLang="en-US" sz="2000">
                <a:solidFill>
                  <a:srgbClr val="000000"/>
                </a:solidFill>
                <a:latin typeface="Courier New" panose="02070309020205020404" pitchFamily="49" charset="0"/>
              </a:rPr>
              <a: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28</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7868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ls -l  </a:t>
            </a:r>
            <a:r>
              <a:rPr lang="en-US" altLang="en-US" sz="4000"/>
              <a:t>List Contents in Long Form</a:t>
            </a:r>
            <a:endParaRPr lang="en-US" sz="4000"/>
          </a:p>
        </p:txBody>
      </p:sp>
      <p:sp>
        <p:nvSpPr>
          <p:cNvPr id="7" name="Content Placeholder 6"/>
          <p:cNvSpPr>
            <a:spLocks noGrp="1"/>
          </p:cNvSpPr>
          <p:nvPr>
            <p:ph idx="1"/>
          </p:nvPr>
        </p:nvSpPr>
        <p:spPr/>
        <p:txBody>
          <a:bodyPr>
            <a:normAutofit/>
          </a:bodyPr>
          <a:lstStyle/>
          <a:p>
            <a:pPr eaLnBrk="1" hangingPunct="1"/>
            <a:r>
              <a:rPr lang="en-US" altLang="en-US" sz="2800">
                <a:solidFill>
                  <a:srgbClr val="000000"/>
                </a:solidFill>
                <a:latin typeface="Arial" panose="020B0604020202020204" pitchFamily="34" charset="0"/>
              </a:rPr>
              <a:t>The command </a:t>
            </a:r>
            <a:r>
              <a:rPr lang="en-US" altLang="en-US" sz="2800">
                <a:solidFill>
                  <a:schemeClr val="tx1"/>
                </a:solidFill>
                <a:latin typeface="Arial" panose="020B0604020202020204" pitchFamily="34" charset="0"/>
              </a:rPr>
              <a:t>ls -l</a:t>
            </a:r>
            <a:r>
              <a:rPr lang="en-US" altLang="en-US" sz="2800">
                <a:solidFill>
                  <a:srgbClr val="000000"/>
                </a:solidFill>
                <a:latin typeface="Arial" panose="020B0604020202020204" pitchFamily="34" charset="0"/>
              </a:rPr>
              <a:t> lists the contents of a directory in long listing format</a:t>
            </a:r>
          </a:p>
          <a:p>
            <a:pPr eaLnBrk="1" hangingPunct="1"/>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29</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a:extLst>
              <a:ext uri="{FF2B5EF4-FFF2-40B4-BE49-F238E27FC236}">
                <a16:creationId xmlns:a16="http://schemas.microsoft.com/office/drawing/2014/main" id="{7BBE1050-13DD-4239-BD73-C73914470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79" y="2341563"/>
            <a:ext cx="8005763"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a:extLst>
              <a:ext uri="{FF2B5EF4-FFF2-40B4-BE49-F238E27FC236}">
                <a16:creationId xmlns:a16="http://schemas.microsoft.com/office/drawing/2014/main" id="{0810706A-F163-4110-9808-C711BA5D4A37}"/>
              </a:ext>
            </a:extLst>
          </p:cNvPr>
          <p:cNvSpPr>
            <a:spLocks/>
          </p:cNvSpPr>
          <p:nvPr/>
        </p:nvSpPr>
        <p:spPr bwMode="auto">
          <a:xfrm rot="-5400000">
            <a:off x="1131890" y="3201193"/>
            <a:ext cx="635000" cy="1770063"/>
          </a:xfrm>
          <a:prstGeom prst="leftBrace">
            <a:avLst>
              <a:gd name="adj1" fmla="val 23229"/>
              <a:gd name="adj2" fmla="val 50000"/>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endParaRPr lang="en-US" altLang="en-US" sz="1800">
              <a:solidFill>
                <a:schemeClr val="tx1"/>
              </a:solidFill>
              <a:latin typeface="Arial" panose="020B0604020202020204" pitchFamily="34" charset="0"/>
            </a:endParaRPr>
          </a:p>
        </p:txBody>
      </p:sp>
      <p:sp>
        <p:nvSpPr>
          <p:cNvPr id="10" name="AutoShape 11">
            <a:extLst>
              <a:ext uri="{FF2B5EF4-FFF2-40B4-BE49-F238E27FC236}">
                <a16:creationId xmlns:a16="http://schemas.microsoft.com/office/drawing/2014/main" id="{D4900123-32AE-4B90-B6C0-AB7BCB0543AF}"/>
              </a:ext>
            </a:extLst>
          </p:cNvPr>
          <p:cNvSpPr>
            <a:spLocks noChangeArrowheads="1"/>
          </p:cNvSpPr>
          <p:nvPr/>
        </p:nvSpPr>
        <p:spPr bwMode="auto">
          <a:xfrm flipV="1">
            <a:off x="1290638" y="4779963"/>
            <a:ext cx="1417637" cy="9239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990000"/>
          </a:solidFill>
          <a:ln w="9525">
            <a:solidFill>
              <a:schemeClr val="tx1"/>
            </a:solidFill>
            <a:miter lim="800000"/>
            <a:headEnd/>
            <a:tailEnd/>
          </a:ln>
        </p:spPr>
        <p:txBody>
          <a:bodyPr wrap="none" anchor="ctr"/>
          <a:lstStyle/>
          <a:p>
            <a:endParaRPr lang="en-US"/>
          </a:p>
        </p:txBody>
      </p:sp>
      <p:pic>
        <p:nvPicPr>
          <p:cNvPr id="11" name="Picture 8" descr="UnixPermissions">
            <a:extLst>
              <a:ext uri="{FF2B5EF4-FFF2-40B4-BE49-F238E27FC236}">
                <a16:creationId xmlns:a16="http://schemas.microsoft.com/office/drawing/2014/main" id="{A369B1B3-7292-43A0-9EA7-54DA7A9C1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429000"/>
            <a:ext cx="5119687" cy="292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70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Course Outline</a:t>
            </a:r>
            <a:endParaRPr lang="en-US" sz="4000"/>
          </a:p>
        </p:txBody>
      </p:sp>
      <p:sp>
        <p:nvSpPr>
          <p:cNvPr id="7" name="Content Placeholder 6"/>
          <p:cNvSpPr>
            <a:spLocks noGrp="1"/>
          </p:cNvSpPr>
          <p:nvPr>
            <p:ph idx="1"/>
          </p:nvPr>
        </p:nvSpPr>
        <p:spPr/>
        <p:txBody>
          <a:bodyPr>
            <a:normAutofit/>
          </a:bodyPr>
          <a:lstStyle/>
          <a:p>
            <a:pPr eaLnBrk="1" hangingPunct="1"/>
            <a:r>
              <a:rPr lang="en-US" altLang="en-US" sz="2800">
                <a:solidFill>
                  <a:schemeClr val="accent5">
                    <a:lumMod val="25000"/>
                  </a:schemeClr>
                </a:solidFill>
              </a:rPr>
              <a:t>Objectives</a:t>
            </a:r>
          </a:p>
          <a:p>
            <a:pPr eaLnBrk="1" hangingPunct="1"/>
            <a:r>
              <a:rPr lang="en-US" altLang="en-US" sz="2800">
                <a:solidFill>
                  <a:schemeClr val="accent5">
                    <a:lumMod val="25000"/>
                  </a:schemeClr>
                </a:solidFill>
              </a:rPr>
              <a:t>Operating Systems</a:t>
            </a:r>
          </a:p>
          <a:p>
            <a:pPr eaLnBrk="1" hangingPunct="1"/>
            <a:r>
              <a:rPr lang="en-US" altLang="en-US" sz="2800">
                <a:solidFill>
                  <a:schemeClr val="accent5">
                    <a:lumMod val="25000"/>
                  </a:schemeClr>
                </a:solidFill>
              </a:rPr>
              <a:t>History</a:t>
            </a:r>
          </a:p>
          <a:p>
            <a:pPr eaLnBrk="1" hangingPunct="1"/>
            <a:r>
              <a:rPr lang="en-US" altLang="en-US" sz="2800">
                <a:solidFill>
                  <a:schemeClr val="accent5">
                    <a:lumMod val="25000"/>
                  </a:schemeClr>
                </a:solidFill>
              </a:rPr>
              <a:t>Variations</a:t>
            </a:r>
          </a:p>
          <a:p>
            <a:pPr eaLnBrk="1" hangingPunct="1"/>
            <a:r>
              <a:rPr lang="en-US" altLang="en-US" sz="2800">
                <a:solidFill>
                  <a:schemeClr val="accent5">
                    <a:lumMod val="25000"/>
                  </a:schemeClr>
                </a:solidFill>
              </a:rPr>
              <a:t>User Interface</a:t>
            </a:r>
          </a:p>
          <a:p>
            <a:pPr eaLnBrk="1" hangingPunct="1"/>
            <a:r>
              <a:rPr lang="en-US" altLang="en-US" sz="2800">
                <a:solidFill>
                  <a:schemeClr val="accent5">
                    <a:lumMod val="25000"/>
                  </a:schemeClr>
                </a:solidFill>
              </a:rPr>
              <a:t>Commands</a:t>
            </a:r>
          </a:p>
          <a:p>
            <a:pPr eaLnBrk="1" hangingPunct="1"/>
            <a:r>
              <a:rPr lang="en-US" altLang="en-US" sz="2800">
                <a:solidFill>
                  <a:schemeClr val="accent5">
                    <a:lumMod val="25000"/>
                  </a:schemeClr>
                </a:solidFill>
              </a:rPr>
              <a:t>Conclusion</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39302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err="1">
                <a:solidFill>
                  <a:schemeClr val="tx1"/>
                </a:solidFill>
              </a:rPr>
              <a:t>mkdir</a:t>
            </a:r>
            <a:r>
              <a:rPr lang="en-US" altLang="en-US" sz="4000"/>
              <a:t> Make directory</a:t>
            </a:r>
            <a:endParaRPr lang="en-US" sz="4000"/>
          </a:p>
        </p:txBody>
      </p:sp>
      <p:sp>
        <p:nvSpPr>
          <p:cNvPr id="7" name="Content Placeholder 6"/>
          <p:cNvSpPr>
            <a:spLocks noGrp="1"/>
          </p:cNvSpPr>
          <p:nvPr>
            <p:ph idx="1"/>
          </p:nvPr>
        </p:nvSpPr>
        <p:spPr/>
        <p:txBody>
          <a:bodyPr>
            <a:normAutofit/>
          </a:bodyPr>
          <a:lstStyle/>
          <a:p>
            <a:pPr eaLnBrk="1" hangingPunct="1"/>
            <a:r>
              <a:rPr lang="en-US" altLang="en-US" err="1">
                <a:solidFill>
                  <a:schemeClr val="tx1"/>
                </a:solidFill>
              </a:rPr>
              <a:t>mkdir</a:t>
            </a:r>
            <a:r>
              <a:rPr lang="en-US" altLang="en-US">
                <a:solidFill>
                  <a:schemeClr val="accent5">
                    <a:lumMod val="25000"/>
                  </a:schemeClr>
                </a:solidFill>
              </a:rPr>
              <a:t> &lt;</a:t>
            </a:r>
            <a:r>
              <a:rPr lang="en-US" altLang="en-US" err="1">
                <a:solidFill>
                  <a:schemeClr val="accent5">
                    <a:lumMod val="25000"/>
                  </a:schemeClr>
                </a:solidFill>
              </a:rPr>
              <a:t>New_Directory</a:t>
            </a:r>
            <a:r>
              <a:rPr lang="en-US" altLang="en-US">
                <a:solidFill>
                  <a:schemeClr val="accent5">
                    <a:lumMod val="25000"/>
                  </a:schemeClr>
                </a:solidFill>
              </a:rPr>
              <a:t>&gt; </a:t>
            </a:r>
          </a:p>
          <a:p>
            <a:pPr eaLnBrk="1" hangingPunct="1"/>
            <a:r>
              <a:rPr lang="en-US" altLang="en-US">
                <a:solidFill>
                  <a:schemeClr val="accent5">
                    <a:lumMod val="25000"/>
                  </a:schemeClr>
                </a:solidFill>
              </a:rPr>
              <a:t>Creates a subdirectory called </a:t>
            </a:r>
            <a:r>
              <a:rPr lang="en-US" altLang="en-US" err="1">
                <a:solidFill>
                  <a:schemeClr val="accent5">
                    <a:lumMod val="25000"/>
                  </a:schemeClr>
                </a:solidFill>
              </a:rPr>
              <a:t>New_Directory</a:t>
            </a:r>
            <a:r>
              <a:rPr lang="en-US" altLang="en-US">
                <a:solidFill>
                  <a:schemeClr val="accent5">
                    <a:lumMod val="25000"/>
                  </a:schemeClr>
                </a:solidFill>
              </a:rPr>
              <a:t> in the current working directory. You can only create subdirectories in a directory for which you have write permission.</a:t>
            </a:r>
          </a:p>
          <a:p>
            <a:pPr eaLnBrk="1" hangingPunct="1"/>
            <a:r>
              <a:rPr lang="en-US" altLang="en-US">
                <a:solidFill>
                  <a:schemeClr val="accent5">
                    <a:lumMod val="25000"/>
                  </a:schemeClr>
                </a:solidFill>
              </a:rPr>
              <a:t>-p option</a:t>
            </a:r>
          </a:p>
          <a:p>
            <a:pPr lvl="1" eaLnBrk="1" hangingPunct="1"/>
            <a:r>
              <a:rPr lang="en-US" altLang="en-US">
                <a:solidFill>
                  <a:schemeClr val="accent5">
                    <a:lumMod val="25000"/>
                  </a:schemeClr>
                </a:solidFill>
              </a:rPr>
              <a:t>creates parent directories as needed, e.g., </a:t>
            </a:r>
          </a:p>
          <a:p>
            <a:pPr marL="457200" lvl="1" indent="0" eaLnBrk="1" hangingPunct="1">
              <a:buNone/>
            </a:pPr>
            <a:r>
              <a:rPr lang="en-US" altLang="en-US" err="1">
                <a:solidFill>
                  <a:schemeClr val="accent5">
                    <a:lumMod val="25000"/>
                  </a:schemeClr>
                </a:solidFill>
              </a:rPr>
              <a:t>mkdir</a:t>
            </a:r>
            <a:r>
              <a:rPr lang="en-US" altLang="en-US">
                <a:solidFill>
                  <a:schemeClr val="accent5">
                    <a:lumMod val="25000"/>
                  </a:schemeClr>
                </a:solidFill>
              </a:rPr>
              <a:t> –p </a:t>
            </a:r>
            <a:r>
              <a:rPr lang="en-US" altLang="en-US" err="1">
                <a:solidFill>
                  <a:schemeClr val="accent5">
                    <a:lumMod val="25000"/>
                  </a:schemeClr>
                </a:solidFill>
              </a:rPr>
              <a:t>myprojects</a:t>
            </a:r>
            <a:r>
              <a:rPr lang="en-US" altLang="en-US">
                <a:solidFill>
                  <a:schemeClr val="accent5">
                    <a:lumMod val="25000"/>
                  </a:schemeClr>
                </a:solidFill>
              </a:rPr>
              <a:t>/</a:t>
            </a:r>
            <a:r>
              <a:rPr lang="en-US" altLang="en-US" err="1">
                <a:solidFill>
                  <a:schemeClr val="accent5">
                    <a:lumMod val="25000"/>
                  </a:schemeClr>
                </a:solidFill>
              </a:rPr>
              <a:t>projA</a:t>
            </a:r>
            <a:r>
              <a:rPr lang="en-US" altLang="en-US">
                <a:solidFill>
                  <a:schemeClr val="accent5">
                    <a:lumMod val="25000"/>
                  </a:schemeClr>
                </a:solidFill>
              </a:rPr>
              <a:t>/example2/test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1285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err="1">
                <a:solidFill>
                  <a:schemeClr val="tx1"/>
                </a:solidFill>
              </a:rPr>
              <a:t>mkdir</a:t>
            </a:r>
            <a:r>
              <a:rPr lang="en-US" altLang="en-US" sz="4000"/>
              <a:t> Example</a:t>
            </a:r>
            <a:endParaRPr lang="en-US" sz="4000"/>
          </a:p>
        </p:txBody>
      </p:sp>
      <p:sp>
        <p:nvSpPr>
          <p:cNvPr id="7" name="Content Placeholder 6"/>
          <p:cNvSpPr>
            <a:spLocks noGrp="1"/>
          </p:cNvSpPr>
          <p:nvPr>
            <p:ph idx="1"/>
          </p:nvPr>
        </p:nvSpPr>
        <p:spPr/>
        <p:txBody>
          <a:bodyPr>
            <a:normAutofit fontScale="62500" lnSpcReduction="20000"/>
          </a:bodyPr>
          <a:lstStyle/>
          <a:p>
            <a:pPr eaLnBrk="1" hangingPunct="1">
              <a:lnSpc>
                <a:spcPct val="120000"/>
              </a:lnSpc>
              <a:spcBef>
                <a:spcPct val="0"/>
              </a:spcBef>
              <a:spcAft>
                <a:spcPct val="0"/>
              </a:spcAft>
              <a:buClrTx/>
              <a:buSzTx/>
              <a:buFontTx/>
              <a:buNone/>
            </a:pPr>
            <a:r>
              <a:rPr lang="en-US" altLang="en-US" sz="3200">
                <a:solidFill>
                  <a:srgbClr val="000000"/>
                </a:solidFill>
                <a:latin typeface="Arial" panose="020B0604020202020204" pitchFamily="34" charset="0"/>
              </a:rPr>
              <a:t>The command </a:t>
            </a:r>
            <a:r>
              <a:rPr lang="en-US" altLang="en-US" sz="3200" err="1">
                <a:solidFill>
                  <a:schemeClr val="tx1"/>
                </a:solidFill>
                <a:latin typeface="Arial" panose="020B0604020202020204" pitchFamily="34" charset="0"/>
              </a:rPr>
              <a:t>mkdir</a:t>
            </a:r>
            <a:r>
              <a:rPr lang="en-US" altLang="en-US" sz="3200">
                <a:solidFill>
                  <a:srgbClr val="000000"/>
                </a:solidFill>
                <a:latin typeface="Arial" panose="020B0604020202020204" pitchFamily="34" charset="0"/>
              </a:rPr>
              <a:t> makes directories.</a:t>
            </a:r>
            <a:br>
              <a:rPr lang="en-US" altLang="en-US" sz="3200">
                <a:solidFill>
                  <a:srgbClr val="000000"/>
                </a:solidFill>
                <a:latin typeface="Arial" panose="020B0604020202020204" pitchFamily="34" charset="0"/>
              </a:rPr>
            </a:br>
            <a:br>
              <a:rPr lang="en-US" altLang="en-US" sz="20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cd</a:t>
            </a:r>
            <a:br>
              <a:rPr lang="en-US" altLang="en-US" sz="28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a:t>
            </a:r>
            <a:r>
              <a:rPr lang="en-US" altLang="en-US" sz="2800" err="1">
                <a:solidFill>
                  <a:srgbClr val="000000"/>
                </a:solidFill>
                <a:latin typeface="Courier New" panose="02070309020205020404" pitchFamily="49" charset="0"/>
              </a:rPr>
              <a:t>pwd</a:t>
            </a:r>
            <a:br>
              <a:rPr lang="en-US" altLang="en-US" sz="2800">
                <a:solidFill>
                  <a:srgbClr val="000000"/>
                </a:solidFill>
                <a:latin typeface="Courier New" panose="02070309020205020404" pitchFamily="49" charset="0"/>
              </a:rPr>
            </a:br>
            <a:r>
              <a:rPr lang="en-US" altLang="en-US" sz="2800">
                <a:solidFill>
                  <a:srgbClr val="000000"/>
                </a:solidFill>
                <a:latin typeface="Courier New" panose="02070309020205020404" pitchFamily="49" charset="0"/>
              </a:rPr>
              <a:t>/</a:t>
            </a:r>
            <a:r>
              <a:rPr lang="en-US" altLang="en-US" sz="2800" err="1">
                <a:solidFill>
                  <a:srgbClr val="000000"/>
                </a:solidFill>
                <a:latin typeface="Courier New" panose="02070309020205020404" pitchFamily="49" charset="0"/>
              </a:rPr>
              <a:t>afs</a:t>
            </a:r>
            <a:r>
              <a:rPr lang="en-US" altLang="en-US" sz="2800">
                <a:solidFill>
                  <a:srgbClr val="000000"/>
                </a:solidFill>
                <a:latin typeface="Courier New" panose="02070309020205020404" pitchFamily="49" charset="0"/>
              </a:rPr>
              <a:t>/isis.unc.edu/home/t/o/</a:t>
            </a:r>
            <a:r>
              <a:rPr lang="en-US" altLang="en-US" sz="2800" err="1">
                <a:solidFill>
                  <a:srgbClr val="000000"/>
                </a:solidFill>
                <a:latin typeface="Courier New" panose="02070309020205020404" pitchFamily="49" charset="0"/>
              </a:rPr>
              <a:t>totoro</a:t>
            </a:r>
            <a:br>
              <a:rPr lang="en-US" altLang="en-US" sz="28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alias ls</a:t>
            </a:r>
          </a:p>
          <a:p>
            <a:pPr eaLnBrk="1" hangingPunct="1">
              <a:lnSpc>
                <a:spcPct val="120000"/>
              </a:lnSpc>
              <a:spcBef>
                <a:spcPct val="0"/>
              </a:spcBef>
              <a:spcAft>
                <a:spcPct val="0"/>
              </a:spcAft>
              <a:buClrTx/>
              <a:buSzTx/>
              <a:buFontTx/>
              <a:buNone/>
            </a:pPr>
            <a:r>
              <a:rPr lang="en-US" altLang="en-US" sz="2800">
                <a:solidFill>
                  <a:srgbClr val="000000"/>
                </a:solidFill>
                <a:latin typeface="Courier New" panose="02070309020205020404" pitchFamily="49" charset="0"/>
              </a:rPr>
              <a:t>	ls -F</a:t>
            </a:r>
          </a:p>
          <a:p>
            <a:pPr eaLnBrk="1" hangingPunct="1">
              <a:lnSpc>
                <a:spcPct val="120000"/>
              </a:lnSpc>
              <a:spcBef>
                <a:spcPct val="0"/>
              </a:spcBef>
              <a:spcAft>
                <a:spcPct val="0"/>
              </a:spcAft>
              <a:buClrTx/>
              <a:buSzTx/>
              <a:buFontTx/>
              <a:buNone/>
            </a:pPr>
            <a:r>
              <a:rPr lang="en-US" altLang="en-US" sz="2800">
                <a:solidFill>
                  <a:srgbClr val="000000"/>
                </a:solidFill>
                <a:latin typeface="Courier New" panose="02070309020205020404" pitchFamily="49" charset="0"/>
              </a:rPr>
              <a:t>	</a:t>
            </a: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ls</a:t>
            </a:r>
            <a:br>
              <a:rPr lang="en-US" altLang="en-US" sz="2800">
                <a:solidFill>
                  <a:srgbClr val="000000"/>
                </a:solidFill>
                <a:latin typeface="Courier New" panose="02070309020205020404" pitchFamily="49" charset="0"/>
              </a:rPr>
            </a:br>
            <a:r>
              <a:rPr lang="en-US" altLang="en-US" sz="2800">
                <a:solidFill>
                  <a:srgbClr val="000000"/>
                </a:solidFill>
                <a:latin typeface="Courier New" panose="02070309020205020404" pitchFamily="49" charset="0"/>
              </a:rPr>
              <a:t>Desktop/   intel/  </a:t>
            </a:r>
            <a:r>
              <a:rPr lang="en-US" altLang="en-US" sz="2800" err="1">
                <a:solidFill>
                  <a:srgbClr val="000000"/>
                </a:solidFill>
                <a:latin typeface="Courier New" panose="02070309020205020404" pitchFamily="49" charset="0"/>
              </a:rPr>
              <a:t>nsmail</a:t>
            </a:r>
            <a:r>
              <a:rPr lang="en-US" altLang="en-US" sz="2800">
                <a:solidFill>
                  <a:srgbClr val="000000"/>
                </a:solidFill>
                <a:latin typeface="Courier New" panose="02070309020205020404" pitchFamily="49" charset="0"/>
              </a:rPr>
              <a:t>/    private/  </a:t>
            </a:r>
            <a:r>
              <a:rPr lang="en-US" altLang="en-US" sz="2800" err="1">
                <a:solidFill>
                  <a:srgbClr val="000000"/>
                </a:solidFill>
                <a:latin typeface="Courier New" panose="02070309020205020404" pitchFamily="49" charset="0"/>
              </a:rPr>
              <a:t>public_html</a:t>
            </a:r>
            <a:r>
              <a:rPr lang="en-US" altLang="en-US" sz="2800">
                <a:solidFill>
                  <a:srgbClr val="000000"/>
                </a:solidFill>
                <a:latin typeface="Courier New" panose="02070309020205020404" pitchFamily="49" charset="0"/>
              </a:rPr>
              <a:t>/</a:t>
            </a:r>
            <a:br>
              <a:rPr lang="en-US" altLang="en-US" sz="2800">
                <a:solidFill>
                  <a:srgbClr val="000000"/>
                </a:solidFill>
                <a:latin typeface="Courier New" panose="02070309020205020404" pitchFamily="49" charset="0"/>
              </a:rPr>
            </a:br>
            <a:r>
              <a:rPr lang="en-US" altLang="en-US" sz="2800">
                <a:solidFill>
                  <a:srgbClr val="000000"/>
                </a:solidFill>
                <a:latin typeface="Courier New" panose="02070309020205020404" pitchFamily="49" charset="0"/>
              </a:rPr>
              <a:t>dumpster/  </a:t>
            </a:r>
            <a:r>
              <a:rPr lang="en-US" altLang="en-US" sz="2800" err="1">
                <a:solidFill>
                  <a:srgbClr val="000000"/>
                </a:solidFill>
                <a:latin typeface="Courier New" panose="02070309020205020404" pitchFamily="49" charset="0"/>
              </a:rPr>
              <a:t>ms</a:t>
            </a:r>
            <a:r>
              <a:rPr lang="en-US" altLang="en-US" sz="2800">
                <a:solidFill>
                  <a:srgbClr val="000000"/>
                </a:solidFill>
                <a:latin typeface="Courier New" panose="02070309020205020404" pitchFamily="49" charset="0"/>
              </a:rPr>
              <a:t>@     </a:t>
            </a:r>
            <a:r>
              <a:rPr lang="en-US" altLang="en-US" sz="2800" err="1">
                <a:solidFill>
                  <a:srgbClr val="000000"/>
                </a:solidFill>
                <a:latin typeface="Courier New" panose="02070309020205020404" pitchFamily="49" charset="0"/>
              </a:rPr>
              <a:t>OldFiles</a:t>
            </a:r>
            <a:r>
              <a:rPr lang="en-US" altLang="en-US" sz="2800">
                <a:solidFill>
                  <a:srgbClr val="000000"/>
                </a:solidFill>
                <a:latin typeface="Courier New" panose="02070309020205020404" pitchFamily="49" charset="0"/>
              </a:rPr>
              <a:t>/  public/   temp/</a:t>
            </a:r>
            <a:br>
              <a:rPr lang="en-US" altLang="en-US" sz="28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a:t>
            </a:r>
            <a:r>
              <a:rPr lang="en-US" altLang="en-US" sz="2800" err="1">
                <a:solidFill>
                  <a:srgbClr val="000000"/>
                </a:solidFill>
                <a:latin typeface="Courier New" panose="02070309020205020404" pitchFamily="49" charset="0"/>
              </a:rPr>
              <a:t>mkdir</a:t>
            </a:r>
            <a:r>
              <a:rPr lang="en-US" altLang="en-US" sz="2800">
                <a:solidFill>
                  <a:srgbClr val="000000"/>
                </a:solidFill>
                <a:latin typeface="Courier New" panose="02070309020205020404" pitchFamily="49" charset="0"/>
              </a:rPr>
              <a:t> </a:t>
            </a:r>
            <a:r>
              <a:rPr lang="en-US" altLang="en-US" sz="2800" err="1">
                <a:solidFill>
                  <a:schemeClr val="tx1"/>
                </a:solidFill>
                <a:latin typeface="Courier New" panose="02070309020205020404" pitchFamily="49" charset="0"/>
              </a:rPr>
              <a:t>new_dir</a:t>
            </a:r>
            <a:br>
              <a:rPr lang="en-US" altLang="en-US" sz="28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 ls</a:t>
            </a:r>
            <a:br>
              <a:rPr lang="en-US" altLang="en-US" sz="2800">
                <a:solidFill>
                  <a:srgbClr val="000000"/>
                </a:solidFill>
                <a:latin typeface="Courier New" panose="02070309020205020404" pitchFamily="49" charset="0"/>
              </a:rPr>
            </a:br>
            <a:r>
              <a:rPr lang="en-US" altLang="en-US" sz="2800">
                <a:solidFill>
                  <a:srgbClr val="000000"/>
                </a:solidFill>
                <a:latin typeface="Courier New" panose="02070309020205020404" pitchFamily="49" charset="0"/>
              </a:rPr>
              <a:t>Desktop/   intel/  </a:t>
            </a:r>
            <a:r>
              <a:rPr lang="en-US" altLang="en-US" sz="2800" err="1">
                <a:solidFill>
                  <a:schemeClr val="tx1"/>
                </a:solidFill>
                <a:latin typeface="Courier New" panose="02070309020205020404" pitchFamily="49" charset="0"/>
              </a:rPr>
              <a:t>new_dir</a:t>
            </a:r>
            <a:r>
              <a:rPr lang="en-US" altLang="en-US" sz="2800">
                <a:solidFill>
                  <a:schemeClr val="tx1"/>
                </a:solidFill>
                <a:latin typeface="Courier New" panose="02070309020205020404" pitchFamily="49" charset="0"/>
              </a:rPr>
              <a:t>/  </a:t>
            </a:r>
            <a:r>
              <a:rPr lang="en-US" altLang="en-US" sz="2800" err="1">
                <a:solidFill>
                  <a:srgbClr val="000000"/>
                </a:solidFill>
                <a:latin typeface="Courier New" panose="02070309020205020404" pitchFamily="49" charset="0"/>
              </a:rPr>
              <a:t>OldFiles</a:t>
            </a:r>
            <a:r>
              <a:rPr lang="en-US" altLang="en-US" sz="2800">
                <a:solidFill>
                  <a:srgbClr val="000000"/>
                </a:solidFill>
                <a:latin typeface="Courier New" panose="02070309020205020404" pitchFamily="49" charset="0"/>
              </a:rPr>
              <a:t>/  public/  temp/</a:t>
            </a:r>
            <a:br>
              <a:rPr lang="en-US" altLang="en-US" sz="2800">
                <a:solidFill>
                  <a:srgbClr val="000000"/>
                </a:solidFill>
                <a:latin typeface="Courier New" panose="02070309020205020404" pitchFamily="49" charset="0"/>
              </a:rPr>
            </a:br>
            <a:r>
              <a:rPr lang="en-US" altLang="en-US" sz="2800">
                <a:solidFill>
                  <a:srgbClr val="000000"/>
                </a:solidFill>
                <a:latin typeface="Courier New" panose="02070309020205020404" pitchFamily="49" charset="0"/>
              </a:rPr>
              <a:t>dumpster/  </a:t>
            </a:r>
            <a:r>
              <a:rPr lang="en-US" altLang="en-US" sz="2800" err="1">
                <a:solidFill>
                  <a:srgbClr val="000000"/>
                </a:solidFill>
                <a:latin typeface="Courier New" panose="02070309020205020404" pitchFamily="49" charset="0"/>
              </a:rPr>
              <a:t>ms</a:t>
            </a:r>
            <a:r>
              <a:rPr lang="en-US" altLang="en-US" sz="2800">
                <a:solidFill>
                  <a:srgbClr val="000000"/>
                </a:solidFill>
                <a:latin typeface="Courier New" panose="02070309020205020404" pitchFamily="49" charset="0"/>
              </a:rPr>
              <a:t>@     </a:t>
            </a:r>
            <a:r>
              <a:rPr lang="en-US" altLang="en-US" sz="2800" err="1">
                <a:solidFill>
                  <a:srgbClr val="000000"/>
                </a:solidFill>
                <a:latin typeface="Courier New" panose="02070309020205020404" pitchFamily="49" charset="0"/>
              </a:rPr>
              <a:t>nsmail</a:t>
            </a:r>
            <a:r>
              <a:rPr lang="en-US" altLang="en-US" sz="2800">
                <a:solidFill>
                  <a:srgbClr val="000000"/>
                </a:solidFill>
                <a:latin typeface="Courier New" panose="02070309020205020404" pitchFamily="49" charset="0"/>
              </a:rPr>
              <a:t>/   private/   </a:t>
            </a:r>
            <a:r>
              <a:rPr lang="en-US" altLang="en-US" sz="2800" err="1">
                <a:solidFill>
                  <a:srgbClr val="000000"/>
                </a:solidFill>
                <a:latin typeface="Courier New" panose="02070309020205020404" pitchFamily="49" charset="0"/>
              </a:rPr>
              <a:t>public_html</a:t>
            </a:r>
            <a:r>
              <a:rPr lang="en-US" altLang="en-US" sz="2800">
                <a:solidFill>
                  <a:srgbClr val="000000"/>
                </a:solidFill>
                <a:latin typeface="Courier New" panose="02070309020205020404" pitchFamily="49" charset="0"/>
              </a:rPr>
              <a:t>/</a:t>
            </a:r>
            <a:br>
              <a:rPr lang="en-US" altLang="en-US" sz="2800">
                <a:solidFill>
                  <a:srgbClr val="000000"/>
                </a:solidFill>
                <a:latin typeface="Courier New" panose="02070309020205020404" pitchFamily="49" charset="0"/>
              </a:rPr>
            </a:br>
            <a:r>
              <a:rPr lang="en-US" altLang="en-US" sz="2800" err="1">
                <a:solidFill>
                  <a:srgbClr val="000000"/>
                </a:solidFill>
                <a:latin typeface="Courier New" panose="02070309020205020404" pitchFamily="49" charset="0"/>
              </a:rPr>
              <a:t>gamera</a:t>
            </a:r>
            <a:r>
              <a:rPr lang="en-US" altLang="en-US" sz="2800">
                <a:solidFill>
                  <a:srgbClr val="000000"/>
                </a:solidFill>
                <a:latin typeface="Courier New" panose="02070309020205020404" pitchFamily="49" charset="0"/>
              </a:rPr>
              <a: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32973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2424" y="219137"/>
            <a:ext cx="8791576" cy="1025963"/>
          </a:xfrm>
        </p:spPr>
        <p:txBody>
          <a:bodyPr>
            <a:noAutofit/>
          </a:bodyPr>
          <a:lstStyle/>
          <a:p>
            <a:r>
              <a:rPr lang="en-US" altLang="en-US" sz="4000" i="1" err="1">
                <a:solidFill>
                  <a:schemeClr val="tx1"/>
                </a:solidFill>
              </a:rPr>
              <a:t>Rmdir</a:t>
            </a:r>
            <a:r>
              <a:rPr lang="en-US" altLang="en-US" sz="4000" i="1"/>
              <a:t>  </a:t>
            </a:r>
            <a:r>
              <a:rPr lang="en-US" altLang="en-US" sz="4000"/>
              <a:t>Remove Empty Directories</a:t>
            </a:r>
            <a:br>
              <a:rPr lang="en-US" altLang="en-US" sz="4000"/>
            </a:br>
            <a:r>
              <a:rPr lang="en-US" altLang="en-US" sz="4000">
                <a:solidFill>
                  <a:schemeClr val="tx1"/>
                </a:solidFill>
              </a:rPr>
              <a:t>rm –r 	</a:t>
            </a:r>
            <a:r>
              <a:rPr lang="en-US" altLang="en-US" sz="4000">
                <a:solidFill>
                  <a:schemeClr val="accent5">
                    <a:lumMod val="25000"/>
                  </a:schemeClr>
                </a:solidFill>
              </a:rPr>
              <a:t>Remove Files or Directories</a:t>
            </a:r>
            <a:endParaRPr lang="en-US" sz="4000">
              <a:solidFill>
                <a:schemeClr val="accent5">
                  <a:lumMod val="25000"/>
                </a:schemeClr>
              </a:solidFill>
            </a:endParaRPr>
          </a:p>
        </p:txBody>
      </p:sp>
      <p:sp>
        <p:nvSpPr>
          <p:cNvPr id="7" name="Content Placeholder 6"/>
          <p:cNvSpPr>
            <a:spLocks noGrp="1"/>
          </p:cNvSpPr>
          <p:nvPr>
            <p:ph idx="1"/>
          </p:nvPr>
        </p:nvSpPr>
        <p:spPr/>
        <p:txBody>
          <a:bodyPr>
            <a:normAutofit lnSpcReduction="10000"/>
          </a:bodyPr>
          <a:lstStyle/>
          <a:p>
            <a:pPr eaLnBrk="1" hangingPunct="1"/>
            <a:r>
              <a:rPr lang="en-US" altLang="en-US" sz="3600" err="1">
                <a:solidFill>
                  <a:schemeClr val="tx1"/>
                </a:solidFill>
              </a:rPr>
              <a:t>rmdir</a:t>
            </a:r>
            <a:r>
              <a:rPr lang="en-US" altLang="en-US" sz="3600">
                <a:solidFill>
                  <a:schemeClr val="accent5">
                    <a:lumMod val="25000"/>
                  </a:schemeClr>
                </a:solidFill>
              </a:rPr>
              <a:t> &lt;</a:t>
            </a:r>
            <a:r>
              <a:rPr lang="en-US" altLang="en-US" sz="3600" err="1">
                <a:solidFill>
                  <a:schemeClr val="accent5">
                    <a:lumMod val="25000"/>
                  </a:schemeClr>
                </a:solidFill>
              </a:rPr>
              <a:t>uselessDirectory</a:t>
            </a:r>
            <a:r>
              <a:rPr lang="en-US" altLang="en-US" sz="3600">
                <a:solidFill>
                  <a:schemeClr val="accent5">
                    <a:lumMod val="25000"/>
                  </a:schemeClr>
                </a:solidFill>
              </a:rPr>
              <a:t>&gt;</a:t>
            </a:r>
          </a:p>
          <a:p>
            <a:pPr eaLnBrk="1" hangingPunct="1"/>
            <a:r>
              <a:rPr lang="en-US" altLang="en-US" sz="3600">
                <a:solidFill>
                  <a:schemeClr val="accent5">
                    <a:lumMod val="25000"/>
                  </a:schemeClr>
                </a:solidFill>
              </a:rPr>
              <a:t>removes a subdirectory from the current working directory. You can only remove subdirectories if they are completely empty (i.e., of all entries besides the '</a:t>
            </a:r>
            <a:r>
              <a:rPr lang="en-US" altLang="en-US" sz="3600">
                <a:solidFill>
                  <a:schemeClr val="tx1"/>
                </a:solidFill>
              </a:rPr>
              <a:t>.</a:t>
            </a:r>
            <a:r>
              <a:rPr lang="en-US" altLang="en-US" sz="3600">
                <a:solidFill>
                  <a:schemeClr val="accent5">
                    <a:lumMod val="25000"/>
                  </a:schemeClr>
                </a:solidFill>
              </a:rPr>
              <a:t>' and '</a:t>
            </a:r>
            <a:r>
              <a:rPr lang="en-US" altLang="en-US" sz="3600">
                <a:solidFill>
                  <a:schemeClr val="tx1"/>
                </a:solidFill>
              </a:rPr>
              <a:t>..</a:t>
            </a:r>
            <a:r>
              <a:rPr lang="en-US" altLang="en-US" sz="3600">
                <a:solidFill>
                  <a:schemeClr val="accent5">
                    <a:lumMod val="25000"/>
                  </a:schemeClr>
                </a:solidFill>
              </a:rPr>
              <a:t>' directories) </a:t>
            </a:r>
          </a:p>
          <a:p>
            <a:pPr eaLnBrk="1" hangingPunct="1"/>
            <a:r>
              <a:rPr lang="en-US" altLang="en-US" sz="3600">
                <a:solidFill>
                  <a:schemeClr val="accent5">
                    <a:lumMod val="25000"/>
                  </a:schemeClr>
                </a:solidFill>
              </a:rPr>
              <a:t>Use “</a:t>
            </a:r>
            <a:r>
              <a:rPr lang="en-US" altLang="en-US" sz="3600">
                <a:solidFill>
                  <a:schemeClr val="tx1"/>
                </a:solidFill>
              </a:rPr>
              <a:t>rm –r</a:t>
            </a:r>
            <a:r>
              <a:rPr lang="en-US" altLang="en-US" sz="3600">
                <a:solidFill>
                  <a:schemeClr val="accent5">
                    <a:lumMod val="25000"/>
                  </a:schemeClr>
                </a:solidFill>
              </a:rPr>
              <a:t>” to remove directories and contents in one step</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041289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Lab Exercises</a:t>
            </a:r>
            <a:endParaRPr lang="en-US" sz="4000"/>
          </a:p>
        </p:txBody>
      </p:sp>
      <p:sp>
        <p:nvSpPr>
          <p:cNvPr id="7" name="Content Placeholder 6"/>
          <p:cNvSpPr>
            <a:spLocks noGrp="1"/>
          </p:cNvSpPr>
          <p:nvPr>
            <p:ph idx="1"/>
          </p:nvPr>
        </p:nvSpPr>
        <p:spPr>
          <a:xfrm>
            <a:off x="367549" y="1377229"/>
            <a:ext cx="8433550" cy="4979122"/>
          </a:xfrm>
        </p:spPr>
        <p:txBody>
          <a:bodyPr>
            <a:normAutofit/>
          </a:bodyPr>
          <a:lstStyle/>
          <a:p>
            <a:pPr eaLnBrk="1" hangingPunct="1">
              <a:defRPr/>
            </a:pPr>
            <a:r>
              <a:rPr lang="en-US">
                <a:solidFill>
                  <a:schemeClr val="accent5">
                    <a:lumMod val="25000"/>
                  </a:schemeClr>
                </a:solidFill>
              </a:rPr>
              <a:t>Please try out all or some of the exercises that follow to get your feet wet </a:t>
            </a:r>
          </a:p>
          <a:p>
            <a:pPr eaLnBrk="1" hangingPunct="1">
              <a:defRPr/>
            </a:pPr>
            <a:r>
              <a:rPr lang="en-US">
                <a:solidFill>
                  <a:schemeClr val="accent5">
                    <a:lumMod val="25000"/>
                  </a:schemeClr>
                </a:solidFill>
              </a:rPr>
              <a:t>Accounts: Use any Linux machine you have access to, such as </a:t>
            </a:r>
            <a:r>
              <a:rPr lang="en-US">
                <a:solidFill>
                  <a:schemeClr val="tx1"/>
                </a:solidFill>
              </a:rPr>
              <a:t>longleaf.unc.edu</a:t>
            </a:r>
            <a:r>
              <a:rPr lang="en-US">
                <a:solidFill>
                  <a:schemeClr val="accent5">
                    <a:lumMod val="25000"/>
                  </a:schemeClr>
                </a:solidFill>
              </a:rPr>
              <a:t>, a </a:t>
            </a:r>
            <a:r>
              <a:rPr lang="en-US" err="1">
                <a:solidFill>
                  <a:schemeClr val="accent5">
                    <a:lumMod val="25000"/>
                  </a:schemeClr>
                </a:solidFill>
              </a:rPr>
              <a:t>Macbook</a:t>
            </a:r>
            <a:r>
              <a:rPr lang="en-US">
                <a:solidFill>
                  <a:schemeClr val="accent5">
                    <a:lumMod val="25000"/>
                  </a:schemeClr>
                </a:solidFill>
              </a:rPr>
              <a:t> terminal</a:t>
            </a:r>
            <a:endParaRPr lang="en-US">
              <a:solidFill>
                <a:schemeClr val="tx1"/>
              </a:solidFill>
            </a:endParaRPr>
          </a:p>
          <a:p>
            <a:pPr eaLnBrk="1" hangingPunct="1">
              <a:defRPr/>
            </a:pPr>
            <a:r>
              <a:rPr lang="en-US">
                <a:solidFill>
                  <a:schemeClr val="accent5">
                    <a:lumMod val="25000"/>
                  </a:schemeClr>
                </a:solidFill>
              </a:rPr>
              <a:t>Use the </a:t>
            </a:r>
            <a:r>
              <a:rPr lang="en-US">
                <a:solidFill>
                  <a:schemeClr val="tx1"/>
                </a:solidFill>
              </a:rPr>
              <a:t>VCL</a:t>
            </a:r>
            <a:r>
              <a:rPr lang="en-US">
                <a:solidFill>
                  <a:schemeClr val="accent5">
                    <a:lumMod val="25000"/>
                  </a:schemeClr>
                </a:solidFill>
              </a:rPr>
              <a:t>:</a:t>
            </a:r>
          </a:p>
          <a:p>
            <a:pPr lvl="1" eaLnBrk="1" hangingPunct="1">
              <a:defRPr/>
            </a:pPr>
            <a:r>
              <a:rPr lang="en-US">
                <a:solidFill>
                  <a:schemeClr val="accent5">
                    <a:lumMod val="25000"/>
                  </a:schemeClr>
                </a:solidFill>
              </a:rPr>
              <a:t>go to </a:t>
            </a:r>
            <a:r>
              <a:rPr lang="en-US" b="1" i="1">
                <a:solidFill>
                  <a:schemeClr val="accent5">
                    <a:lumMod val="25000"/>
                  </a:schemeClr>
                </a:solidFill>
              </a:rPr>
              <a:t>vcl.unc.edu</a:t>
            </a:r>
          </a:p>
          <a:p>
            <a:r>
              <a:rPr lang="en-US">
                <a:solidFill>
                  <a:schemeClr val="accent5">
                    <a:lumMod val="25000"/>
                  </a:schemeClr>
                </a:solidFill>
              </a:rPr>
              <a:t>Or use the web-based </a:t>
            </a:r>
            <a:r>
              <a:rPr lang="en-US" err="1">
                <a:solidFill>
                  <a:schemeClr val="tx1"/>
                </a:solidFill>
              </a:rPr>
              <a:t>OpenOndemand</a:t>
            </a:r>
            <a:r>
              <a:rPr lang="en-US"/>
              <a:t> </a:t>
            </a:r>
            <a:r>
              <a:rPr lang="en-US">
                <a:solidFill>
                  <a:schemeClr val="accent5">
                    <a:lumMod val="25000"/>
                  </a:schemeClr>
                </a:solidFill>
              </a:rPr>
              <a:t>portal at</a:t>
            </a:r>
          </a:p>
          <a:p>
            <a:pPr marL="0" indent="0">
              <a:buNone/>
            </a:pPr>
            <a:r>
              <a:rPr lang="en-US">
                <a:solidFill>
                  <a:schemeClr val="accent5">
                    <a:lumMod val="25000"/>
                  </a:schemeClr>
                </a:solidFill>
              </a:rPr>
              <a:t>	</a:t>
            </a:r>
            <a:r>
              <a:rPr lang="en-US">
                <a:solidFill>
                  <a:schemeClr val="accent5">
                    <a:lumMod val="25000"/>
                  </a:schemeClr>
                </a:solidFill>
                <a:hlinkClick r:id="rId2"/>
              </a:rPr>
              <a:t>https://ondemand.rc.unc.edu</a:t>
            </a:r>
            <a:r>
              <a:rPr lang="en-US">
                <a:solidFill>
                  <a:schemeClr val="accent5">
                    <a:lumMod val="25000"/>
                  </a:schemeClr>
                </a:solidFill>
              </a:rPr>
              <a:t>  where you can use the shell emulator, a Longleaf Desktop session, </a:t>
            </a:r>
            <a:r>
              <a:rPr lang="en-US" err="1">
                <a:solidFill>
                  <a:schemeClr val="accent5">
                    <a:lumMod val="25000"/>
                  </a:schemeClr>
                </a:solidFill>
              </a:rPr>
              <a:t>Juptyer</a:t>
            </a:r>
            <a:r>
              <a:rPr lang="en-US">
                <a:solidFill>
                  <a:schemeClr val="accent5">
                    <a:lumMod val="25000"/>
                  </a:schemeClr>
                </a:solidFill>
              </a:rPr>
              <a:t> and much more</a:t>
            </a:r>
          </a:p>
          <a:p>
            <a:pPr marL="0" indent="0">
              <a:buNone/>
            </a:pPr>
            <a:r>
              <a:rPr lang="en-US">
                <a:solidFill>
                  <a:schemeClr val="accent5">
                    <a:lumMod val="25000"/>
                  </a:schemeClr>
                </a:solidFill>
              </a:rPr>
              <a:t>	If you need a Longleaf account let us know!</a:t>
            </a:r>
          </a:p>
        </p:txBody>
      </p:sp>
      <p:sp>
        <p:nvSpPr>
          <p:cNvPr id="3" name="Slide Number Placeholder 2"/>
          <p:cNvSpPr>
            <a:spLocks noGrp="1"/>
          </p:cNvSpPr>
          <p:nvPr>
            <p:ph type="sldNum" sz="quarter" idx="12"/>
          </p:nvPr>
        </p:nvSpPr>
        <p:spPr/>
        <p:txBody>
          <a:bodyPr/>
          <a:lstStyle/>
          <a:p>
            <a:fld id="{263E268E-DA18-874E-8CBA-6F80F366F288}" type="slidenum">
              <a:rPr lang="en-US" smtClean="0"/>
              <a:t>33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501866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1</a:t>
            </a:r>
            <a:endParaRPr lang="en-US" sz="4000"/>
          </a:p>
        </p:txBody>
      </p:sp>
      <p:sp>
        <p:nvSpPr>
          <p:cNvPr id="7" name="Content Placeholder 6"/>
          <p:cNvSpPr>
            <a:spLocks noGrp="1"/>
          </p:cNvSpPr>
          <p:nvPr>
            <p:ph idx="1"/>
          </p:nvPr>
        </p:nvSpPr>
        <p:spPr/>
        <p:txBody>
          <a:bodyPr>
            <a:normAutofit fontScale="70000" lnSpcReduction="20000"/>
          </a:bodyPr>
          <a:lstStyle/>
          <a:p>
            <a:pPr eaLnBrk="1" hangingPunct="1"/>
            <a:r>
              <a:rPr lang="en-US" altLang="en-US" sz="2800" dirty="0">
                <a:solidFill>
                  <a:schemeClr val="accent5">
                    <a:lumMod val="25000"/>
                  </a:schemeClr>
                </a:solidFill>
              </a:rPr>
              <a:t>Try these commands at your Linux command prompt and check the output:</a:t>
            </a:r>
          </a:p>
          <a:p>
            <a:pPr eaLnBrk="1" hangingPunct="1"/>
            <a:endParaRPr lang="en-US" altLang="en-US" sz="2800" dirty="0">
              <a:solidFill>
                <a:schemeClr val="accent5">
                  <a:lumMod val="25000"/>
                </a:schemeClr>
              </a:solidFill>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echo hello world</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date</a:t>
            </a: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time date</a:t>
            </a: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hostname</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err="1">
                <a:solidFill>
                  <a:schemeClr val="tx1"/>
                </a:solidFill>
                <a:latin typeface="Courier" pitchFamily="49" charset="0"/>
              </a:rPr>
              <a:t>whoami</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who</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clear</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history</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err="1">
                <a:solidFill>
                  <a:schemeClr val="tx1"/>
                </a:solidFill>
                <a:latin typeface="Courier" pitchFamily="49" charset="0"/>
              </a:rPr>
              <a:t>cal</a:t>
            </a:r>
            <a:r>
              <a:rPr lang="en-US" altLang="en-US" sz="2800" b="1" dirty="0">
                <a:solidFill>
                  <a:schemeClr val="tx1"/>
                </a:solidFill>
                <a:latin typeface="Courier" pitchFamily="49" charset="0"/>
              </a:rPr>
              <a:t> 2021</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err="1">
                <a:solidFill>
                  <a:schemeClr val="tx1"/>
                </a:solidFill>
                <a:latin typeface="Courier" pitchFamily="49" charset="0"/>
              </a:rPr>
              <a:t>pwd</a:t>
            </a:r>
            <a:endParaRPr lang="en-US" altLang="en-US" sz="2800" dirty="0">
              <a:solidFill>
                <a:schemeClr val="tx1"/>
              </a:solidFill>
              <a:latin typeface="Courier" pitchFamily="49" charset="0"/>
            </a:endParaRPr>
          </a:p>
          <a:p>
            <a:pPr marL="457200" lvl="1" indent="0" eaLnBrk="1" hangingPunct="1">
              <a:lnSpc>
                <a:spcPct val="120000"/>
              </a:lnSpc>
              <a:spcBef>
                <a:spcPct val="0"/>
              </a:spcBef>
              <a:spcAft>
                <a:spcPct val="0"/>
              </a:spcAft>
              <a:buClr>
                <a:srgbClr val="FF0000"/>
              </a:buClr>
              <a:buSzPct val="100000"/>
              <a:buNone/>
            </a:pPr>
            <a:r>
              <a:rPr lang="en-US" altLang="en-US" sz="2800" b="1" dirty="0">
                <a:solidFill>
                  <a:schemeClr val="tx1"/>
                </a:solidFill>
                <a:latin typeface="Courier" pitchFamily="49" charset="0"/>
              </a:rPr>
              <a:t>echo $SHELL</a:t>
            </a:r>
          </a:p>
          <a:p>
            <a:pPr marL="457200" lvl="1" indent="0">
              <a:buNone/>
            </a:pPr>
            <a:endParaRPr lang="en-US" altLang="en-US" sz="2600" dirty="0">
              <a:solidFill>
                <a:schemeClr val="accent5">
                  <a:lumMod val="25000"/>
                </a:schemeClr>
              </a:solidFill>
            </a:endParaRPr>
          </a:p>
        </p:txBody>
      </p:sp>
      <p:sp>
        <p:nvSpPr>
          <p:cNvPr id="3" name="Slide Number Placeholder 2"/>
          <p:cNvSpPr>
            <a:spLocks noGrp="1"/>
          </p:cNvSpPr>
          <p:nvPr>
            <p:ph type="sldNum" sz="quarter" idx="12"/>
          </p:nvPr>
        </p:nvSpPr>
        <p:spPr/>
        <p:txBody>
          <a:bodyPr/>
          <a:lstStyle/>
          <a:p>
            <a:fld id="{263E268E-DA18-874E-8CBA-6F80F366F288}" type="slidenum">
              <a:rPr lang="en-US" smtClean="0"/>
              <a:t>34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73870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2</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35</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8" name="Text Box 6">
            <a:extLst>
              <a:ext uri="{FF2B5EF4-FFF2-40B4-BE49-F238E27FC236}">
                <a16:creationId xmlns:a16="http://schemas.microsoft.com/office/drawing/2014/main" id="{741B8D8B-5F2D-4CA2-9BF3-10314DEA229E}"/>
              </a:ext>
            </a:extLst>
          </p:cNvPr>
          <p:cNvSpPr txBox="1">
            <a:spLocks noChangeArrowheads="1"/>
          </p:cNvSpPr>
          <p:nvPr/>
        </p:nvSpPr>
        <p:spPr bwMode="auto">
          <a:xfrm>
            <a:off x="5204691" y="1373178"/>
            <a:ext cx="3078162" cy="205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9950">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8699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86995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86995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86995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95000"/>
              </a:lnSpc>
              <a:spcBef>
                <a:spcPct val="0"/>
              </a:spcBef>
              <a:spcAft>
                <a:spcPct val="0"/>
              </a:spcAft>
              <a:buClrTx/>
              <a:buSzTx/>
              <a:buFontTx/>
              <a:buNone/>
            </a:pPr>
            <a:r>
              <a:rPr lang="en-US" altLang="en-US" sz="2000" b="1">
                <a:solidFill>
                  <a:schemeClr val="tx1"/>
                </a:solidFill>
                <a:latin typeface="Courier" pitchFamily="49" charset="0"/>
              </a:rPr>
              <a:t>cd</a:t>
            </a:r>
            <a:br>
              <a:rPr lang="en-US" altLang="en-US" sz="2000" b="1">
                <a:solidFill>
                  <a:schemeClr val="tx1"/>
                </a:solidFill>
                <a:latin typeface="Courier" pitchFamily="49" charset="0"/>
              </a:rPr>
            </a:br>
            <a:r>
              <a:rPr lang="en-US" altLang="en-US" sz="2000" b="1" err="1">
                <a:solidFill>
                  <a:schemeClr val="tx1"/>
                </a:solidFill>
                <a:latin typeface="Courier" pitchFamily="49" charset="0"/>
              </a:rPr>
              <a:t>pwd</a:t>
            </a:r>
            <a:br>
              <a:rPr lang="en-US" altLang="en-US" sz="2000" b="1">
                <a:solidFill>
                  <a:schemeClr val="tx1"/>
                </a:solidFill>
                <a:latin typeface="Courier" pitchFamily="49" charset="0"/>
              </a:rPr>
            </a:br>
            <a:r>
              <a:rPr lang="en-US" altLang="en-US" sz="2000" b="1">
                <a:solidFill>
                  <a:schemeClr val="tx1"/>
                </a:solidFill>
                <a:latin typeface="Courier" pitchFamily="49" charset="0"/>
              </a:rPr>
              <a:t>cd /</a:t>
            </a:r>
            <a:r>
              <a:rPr lang="en-US" altLang="en-US" sz="2000" b="1" err="1">
                <a:solidFill>
                  <a:schemeClr val="tx1"/>
                </a:solidFill>
                <a:latin typeface="Courier" pitchFamily="49" charset="0"/>
              </a:rPr>
              <a:t>etc</a:t>
            </a:r>
            <a:br>
              <a:rPr lang="en-US" altLang="en-US" sz="2000" b="1">
                <a:solidFill>
                  <a:schemeClr val="tx1"/>
                </a:solidFill>
                <a:latin typeface="Courier" pitchFamily="49" charset="0"/>
              </a:rPr>
            </a:br>
            <a:r>
              <a:rPr lang="en-US" altLang="en-US" sz="2000" b="1" err="1">
                <a:solidFill>
                  <a:schemeClr val="tx1"/>
                </a:solidFill>
                <a:latin typeface="Courier" pitchFamily="49" charset="0"/>
              </a:rPr>
              <a:t>pwd</a:t>
            </a:r>
            <a:br>
              <a:rPr lang="en-US" altLang="en-US" sz="2000" b="1">
                <a:solidFill>
                  <a:schemeClr val="tx1"/>
                </a:solidFill>
                <a:latin typeface="Courier" pitchFamily="49" charset="0"/>
              </a:rPr>
            </a:br>
            <a:r>
              <a:rPr lang="en-US" altLang="en-US" sz="2000" b="1">
                <a:solidFill>
                  <a:schemeClr val="tx1"/>
                </a:solidFill>
                <a:latin typeface="Courier" pitchFamily="49" charset="0"/>
              </a:rPr>
              <a:t>cd /</a:t>
            </a:r>
            <a:br>
              <a:rPr lang="en-US" altLang="en-US" sz="2000" b="1">
                <a:solidFill>
                  <a:schemeClr val="tx1"/>
                </a:solidFill>
                <a:latin typeface="Courier" pitchFamily="49" charset="0"/>
              </a:rPr>
            </a:br>
            <a:r>
              <a:rPr lang="en-US" altLang="en-US" sz="2000" b="1">
                <a:solidFill>
                  <a:schemeClr val="tx1"/>
                </a:solidFill>
                <a:latin typeface="Courier" pitchFamily="49" charset="0"/>
              </a:rPr>
              <a:t>ls -al</a:t>
            </a:r>
            <a:br>
              <a:rPr lang="en-US" altLang="en-US" sz="2000" b="1">
                <a:solidFill>
                  <a:schemeClr val="tx1"/>
                </a:solidFill>
                <a:latin typeface="Courier" pitchFamily="49" charset="0"/>
              </a:rPr>
            </a:br>
            <a:r>
              <a:rPr lang="en-US" altLang="en-US" sz="2000" b="1">
                <a:solidFill>
                  <a:schemeClr val="tx1"/>
                </a:solidFill>
                <a:latin typeface="Courier" pitchFamily="49" charset="0"/>
              </a:rPr>
              <a:t>ls -l</a:t>
            </a:r>
          </a:p>
        </p:txBody>
      </p:sp>
      <p:sp>
        <p:nvSpPr>
          <p:cNvPr id="9" name="Text Box 10">
            <a:extLst>
              <a:ext uri="{FF2B5EF4-FFF2-40B4-BE49-F238E27FC236}">
                <a16:creationId xmlns:a16="http://schemas.microsoft.com/office/drawing/2014/main" id="{373F2493-E82D-4A92-8DE9-E40D5FEEF948}"/>
              </a:ext>
            </a:extLst>
          </p:cNvPr>
          <p:cNvSpPr txBox="1">
            <a:spLocks noChangeArrowheads="1"/>
          </p:cNvSpPr>
          <p:nvPr/>
        </p:nvSpPr>
        <p:spPr bwMode="auto">
          <a:xfrm>
            <a:off x="5204691" y="3472307"/>
            <a:ext cx="2946400" cy="26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9950">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8699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86995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86995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86995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95000"/>
              </a:lnSpc>
              <a:spcBef>
                <a:spcPct val="0"/>
              </a:spcBef>
              <a:spcAft>
                <a:spcPct val="0"/>
              </a:spcAft>
              <a:buClrTx/>
              <a:buSzTx/>
              <a:buFontTx/>
              <a:buNone/>
            </a:pPr>
            <a:r>
              <a:rPr lang="en-US" altLang="en-US" sz="2000" b="1">
                <a:solidFill>
                  <a:schemeClr val="tx1"/>
                </a:solidFill>
                <a:latin typeface="Courier" pitchFamily="49" charset="0"/>
              </a:rPr>
              <a:t>cd</a:t>
            </a:r>
            <a:br>
              <a:rPr lang="en-US" altLang="en-US" sz="2000" b="1">
                <a:solidFill>
                  <a:schemeClr val="tx1"/>
                </a:solidFill>
                <a:latin typeface="Courier" pitchFamily="49" charset="0"/>
              </a:rPr>
            </a:br>
            <a:r>
              <a:rPr lang="en-US" altLang="en-US" sz="2000" b="1" err="1">
                <a:solidFill>
                  <a:schemeClr val="tx1"/>
                </a:solidFill>
                <a:latin typeface="Courier" pitchFamily="49" charset="0"/>
              </a:rPr>
              <a:t>mkdir</a:t>
            </a:r>
            <a:r>
              <a:rPr lang="en-US" altLang="en-US" sz="2000" b="1">
                <a:solidFill>
                  <a:schemeClr val="tx1"/>
                </a:solidFill>
                <a:latin typeface="Courier" pitchFamily="49" charset="0"/>
              </a:rPr>
              <a:t> </a:t>
            </a:r>
            <a:r>
              <a:rPr lang="en-US" altLang="en-US" sz="2000" b="1" err="1">
                <a:solidFill>
                  <a:schemeClr val="tx1"/>
                </a:solidFill>
                <a:latin typeface="Courier" pitchFamily="49" charset="0"/>
              </a:rPr>
              <a:t>temp_dir</a:t>
            </a:r>
            <a:br>
              <a:rPr lang="en-US" altLang="en-US" sz="2000" b="1">
                <a:solidFill>
                  <a:schemeClr val="tx1"/>
                </a:solidFill>
                <a:latin typeface="Courier" pitchFamily="49" charset="0"/>
              </a:rPr>
            </a:br>
            <a:r>
              <a:rPr lang="en-US" altLang="en-US" sz="2000" b="1">
                <a:solidFill>
                  <a:schemeClr val="tx1"/>
                </a:solidFill>
                <a:latin typeface="Courier" pitchFamily="49" charset="0"/>
              </a:rPr>
              <a:t>cd </a:t>
            </a:r>
            <a:r>
              <a:rPr lang="en-US" altLang="en-US" sz="2000" b="1" err="1">
                <a:solidFill>
                  <a:schemeClr val="tx1"/>
                </a:solidFill>
                <a:latin typeface="Courier" pitchFamily="49" charset="0"/>
              </a:rPr>
              <a:t>temp_dir</a:t>
            </a:r>
            <a:br>
              <a:rPr lang="en-US" altLang="en-US" sz="2000" b="1">
                <a:solidFill>
                  <a:schemeClr val="tx1"/>
                </a:solidFill>
                <a:latin typeface="Courier" pitchFamily="49" charset="0"/>
              </a:rPr>
            </a:br>
            <a:r>
              <a:rPr lang="en-US" altLang="en-US" sz="2000" b="1" err="1">
                <a:solidFill>
                  <a:schemeClr val="tx1"/>
                </a:solidFill>
                <a:latin typeface="Courier" pitchFamily="49" charset="0"/>
              </a:rPr>
              <a:t>mkdir</a:t>
            </a:r>
            <a:r>
              <a:rPr lang="en-US" altLang="en-US" sz="2000" b="1">
                <a:solidFill>
                  <a:schemeClr val="tx1"/>
                </a:solidFill>
                <a:latin typeface="Courier" pitchFamily="49" charset="0"/>
              </a:rPr>
              <a:t> </a:t>
            </a:r>
            <a:r>
              <a:rPr lang="en-US" altLang="en-US" sz="2000" b="1" err="1">
                <a:solidFill>
                  <a:schemeClr val="tx1"/>
                </a:solidFill>
                <a:latin typeface="Courier" pitchFamily="49" charset="0"/>
              </a:rPr>
              <a:t>temp_subdir</a:t>
            </a:r>
            <a:br>
              <a:rPr lang="en-US" altLang="en-US" sz="2000" b="1">
                <a:solidFill>
                  <a:schemeClr val="tx1"/>
                </a:solidFill>
                <a:latin typeface="Courier" pitchFamily="49" charset="0"/>
              </a:rPr>
            </a:br>
            <a:r>
              <a:rPr lang="en-US" altLang="en-US" sz="2000" b="1">
                <a:solidFill>
                  <a:schemeClr val="tx1"/>
                </a:solidFill>
                <a:latin typeface="Courier" pitchFamily="49" charset="0"/>
              </a:rPr>
              <a:t>cd</a:t>
            </a:r>
            <a:br>
              <a:rPr lang="en-US" altLang="en-US" sz="2000" b="1">
                <a:solidFill>
                  <a:schemeClr val="tx1"/>
                </a:solidFill>
                <a:latin typeface="Courier" pitchFamily="49" charset="0"/>
              </a:rPr>
            </a:br>
            <a:r>
              <a:rPr lang="en-US" altLang="en-US" sz="2000" b="1">
                <a:solidFill>
                  <a:schemeClr val="tx1"/>
                </a:solidFill>
                <a:latin typeface="Courier" pitchFamily="49" charset="0"/>
              </a:rPr>
              <a:t>ls -l</a:t>
            </a:r>
            <a:br>
              <a:rPr lang="en-US" altLang="en-US" sz="2000" b="1">
                <a:solidFill>
                  <a:schemeClr val="tx1"/>
                </a:solidFill>
                <a:latin typeface="Courier" pitchFamily="49" charset="0"/>
              </a:rPr>
            </a:br>
            <a:r>
              <a:rPr lang="en-US" altLang="en-US" sz="2000" b="1">
                <a:solidFill>
                  <a:schemeClr val="tx1"/>
                </a:solidFill>
                <a:latin typeface="Courier" pitchFamily="49" charset="0"/>
              </a:rPr>
              <a:t>ls -l temp*</a:t>
            </a:r>
            <a:br>
              <a:rPr lang="en-US" altLang="en-US" sz="2000" b="1">
                <a:solidFill>
                  <a:schemeClr val="tx1"/>
                </a:solidFill>
                <a:latin typeface="Courier" pitchFamily="49" charset="0"/>
              </a:rPr>
            </a:br>
            <a:r>
              <a:rPr lang="en-US" altLang="en-US" sz="2000" b="1" err="1">
                <a:solidFill>
                  <a:schemeClr val="tx1"/>
                </a:solidFill>
                <a:latin typeface="Courier" pitchFamily="49" charset="0"/>
              </a:rPr>
              <a:t>rmdir</a:t>
            </a:r>
            <a:r>
              <a:rPr lang="en-US" altLang="en-US" sz="2000" b="1">
                <a:solidFill>
                  <a:schemeClr val="tx1"/>
                </a:solidFill>
                <a:latin typeface="Courier" pitchFamily="49" charset="0"/>
              </a:rPr>
              <a:t> </a:t>
            </a:r>
            <a:r>
              <a:rPr lang="en-US" altLang="en-US" sz="2000" b="1" err="1">
                <a:solidFill>
                  <a:schemeClr val="tx1"/>
                </a:solidFill>
                <a:latin typeface="Courier" pitchFamily="49" charset="0"/>
              </a:rPr>
              <a:t>temp_dir</a:t>
            </a:r>
            <a:br>
              <a:rPr lang="en-US" altLang="en-US" sz="2000" b="1">
                <a:solidFill>
                  <a:schemeClr val="tx1"/>
                </a:solidFill>
                <a:latin typeface="Courier" pitchFamily="49" charset="0"/>
              </a:rPr>
            </a:br>
            <a:r>
              <a:rPr lang="en-US" altLang="en-US" sz="2000" b="1">
                <a:solidFill>
                  <a:schemeClr val="tx1"/>
                </a:solidFill>
                <a:latin typeface="Courier" pitchFamily="49" charset="0"/>
              </a:rPr>
              <a:t>rm -r </a:t>
            </a:r>
            <a:r>
              <a:rPr lang="en-US" altLang="en-US" sz="2000" b="1" err="1">
                <a:solidFill>
                  <a:schemeClr val="tx1"/>
                </a:solidFill>
                <a:latin typeface="Courier" pitchFamily="49" charset="0"/>
              </a:rPr>
              <a:t>temp_dir</a:t>
            </a:r>
            <a:endParaRPr lang="en-US" altLang="en-US" sz="2000" b="1">
              <a:solidFill>
                <a:schemeClr val="tx1"/>
              </a:solidFill>
              <a:latin typeface="Courier" pitchFamily="49" charset="0"/>
            </a:endParaRPr>
          </a:p>
        </p:txBody>
      </p:sp>
      <p:sp>
        <p:nvSpPr>
          <p:cNvPr id="11" name="TextBox 10">
            <a:extLst>
              <a:ext uri="{FF2B5EF4-FFF2-40B4-BE49-F238E27FC236}">
                <a16:creationId xmlns:a16="http://schemas.microsoft.com/office/drawing/2014/main" id="{938EDFE1-5349-44F8-83BE-A2DE3A8C1FF6}"/>
              </a:ext>
            </a:extLst>
          </p:cNvPr>
          <p:cNvSpPr txBox="1"/>
          <p:nvPr/>
        </p:nvSpPr>
        <p:spPr>
          <a:xfrm>
            <a:off x="263527" y="1406894"/>
            <a:ext cx="3939310" cy="1671227"/>
          </a:xfrm>
          <a:prstGeom prst="rect">
            <a:avLst/>
          </a:prstGeom>
          <a:noFill/>
        </p:spPr>
        <p:txBody>
          <a:bodyPr wrap="square">
            <a:spAutoFit/>
          </a:bodyPr>
          <a:lstStyle/>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Enter these commands at the prompt, hit "enter," and try to interpret the output.</a:t>
            </a:r>
          </a:p>
          <a:p>
            <a:pPr marL="571500" indent="-571500" eaLnBrk="1" hangingPunct="1">
              <a:lnSpc>
                <a:spcPct val="95000"/>
              </a:lnSpc>
              <a:spcBef>
                <a:spcPct val="0"/>
              </a:spcBef>
              <a:buFontTx/>
              <a:buAutoNum type="arabicPeriod"/>
            </a:pPr>
            <a:endParaRPr lang="en-US" altLang="en-US" sz="1800" b="1">
              <a:solidFill>
                <a:srgbClr val="000000"/>
              </a:solidFill>
              <a:latin typeface="Arial" panose="020B0604020202020204" pitchFamily="34" charset="0"/>
            </a:endParaRPr>
          </a:p>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If you encounter an error, figure out why</a:t>
            </a:r>
            <a:endParaRPr lang="en-US"/>
          </a:p>
        </p:txBody>
      </p:sp>
    </p:spTree>
    <p:extLst>
      <p:ext uri="{BB962C8B-B14F-4D97-AF65-F5344CB8AC3E}">
        <p14:creationId xmlns:p14="http://schemas.microsoft.com/office/powerpoint/2010/main" val="114739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Wildcards</a:t>
            </a:r>
            <a:endParaRPr lang="en-US" sz="4000"/>
          </a:p>
        </p:txBody>
      </p:sp>
      <p:sp>
        <p:nvSpPr>
          <p:cNvPr id="7" name="Content Placeholder 6"/>
          <p:cNvSpPr>
            <a:spLocks noGrp="1"/>
          </p:cNvSpPr>
          <p:nvPr>
            <p:ph idx="1"/>
          </p:nvPr>
        </p:nvSpPr>
        <p:spPr/>
        <p:txBody>
          <a:bodyPr>
            <a:normAutofit fontScale="92500"/>
          </a:bodyPr>
          <a:lstStyle/>
          <a:p>
            <a:pPr eaLnBrk="1" hangingPunct="1"/>
            <a:r>
              <a:rPr lang="en-US" altLang="en-US" sz="3000">
                <a:solidFill>
                  <a:schemeClr val="accent5">
                    <a:lumMod val="25000"/>
                  </a:schemeClr>
                </a:solidFill>
              </a:rPr>
              <a:t>Multiple filenames can be specified using special pattern-matching characters. The rules are: </a:t>
            </a:r>
          </a:p>
          <a:p>
            <a:pPr lvl="1" eaLnBrk="1" hangingPunct="1"/>
            <a:r>
              <a:rPr lang="en-US" altLang="en-US" sz="2600">
                <a:solidFill>
                  <a:schemeClr val="accent5">
                    <a:lumMod val="25000"/>
                  </a:schemeClr>
                </a:solidFill>
              </a:rPr>
              <a:t>'</a:t>
            </a:r>
            <a:r>
              <a:rPr lang="en-US" altLang="en-US" sz="2600">
                <a:solidFill>
                  <a:schemeClr val="tx1"/>
                </a:solidFill>
              </a:rPr>
              <a:t>?</a:t>
            </a:r>
            <a:r>
              <a:rPr lang="en-US" altLang="en-US" sz="2600">
                <a:solidFill>
                  <a:schemeClr val="accent5">
                    <a:lumMod val="25000"/>
                  </a:schemeClr>
                </a:solidFill>
              </a:rPr>
              <a:t>' matches any single character in that position in the filename</a:t>
            </a:r>
          </a:p>
          <a:p>
            <a:pPr lvl="1" eaLnBrk="1" hangingPunct="1"/>
            <a:r>
              <a:rPr lang="en-US" altLang="en-US" sz="2600">
                <a:solidFill>
                  <a:schemeClr val="accent5">
                    <a:lumMod val="25000"/>
                  </a:schemeClr>
                </a:solidFill>
              </a:rPr>
              <a:t>'</a:t>
            </a:r>
            <a:r>
              <a:rPr lang="en-US" altLang="en-US" sz="2600">
                <a:solidFill>
                  <a:schemeClr val="tx1"/>
                </a:solidFill>
              </a:rPr>
              <a:t>*</a:t>
            </a:r>
            <a:r>
              <a:rPr lang="en-US" altLang="en-US" sz="2600">
                <a:solidFill>
                  <a:schemeClr val="accent5">
                    <a:lumMod val="25000"/>
                  </a:schemeClr>
                </a:solidFill>
              </a:rPr>
              <a:t>' matches zero or more characters in the filename. </a:t>
            </a:r>
          </a:p>
          <a:p>
            <a:pPr lvl="1" eaLnBrk="1" hangingPunct="1"/>
            <a:r>
              <a:rPr lang="en-US" altLang="en-US" sz="2600">
                <a:solidFill>
                  <a:schemeClr val="accent5">
                    <a:lumMod val="25000"/>
                  </a:schemeClr>
                </a:solidFill>
              </a:rPr>
              <a:t>‘</a:t>
            </a:r>
            <a:r>
              <a:rPr lang="en-US" altLang="en-US" sz="2600">
                <a:solidFill>
                  <a:schemeClr val="tx1"/>
                </a:solidFill>
              </a:rPr>
              <a:t>[…]</a:t>
            </a:r>
            <a:r>
              <a:rPr lang="en-US" altLang="en-US" sz="2600">
                <a:solidFill>
                  <a:schemeClr val="accent5">
                    <a:lumMod val="25000"/>
                  </a:schemeClr>
                </a:solidFill>
              </a:rPr>
              <a:t>’ Characters enclosed in square brackets match any name that has one of those characters in that position</a:t>
            </a:r>
          </a:p>
          <a:p>
            <a:pPr eaLnBrk="1" hangingPunct="1"/>
            <a:r>
              <a:rPr lang="en-US" altLang="en-US" sz="3000">
                <a:solidFill>
                  <a:schemeClr val="accent5">
                    <a:lumMod val="25000"/>
                  </a:schemeClr>
                </a:solidFill>
              </a:rPr>
              <a:t>Note that the shell expands the patterns before the command is executed</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931633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Wildcard Examples</a:t>
            </a:r>
            <a:endParaRPr lang="en-US" sz="4000"/>
          </a:p>
        </p:txBody>
      </p:sp>
      <p:sp>
        <p:nvSpPr>
          <p:cNvPr id="7" name="Content Placeholder 6"/>
          <p:cNvSpPr>
            <a:spLocks noGrp="1"/>
          </p:cNvSpPr>
          <p:nvPr>
            <p:ph idx="1"/>
          </p:nvPr>
        </p:nvSpPr>
        <p:spPr>
          <a:xfrm>
            <a:off x="602787" y="3656814"/>
            <a:ext cx="8433550" cy="3750853"/>
          </a:xfrm>
        </p:spPr>
        <p:txBody>
          <a:bodyPr>
            <a:normAutofit/>
          </a:bodyPr>
          <a:lstStyle/>
          <a:p>
            <a:pPr eaLnBrk="1" hangingPunct="1"/>
            <a:r>
              <a:rPr lang="en-US" altLang="en-US" sz="2600">
                <a:solidFill>
                  <a:schemeClr val="tx1"/>
                </a:solidFill>
              </a:rPr>
              <a:t>climate.0[6-8].*.dat </a:t>
            </a:r>
          </a:p>
          <a:p>
            <a:pPr lvl="1" eaLnBrk="1" hangingPunct="1"/>
            <a:r>
              <a:rPr lang="en-US" altLang="en-US" sz="2100">
                <a:solidFill>
                  <a:schemeClr val="accent5">
                    <a:lumMod val="25000"/>
                  </a:schemeClr>
                </a:solidFill>
              </a:rPr>
              <a:t>get only months June-August (i.e., 6-8) for all years</a:t>
            </a:r>
          </a:p>
          <a:p>
            <a:pPr eaLnBrk="1" hangingPunct="1"/>
            <a:r>
              <a:rPr lang="en-US" altLang="en-US" sz="2600" err="1">
                <a:solidFill>
                  <a:schemeClr val="tx1"/>
                </a:solidFill>
              </a:rPr>
              <a:t>clim</a:t>
            </a:r>
            <a:r>
              <a:rPr lang="en-US" altLang="en-US" sz="2600">
                <a:solidFill>
                  <a:schemeClr val="tx1"/>
                </a:solidFill>
              </a:rPr>
              <a:t>*2001*</a:t>
            </a:r>
          </a:p>
          <a:p>
            <a:pPr lvl="1" eaLnBrk="1" hangingPunct="1"/>
            <a:r>
              <a:rPr lang="en-US" altLang="en-US" sz="2100">
                <a:solidFill>
                  <a:schemeClr val="accent5">
                    <a:lumMod val="25000"/>
                  </a:schemeClr>
                </a:solidFill>
              </a:rPr>
              <a:t>get only climate files for year 2001</a:t>
            </a:r>
          </a:p>
          <a:p>
            <a:pPr eaLnBrk="1" hangingPunct="1"/>
            <a:r>
              <a:rPr lang="en-US" altLang="en-US" sz="2600">
                <a:solidFill>
                  <a:schemeClr val="tx1"/>
                </a:solidFill>
              </a:rPr>
              <a:t>*.??.*</a:t>
            </a:r>
          </a:p>
          <a:p>
            <a:pPr lvl="1" eaLnBrk="1" hangingPunct="1"/>
            <a:r>
              <a:rPr lang="en-US" altLang="en-US" sz="2100">
                <a:solidFill>
                  <a:schemeClr val="accent5">
                    <a:lumMod val="25000"/>
                  </a:schemeClr>
                </a:solidFill>
              </a:rPr>
              <a:t>only files that have 2 characters between dots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37</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8" name="Rectangle 7">
            <a:extLst>
              <a:ext uri="{FF2B5EF4-FFF2-40B4-BE49-F238E27FC236}">
                <a16:creationId xmlns:a16="http://schemas.microsoft.com/office/drawing/2014/main" id="{94CAF34E-BB39-461A-9263-A6B2D3A83A9B}"/>
              </a:ext>
            </a:extLst>
          </p:cNvPr>
          <p:cNvSpPr>
            <a:spLocks noChangeArrowheads="1"/>
          </p:cNvSpPr>
          <p:nvPr/>
        </p:nvSpPr>
        <p:spPr bwMode="auto">
          <a:xfrm>
            <a:off x="0" y="1272888"/>
            <a:ext cx="8801099" cy="2314575"/>
          </a:xfrm>
          <a:prstGeom prst="rect">
            <a:avLst/>
          </a:prstGeom>
          <a:solidFill>
            <a:srgbClr val="FFFFCC"/>
          </a:solidFill>
          <a:ln w="9525">
            <a:solidFill>
              <a:srgbClr val="FFCC99"/>
            </a:solidFill>
            <a:miter lim="800000"/>
            <a:headEnd/>
            <a:tailEnd/>
          </a:ln>
        </p:spPr>
        <p:txBody>
          <a:bodyPr wrap="none" lIns="96661" tIns="48331" rIns="96661" bIns="48331" anchor="ctr"/>
          <a:lstStyle>
            <a:lvl1pPr defTabSz="966788">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966788">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966788">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966788">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966788">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endParaRPr lang="en-US" altLang="en-US" sz="2000">
              <a:solidFill>
                <a:schemeClr val="tx1"/>
              </a:solidFill>
              <a:latin typeface="Arial" panose="020B0604020202020204" pitchFamily="34" charset="0"/>
            </a:endParaRP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Given:</a:t>
            </a:r>
          </a:p>
          <a:p>
            <a:pPr eaLnBrk="1" hangingPunct="1">
              <a:lnSpc>
                <a:spcPct val="100000"/>
              </a:lnSpc>
              <a:spcBef>
                <a:spcPct val="0"/>
              </a:spcBef>
              <a:spcAft>
                <a:spcPct val="0"/>
              </a:spcAft>
              <a:buClrTx/>
              <a:buSzTx/>
              <a:buFontTx/>
              <a:buNone/>
            </a:pPr>
            <a:endParaRPr lang="en-US" altLang="en-US" sz="1800">
              <a:solidFill>
                <a:schemeClr val="tx1"/>
              </a:solidFill>
              <a:latin typeface="Arial" panose="020B0604020202020204" pitchFamily="34" charset="0"/>
            </a:endParaRP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climate.01.2000.dat  climate.06.2000.dat   climate.07.2000.dat  climate.12.2000.dat</a:t>
            </a: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climate.02.2000.dat  climate.06.2001.dat   climate.08.2000.dat  climate.total.dat </a:t>
            </a: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climate.03.2000.dat  climate.06.2002.dat   climate.09.2000.dat  Climate.txt</a:t>
            </a: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climate.04.2000.dat  climate.06.2003.dat   climate.10.2000.dat  seasonal.2000.dat</a:t>
            </a:r>
          </a:p>
          <a:p>
            <a:pPr eaLnBrk="1" hangingPunct="1">
              <a:lnSpc>
                <a:spcPct val="100000"/>
              </a:lnSpc>
              <a:spcBef>
                <a:spcPct val="0"/>
              </a:spcBef>
              <a:spcAft>
                <a:spcPct val="0"/>
              </a:spcAft>
              <a:buClrTx/>
              <a:buSzTx/>
              <a:buFontTx/>
              <a:buNone/>
            </a:pPr>
            <a:r>
              <a:rPr lang="en-US" altLang="en-US" sz="1800">
                <a:solidFill>
                  <a:schemeClr val="tx1"/>
                </a:solidFill>
                <a:latin typeface="Arial" panose="020B0604020202020204" pitchFamily="34" charset="0"/>
              </a:rPr>
              <a:t>climate.05.2000.dat  climate.06.2004.dat   climate.11.2000.dat  seasonal.2001.dat</a:t>
            </a:r>
          </a:p>
          <a:p>
            <a:pPr eaLnBrk="1" hangingPunct="1">
              <a:lnSpc>
                <a:spcPct val="100000"/>
              </a:lnSpc>
              <a:spcBef>
                <a:spcPct val="0"/>
              </a:spcBef>
              <a:spcAft>
                <a:spcPct val="0"/>
              </a:spcAft>
              <a:buClrTx/>
              <a:buSzTx/>
              <a:buFontTx/>
              <a:buNone/>
            </a:pPr>
            <a:endParaRPr lang="en-US" altLang="en-US" sz="2000">
              <a:solidFill>
                <a:schemeClr val="tx1"/>
              </a:solidFill>
              <a:latin typeface="Arial" panose="020B0604020202020204" pitchFamily="34" charset="0"/>
            </a:endParaRPr>
          </a:p>
          <a:p>
            <a:pPr eaLnBrk="1" hangingPunct="1">
              <a:lnSpc>
                <a:spcPct val="100000"/>
              </a:lnSpc>
              <a:spcBef>
                <a:spcPct val="0"/>
              </a:spcBef>
              <a:spcAft>
                <a:spcPct val="0"/>
              </a:spcAft>
              <a:buClrTx/>
              <a:buSzTx/>
              <a:buFontTx/>
              <a:buNone/>
            </a:pPr>
            <a:endParaRPr lang="en-US" altLang="en-US" sz="2000">
              <a:solidFill>
                <a:schemeClr val="tx1"/>
              </a:solidFill>
              <a:latin typeface="Arial" panose="020B0604020202020204" pitchFamily="34" charset="0"/>
            </a:endParaRPr>
          </a:p>
        </p:txBody>
      </p:sp>
    </p:spTree>
    <p:extLst>
      <p:ext uri="{BB962C8B-B14F-4D97-AF65-F5344CB8AC3E}">
        <p14:creationId xmlns:p14="http://schemas.microsoft.com/office/powerpoint/2010/main" val="231500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cp</a:t>
            </a:r>
            <a:r>
              <a:rPr lang="en-US" altLang="en-US" sz="4000"/>
              <a:t> Copy</a:t>
            </a:r>
            <a:endParaRPr lang="en-US" sz="4000"/>
          </a:p>
        </p:txBody>
      </p:sp>
      <p:sp>
        <p:nvSpPr>
          <p:cNvPr id="7" name="Content Placeholder 6"/>
          <p:cNvSpPr>
            <a:spLocks noGrp="1"/>
          </p:cNvSpPr>
          <p:nvPr>
            <p:ph idx="1"/>
          </p:nvPr>
        </p:nvSpPr>
        <p:spPr/>
        <p:txBody>
          <a:bodyPr>
            <a:normAutofit/>
          </a:bodyPr>
          <a:lstStyle/>
          <a:p>
            <a:r>
              <a:rPr lang="en-US" altLang="en-US" sz="2800">
                <a:solidFill>
                  <a:schemeClr val="tx1"/>
                </a:solidFill>
              </a:rPr>
              <a:t>cp &lt;source-file(s)&gt; &lt;destination&gt;</a:t>
            </a:r>
          </a:p>
          <a:p>
            <a:r>
              <a:rPr lang="en-US" altLang="en-US" sz="2800">
                <a:solidFill>
                  <a:schemeClr val="accent5">
                    <a:lumMod val="25000"/>
                  </a:schemeClr>
                </a:solidFill>
              </a:rPr>
              <a:t>“</a:t>
            </a:r>
            <a:r>
              <a:rPr lang="en-US" altLang="en-US" sz="2800">
                <a:solidFill>
                  <a:schemeClr val="tx1"/>
                </a:solidFill>
              </a:rPr>
              <a:t>cp</a:t>
            </a:r>
            <a:r>
              <a:rPr lang="en-US" altLang="en-US" sz="2800">
                <a:solidFill>
                  <a:schemeClr val="accent5">
                    <a:lumMod val="25000"/>
                  </a:schemeClr>
                </a:solidFill>
              </a:rPr>
              <a:t>” copy files or entire directories    </a:t>
            </a:r>
          </a:p>
          <a:p>
            <a:r>
              <a:rPr lang="en-US" altLang="en-US" sz="2800">
                <a:solidFill>
                  <a:schemeClr val="accent5">
                    <a:lumMod val="25000"/>
                  </a:schemeClr>
                </a:solidFill>
              </a:rPr>
              <a:t>&lt;source-file(s)&gt; and &lt;destination&gt; specify the source and destination of the copy respectively. </a:t>
            </a:r>
          </a:p>
          <a:p>
            <a:r>
              <a:rPr lang="en-US" altLang="en-US" sz="2800">
                <a:solidFill>
                  <a:schemeClr val="accent5">
                    <a:lumMod val="25000"/>
                  </a:schemeClr>
                </a:solidFill>
              </a:rPr>
              <a:t>To copy entire directories (including their contents), use a recursive copy: </a:t>
            </a:r>
          </a:p>
          <a:p>
            <a:pPr lvl="1"/>
            <a:r>
              <a:rPr lang="en-US" altLang="en-US" sz="2800">
                <a:solidFill>
                  <a:schemeClr val="tx1"/>
                </a:solidFill>
              </a:rPr>
              <a:t>cp -r </a:t>
            </a:r>
            <a:r>
              <a:rPr lang="en-US" altLang="en-US" sz="2800">
                <a:solidFill>
                  <a:schemeClr val="accent5">
                    <a:lumMod val="25000"/>
                  </a:schemeClr>
                </a:solidFill>
              </a:rPr>
              <a:t>source-directories destination-directory</a:t>
            </a:r>
          </a:p>
          <a:p>
            <a:pPr lvl="1"/>
            <a:r>
              <a:rPr lang="en-US" altLang="en-US" sz="2800">
                <a:solidFill>
                  <a:schemeClr val="accent5">
                    <a:lumMod val="25000"/>
                  </a:schemeClr>
                </a:solidFill>
              </a:rPr>
              <a:t>This copies all files in all subdirectories below source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38</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651179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mv </a:t>
            </a:r>
            <a:r>
              <a:rPr lang="en-US" altLang="en-US" sz="4000">
                <a:solidFill>
                  <a:schemeClr val="accent5">
                    <a:lumMod val="25000"/>
                  </a:schemeClr>
                </a:solidFill>
              </a:rPr>
              <a:t>Move / Rename</a:t>
            </a:r>
            <a:endParaRPr lang="en-US" sz="4000">
              <a:solidFill>
                <a:schemeClr val="tx1"/>
              </a:solidFill>
            </a:endParaRPr>
          </a:p>
        </p:txBody>
      </p:sp>
      <p:sp>
        <p:nvSpPr>
          <p:cNvPr id="7" name="Content Placeholder 6"/>
          <p:cNvSpPr>
            <a:spLocks noGrp="1"/>
          </p:cNvSpPr>
          <p:nvPr>
            <p:ph idx="1"/>
          </p:nvPr>
        </p:nvSpPr>
        <p:spPr/>
        <p:txBody>
          <a:bodyPr>
            <a:normAutofit lnSpcReduction="10000"/>
          </a:bodyPr>
          <a:lstStyle/>
          <a:p>
            <a:pPr>
              <a:lnSpc>
                <a:spcPct val="150000"/>
              </a:lnSpc>
            </a:pPr>
            <a:r>
              <a:rPr lang="en-US" altLang="en-US">
                <a:solidFill>
                  <a:schemeClr val="accent5">
                    <a:lumMod val="25000"/>
                  </a:schemeClr>
                </a:solidFill>
              </a:rPr>
              <a:t>mv &lt;source&gt; &lt;destination&gt; </a:t>
            </a:r>
          </a:p>
          <a:p>
            <a:pPr>
              <a:lnSpc>
                <a:spcPct val="150000"/>
              </a:lnSpc>
            </a:pPr>
            <a:r>
              <a:rPr lang="en-US" altLang="en-US">
                <a:solidFill>
                  <a:schemeClr val="accent5">
                    <a:lumMod val="25000"/>
                  </a:schemeClr>
                </a:solidFill>
              </a:rPr>
              <a:t>“mv” is used to rename files/directories and/or move them from one directory into another. </a:t>
            </a:r>
          </a:p>
          <a:p>
            <a:pPr>
              <a:lnSpc>
                <a:spcPct val="150000"/>
              </a:lnSpc>
            </a:pPr>
            <a:r>
              <a:rPr lang="en-US" altLang="en-US">
                <a:solidFill>
                  <a:schemeClr val="accent5">
                    <a:lumMod val="25000"/>
                  </a:schemeClr>
                </a:solidFill>
              </a:rPr>
              <a:t>By default the destination will be silently overwritten by source.</a:t>
            </a:r>
          </a:p>
          <a:p>
            <a:pPr>
              <a:lnSpc>
                <a:spcPct val="150000"/>
              </a:lnSpc>
            </a:pPr>
            <a:r>
              <a:rPr lang="en-US" altLang="en-US">
                <a:solidFill>
                  <a:schemeClr val="accent5">
                    <a:lumMod val="25000"/>
                  </a:schemeClr>
                </a:solidFill>
              </a:rPr>
              <a:t>-</a:t>
            </a:r>
            <a:r>
              <a:rPr lang="en-US" altLang="en-US" err="1">
                <a:solidFill>
                  <a:schemeClr val="accent5">
                    <a:lumMod val="25000"/>
                  </a:schemeClr>
                </a:solidFill>
              </a:rPr>
              <a:t>i</a:t>
            </a:r>
            <a:r>
              <a:rPr lang="en-US" altLang="en-US">
                <a:solidFill>
                  <a:schemeClr val="accent5">
                    <a:lumMod val="25000"/>
                  </a:schemeClr>
                </a:solidFill>
              </a:rPr>
              <a:t> option for interactive</a:t>
            </a:r>
          </a:p>
          <a:p>
            <a:pPr lvl="1">
              <a:lnSpc>
                <a:spcPct val="150000"/>
              </a:lnSpc>
            </a:pPr>
            <a:r>
              <a:rPr lang="en-US" altLang="en-US">
                <a:solidFill>
                  <a:schemeClr val="accent5">
                    <a:lumMod val="25000"/>
                  </a:schemeClr>
                </a:solidFill>
              </a:rPr>
              <a:t>this will prompt you before overwriting a file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39</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00454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Objectives</a:t>
            </a:r>
            <a:endParaRPr lang="en-US" sz="4000"/>
          </a:p>
        </p:txBody>
      </p:sp>
      <p:sp>
        <p:nvSpPr>
          <p:cNvPr id="7" name="Content Placeholder 6"/>
          <p:cNvSpPr>
            <a:spLocks noGrp="1"/>
          </p:cNvSpPr>
          <p:nvPr>
            <p:ph idx="1"/>
          </p:nvPr>
        </p:nvSpPr>
        <p:spPr/>
        <p:txBody>
          <a:bodyPr>
            <a:normAutofit/>
          </a:bodyPr>
          <a:lstStyle/>
          <a:p>
            <a:pPr eaLnBrk="1" hangingPunct="1"/>
            <a:r>
              <a:rPr lang="en-US" altLang="en-US">
                <a:solidFill>
                  <a:schemeClr val="accent5">
                    <a:lumMod val="25000"/>
                  </a:schemeClr>
                </a:solidFill>
              </a:rPr>
              <a:t>What this course is:</a:t>
            </a:r>
          </a:p>
          <a:p>
            <a:pPr lvl="1" eaLnBrk="1" hangingPunct="1"/>
            <a:r>
              <a:rPr lang="en-US" altLang="en-US">
                <a:solidFill>
                  <a:schemeClr val="accent5">
                    <a:lumMod val="25000"/>
                  </a:schemeClr>
                </a:solidFill>
              </a:rPr>
              <a:t>An introduction to Linux hopefully to put it into a context for better understanding</a:t>
            </a:r>
          </a:p>
          <a:p>
            <a:pPr lvl="1" eaLnBrk="1" hangingPunct="1"/>
            <a:r>
              <a:rPr lang="en-US" altLang="en-US">
                <a:solidFill>
                  <a:schemeClr val="accent5">
                    <a:lumMod val="25000"/>
                  </a:schemeClr>
                </a:solidFill>
              </a:rPr>
              <a:t>Gain the perspective to see what it is, what it can do, why use it</a:t>
            </a:r>
          </a:p>
          <a:p>
            <a:pPr eaLnBrk="1" hangingPunct="1"/>
            <a:r>
              <a:rPr lang="en-US" altLang="en-US">
                <a:solidFill>
                  <a:schemeClr val="accent5">
                    <a:lumMod val="25000"/>
                  </a:schemeClr>
                </a:solidFill>
              </a:rPr>
              <a:t>What this course isn’t:</a:t>
            </a:r>
          </a:p>
          <a:p>
            <a:pPr lvl="1" eaLnBrk="1" hangingPunct="1"/>
            <a:r>
              <a:rPr lang="en-US" altLang="en-US">
                <a:solidFill>
                  <a:schemeClr val="accent5">
                    <a:lumMod val="25000"/>
                  </a:schemeClr>
                </a:solidFill>
              </a:rPr>
              <a:t>Just a list of Linux commands and what they do (although there will be plenty of that :)</a:t>
            </a:r>
          </a:p>
          <a:p>
            <a:pPr lvl="1" eaLnBrk="1" hangingPunct="1"/>
            <a:r>
              <a:rPr lang="en-US" altLang="en-US">
                <a:solidFill>
                  <a:schemeClr val="accent5">
                    <a:lumMod val="25000"/>
                  </a:schemeClr>
                </a:solidFill>
              </a:rPr>
              <a:t>Not just to answer “How do I …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708409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rm</a:t>
            </a:r>
            <a:r>
              <a:rPr lang="en-US" altLang="en-US" sz="4000"/>
              <a:t> Remove</a:t>
            </a:r>
            <a:endParaRPr lang="en-US" sz="4000"/>
          </a:p>
        </p:txBody>
      </p:sp>
      <p:sp>
        <p:nvSpPr>
          <p:cNvPr id="7" name="Content Placeholder 6"/>
          <p:cNvSpPr>
            <a:spLocks noGrp="1"/>
          </p:cNvSpPr>
          <p:nvPr>
            <p:ph idx="1"/>
          </p:nvPr>
        </p:nvSpPr>
        <p:spPr/>
        <p:txBody>
          <a:bodyPr>
            <a:normAutofit fontScale="92500" lnSpcReduction="20000"/>
          </a:bodyPr>
          <a:lstStyle/>
          <a:p>
            <a:pPr eaLnBrk="1" hangingPunct="1"/>
            <a:r>
              <a:rPr lang="en-US" altLang="en-US" sz="3000">
                <a:solidFill>
                  <a:schemeClr val="accent5">
                    <a:lumMod val="25000"/>
                  </a:schemeClr>
                </a:solidFill>
              </a:rPr>
              <a:t>rm &lt;target-file(s)&gt;</a:t>
            </a:r>
          </a:p>
          <a:p>
            <a:pPr eaLnBrk="1" hangingPunct="1"/>
            <a:r>
              <a:rPr lang="en-US" altLang="en-US" sz="3000">
                <a:solidFill>
                  <a:schemeClr val="accent5">
                    <a:lumMod val="25000"/>
                  </a:schemeClr>
                </a:solidFill>
              </a:rPr>
              <a:t>Removes specified files. Works as advertised, it </a:t>
            </a:r>
            <a:r>
              <a:rPr lang="en-US" altLang="en-US" sz="3000" i="1">
                <a:solidFill>
                  <a:schemeClr val="tx1"/>
                </a:solidFill>
              </a:rPr>
              <a:t>really</a:t>
            </a:r>
            <a:r>
              <a:rPr lang="en-US" altLang="en-US" sz="3000">
                <a:solidFill>
                  <a:schemeClr val="accent5">
                    <a:lumMod val="25000"/>
                  </a:schemeClr>
                </a:solidFill>
              </a:rPr>
              <a:t> removes the file, on many systems there is</a:t>
            </a:r>
            <a:r>
              <a:rPr lang="en-US" altLang="en-US" sz="3000" i="1">
                <a:solidFill>
                  <a:schemeClr val="accent5">
                    <a:lumMod val="25000"/>
                  </a:schemeClr>
                </a:solidFill>
              </a:rPr>
              <a:t> </a:t>
            </a:r>
            <a:r>
              <a:rPr lang="en-US" altLang="en-US" sz="3000" i="1">
                <a:solidFill>
                  <a:schemeClr val="tx1"/>
                </a:solidFill>
              </a:rPr>
              <a:t>no backup </a:t>
            </a:r>
            <a:r>
              <a:rPr lang="en-US" altLang="en-US" sz="3000">
                <a:solidFill>
                  <a:schemeClr val="accent5">
                    <a:lumMod val="25000"/>
                  </a:schemeClr>
                </a:solidFill>
              </a:rPr>
              <a:t>file or</a:t>
            </a:r>
            <a:r>
              <a:rPr lang="en-US" altLang="en-US" sz="3000" i="1">
                <a:solidFill>
                  <a:schemeClr val="accent5">
                    <a:lumMod val="25000"/>
                  </a:schemeClr>
                </a:solidFill>
              </a:rPr>
              <a:t> </a:t>
            </a:r>
            <a:r>
              <a:rPr lang="en-US" altLang="en-US" sz="3000" i="1">
                <a:solidFill>
                  <a:schemeClr val="tx1"/>
                </a:solidFill>
              </a:rPr>
              <a:t>undelete</a:t>
            </a:r>
            <a:r>
              <a:rPr lang="en-US" altLang="en-US" sz="3000">
                <a:solidFill>
                  <a:schemeClr val="accent5">
                    <a:lumMod val="25000"/>
                  </a:schemeClr>
                </a:solidFill>
              </a:rPr>
              <a:t>. (ls -</a:t>
            </a:r>
            <a:r>
              <a:rPr lang="en-US" altLang="en-US" sz="3000" err="1">
                <a:solidFill>
                  <a:schemeClr val="accent5">
                    <a:lumMod val="25000"/>
                  </a:schemeClr>
                </a:solidFill>
              </a:rPr>
              <a:t>tlu</a:t>
            </a:r>
            <a:r>
              <a:rPr lang="en-US" altLang="en-US" sz="3000">
                <a:solidFill>
                  <a:schemeClr val="accent5">
                    <a:lumMod val="25000"/>
                  </a:schemeClr>
                </a:solidFill>
              </a:rPr>
              <a:t> .snapshot)</a:t>
            </a:r>
          </a:p>
          <a:p>
            <a:pPr eaLnBrk="1" hangingPunct="1"/>
            <a:r>
              <a:rPr lang="en-US" altLang="en-US" sz="3000">
                <a:solidFill>
                  <a:schemeClr val="accent5">
                    <a:lumMod val="25000"/>
                  </a:schemeClr>
                </a:solidFill>
              </a:rPr>
              <a:t>-</a:t>
            </a:r>
            <a:r>
              <a:rPr lang="en-US" altLang="en-US" sz="3000" err="1">
                <a:solidFill>
                  <a:schemeClr val="accent5">
                    <a:lumMod val="25000"/>
                  </a:schemeClr>
                </a:solidFill>
              </a:rPr>
              <a:t>i</a:t>
            </a:r>
            <a:r>
              <a:rPr lang="en-US" altLang="en-US" sz="3000">
                <a:solidFill>
                  <a:schemeClr val="accent5">
                    <a:lumMod val="25000"/>
                  </a:schemeClr>
                </a:solidFill>
              </a:rPr>
              <a:t> for interactive</a:t>
            </a:r>
          </a:p>
          <a:p>
            <a:pPr lvl="1" eaLnBrk="1" hangingPunct="1"/>
            <a:r>
              <a:rPr lang="en-US" altLang="en-US" sz="2600">
                <a:solidFill>
                  <a:schemeClr val="accent5">
                    <a:lumMod val="25000"/>
                  </a:schemeClr>
                </a:solidFill>
              </a:rPr>
              <a:t>use this to be prompted before deletion</a:t>
            </a:r>
          </a:p>
          <a:p>
            <a:pPr eaLnBrk="1" hangingPunct="1"/>
            <a:r>
              <a:rPr lang="en-US" altLang="en-US" sz="3000">
                <a:solidFill>
                  <a:schemeClr val="accent5">
                    <a:lumMod val="25000"/>
                  </a:schemeClr>
                </a:solidFill>
              </a:rPr>
              <a:t>-r for recursive </a:t>
            </a:r>
          </a:p>
          <a:p>
            <a:pPr lvl="1" eaLnBrk="1" hangingPunct="1"/>
            <a:r>
              <a:rPr lang="en-US" altLang="en-US" sz="2600">
                <a:solidFill>
                  <a:schemeClr val="accent5">
                    <a:lumMod val="25000"/>
                  </a:schemeClr>
                </a:solidFill>
              </a:rPr>
              <a:t>removes directories, subdirectories and their contents (files). </a:t>
            </a:r>
          </a:p>
          <a:p>
            <a:pPr eaLnBrk="1" hangingPunct="1"/>
            <a:r>
              <a:rPr lang="en-US" altLang="en-US" sz="3000">
                <a:solidFill>
                  <a:schemeClr val="accent5">
                    <a:lumMod val="25000"/>
                  </a:schemeClr>
                </a:solidFill>
              </a:rPr>
              <a:t>-f for force</a:t>
            </a:r>
          </a:p>
          <a:p>
            <a:pPr lvl="1" eaLnBrk="1" hangingPunct="1"/>
            <a:r>
              <a:rPr lang="en-US" altLang="en-US" sz="2600">
                <a:solidFill>
                  <a:schemeClr val="accent5">
                    <a:lumMod val="25000"/>
                  </a:schemeClr>
                </a:solidFill>
              </a:rPr>
              <a:t>removes w/o prompting </a:t>
            </a:r>
            <a:endParaRPr lang="en-US">
              <a:solidFill>
                <a:schemeClr val="accent5">
                  <a:lumMod val="25000"/>
                </a:schemeClr>
              </a:solidFill>
            </a:endParaRPr>
          </a:p>
        </p:txBody>
      </p:sp>
      <p:sp>
        <p:nvSpPr>
          <p:cNvPr id="3" name="Slide Number Placeholder 2"/>
          <p:cNvSpPr>
            <a:spLocks noGrp="1"/>
          </p:cNvSpPr>
          <p:nvPr>
            <p:ph type="sldNum" sz="quarter" idx="12"/>
          </p:nvPr>
        </p:nvSpPr>
        <p:spPr/>
        <p:txBody>
          <a:bodyPr/>
          <a:lstStyle/>
          <a:p>
            <a:fld id="{263E268E-DA18-874E-8CBA-6F80F366F288}" type="slidenum">
              <a:rPr lang="en-US" smtClean="0"/>
              <a:t>40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504190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scp</a:t>
            </a:r>
            <a:r>
              <a:rPr lang="en-US" altLang="en-US" sz="4000"/>
              <a:t> Secure Copy</a:t>
            </a:r>
            <a:endParaRPr lang="en-US" sz="4000"/>
          </a:p>
        </p:txBody>
      </p:sp>
      <p:sp>
        <p:nvSpPr>
          <p:cNvPr id="7" name="Content Placeholder 6"/>
          <p:cNvSpPr>
            <a:spLocks noGrp="1"/>
          </p:cNvSpPr>
          <p:nvPr>
            <p:ph idx="1"/>
          </p:nvPr>
        </p:nvSpPr>
        <p:spPr>
          <a:xfrm>
            <a:off x="352424" y="1569027"/>
            <a:ext cx="8433550" cy="4787324"/>
          </a:xfrm>
        </p:spPr>
        <p:txBody>
          <a:bodyPr>
            <a:normAutofit fontScale="92500" lnSpcReduction="20000"/>
          </a:bodyPr>
          <a:lstStyle/>
          <a:p>
            <a:pPr eaLnBrk="1" hangingPunct="1"/>
            <a:r>
              <a:rPr lang="en-US" altLang="en-US" sz="2900">
                <a:solidFill>
                  <a:schemeClr val="accent5">
                    <a:lumMod val="25000"/>
                  </a:schemeClr>
                </a:solidFill>
              </a:rPr>
              <a:t>“</a:t>
            </a:r>
            <a:r>
              <a:rPr lang="en-US" altLang="en-US" sz="2900" err="1">
                <a:solidFill>
                  <a:schemeClr val="accent5">
                    <a:lumMod val="25000"/>
                  </a:schemeClr>
                </a:solidFill>
              </a:rPr>
              <a:t>scp</a:t>
            </a:r>
            <a:r>
              <a:rPr lang="en-US" altLang="en-US" sz="2900">
                <a:solidFill>
                  <a:schemeClr val="accent5">
                    <a:lumMod val="25000"/>
                  </a:schemeClr>
                </a:solidFill>
              </a:rPr>
              <a:t>” is commonly used to copy files between any 2 hosts on a network using the </a:t>
            </a:r>
            <a:r>
              <a:rPr lang="en-US" altLang="en-US" sz="2900" err="1">
                <a:solidFill>
                  <a:schemeClr val="accent5">
                    <a:lumMod val="25000"/>
                  </a:schemeClr>
                </a:solidFill>
              </a:rPr>
              <a:t>ssh</a:t>
            </a:r>
            <a:r>
              <a:rPr lang="en-US" altLang="en-US" sz="2900">
                <a:solidFill>
                  <a:schemeClr val="accent5">
                    <a:lumMod val="25000"/>
                  </a:schemeClr>
                </a:solidFill>
              </a:rPr>
              <a:t> protocol.</a:t>
            </a:r>
          </a:p>
          <a:p>
            <a:pPr lvl="1" eaLnBrk="1" hangingPunct="1"/>
            <a:r>
              <a:rPr lang="en-US" altLang="en-US" sz="2600">
                <a:solidFill>
                  <a:schemeClr val="accent5">
                    <a:lumMod val="25000"/>
                  </a:schemeClr>
                </a:solidFill>
              </a:rPr>
              <a:t>commonly used to securely upload/download your files from your home machine to desired machine</a:t>
            </a:r>
          </a:p>
          <a:p>
            <a:pPr eaLnBrk="1" hangingPunct="1"/>
            <a:r>
              <a:rPr lang="en-US" altLang="en-US" sz="2900">
                <a:solidFill>
                  <a:schemeClr val="accent5">
                    <a:lumMod val="25000"/>
                  </a:schemeClr>
                </a:solidFill>
              </a:rPr>
              <a:t>Format:</a:t>
            </a:r>
          </a:p>
          <a:p>
            <a:pPr lvl="1" eaLnBrk="1" hangingPunct="1"/>
            <a:r>
              <a:rPr lang="en-US" altLang="en-US" sz="2600" err="1">
                <a:solidFill>
                  <a:schemeClr val="accent5">
                    <a:lumMod val="25000"/>
                  </a:schemeClr>
                </a:solidFill>
              </a:rPr>
              <a:t>scp</a:t>
            </a:r>
            <a:r>
              <a:rPr lang="en-US" altLang="en-US" sz="2600">
                <a:solidFill>
                  <a:schemeClr val="accent5">
                    <a:lumMod val="25000"/>
                  </a:schemeClr>
                </a:solidFill>
              </a:rPr>
              <a:t> [options] &lt;host:file1&gt; &lt;host:file2&gt;</a:t>
            </a:r>
          </a:p>
          <a:p>
            <a:pPr lvl="1" eaLnBrk="1" hangingPunct="1"/>
            <a:r>
              <a:rPr lang="en-US" altLang="en-US" sz="2600">
                <a:solidFill>
                  <a:schemeClr val="accent5">
                    <a:lumMod val="25000"/>
                  </a:schemeClr>
                </a:solidFill>
              </a:rPr>
              <a:t>form of host may be </a:t>
            </a:r>
            <a:r>
              <a:rPr lang="en-US" altLang="en-US" sz="2600" err="1">
                <a:solidFill>
                  <a:schemeClr val="accent5">
                    <a:lumMod val="25000"/>
                  </a:schemeClr>
                </a:solidFill>
              </a:rPr>
              <a:t>username@host</a:t>
            </a:r>
            <a:r>
              <a:rPr lang="en-US" altLang="en-US" sz="2600">
                <a:solidFill>
                  <a:schemeClr val="accent5">
                    <a:lumMod val="25000"/>
                  </a:schemeClr>
                </a:solidFill>
              </a:rPr>
              <a:t> (default username is your current login name)</a:t>
            </a:r>
          </a:p>
          <a:p>
            <a:pPr lvl="1" eaLnBrk="1" hangingPunct="1"/>
            <a:r>
              <a:rPr lang="en-US" altLang="en-US" sz="2600">
                <a:solidFill>
                  <a:schemeClr val="accent5">
                    <a:lumMod val="25000"/>
                  </a:schemeClr>
                </a:solidFill>
              </a:rPr>
              <a:t>the “host:” is omitted if the target machine is the one you are on</a:t>
            </a:r>
          </a:p>
          <a:p>
            <a:pPr lvl="1" eaLnBrk="1" hangingPunct="1"/>
            <a:r>
              <a:rPr lang="en-US" altLang="en-US" sz="2600">
                <a:solidFill>
                  <a:schemeClr val="accent5">
                    <a:lumMod val="25000"/>
                  </a:schemeClr>
                </a:solidFill>
              </a:rPr>
              <a:t>file path is relative to your home directory</a:t>
            </a:r>
          </a:p>
          <a:p>
            <a:pPr eaLnBrk="1" hangingPunct="1"/>
            <a:r>
              <a:rPr lang="en-US" altLang="en-US" sz="2900">
                <a:solidFill>
                  <a:schemeClr val="accent5">
                    <a:lumMod val="25000"/>
                  </a:schemeClr>
                </a:solidFill>
              </a:rPr>
              <a:t>Options:</a:t>
            </a:r>
          </a:p>
          <a:p>
            <a:pPr lvl="1" eaLnBrk="1" hangingPunct="1"/>
            <a:r>
              <a:rPr lang="en-US" altLang="en-US" sz="2600">
                <a:solidFill>
                  <a:schemeClr val="accent5">
                    <a:lumMod val="25000"/>
                  </a:schemeClr>
                </a:solidFill>
              </a:rPr>
              <a:t>-r recursive (used for directories)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171892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cat</a:t>
            </a:r>
            <a:r>
              <a:rPr lang="en-US" altLang="en-US" sz="4000"/>
              <a:t> Concatenate</a:t>
            </a:r>
            <a:endParaRPr lang="en-US" sz="4000"/>
          </a:p>
        </p:txBody>
      </p:sp>
      <p:sp>
        <p:nvSpPr>
          <p:cNvPr id="7" name="Content Placeholder 6"/>
          <p:cNvSpPr>
            <a:spLocks noGrp="1"/>
          </p:cNvSpPr>
          <p:nvPr>
            <p:ph idx="1"/>
          </p:nvPr>
        </p:nvSpPr>
        <p:spPr/>
        <p:txBody>
          <a:bodyPr>
            <a:normAutofit/>
          </a:bodyPr>
          <a:lstStyle/>
          <a:p>
            <a:pPr eaLnBrk="1" hangingPunct="1"/>
            <a:r>
              <a:rPr lang="en-US" altLang="en-US" sz="3600">
                <a:solidFill>
                  <a:schemeClr val="accent5">
                    <a:lumMod val="25000"/>
                  </a:schemeClr>
                </a:solidFill>
              </a:rPr>
              <a:t>cat &lt;target-file(s)&gt;</a:t>
            </a:r>
          </a:p>
          <a:p>
            <a:pPr eaLnBrk="1" hangingPunct="1"/>
            <a:r>
              <a:rPr lang="en-US" altLang="en-US" sz="3600">
                <a:solidFill>
                  <a:schemeClr val="accent5">
                    <a:lumMod val="25000"/>
                  </a:schemeClr>
                </a:solidFill>
              </a:rPr>
              <a:t>displays the contents of target-file(s) to standard out (typically your screen) one after the other</a:t>
            </a:r>
          </a:p>
          <a:p>
            <a:pPr eaLnBrk="1" hangingPunct="1"/>
            <a:r>
              <a:rPr lang="en-US" altLang="en-US" sz="3600">
                <a:solidFill>
                  <a:schemeClr val="accent5">
                    <a:lumMod val="25000"/>
                  </a:schemeClr>
                </a:solidFill>
              </a:rPr>
              <a:t>useful for combining files together</a:t>
            </a:r>
          </a:p>
          <a:p>
            <a:pPr eaLnBrk="1" hangingPunct="1"/>
            <a:r>
              <a:rPr lang="en-US" altLang="en-US" sz="3600">
                <a:solidFill>
                  <a:schemeClr val="accent5">
                    <a:lumMod val="25000"/>
                  </a:schemeClr>
                </a:solidFill>
              </a:rPr>
              <a:t>more and less are better to just display file content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96551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more</a:t>
            </a:r>
            <a:r>
              <a:rPr lang="en-US" altLang="en-US" sz="4000"/>
              <a:t> and </a:t>
            </a:r>
            <a:r>
              <a:rPr lang="en-US" altLang="en-US" sz="4000" i="1">
                <a:solidFill>
                  <a:schemeClr val="tx1"/>
                </a:solidFill>
              </a:rPr>
              <a:t>less</a:t>
            </a:r>
            <a:endParaRPr lang="en-US" sz="4000" i="1">
              <a:solidFill>
                <a:schemeClr val="tx1"/>
              </a:solidFill>
            </a:endParaRPr>
          </a:p>
        </p:txBody>
      </p:sp>
      <p:sp>
        <p:nvSpPr>
          <p:cNvPr id="7" name="Content Placeholder 6"/>
          <p:cNvSpPr>
            <a:spLocks noGrp="1"/>
          </p:cNvSpPr>
          <p:nvPr>
            <p:ph idx="1"/>
          </p:nvPr>
        </p:nvSpPr>
        <p:spPr/>
        <p:txBody>
          <a:bodyPr>
            <a:normAutofit fontScale="70000" lnSpcReduction="20000"/>
          </a:bodyPr>
          <a:lstStyle/>
          <a:p>
            <a:pPr eaLnBrk="1" hangingPunct="1">
              <a:lnSpc>
                <a:spcPct val="120000"/>
              </a:lnSpc>
            </a:pPr>
            <a:r>
              <a:rPr lang="en-US" altLang="en-US" sz="3600">
                <a:solidFill>
                  <a:schemeClr val="accent5">
                    <a:lumMod val="25000"/>
                  </a:schemeClr>
                </a:solidFill>
              </a:rPr>
              <a:t>more &lt;target-file(s)&gt; </a:t>
            </a:r>
          </a:p>
          <a:p>
            <a:pPr eaLnBrk="1" hangingPunct="1">
              <a:lnSpc>
                <a:spcPct val="120000"/>
              </a:lnSpc>
            </a:pPr>
            <a:r>
              <a:rPr lang="en-US" altLang="en-US" sz="3600">
                <a:solidFill>
                  <a:schemeClr val="accent5">
                    <a:lumMod val="25000"/>
                  </a:schemeClr>
                </a:solidFill>
              </a:rPr>
              <a:t>“more” displays the contents of target-file(s)  on the screen, pausing at the end of each screenful and asking the user to press a key (useful for long files)</a:t>
            </a:r>
          </a:p>
          <a:p>
            <a:pPr eaLnBrk="1" hangingPunct="1">
              <a:lnSpc>
                <a:spcPct val="120000"/>
              </a:lnSpc>
            </a:pPr>
            <a:r>
              <a:rPr lang="en-US" altLang="en-US" sz="3600">
                <a:solidFill>
                  <a:schemeClr val="accent5">
                    <a:lumMod val="25000"/>
                  </a:schemeClr>
                </a:solidFill>
              </a:rPr>
              <a:t>“less” is just like more, except that has a few extra features (such as allowing users to scroll backwards and forwards through the displayed file) </a:t>
            </a:r>
          </a:p>
          <a:p>
            <a:pPr lvl="1" eaLnBrk="1" hangingPunct="1">
              <a:lnSpc>
                <a:spcPct val="120000"/>
              </a:lnSpc>
            </a:pPr>
            <a:r>
              <a:rPr lang="en-US" altLang="en-US" sz="3600">
                <a:solidFill>
                  <a:schemeClr val="accent5">
                    <a:lumMod val="25000"/>
                  </a:schemeClr>
                </a:solidFill>
              </a:rPr>
              <a:t>not a standard utility, so may not be present on all UNIX systems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583819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More of </a:t>
            </a:r>
            <a:r>
              <a:rPr lang="en-US" altLang="en-US" sz="4000" i="1">
                <a:solidFill>
                  <a:schemeClr val="tx1"/>
                </a:solidFill>
              </a:rPr>
              <a:t>more</a:t>
            </a:r>
            <a:r>
              <a:rPr lang="en-US" altLang="en-US" sz="4000"/>
              <a:t> and </a:t>
            </a:r>
            <a:r>
              <a:rPr lang="en-US" altLang="en-US" sz="4000" i="1">
                <a:solidFill>
                  <a:schemeClr val="tx1"/>
                </a:solidFill>
              </a:rPr>
              <a:t>less</a:t>
            </a:r>
            <a:endParaRPr lang="en-US" sz="4000" i="1">
              <a:solidFill>
                <a:schemeClr val="tx1"/>
              </a:solidFill>
            </a:endParaRPr>
          </a:p>
        </p:txBody>
      </p:sp>
      <p:sp>
        <p:nvSpPr>
          <p:cNvPr id="7" name="Content Placeholder 6"/>
          <p:cNvSpPr>
            <a:spLocks noGrp="1"/>
          </p:cNvSpPr>
          <p:nvPr>
            <p:ph idx="1"/>
          </p:nvPr>
        </p:nvSpPr>
        <p:spPr/>
        <p:txBody>
          <a:bodyPr>
            <a:normAutofit/>
          </a:bodyPr>
          <a:lstStyle/>
          <a:p>
            <a:pPr eaLnBrk="1" hangingPunct="1"/>
            <a:r>
              <a:rPr lang="en-US" altLang="en-US" sz="2800">
                <a:solidFill>
                  <a:schemeClr val="accent5">
                    <a:lumMod val="25000"/>
                  </a:schemeClr>
                </a:solidFill>
              </a:rPr>
              <a:t>Options at the prompt:</a:t>
            </a:r>
          </a:p>
          <a:p>
            <a:pPr lvl="1" eaLnBrk="1" hangingPunct="1"/>
            <a:r>
              <a:rPr lang="en-US" altLang="en-US" sz="2800">
                <a:solidFill>
                  <a:schemeClr val="accent5">
                    <a:lumMod val="25000"/>
                  </a:schemeClr>
                </a:solidFill>
              </a:rPr>
              <a:t>h - help</a:t>
            </a:r>
          </a:p>
          <a:p>
            <a:pPr lvl="1" eaLnBrk="1" hangingPunct="1"/>
            <a:r>
              <a:rPr lang="en-US" altLang="en-US" sz="2800">
                <a:solidFill>
                  <a:schemeClr val="accent5">
                    <a:lumMod val="25000"/>
                  </a:schemeClr>
                </a:solidFill>
              </a:rPr>
              <a:t>spacebar – scroll forward one screen</a:t>
            </a:r>
          </a:p>
          <a:p>
            <a:pPr lvl="1" eaLnBrk="1" hangingPunct="1"/>
            <a:r>
              <a:rPr lang="en-US" altLang="en-US" sz="2800">
                <a:solidFill>
                  <a:schemeClr val="accent5">
                    <a:lumMod val="25000"/>
                  </a:schemeClr>
                </a:solidFill>
              </a:rPr>
              <a:t>&lt;CR&gt; - scroll forward 1 line (can change this to be whatever number of lines you wish)</a:t>
            </a:r>
          </a:p>
          <a:p>
            <a:pPr lvl="1" eaLnBrk="1" hangingPunct="1"/>
            <a:r>
              <a:rPr lang="en-US" altLang="en-US" sz="2800">
                <a:solidFill>
                  <a:schemeClr val="accent5">
                    <a:lumMod val="25000"/>
                  </a:schemeClr>
                </a:solidFill>
              </a:rPr>
              <a:t>b – back, go back a screen (does not work w/ all mores)</a:t>
            </a:r>
          </a:p>
          <a:p>
            <a:pPr lvl="1" eaLnBrk="1" hangingPunct="1"/>
            <a:r>
              <a:rPr lang="en-US" altLang="en-US" sz="2800">
                <a:solidFill>
                  <a:schemeClr val="accent5">
                    <a:lumMod val="25000"/>
                  </a:schemeClr>
                </a:solidFill>
              </a:rPr>
              <a:t>q – quit</a:t>
            </a:r>
          </a:p>
          <a:p>
            <a:pPr lvl="1" eaLnBrk="1" hangingPunct="1"/>
            <a:r>
              <a:rPr lang="en-US" altLang="en-US" sz="2800">
                <a:solidFill>
                  <a:schemeClr val="accent5">
                    <a:lumMod val="25000"/>
                  </a:schemeClr>
                </a:solidFill>
              </a:rPr>
              <a:t>/&lt;</a:t>
            </a:r>
            <a:r>
              <a:rPr lang="en-US" altLang="en-US" sz="2800" err="1">
                <a:solidFill>
                  <a:schemeClr val="accent5">
                    <a:lumMod val="25000"/>
                  </a:schemeClr>
                </a:solidFill>
              </a:rPr>
              <a:t>regexp</a:t>
            </a:r>
            <a:r>
              <a:rPr lang="en-US" altLang="en-US" sz="2800">
                <a:solidFill>
                  <a:schemeClr val="accent5">
                    <a:lumMod val="25000"/>
                  </a:schemeClr>
                </a:solidFill>
              </a:rPr>
              <a:t>&gt; - search for regular expression</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266546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head</a:t>
            </a:r>
            <a:r>
              <a:rPr lang="en-US" altLang="en-US" sz="4000"/>
              <a:t> and </a:t>
            </a:r>
            <a:r>
              <a:rPr lang="en-US" altLang="en-US" sz="4000" i="1">
                <a:solidFill>
                  <a:schemeClr val="tx1"/>
                </a:solidFill>
              </a:rPr>
              <a:t>tail</a:t>
            </a:r>
            <a:endParaRPr lang="en-US" sz="4000" i="1">
              <a:solidFill>
                <a:schemeClr val="tx1"/>
              </a:solidFill>
            </a:endParaRPr>
          </a:p>
        </p:txBody>
      </p:sp>
      <p:sp>
        <p:nvSpPr>
          <p:cNvPr id="7" name="Content Placeholder 6"/>
          <p:cNvSpPr>
            <a:spLocks noGrp="1"/>
          </p:cNvSpPr>
          <p:nvPr>
            <p:ph idx="1"/>
          </p:nvPr>
        </p:nvSpPr>
        <p:spPr/>
        <p:txBody>
          <a:bodyPr>
            <a:normAutofit lnSpcReduction="10000"/>
          </a:bodyPr>
          <a:lstStyle/>
          <a:p>
            <a:pPr eaLnBrk="1" hangingPunct="1"/>
            <a:r>
              <a:rPr lang="en-US" altLang="en-US" sz="2900">
                <a:solidFill>
                  <a:schemeClr val="accent5">
                    <a:lumMod val="25000"/>
                  </a:schemeClr>
                </a:solidFill>
              </a:rPr>
              <a:t>head and tail display the first and last 10 lines in a file respectively. You can change the number of lines as an option, e.g. </a:t>
            </a:r>
          </a:p>
          <a:p>
            <a:pPr eaLnBrk="1" hangingPunct="1"/>
            <a:r>
              <a:rPr lang="en-US" altLang="en-US" sz="2900">
                <a:solidFill>
                  <a:schemeClr val="accent5">
                    <a:lumMod val="25000"/>
                  </a:schemeClr>
                </a:solidFill>
              </a:rPr>
              <a:t>    $ tail -n20 messages.txt </a:t>
            </a:r>
            <a:br>
              <a:rPr lang="en-US" altLang="en-US" sz="2900">
                <a:solidFill>
                  <a:schemeClr val="accent5">
                    <a:lumMod val="25000"/>
                  </a:schemeClr>
                </a:solidFill>
              </a:rPr>
            </a:br>
            <a:r>
              <a:rPr lang="en-US" altLang="en-US" sz="2900">
                <a:solidFill>
                  <a:schemeClr val="accent5">
                    <a:lumMod val="25000"/>
                  </a:schemeClr>
                </a:solidFill>
              </a:rPr>
              <a:t>    $ head -n5 messages.txt </a:t>
            </a:r>
          </a:p>
          <a:p>
            <a:pPr eaLnBrk="1" hangingPunct="1"/>
            <a:r>
              <a:rPr lang="en-US" altLang="en-US" sz="2900">
                <a:solidFill>
                  <a:schemeClr val="accent5">
                    <a:lumMod val="25000"/>
                  </a:schemeClr>
                </a:solidFill>
              </a:rPr>
              <a:t>tail includes a useful -f option that can be used to continuously monitor the last few lines of a (possibly changing) file. This can be used to monitor log files, for example: </a:t>
            </a:r>
          </a:p>
          <a:p>
            <a:pPr lvl="1" eaLnBrk="1" hangingPunct="1"/>
            <a:r>
              <a:rPr lang="en-US" altLang="en-US" sz="2600">
                <a:solidFill>
                  <a:schemeClr val="accent5">
                    <a:lumMod val="25000"/>
                  </a:schemeClr>
                </a:solidFill>
              </a:rPr>
              <a:t>tail -f /var/log/messages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45</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63805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chmod</a:t>
            </a:r>
            <a:r>
              <a:rPr lang="en-US" altLang="en-US" sz="4000"/>
              <a:t> Change Mode</a:t>
            </a:r>
            <a:endParaRPr lang="en-US" sz="4000"/>
          </a:p>
        </p:txBody>
      </p:sp>
      <p:sp>
        <p:nvSpPr>
          <p:cNvPr id="7" name="Content Placeholder 6"/>
          <p:cNvSpPr>
            <a:spLocks noGrp="1"/>
          </p:cNvSpPr>
          <p:nvPr>
            <p:ph idx="1"/>
          </p:nvPr>
        </p:nvSpPr>
        <p:spPr/>
        <p:txBody>
          <a:bodyPr>
            <a:normAutofit/>
          </a:bodyPr>
          <a:lstStyle/>
          <a:p>
            <a:pPr eaLnBrk="1" hangingPunct="1">
              <a:lnSpc>
                <a:spcPct val="80000"/>
              </a:lnSpc>
            </a:pPr>
            <a:r>
              <a:rPr lang="en-US" altLang="en-US" sz="2800">
                <a:solidFill>
                  <a:schemeClr val="accent5">
                    <a:lumMod val="25000"/>
                  </a:schemeClr>
                </a:solidFill>
              </a:rPr>
              <a:t> </a:t>
            </a:r>
            <a:r>
              <a:rPr lang="en-US" altLang="en-US" sz="2800" err="1">
                <a:solidFill>
                  <a:schemeClr val="accent5">
                    <a:lumMod val="25000"/>
                  </a:schemeClr>
                </a:solidFill>
              </a:rPr>
              <a:t>chmod</a:t>
            </a:r>
            <a:r>
              <a:rPr lang="en-US" altLang="en-US" sz="2800">
                <a:solidFill>
                  <a:schemeClr val="accent5">
                    <a:lumMod val="25000"/>
                  </a:schemeClr>
                </a:solidFill>
              </a:rPr>
              <a:t> &lt;options&gt; &lt;files&gt; </a:t>
            </a:r>
          </a:p>
          <a:p>
            <a:pPr eaLnBrk="1" hangingPunct="1">
              <a:lnSpc>
                <a:spcPct val="80000"/>
              </a:lnSpc>
            </a:pPr>
            <a:r>
              <a:rPr lang="en-US" altLang="en-US" sz="2800">
                <a:solidFill>
                  <a:schemeClr val="accent5">
                    <a:lumMod val="25000"/>
                  </a:schemeClr>
                </a:solidFill>
              </a:rPr>
              <a:t>Used to change permissions on files.</a:t>
            </a:r>
          </a:p>
          <a:p>
            <a:pPr eaLnBrk="1" hangingPunct="1">
              <a:lnSpc>
                <a:spcPct val="80000"/>
              </a:lnSpc>
            </a:pPr>
            <a:r>
              <a:rPr lang="en-US" altLang="en-US" sz="2800">
                <a:solidFill>
                  <a:schemeClr val="accent5">
                    <a:lumMod val="25000"/>
                  </a:schemeClr>
                </a:solidFill>
              </a:rPr>
              <a:t>“</a:t>
            </a:r>
            <a:r>
              <a:rPr lang="en-US" altLang="en-US" sz="2800" err="1">
                <a:solidFill>
                  <a:schemeClr val="accent5">
                    <a:lumMod val="25000"/>
                  </a:schemeClr>
                </a:solidFill>
              </a:rPr>
              <a:t>chmod</a:t>
            </a:r>
            <a:r>
              <a:rPr lang="en-US" altLang="en-US" sz="2800">
                <a:solidFill>
                  <a:schemeClr val="accent5">
                    <a:lumMod val="25000"/>
                  </a:schemeClr>
                </a:solidFill>
              </a:rPr>
              <a:t>” accepts options in two forms</a:t>
            </a:r>
          </a:p>
          <a:p>
            <a:pPr lvl="1" eaLnBrk="1" hangingPunct="1">
              <a:lnSpc>
                <a:spcPct val="80000"/>
              </a:lnSpc>
            </a:pPr>
            <a:r>
              <a:rPr lang="en-US" altLang="en-US" sz="2800">
                <a:solidFill>
                  <a:schemeClr val="accent5">
                    <a:lumMod val="25000"/>
                  </a:schemeClr>
                </a:solidFill>
              </a:rPr>
              <a:t>a sequence of 3 octal digits (see man page for details) </a:t>
            </a:r>
          </a:p>
          <a:p>
            <a:pPr lvl="1" eaLnBrk="1" hangingPunct="1">
              <a:lnSpc>
                <a:spcPct val="80000"/>
              </a:lnSpc>
            </a:pPr>
            <a:r>
              <a:rPr lang="en-US" altLang="en-US" sz="2800">
                <a:solidFill>
                  <a:schemeClr val="accent5">
                    <a:lumMod val="25000"/>
                  </a:schemeClr>
                </a:solidFill>
              </a:rPr>
              <a:t>symbolically, using the symbols u (user), g (group), o (other), a (all), r (read), w (write), x (execute), + (add permission), - (take away permission) and = (assign permission). </a:t>
            </a:r>
          </a:p>
          <a:p>
            <a:pPr eaLnBrk="1" hangingPunct="1">
              <a:lnSpc>
                <a:spcPct val="80000"/>
              </a:lnSpc>
            </a:pPr>
            <a:r>
              <a:rPr lang="en-US" altLang="en-US" sz="2800">
                <a:solidFill>
                  <a:schemeClr val="accent5">
                    <a:lumMod val="25000"/>
                  </a:schemeClr>
                </a:solidFill>
              </a:rPr>
              <a:t>-R recursive</a:t>
            </a:r>
          </a:p>
          <a:p>
            <a:pPr lvl="1" eaLnBrk="1" hangingPunct="1">
              <a:lnSpc>
                <a:spcPct val="80000"/>
              </a:lnSpc>
            </a:pPr>
            <a:r>
              <a:rPr lang="en-US" altLang="en-US" sz="2800">
                <a:solidFill>
                  <a:schemeClr val="accent5">
                    <a:lumMod val="25000"/>
                  </a:schemeClr>
                </a:solidFill>
              </a:rPr>
              <a:t>apply to this directory and all entries below it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54720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ls -l  </a:t>
            </a:r>
            <a:r>
              <a:rPr lang="en-US" altLang="en-US" sz="4000"/>
              <a:t>List Contents in Long Form</a:t>
            </a:r>
            <a:endParaRPr lang="en-US" sz="4000"/>
          </a:p>
        </p:txBody>
      </p:sp>
      <p:sp>
        <p:nvSpPr>
          <p:cNvPr id="7" name="Content Placeholder 6"/>
          <p:cNvSpPr>
            <a:spLocks noGrp="1"/>
          </p:cNvSpPr>
          <p:nvPr>
            <p:ph idx="1"/>
          </p:nvPr>
        </p:nvSpPr>
        <p:spPr/>
        <p:txBody>
          <a:bodyPr>
            <a:normAutofit/>
          </a:bodyPr>
          <a:lstStyle/>
          <a:p>
            <a:pPr eaLnBrk="1" hangingPunct="1"/>
            <a:r>
              <a:rPr lang="en-US" altLang="en-US" sz="2800">
                <a:solidFill>
                  <a:srgbClr val="000000"/>
                </a:solidFill>
                <a:latin typeface="Arial" panose="020B0604020202020204" pitchFamily="34" charset="0"/>
              </a:rPr>
              <a:t>Remember, the command </a:t>
            </a:r>
            <a:r>
              <a:rPr lang="en-US" altLang="en-US" sz="2800">
                <a:solidFill>
                  <a:schemeClr val="tx1"/>
                </a:solidFill>
                <a:latin typeface="Arial" panose="020B0604020202020204" pitchFamily="34" charset="0"/>
              </a:rPr>
              <a:t>ls -l</a:t>
            </a:r>
            <a:r>
              <a:rPr lang="en-US" altLang="en-US" sz="2800">
                <a:solidFill>
                  <a:srgbClr val="000000"/>
                </a:solidFill>
                <a:latin typeface="Arial" panose="020B0604020202020204" pitchFamily="34" charset="0"/>
              </a:rPr>
              <a:t> lists the contents of a directory in long listing format</a:t>
            </a:r>
          </a:p>
          <a:p>
            <a:pPr eaLnBrk="1" hangingPunct="1"/>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47</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a:extLst>
              <a:ext uri="{FF2B5EF4-FFF2-40B4-BE49-F238E27FC236}">
                <a16:creationId xmlns:a16="http://schemas.microsoft.com/office/drawing/2014/main" id="{7BBE1050-13DD-4239-BD73-C73914470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79" y="2341563"/>
            <a:ext cx="8005763"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a:extLst>
              <a:ext uri="{FF2B5EF4-FFF2-40B4-BE49-F238E27FC236}">
                <a16:creationId xmlns:a16="http://schemas.microsoft.com/office/drawing/2014/main" id="{0810706A-F163-4110-9808-C711BA5D4A37}"/>
              </a:ext>
            </a:extLst>
          </p:cNvPr>
          <p:cNvSpPr>
            <a:spLocks/>
          </p:cNvSpPr>
          <p:nvPr/>
        </p:nvSpPr>
        <p:spPr bwMode="auto">
          <a:xfrm rot="-5400000">
            <a:off x="1131890" y="3201193"/>
            <a:ext cx="635000" cy="1770063"/>
          </a:xfrm>
          <a:prstGeom prst="leftBrace">
            <a:avLst>
              <a:gd name="adj1" fmla="val 23229"/>
              <a:gd name="adj2" fmla="val 50000"/>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endParaRPr lang="en-US" altLang="en-US" sz="1800">
              <a:solidFill>
                <a:schemeClr val="tx1"/>
              </a:solidFill>
              <a:latin typeface="Arial" panose="020B0604020202020204" pitchFamily="34" charset="0"/>
            </a:endParaRPr>
          </a:p>
        </p:txBody>
      </p:sp>
      <p:sp>
        <p:nvSpPr>
          <p:cNvPr id="10" name="AutoShape 11">
            <a:extLst>
              <a:ext uri="{FF2B5EF4-FFF2-40B4-BE49-F238E27FC236}">
                <a16:creationId xmlns:a16="http://schemas.microsoft.com/office/drawing/2014/main" id="{D4900123-32AE-4B90-B6C0-AB7BCB0543AF}"/>
              </a:ext>
            </a:extLst>
          </p:cNvPr>
          <p:cNvSpPr>
            <a:spLocks noChangeArrowheads="1"/>
          </p:cNvSpPr>
          <p:nvPr/>
        </p:nvSpPr>
        <p:spPr bwMode="auto">
          <a:xfrm flipV="1">
            <a:off x="1290638" y="4779963"/>
            <a:ext cx="1417637" cy="9239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990000"/>
          </a:solidFill>
          <a:ln w="9525">
            <a:solidFill>
              <a:schemeClr val="tx1"/>
            </a:solidFill>
            <a:miter lim="800000"/>
            <a:headEnd/>
            <a:tailEnd/>
          </a:ln>
        </p:spPr>
        <p:txBody>
          <a:bodyPr wrap="none" anchor="ctr"/>
          <a:lstStyle/>
          <a:p>
            <a:endParaRPr lang="en-US"/>
          </a:p>
        </p:txBody>
      </p:sp>
      <p:pic>
        <p:nvPicPr>
          <p:cNvPr id="11" name="Picture 8" descr="UnixPermissions">
            <a:extLst>
              <a:ext uri="{FF2B5EF4-FFF2-40B4-BE49-F238E27FC236}">
                <a16:creationId xmlns:a16="http://schemas.microsoft.com/office/drawing/2014/main" id="{A369B1B3-7292-43A0-9EA7-54DA7A9C1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429000"/>
            <a:ext cx="5119687" cy="292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27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chmod</a:t>
            </a:r>
            <a:r>
              <a:rPr lang="en-US" altLang="en-US" sz="4000"/>
              <a:t> Change File Permissions</a:t>
            </a:r>
            <a:endParaRPr lang="en-US" sz="4000"/>
          </a:p>
        </p:txBody>
      </p:sp>
      <p:sp>
        <p:nvSpPr>
          <p:cNvPr id="7" name="Content Placeholder 6"/>
          <p:cNvSpPr>
            <a:spLocks noGrp="1"/>
          </p:cNvSpPr>
          <p:nvPr>
            <p:ph idx="1"/>
          </p:nvPr>
        </p:nvSpPr>
        <p:spPr/>
        <p:txBody>
          <a:bodyPr>
            <a:normAutofit fontScale="92500" lnSpcReduction="20000"/>
          </a:bodyPr>
          <a:lstStyle/>
          <a:p>
            <a:pPr eaLnBrk="1" hangingPunct="1"/>
            <a:r>
              <a:rPr lang="en-US" altLang="en-US" sz="3000" dirty="0">
                <a:solidFill>
                  <a:schemeClr val="accent5">
                    <a:lumMod val="25000"/>
                  </a:schemeClr>
                </a:solidFill>
              </a:rPr>
              <a:t>For example, the command:</a:t>
            </a:r>
          </a:p>
          <a:p>
            <a:pPr lvl="1" eaLnBrk="1" hangingPunct="1"/>
            <a:r>
              <a:rPr lang="en-US" altLang="en-US" sz="2600" dirty="0">
                <a:solidFill>
                  <a:schemeClr val="accent5">
                    <a:lumMod val="25000"/>
                  </a:schemeClr>
                </a:solidFill>
              </a:rPr>
              <a:t> </a:t>
            </a:r>
            <a:r>
              <a:rPr lang="en-US" altLang="en-US" sz="2600" dirty="0" err="1">
                <a:solidFill>
                  <a:schemeClr val="accent5">
                    <a:lumMod val="25000"/>
                  </a:schemeClr>
                </a:solidFill>
              </a:rPr>
              <a:t>chmod</a:t>
            </a:r>
            <a:r>
              <a:rPr lang="en-US" altLang="en-US" sz="2600" dirty="0">
                <a:solidFill>
                  <a:schemeClr val="accent5">
                    <a:lumMod val="25000"/>
                  </a:schemeClr>
                </a:solidFill>
              </a:rPr>
              <a:t> ug=</a:t>
            </a:r>
            <a:r>
              <a:rPr lang="en-US" altLang="en-US" sz="2600" dirty="0" err="1">
                <a:solidFill>
                  <a:schemeClr val="accent5">
                    <a:lumMod val="25000"/>
                  </a:schemeClr>
                </a:solidFill>
              </a:rPr>
              <a:t>rw,o</a:t>
            </a:r>
            <a:r>
              <a:rPr lang="en-US" altLang="en-US" sz="2600" dirty="0">
                <a:solidFill>
                  <a:schemeClr val="accent5">
                    <a:lumMod val="25000"/>
                  </a:schemeClr>
                </a:solidFill>
              </a:rPr>
              <a:t>-</a:t>
            </a:r>
            <a:r>
              <a:rPr lang="en-US" altLang="en-US" sz="2600" dirty="0" err="1">
                <a:solidFill>
                  <a:schemeClr val="accent5">
                    <a:lumMod val="25000"/>
                  </a:schemeClr>
                </a:solidFill>
              </a:rPr>
              <a:t>rw,a</a:t>
            </a:r>
            <a:r>
              <a:rPr lang="en-US" altLang="en-US" sz="2600" dirty="0">
                <a:solidFill>
                  <a:schemeClr val="accent5">
                    <a:lumMod val="25000"/>
                  </a:schemeClr>
                </a:solidFill>
              </a:rPr>
              <a:t>-x *.txt </a:t>
            </a:r>
          </a:p>
          <a:p>
            <a:pPr lvl="1" eaLnBrk="1" hangingPunct="1"/>
            <a:r>
              <a:rPr lang="en-US" altLang="en-US" sz="2600" dirty="0">
                <a:solidFill>
                  <a:schemeClr val="accent5">
                    <a:lumMod val="25000"/>
                  </a:schemeClr>
                </a:solidFill>
              </a:rPr>
              <a:t>sets the permissions on all files ending in *.txt to    </a:t>
            </a:r>
          </a:p>
          <a:p>
            <a:pPr lvl="1" eaLnBrk="1" hangingPunct="1"/>
            <a:r>
              <a:rPr lang="en-US" altLang="en-US" sz="2600" dirty="0" err="1">
                <a:solidFill>
                  <a:schemeClr val="accent5">
                    <a:lumMod val="25000"/>
                  </a:schemeClr>
                </a:solidFill>
              </a:rPr>
              <a:t>rw</a:t>
            </a:r>
            <a:r>
              <a:rPr lang="en-US" altLang="en-US" sz="2600" dirty="0">
                <a:solidFill>
                  <a:schemeClr val="accent5">
                    <a:lumMod val="25000"/>
                  </a:schemeClr>
                </a:solidFill>
              </a:rPr>
              <a:t>-</a:t>
            </a:r>
            <a:r>
              <a:rPr lang="en-US" altLang="en-US" sz="2600" dirty="0" err="1">
                <a:solidFill>
                  <a:schemeClr val="accent5">
                    <a:lumMod val="25000"/>
                  </a:schemeClr>
                </a:solidFill>
              </a:rPr>
              <a:t>rw</a:t>
            </a:r>
            <a:r>
              <a:rPr lang="en-US" altLang="en-US" sz="2600" dirty="0">
                <a:solidFill>
                  <a:schemeClr val="accent5">
                    <a:lumMod val="25000"/>
                  </a:schemeClr>
                </a:solidFill>
              </a:rPr>
              <a:t>---- (i.e., the owner and users in the file's group can read and write to the file, while others do not have any access). </a:t>
            </a:r>
          </a:p>
          <a:p>
            <a:pPr lvl="1" eaLnBrk="1" hangingPunct="1"/>
            <a:r>
              <a:rPr lang="en-US" altLang="en-US" sz="2600" dirty="0">
                <a:solidFill>
                  <a:schemeClr val="accent5">
                    <a:lumMod val="25000"/>
                  </a:schemeClr>
                </a:solidFill>
              </a:rPr>
              <a:t>X is useful to give execute permission only to files which are already executable.</a:t>
            </a:r>
          </a:p>
          <a:p>
            <a:pPr eaLnBrk="1" hangingPunct="1"/>
            <a:r>
              <a:rPr lang="en-US" altLang="en-US" sz="3000" dirty="0">
                <a:solidFill>
                  <a:schemeClr val="accent5">
                    <a:lumMod val="25000"/>
                  </a:schemeClr>
                </a:solidFill>
              </a:rPr>
              <a:t>Note that execute permission is required to “cd” into a directory</a:t>
            </a:r>
          </a:p>
          <a:p>
            <a:pPr eaLnBrk="1" hangingPunct="1"/>
            <a:r>
              <a:rPr lang="en-US" altLang="en-US" sz="3000" dirty="0">
                <a:solidFill>
                  <a:schemeClr val="accent5">
                    <a:lumMod val="25000"/>
                  </a:schemeClr>
                </a:solidFill>
              </a:rPr>
              <a:t>To share files with others (e.g., RC support)</a:t>
            </a:r>
          </a:p>
          <a:p>
            <a:pPr lvl="1" eaLnBrk="1" hangingPunct="1"/>
            <a:r>
              <a:rPr lang="en-US" altLang="en-US" sz="2600" dirty="0" err="1">
                <a:solidFill>
                  <a:schemeClr val="accent5">
                    <a:lumMod val="25000"/>
                  </a:schemeClr>
                </a:solidFill>
              </a:rPr>
              <a:t>chmod</a:t>
            </a:r>
            <a:r>
              <a:rPr lang="en-US" altLang="en-US" sz="2600" dirty="0">
                <a:solidFill>
                  <a:schemeClr val="accent5">
                    <a:lumMod val="25000"/>
                  </a:schemeClr>
                </a:solidFill>
              </a:rPr>
              <a:t> –R </a:t>
            </a:r>
            <a:r>
              <a:rPr lang="en-US" altLang="en-US" sz="2600" dirty="0" err="1">
                <a:solidFill>
                  <a:schemeClr val="accent5">
                    <a:lumMod val="25000"/>
                  </a:schemeClr>
                </a:solidFill>
              </a:rPr>
              <a:t>a+rX</a:t>
            </a:r>
            <a:r>
              <a:rPr lang="en-US" altLang="en-US" sz="2600" dirty="0">
                <a:solidFill>
                  <a:schemeClr val="accent5">
                    <a:lumMod val="25000"/>
                  </a:schemeClr>
                </a:solidFill>
              </a:rPr>
              <a:t> &lt;</a:t>
            </a:r>
            <a:r>
              <a:rPr lang="en-US" altLang="en-US" sz="2600" dirty="0" err="1">
                <a:solidFill>
                  <a:schemeClr val="accent5">
                    <a:lumMod val="25000"/>
                  </a:schemeClr>
                </a:solidFill>
              </a:rPr>
              <a:t>my_directory</a:t>
            </a:r>
            <a:r>
              <a:rPr lang="en-US" altLang="en-US" sz="2600" dirty="0">
                <a:solidFill>
                  <a:schemeClr val="accent5">
                    <a:lumMod val="25000"/>
                  </a:schemeClr>
                </a:solidFill>
              </a:rPr>
              <a:t>&gt;</a:t>
            </a:r>
          </a:p>
          <a:p>
            <a:endParaRPr lang="en-US" dirty="0"/>
          </a:p>
        </p:txBody>
      </p:sp>
      <p:sp>
        <p:nvSpPr>
          <p:cNvPr id="3" name="Slide Number Placeholder 2"/>
          <p:cNvSpPr>
            <a:spLocks noGrp="1"/>
          </p:cNvSpPr>
          <p:nvPr>
            <p:ph type="sldNum" sz="quarter" idx="12"/>
          </p:nvPr>
        </p:nvSpPr>
        <p:spPr/>
        <p:txBody>
          <a:bodyPr/>
          <a:lstStyle/>
          <a:p>
            <a:fld id="{263E268E-DA18-874E-8CBA-6F80F366F288}" type="slidenum">
              <a:rPr lang="en-US" smtClean="0"/>
              <a:t>48</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413028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chown</a:t>
            </a:r>
            <a:r>
              <a:rPr lang="en-US" altLang="en-US" sz="4000"/>
              <a:t> Change Owner</a:t>
            </a:r>
            <a:endParaRPr lang="en-US" sz="4000"/>
          </a:p>
        </p:txBody>
      </p:sp>
      <p:sp>
        <p:nvSpPr>
          <p:cNvPr id="7" name="Content Placeholder 6"/>
          <p:cNvSpPr>
            <a:spLocks noGrp="1"/>
          </p:cNvSpPr>
          <p:nvPr>
            <p:ph idx="1"/>
          </p:nvPr>
        </p:nvSpPr>
        <p:spPr/>
        <p:txBody>
          <a:bodyPr>
            <a:normAutofit/>
          </a:bodyPr>
          <a:lstStyle/>
          <a:p>
            <a:pPr eaLnBrk="1" hangingPunct="1"/>
            <a:r>
              <a:rPr lang="en-US" altLang="en-US" err="1">
                <a:solidFill>
                  <a:schemeClr val="accent5">
                    <a:lumMod val="25000"/>
                  </a:schemeClr>
                </a:solidFill>
              </a:rPr>
              <a:t>chown</a:t>
            </a:r>
            <a:r>
              <a:rPr lang="en-US" altLang="en-US">
                <a:solidFill>
                  <a:schemeClr val="accent5">
                    <a:lumMod val="25000"/>
                  </a:schemeClr>
                </a:solidFill>
              </a:rPr>
              <a:t> &lt;owner&gt; &lt;files&gt; </a:t>
            </a:r>
          </a:p>
          <a:p>
            <a:pPr eaLnBrk="1" hangingPunct="1"/>
            <a:r>
              <a:rPr lang="en-US" altLang="en-US">
                <a:solidFill>
                  <a:schemeClr val="accent5">
                    <a:lumMod val="25000"/>
                  </a:schemeClr>
                </a:solidFill>
              </a:rPr>
              <a:t>can be used to change the owner that a file or directory belongs to</a:t>
            </a:r>
          </a:p>
          <a:p>
            <a:pPr eaLnBrk="1" hangingPunct="1"/>
            <a:r>
              <a:rPr lang="en-US" altLang="en-US">
                <a:solidFill>
                  <a:schemeClr val="accent5">
                    <a:lumMod val="25000"/>
                  </a:schemeClr>
                </a:solidFill>
              </a:rPr>
              <a:t>-R recursive</a:t>
            </a:r>
          </a:p>
          <a:p>
            <a:pPr lvl="1" eaLnBrk="1" hangingPunct="1"/>
            <a:r>
              <a:rPr lang="en-US" altLang="en-US">
                <a:solidFill>
                  <a:schemeClr val="accent5">
                    <a:lumMod val="25000"/>
                  </a:schemeClr>
                </a:solidFill>
              </a:rPr>
              <a:t>recursively change owners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49</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02391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2424" y="219137"/>
            <a:ext cx="8645802" cy="1025963"/>
          </a:xfrm>
        </p:spPr>
        <p:txBody>
          <a:bodyPr>
            <a:noAutofit/>
          </a:bodyPr>
          <a:lstStyle/>
          <a:p>
            <a:r>
              <a:rPr lang="en-US" altLang="en-US" sz="4000"/>
              <a:t>What is an OS (operating system)?</a:t>
            </a:r>
            <a:endParaRPr lang="en-US" sz="4000"/>
          </a:p>
        </p:txBody>
      </p:sp>
      <p:sp>
        <p:nvSpPr>
          <p:cNvPr id="7" name="Content Placeholder 6"/>
          <p:cNvSpPr>
            <a:spLocks noGrp="1"/>
          </p:cNvSpPr>
          <p:nvPr>
            <p:ph idx="1"/>
          </p:nvPr>
        </p:nvSpPr>
        <p:spPr>
          <a:xfrm>
            <a:off x="92651" y="1245100"/>
            <a:ext cx="5637559" cy="5214883"/>
          </a:xfrm>
        </p:spPr>
        <p:txBody>
          <a:bodyPr>
            <a:normAutofit lnSpcReduction="10000"/>
          </a:bodyPr>
          <a:lstStyle/>
          <a:p>
            <a:pPr eaLnBrk="1" hangingPunct="1"/>
            <a:r>
              <a:rPr lang="en-US" altLang="en-US">
                <a:solidFill>
                  <a:schemeClr val="accent5">
                    <a:lumMod val="25000"/>
                  </a:schemeClr>
                </a:solidFill>
              </a:rPr>
              <a:t>The most important program that runs on a computer </a:t>
            </a:r>
          </a:p>
          <a:p>
            <a:pPr eaLnBrk="1" hangingPunct="1"/>
            <a:r>
              <a:rPr lang="en-US" altLang="en-US">
                <a:solidFill>
                  <a:schemeClr val="accent5">
                    <a:lumMod val="25000"/>
                  </a:schemeClr>
                </a:solidFill>
              </a:rPr>
              <a:t>Operating systems perform basic tasks:</a:t>
            </a:r>
          </a:p>
          <a:p>
            <a:pPr lvl="1" eaLnBrk="1" hangingPunct="1"/>
            <a:r>
              <a:rPr lang="en-US" altLang="en-US">
                <a:solidFill>
                  <a:schemeClr val="accent5">
                    <a:lumMod val="25000"/>
                  </a:schemeClr>
                </a:solidFill>
              </a:rPr>
              <a:t>recognizing input from keyboard and mouse</a:t>
            </a:r>
          </a:p>
          <a:p>
            <a:pPr lvl="1" eaLnBrk="1" hangingPunct="1"/>
            <a:r>
              <a:rPr lang="en-US" altLang="en-US">
                <a:solidFill>
                  <a:schemeClr val="accent5">
                    <a:lumMod val="25000"/>
                  </a:schemeClr>
                </a:solidFill>
              </a:rPr>
              <a:t>sending output to display screen</a:t>
            </a:r>
          </a:p>
          <a:p>
            <a:pPr lvl="1" eaLnBrk="1" hangingPunct="1"/>
            <a:r>
              <a:rPr lang="en-US" altLang="en-US">
                <a:solidFill>
                  <a:schemeClr val="accent5">
                    <a:lumMod val="25000"/>
                  </a:schemeClr>
                </a:solidFill>
              </a:rPr>
              <a:t>keeping track of files and directories on the disk</a:t>
            </a:r>
          </a:p>
          <a:p>
            <a:pPr lvl="1" eaLnBrk="1" hangingPunct="1"/>
            <a:r>
              <a:rPr lang="en-US" altLang="en-US">
                <a:solidFill>
                  <a:schemeClr val="accent5">
                    <a:lumMod val="25000"/>
                  </a:schemeClr>
                </a:solidFill>
              </a:rPr>
              <a:t>controlling peripheral devices such as disk drives and printers</a:t>
            </a:r>
          </a:p>
          <a:p>
            <a:pPr lvl="1" eaLnBrk="1" hangingPunct="1"/>
            <a:r>
              <a:rPr lang="en-US" altLang="en-US">
                <a:solidFill>
                  <a:schemeClr val="accent5">
                    <a:lumMod val="25000"/>
                  </a:schemeClr>
                </a:solidFill>
              </a:rPr>
              <a:t>networking, security, memory management</a:t>
            </a:r>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8">
            <a:extLst>
              <a:ext uri="{FF2B5EF4-FFF2-40B4-BE49-F238E27FC236}">
                <a16:creationId xmlns:a16="http://schemas.microsoft.com/office/drawing/2014/main" id="{C32B0BDB-7CA6-4038-BEE7-E568A1148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1736725"/>
            <a:ext cx="36909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426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chgrp</a:t>
            </a:r>
            <a:r>
              <a:rPr lang="en-US" altLang="en-US" sz="4000"/>
              <a:t> Change Group</a:t>
            </a:r>
            <a:endParaRPr lang="en-US" sz="4000"/>
          </a:p>
        </p:txBody>
      </p:sp>
      <p:sp>
        <p:nvSpPr>
          <p:cNvPr id="7" name="Content Placeholder 6"/>
          <p:cNvSpPr>
            <a:spLocks noGrp="1"/>
          </p:cNvSpPr>
          <p:nvPr>
            <p:ph idx="1"/>
          </p:nvPr>
        </p:nvSpPr>
        <p:spPr/>
        <p:txBody>
          <a:bodyPr>
            <a:normAutofit/>
          </a:bodyPr>
          <a:lstStyle/>
          <a:p>
            <a:pPr eaLnBrk="1" hangingPunct="1"/>
            <a:r>
              <a:rPr lang="en-US" altLang="en-US" sz="2800" err="1">
                <a:solidFill>
                  <a:schemeClr val="accent5">
                    <a:lumMod val="25000"/>
                  </a:schemeClr>
                </a:solidFill>
              </a:rPr>
              <a:t>chgrp</a:t>
            </a:r>
            <a:r>
              <a:rPr lang="en-US" altLang="en-US" sz="2800">
                <a:solidFill>
                  <a:schemeClr val="accent5">
                    <a:lumMod val="25000"/>
                  </a:schemeClr>
                </a:solidFill>
              </a:rPr>
              <a:t> &lt;group&gt; &lt;files&gt; </a:t>
            </a:r>
          </a:p>
          <a:p>
            <a:pPr eaLnBrk="1" hangingPunct="1"/>
            <a:r>
              <a:rPr lang="en-US" altLang="en-US" sz="2800">
                <a:solidFill>
                  <a:schemeClr val="accent5">
                    <a:lumMod val="25000"/>
                  </a:schemeClr>
                </a:solidFill>
              </a:rPr>
              <a:t>Can be used to change the group that a file or directory belongs to</a:t>
            </a:r>
          </a:p>
          <a:p>
            <a:pPr eaLnBrk="1" hangingPunct="1"/>
            <a:r>
              <a:rPr lang="en-US" altLang="en-US" sz="2800">
                <a:solidFill>
                  <a:schemeClr val="accent5">
                    <a:lumMod val="25000"/>
                  </a:schemeClr>
                </a:solidFill>
              </a:rPr>
              <a:t>-R recursive</a:t>
            </a:r>
          </a:p>
          <a:p>
            <a:pPr lvl="1" eaLnBrk="1" hangingPunct="1"/>
            <a:r>
              <a:rPr lang="en-US" altLang="en-US" sz="2800">
                <a:solidFill>
                  <a:schemeClr val="accent5">
                    <a:lumMod val="25000"/>
                  </a:schemeClr>
                </a:solidFill>
              </a:rPr>
              <a:t>recursively change groups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708644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find</a:t>
            </a:r>
            <a:endParaRPr lang="en-US" sz="4000" i="1">
              <a:solidFill>
                <a:schemeClr val="tx1"/>
              </a:solidFill>
            </a:endParaRPr>
          </a:p>
        </p:txBody>
      </p:sp>
      <p:sp>
        <p:nvSpPr>
          <p:cNvPr id="7" name="Content Placeholder 6"/>
          <p:cNvSpPr>
            <a:spLocks noGrp="1"/>
          </p:cNvSpPr>
          <p:nvPr>
            <p:ph idx="1"/>
          </p:nvPr>
        </p:nvSpPr>
        <p:spPr/>
        <p:txBody>
          <a:bodyPr>
            <a:normAutofit fontScale="92500" lnSpcReduction="20000"/>
          </a:bodyPr>
          <a:lstStyle/>
          <a:p>
            <a:pPr eaLnBrk="1" hangingPunct="1"/>
            <a:r>
              <a:rPr lang="en-US" altLang="en-US" sz="3000">
                <a:solidFill>
                  <a:schemeClr val="accent5">
                    <a:lumMod val="25000"/>
                  </a:schemeClr>
                </a:solidFill>
              </a:rPr>
              <a:t>Search for files in the directory hierarchy </a:t>
            </a:r>
          </a:p>
          <a:p>
            <a:pPr eaLnBrk="1" hangingPunct="1"/>
            <a:r>
              <a:rPr lang="en-US" altLang="en-US" sz="3000">
                <a:solidFill>
                  <a:schemeClr val="accent5">
                    <a:lumMod val="25000"/>
                  </a:schemeClr>
                </a:solidFill>
              </a:rPr>
              <a:t>find &lt;</a:t>
            </a:r>
            <a:r>
              <a:rPr lang="en-US" altLang="en-US" sz="3000" err="1">
                <a:solidFill>
                  <a:schemeClr val="accent5">
                    <a:lumMod val="25000"/>
                  </a:schemeClr>
                </a:solidFill>
              </a:rPr>
              <a:t>dir</a:t>
            </a:r>
            <a:r>
              <a:rPr lang="en-US" altLang="en-US" sz="3000">
                <a:solidFill>
                  <a:schemeClr val="accent5">
                    <a:lumMod val="25000"/>
                  </a:schemeClr>
                </a:solidFill>
              </a:rPr>
              <a:t>&gt; -name &lt;</a:t>
            </a:r>
            <a:r>
              <a:rPr lang="en-US" altLang="en-US" sz="3000" err="1">
                <a:solidFill>
                  <a:schemeClr val="accent5">
                    <a:lumMod val="25000"/>
                  </a:schemeClr>
                </a:solidFill>
              </a:rPr>
              <a:t>targetfile</a:t>
            </a:r>
            <a:r>
              <a:rPr lang="en-US" altLang="en-US" sz="3000">
                <a:solidFill>
                  <a:schemeClr val="accent5">
                    <a:lumMod val="25000"/>
                  </a:schemeClr>
                </a:solidFill>
              </a:rPr>
              <a:t>&gt; [-print] </a:t>
            </a:r>
          </a:p>
          <a:p>
            <a:pPr lvl="1" eaLnBrk="1" hangingPunct="1"/>
            <a:r>
              <a:rPr lang="en-US" altLang="en-US" sz="2600">
                <a:solidFill>
                  <a:schemeClr val="accent5">
                    <a:lumMod val="25000"/>
                  </a:schemeClr>
                </a:solidFill>
              </a:rPr>
              <a:t>starting in </a:t>
            </a:r>
            <a:r>
              <a:rPr lang="en-US" altLang="en-US" sz="2600" i="1" err="1">
                <a:solidFill>
                  <a:schemeClr val="accent5">
                    <a:lumMod val="25000"/>
                  </a:schemeClr>
                </a:solidFill>
              </a:rPr>
              <a:t>dir</a:t>
            </a:r>
            <a:r>
              <a:rPr lang="en-US" altLang="en-US" sz="2600">
                <a:solidFill>
                  <a:schemeClr val="accent5">
                    <a:lumMod val="25000"/>
                  </a:schemeClr>
                </a:solidFill>
              </a:rPr>
              <a:t>, look for </a:t>
            </a:r>
            <a:r>
              <a:rPr lang="en-US" altLang="en-US" sz="2600" i="1" err="1">
                <a:solidFill>
                  <a:schemeClr val="accent5">
                    <a:lumMod val="25000"/>
                  </a:schemeClr>
                </a:solidFill>
              </a:rPr>
              <a:t>targetfile</a:t>
            </a:r>
            <a:r>
              <a:rPr lang="en-US" altLang="en-US" sz="2600">
                <a:solidFill>
                  <a:schemeClr val="accent5">
                    <a:lumMod val="25000"/>
                  </a:schemeClr>
                </a:solidFill>
              </a:rPr>
              <a:t> and print out the location (i.e., full path). The </a:t>
            </a:r>
            <a:r>
              <a:rPr lang="en-US" altLang="en-US" sz="2600" i="1">
                <a:solidFill>
                  <a:schemeClr val="accent5">
                    <a:lumMod val="25000"/>
                  </a:schemeClr>
                </a:solidFill>
              </a:rPr>
              <a:t>–print</a:t>
            </a:r>
            <a:r>
              <a:rPr lang="en-US" altLang="en-US" sz="2600">
                <a:solidFill>
                  <a:schemeClr val="accent5">
                    <a:lumMod val="25000"/>
                  </a:schemeClr>
                </a:solidFill>
              </a:rPr>
              <a:t> is not required in Linux</a:t>
            </a:r>
          </a:p>
          <a:p>
            <a:pPr eaLnBrk="1" hangingPunct="1"/>
            <a:r>
              <a:rPr lang="en-US" altLang="en-US" sz="3000">
                <a:solidFill>
                  <a:schemeClr val="accent5">
                    <a:lumMod val="25000"/>
                  </a:schemeClr>
                </a:solidFill>
              </a:rPr>
              <a:t>“</a:t>
            </a:r>
            <a:r>
              <a:rPr lang="en-US" altLang="en-US" sz="3000">
                <a:solidFill>
                  <a:schemeClr val="tx1"/>
                </a:solidFill>
              </a:rPr>
              <a:t>find</a:t>
            </a:r>
            <a:r>
              <a:rPr lang="en-US" altLang="en-US" sz="3000">
                <a:solidFill>
                  <a:schemeClr val="accent5">
                    <a:lumMod val="25000"/>
                  </a:schemeClr>
                </a:solidFill>
              </a:rPr>
              <a:t>” is a very powerful command with many options, please see the man page (or </a:t>
            </a:r>
            <a:r>
              <a:rPr lang="en-US" altLang="en-US" sz="3000">
                <a:solidFill>
                  <a:schemeClr val="tx1"/>
                </a:solidFill>
              </a:rPr>
              <a:t>info find</a:t>
            </a:r>
            <a:r>
              <a:rPr lang="en-US" altLang="en-US" sz="3000">
                <a:solidFill>
                  <a:schemeClr val="accent5">
                    <a:lumMod val="25000"/>
                  </a:schemeClr>
                </a:solidFill>
              </a:rPr>
              <a:t>).</a:t>
            </a:r>
          </a:p>
          <a:p>
            <a:pPr eaLnBrk="1" hangingPunct="1"/>
            <a:r>
              <a:rPr lang="en-US" altLang="en-US" sz="3000">
                <a:solidFill>
                  <a:schemeClr val="accent5">
                    <a:lumMod val="25000"/>
                  </a:schemeClr>
                </a:solidFill>
              </a:rPr>
              <a:t>“find” can find files in many different ways, e.g. by type, by permissions, by size, by age, by modification time, by age relative to another file, etc. </a:t>
            </a:r>
          </a:p>
        </p:txBody>
      </p:sp>
      <p:sp>
        <p:nvSpPr>
          <p:cNvPr id="3" name="Slide Number Placeholder 2"/>
          <p:cNvSpPr>
            <a:spLocks noGrp="1"/>
          </p:cNvSpPr>
          <p:nvPr>
            <p:ph type="sldNum" sz="quarter" idx="12"/>
          </p:nvPr>
        </p:nvSpPr>
        <p:spPr/>
        <p:txBody>
          <a:bodyPr/>
          <a:lstStyle/>
          <a:p>
            <a:fld id="{263E268E-DA18-874E-8CBA-6F80F366F288}" type="slidenum">
              <a:rPr lang="en-US" smtClean="0"/>
              <a:t>51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373468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find</a:t>
            </a:r>
            <a:endParaRPr lang="en-US" sz="4000" i="1">
              <a:solidFill>
                <a:schemeClr val="tx1"/>
              </a:solidFill>
            </a:endParaRPr>
          </a:p>
        </p:txBody>
      </p:sp>
      <p:sp>
        <p:nvSpPr>
          <p:cNvPr id="7" name="Content Placeholder 6"/>
          <p:cNvSpPr>
            <a:spLocks noGrp="1"/>
          </p:cNvSpPr>
          <p:nvPr>
            <p:ph idx="1"/>
          </p:nvPr>
        </p:nvSpPr>
        <p:spPr/>
        <p:txBody>
          <a:bodyPr>
            <a:normAutofit/>
          </a:bodyPr>
          <a:lstStyle/>
          <a:p>
            <a:pPr eaLnBrk="1" hangingPunct="1"/>
            <a:r>
              <a:rPr lang="en-US" altLang="en-US" sz="2800">
                <a:solidFill>
                  <a:schemeClr val="accent5">
                    <a:lumMod val="25000"/>
                  </a:schemeClr>
                </a:solidFill>
              </a:rPr>
              <a:t>You can also execute commands on the files you find using the -exec option. </a:t>
            </a:r>
          </a:p>
          <a:p>
            <a:pPr eaLnBrk="1" hangingPunct="1"/>
            <a:r>
              <a:rPr lang="en-US" altLang="en-US" sz="2800">
                <a:solidFill>
                  <a:schemeClr val="accent5">
                    <a:lumMod val="25000"/>
                  </a:schemeClr>
                </a:solidFill>
              </a:rPr>
              <a:t>find . -name "*.txt" -exec </a:t>
            </a:r>
            <a:r>
              <a:rPr lang="en-US" altLang="en-US" sz="2800" err="1">
                <a:solidFill>
                  <a:schemeClr val="accent5">
                    <a:lumMod val="25000"/>
                  </a:schemeClr>
                </a:solidFill>
              </a:rPr>
              <a:t>wc</a:t>
            </a:r>
            <a:r>
              <a:rPr lang="en-US" altLang="en-US" sz="2800">
                <a:solidFill>
                  <a:schemeClr val="accent5">
                    <a:lumMod val="25000"/>
                  </a:schemeClr>
                </a:solidFill>
              </a:rPr>
              <a:t> -l '{}’ \;</a:t>
            </a:r>
          </a:p>
          <a:p>
            <a:pPr eaLnBrk="1" hangingPunct="1"/>
            <a:r>
              <a:rPr lang="en-US" altLang="en-US" sz="2800">
                <a:solidFill>
                  <a:schemeClr val="accent5">
                    <a:lumMod val="25000"/>
                  </a:schemeClr>
                </a:solidFill>
              </a:rPr>
              <a:t>“</a:t>
            </a:r>
            <a:r>
              <a:rPr lang="en-US" altLang="en-US" sz="2800" err="1">
                <a:solidFill>
                  <a:schemeClr val="accent5">
                    <a:lumMod val="25000"/>
                  </a:schemeClr>
                </a:solidFill>
              </a:rPr>
              <a:t>wc</a:t>
            </a:r>
            <a:r>
              <a:rPr lang="en-US" altLang="en-US" sz="2800">
                <a:solidFill>
                  <a:schemeClr val="accent5">
                    <a:lumMod val="25000"/>
                  </a:schemeClr>
                </a:solidFill>
              </a:rPr>
              <a:t> –l” counts the number of lines in every .txt file in and below the current directory. The '{}' is replaced by the name of each file found and the ';' ends the -exec clause. </a:t>
            </a:r>
          </a:p>
          <a:p>
            <a:pPr eaLnBrk="1" hangingPunct="1"/>
            <a:r>
              <a:rPr lang="en-US" altLang="en-US" sz="2800">
                <a:solidFill>
                  <a:schemeClr val="accent5">
                    <a:lumMod val="25000"/>
                  </a:schemeClr>
                </a:solidFill>
              </a:rPr>
              <a:t>To keep the shell from expanding or removing characters, escape them using quotes (“ ”, ‘ ’, or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828575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locate</a:t>
            </a:r>
            <a:endParaRPr lang="en-US" sz="4000" i="1">
              <a:solidFill>
                <a:schemeClr val="tx1"/>
              </a:solidFill>
            </a:endParaRPr>
          </a:p>
        </p:txBody>
      </p:sp>
      <p:sp>
        <p:nvSpPr>
          <p:cNvPr id="7" name="Content Placeholder 6"/>
          <p:cNvSpPr>
            <a:spLocks noGrp="1"/>
          </p:cNvSpPr>
          <p:nvPr>
            <p:ph idx="1"/>
          </p:nvPr>
        </p:nvSpPr>
        <p:spPr/>
        <p:txBody>
          <a:bodyPr>
            <a:normAutofit/>
          </a:bodyPr>
          <a:lstStyle/>
          <a:p>
            <a:pPr eaLnBrk="1" hangingPunct="1"/>
            <a:r>
              <a:rPr lang="en-US" altLang="en-US">
                <a:solidFill>
                  <a:schemeClr val="accent5">
                    <a:lumMod val="25000"/>
                  </a:schemeClr>
                </a:solidFill>
              </a:rPr>
              <a:t>locate &lt;pattern&gt;</a:t>
            </a:r>
          </a:p>
          <a:p>
            <a:pPr eaLnBrk="1" hangingPunct="1"/>
            <a:r>
              <a:rPr lang="en-US" altLang="en-US">
                <a:solidFill>
                  <a:schemeClr val="accent5">
                    <a:lumMod val="25000"/>
                  </a:schemeClr>
                </a:solidFill>
              </a:rPr>
              <a:t>Find files by name</a:t>
            </a:r>
          </a:p>
          <a:p>
            <a:pPr lvl="1" eaLnBrk="1" hangingPunct="1"/>
            <a:r>
              <a:rPr lang="en-US" altLang="en-US">
                <a:solidFill>
                  <a:schemeClr val="accent5">
                    <a:lumMod val="25000"/>
                  </a:schemeClr>
                </a:solidFill>
              </a:rPr>
              <a:t>searches for *pattern* unless wildcards have been used</a:t>
            </a:r>
          </a:p>
          <a:p>
            <a:pPr eaLnBrk="1" hangingPunct="1"/>
            <a:r>
              <a:rPr lang="en-US" altLang="en-US">
                <a:solidFill>
                  <a:schemeClr val="accent5">
                    <a:lumMod val="25000"/>
                  </a:schemeClr>
                </a:solidFill>
              </a:rPr>
              <a:t>Faster than find because it searches a database that has been pre-prepared</a:t>
            </a:r>
          </a:p>
          <a:p>
            <a:pPr lvl="1" eaLnBrk="1" hangingPunct="1"/>
            <a:r>
              <a:rPr lang="en-US" altLang="en-US">
                <a:solidFill>
                  <a:schemeClr val="accent5">
                    <a:lumMod val="25000"/>
                  </a:schemeClr>
                </a:solidFill>
              </a:rPr>
              <a:t>only as accurate as the last </a:t>
            </a:r>
            <a:r>
              <a:rPr lang="en-US" altLang="en-US" err="1">
                <a:solidFill>
                  <a:schemeClr val="accent5">
                    <a:lumMod val="25000"/>
                  </a:schemeClr>
                </a:solidFill>
              </a:rPr>
              <a:t>db</a:t>
            </a:r>
            <a:r>
              <a:rPr lang="en-US" altLang="en-US">
                <a:solidFill>
                  <a:schemeClr val="accent5">
                    <a:lumMod val="25000"/>
                  </a:schemeClr>
                </a:solidFill>
              </a:rPr>
              <a:t> update </a:t>
            </a:r>
          </a:p>
          <a:p>
            <a:pPr eaLnBrk="1" hangingPunct="1"/>
            <a:r>
              <a:rPr lang="en-US" altLang="en-US">
                <a:solidFill>
                  <a:schemeClr val="accent5">
                    <a:lumMod val="25000"/>
                  </a:schemeClr>
                </a:solidFill>
              </a:rPr>
              <a:t>-</a:t>
            </a:r>
            <a:r>
              <a:rPr lang="en-US" altLang="en-US" err="1">
                <a:solidFill>
                  <a:schemeClr val="accent5">
                    <a:lumMod val="25000"/>
                  </a:schemeClr>
                </a:solidFill>
              </a:rPr>
              <a:t>i</a:t>
            </a:r>
            <a:r>
              <a:rPr lang="en-US" altLang="en-US">
                <a:solidFill>
                  <a:schemeClr val="accent5">
                    <a:lumMod val="25000"/>
                  </a:schemeClr>
                </a:solidFill>
              </a:rPr>
              <a:t> ignore case</a:t>
            </a:r>
          </a:p>
          <a:p>
            <a:pPr lvl="1" eaLnBrk="1" hangingPunct="1"/>
            <a:r>
              <a:rPr lang="en-US" altLang="en-US">
                <a:solidFill>
                  <a:schemeClr val="accent5">
                    <a:lumMod val="25000"/>
                  </a:schemeClr>
                </a:solidFill>
              </a:rPr>
              <a:t>case insensitive search</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985619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which</a:t>
            </a:r>
            <a:r>
              <a:rPr lang="en-US" altLang="en-US" sz="4000"/>
              <a:t> and </a:t>
            </a:r>
            <a:r>
              <a:rPr lang="en-US" altLang="en-US" sz="4000" i="1" err="1">
                <a:solidFill>
                  <a:schemeClr val="tx1"/>
                </a:solidFill>
              </a:rPr>
              <a:t>whereis</a:t>
            </a:r>
            <a:endParaRPr lang="en-US" sz="4000" i="1">
              <a:solidFill>
                <a:schemeClr val="tx1"/>
              </a:solidFill>
            </a:endParaRPr>
          </a:p>
        </p:txBody>
      </p:sp>
      <p:sp>
        <p:nvSpPr>
          <p:cNvPr id="7" name="Content Placeholder 6"/>
          <p:cNvSpPr>
            <a:spLocks noGrp="1"/>
          </p:cNvSpPr>
          <p:nvPr>
            <p:ph idx="1"/>
          </p:nvPr>
        </p:nvSpPr>
        <p:spPr/>
        <p:txBody>
          <a:bodyPr>
            <a:normAutofit fontScale="92500" lnSpcReduction="20000"/>
          </a:bodyPr>
          <a:lstStyle/>
          <a:p>
            <a:pPr eaLnBrk="1" hangingPunct="1"/>
            <a:r>
              <a:rPr lang="en-US" altLang="en-US" sz="3600">
                <a:solidFill>
                  <a:schemeClr val="accent5">
                    <a:lumMod val="25000"/>
                  </a:schemeClr>
                </a:solidFill>
              </a:rPr>
              <a:t>If you can execute an application program or system utility by typing its name at the shell prompt, you can use which to find out where it is stored on the system. This is useful if there are multiple commands with the same name (or perhaps aliases or shell built-ins)</a:t>
            </a:r>
          </a:p>
          <a:p>
            <a:pPr eaLnBrk="1" hangingPunct="1"/>
            <a:r>
              <a:rPr lang="en-US" altLang="en-US" sz="3600">
                <a:solidFill>
                  <a:schemeClr val="accent5">
                    <a:lumMod val="25000"/>
                  </a:schemeClr>
                </a:solidFill>
              </a:rPr>
              <a:t>“</a:t>
            </a:r>
            <a:r>
              <a:rPr lang="en-US" altLang="en-US" sz="3600" err="1">
                <a:solidFill>
                  <a:schemeClr val="accent5">
                    <a:lumMod val="25000"/>
                  </a:schemeClr>
                </a:solidFill>
              </a:rPr>
              <a:t>whereis</a:t>
            </a:r>
            <a:r>
              <a:rPr lang="en-US" altLang="en-US" sz="3600">
                <a:solidFill>
                  <a:schemeClr val="accent5">
                    <a:lumMod val="25000"/>
                  </a:schemeClr>
                </a:solidFill>
              </a:rPr>
              <a:t>” looks in standard places (but not everywhere!) for binaries, sources and man pages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54</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160909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tar</a:t>
            </a:r>
            <a:r>
              <a:rPr lang="en-US" altLang="en-US" sz="4000"/>
              <a:t> Tape Archive</a:t>
            </a:r>
            <a:endParaRPr lang="en-US" sz="4000"/>
          </a:p>
        </p:txBody>
      </p:sp>
      <p:sp>
        <p:nvSpPr>
          <p:cNvPr id="7" name="Content Placeholder 6"/>
          <p:cNvSpPr>
            <a:spLocks noGrp="1"/>
          </p:cNvSpPr>
          <p:nvPr>
            <p:ph idx="1"/>
          </p:nvPr>
        </p:nvSpPr>
        <p:spPr/>
        <p:txBody>
          <a:bodyPr>
            <a:normAutofit lnSpcReduction="10000"/>
          </a:bodyPr>
          <a:lstStyle/>
          <a:p>
            <a:pPr eaLnBrk="1" hangingPunct="1">
              <a:lnSpc>
                <a:spcPct val="80000"/>
              </a:lnSpc>
            </a:pPr>
            <a:r>
              <a:rPr lang="en-US" altLang="en-US" sz="2800">
                <a:solidFill>
                  <a:schemeClr val="accent5">
                    <a:lumMod val="25000"/>
                  </a:schemeClr>
                </a:solidFill>
              </a:rPr>
              <a:t>Name is misleading and dates back to when it was used mainly for tapes</a:t>
            </a:r>
          </a:p>
          <a:p>
            <a:pPr eaLnBrk="1" hangingPunct="1">
              <a:lnSpc>
                <a:spcPct val="80000"/>
              </a:lnSpc>
            </a:pPr>
            <a:r>
              <a:rPr lang="en-US" altLang="en-US" sz="2800">
                <a:solidFill>
                  <a:schemeClr val="accent5">
                    <a:lumMod val="25000"/>
                  </a:schemeClr>
                </a:solidFill>
              </a:rPr>
              <a:t>Now tar is mostly used to collect together sets  of files and directory trees into a single file, which is usually called a “tar file” and by convention ends with the extension </a:t>
            </a:r>
            <a:r>
              <a:rPr lang="en-US" altLang="en-US" sz="2800">
                <a:solidFill>
                  <a:schemeClr val="tx1"/>
                </a:solidFill>
              </a:rPr>
              <a:t>.tar</a:t>
            </a:r>
          </a:p>
          <a:p>
            <a:pPr eaLnBrk="1" hangingPunct="1">
              <a:lnSpc>
                <a:spcPct val="80000"/>
              </a:lnSpc>
            </a:pPr>
            <a:r>
              <a:rPr lang="en-US" altLang="en-US" sz="2800">
                <a:solidFill>
                  <a:schemeClr val="accent5">
                    <a:lumMod val="25000"/>
                  </a:schemeClr>
                </a:solidFill>
              </a:rPr>
              <a:t>This archive, or tar file, is a file that contains other files plus information about them, such as  their filename, owner, timestamps, and access permissions </a:t>
            </a:r>
          </a:p>
          <a:p>
            <a:pPr eaLnBrk="1" hangingPunct="1">
              <a:lnSpc>
                <a:spcPct val="80000"/>
              </a:lnSpc>
            </a:pPr>
            <a:r>
              <a:rPr lang="en-US" altLang="en-US" sz="2800">
                <a:solidFill>
                  <a:schemeClr val="accent5">
                    <a:lumMod val="25000"/>
                  </a:schemeClr>
                </a:solidFill>
              </a:rPr>
              <a:t>This allows collections of files to be moved around, shared, or transported easily by simply manipulating the single tar file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55</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655779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tar</a:t>
            </a:r>
            <a:endParaRPr lang="en-US" sz="4000" i="1">
              <a:solidFill>
                <a:schemeClr val="tx1"/>
              </a:solidFill>
            </a:endParaRPr>
          </a:p>
        </p:txBody>
      </p:sp>
      <p:sp>
        <p:nvSpPr>
          <p:cNvPr id="7" name="Content Placeholder 6"/>
          <p:cNvSpPr>
            <a:spLocks noGrp="1"/>
          </p:cNvSpPr>
          <p:nvPr>
            <p:ph idx="1"/>
          </p:nvPr>
        </p:nvSpPr>
        <p:spPr/>
        <p:txBody>
          <a:bodyPr>
            <a:normAutofit/>
          </a:bodyPr>
          <a:lstStyle/>
          <a:p>
            <a:pPr eaLnBrk="1" hangingPunct="1">
              <a:lnSpc>
                <a:spcPct val="80000"/>
              </a:lnSpc>
            </a:pPr>
            <a:r>
              <a:rPr lang="en-US" altLang="en-US" sz="2800">
                <a:solidFill>
                  <a:schemeClr val="accent5">
                    <a:lumMod val="25000"/>
                  </a:schemeClr>
                </a:solidFill>
              </a:rPr>
              <a:t>tar &lt;operation&gt; [options] &lt;file(s)&gt;</a:t>
            </a:r>
          </a:p>
          <a:p>
            <a:pPr eaLnBrk="1" hangingPunct="1">
              <a:lnSpc>
                <a:spcPct val="80000"/>
              </a:lnSpc>
            </a:pPr>
            <a:r>
              <a:rPr lang="en-US" altLang="en-US" sz="2800">
                <a:solidFill>
                  <a:schemeClr val="accent5">
                    <a:lumMod val="25000"/>
                  </a:schemeClr>
                </a:solidFill>
              </a:rPr>
              <a:t>Typical operations</a:t>
            </a:r>
          </a:p>
          <a:p>
            <a:pPr lvl="1" eaLnBrk="1" hangingPunct="1">
              <a:lnSpc>
                <a:spcPct val="80000"/>
              </a:lnSpc>
            </a:pPr>
            <a:r>
              <a:rPr lang="en-US" altLang="en-US" sz="2800">
                <a:solidFill>
                  <a:schemeClr val="accent5">
                    <a:lumMod val="25000"/>
                  </a:schemeClr>
                </a:solidFill>
              </a:rPr>
              <a:t>-c – create</a:t>
            </a:r>
          </a:p>
          <a:p>
            <a:pPr lvl="1" eaLnBrk="1" hangingPunct="1">
              <a:lnSpc>
                <a:spcPct val="80000"/>
              </a:lnSpc>
            </a:pPr>
            <a:r>
              <a:rPr lang="en-US" altLang="en-US" sz="2800">
                <a:solidFill>
                  <a:schemeClr val="accent5">
                    <a:lumMod val="25000"/>
                  </a:schemeClr>
                </a:solidFill>
              </a:rPr>
              <a:t>-x – extract</a:t>
            </a:r>
          </a:p>
          <a:p>
            <a:pPr lvl="1" eaLnBrk="1" hangingPunct="1">
              <a:lnSpc>
                <a:spcPct val="80000"/>
              </a:lnSpc>
            </a:pPr>
            <a:r>
              <a:rPr lang="en-US" altLang="en-US" sz="2800">
                <a:solidFill>
                  <a:schemeClr val="accent5">
                    <a:lumMod val="25000"/>
                  </a:schemeClr>
                </a:solidFill>
              </a:rPr>
              <a:t>-t – list</a:t>
            </a:r>
          </a:p>
          <a:p>
            <a:pPr eaLnBrk="1" hangingPunct="1">
              <a:lnSpc>
                <a:spcPct val="80000"/>
              </a:lnSpc>
            </a:pPr>
            <a:r>
              <a:rPr lang="en-US" altLang="en-US" sz="2800">
                <a:solidFill>
                  <a:schemeClr val="accent5">
                    <a:lumMod val="25000"/>
                  </a:schemeClr>
                </a:solidFill>
              </a:rPr>
              <a:t>Some options:</a:t>
            </a:r>
          </a:p>
          <a:p>
            <a:pPr lvl="1" eaLnBrk="1" hangingPunct="1">
              <a:lnSpc>
                <a:spcPct val="80000"/>
              </a:lnSpc>
            </a:pPr>
            <a:r>
              <a:rPr lang="en-US" altLang="en-US" sz="2800">
                <a:solidFill>
                  <a:schemeClr val="accent5">
                    <a:lumMod val="25000"/>
                  </a:schemeClr>
                </a:solidFill>
              </a:rPr>
              <a:t>-v verbose</a:t>
            </a:r>
          </a:p>
          <a:p>
            <a:pPr lvl="1" eaLnBrk="1" hangingPunct="1">
              <a:lnSpc>
                <a:spcPct val="80000"/>
              </a:lnSpc>
            </a:pPr>
            <a:r>
              <a:rPr lang="en-US" altLang="en-US" sz="2800">
                <a:solidFill>
                  <a:schemeClr val="accent5">
                    <a:lumMod val="25000"/>
                  </a:schemeClr>
                </a:solidFill>
              </a:rPr>
              <a:t>-z filter through </a:t>
            </a:r>
            <a:r>
              <a:rPr lang="en-US" altLang="en-US" sz="2800" err="1">
                <a:solidFill>
                  <a:schemeClr val="accent5">
                    <a:lumMod val="25000"/>
                  </a:schemeClr>
                </a:solidFill>
              </a:rPr>
              <a:t>gzip</a:t>
            </a:r>
            <a:endParaRPr lang="en-US" altLang="en-US" sz="2800">
              <a:solidFill>
                <a:schemeClr val="accent5">
                  <a:lumMod val="25000"/>
                </a:schemeClr>
              </a:solidFill>
            </a:endParaRPr>
          </a:p>
          <a:p>
            <a:pPr lvl="1" eaLnBrk="1" hangingPunct="1">
              <a:lnSpc>
                <a:spcPct val="80000"/>
              </a:lnSpc>
            </a:pPr>
            <a:r>
              <a:rPr lang="en-US" altLang="en-US" sz="2800">
                <a:solidFill>
                  <a:schemeClr val="accent5">
                    <a:lumMod val="25000"/>
                  </a:schemeClr>
                </a:solidFill>
              </a:rPr>
              <a:t>-f &lt;</a:t>
            </a:r>
            <a:r>
              <a:rPr lang="en-US" altLang="en-US" sz="2800" err="1">
                <a:solidFill>
                  <a:schemeClr val="accent5">
                    <a:lumMod val="25000"/>
                  </a:schemeClr>
                </a:solidFill>
              </a:rPr>
              <a:t>thisfile</a:t>
            </a:r>
            <a:r>
              <a:rPr lang="en-US" altLang="en-US" sz="2800">
                <a:solidFill>
                  <a:schemeClr val="accent5">
                    <a:lumMod val="25000"/>
                  </a:schemeClr>
                </a:solidFill>
              </a:rPr>
              <a:t>&gt; use file </a:t>
            </a:r>
            <a:r>
              <a:rPr lang="en-US" altLang="en-US" sz="2800" i="1" err="1">
                <a:solidFill>
                  <a:schemeClr val="accent5">
                    <a:lumMod val="25000"/>
                  </a:schemeClr>
                </a:solidFill>
              </a:rPr>
              <a:t>thisfile</a:t>
            </a:r>
            <a:endParaRPr lang="en-US" altLang="en-US" sz="2800" i="1">
              <a:solidFill>
                <a:schemeClr val="accent5">
                  <a:lumMod val="25000"/>
                </a:schemeClr>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821283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tar</a:t>
            </a:r>
            <a:r>
              <a:rPr lang="en-US" altLang="en-US" sz="4000"/>
              <a:t> Examples</a:t>
            </a:r>
            <a:endParaRPr lang="en-US" sz="4000"/>
          </a:p>
        </p:txBody>
      </p:sp>
      <p:sp>
        <p:nvSpPr>
          <p:cNvPr id="7" name="Content Placeholder 6"/>
          <p:cNvSpPr>
            <a:spLocks noGrp="1"/>
          </p:cNvSpPr>
          <p:nvPr>
            <p:ph idx="1"/>
          </p:nvPr>
        </p:nvSpPr>
        <p:spPr/>
        <p:txBody>
          <a:bodyPr>
            <a:normAutofit fontScale="92500" lnSpcReduction="10000"/>
          </a:bodyPr>
          <a:lstStyle/>
          <a:p>
            <a:pPr eaLnBrk="1" hangingPunct="1">
              <a:lnSpc>
                <a:spcPct val="80000"/>
              </a:lnSpc>
            </a:pPr>
            <a:r>
              <a:rPr lang="en-US" altLang="en-US" sz="2500">
                <a:solidFill>
                  <a:schemeClr val="accent5">
                    <a:lumMod val="25000"/>
                  </a:schemeClr>
                </a:solidFill>
              </a:rPr>
              <a:t>Create an archive by tarring up everything in the </a:t>
            </a:r>
            <a:r>
              <a:rPr lang="en-US" altLang="en-US" sz="2500" err="1">
                <a:solidFill>
                  <a:schemeClr val="accent5">
                    <a:lumMod val="25000"/>
                  </a:schemeClr>
                </a:solidFill>
              </a:rPr>
              <a:t>myproject</a:t>
            </a:r>
            <a:r>
              <a:rPr lang="en-US" altLang="en-US" sz="2500">
                <a:solidFill>
                  <a:schemeClr val="accent5">
                    <a:lumMod val="25000"/>
                  </a:schemeClr>
                </a:solidFill>
              </a:rPr>
              <a:t> </a:t>
            </a:r>
            <a:r>
              <a:rPr lang="en-US" altLang="en-US" sz="2500" err="1">
                <a:solidFill>
                  <a:schemeClr val="accent5">
                    <a:lumMod val="25000"/>
                  </a:schemeClr>
                </a:solidFill>
              </a:rPr>
              <a:t>mydata</a:t>
            </a:r>
            <a:r>
              <a:rPr lang="en-US" altLang="en-US" sz="2500">
                <a:solidFill>
                  <a:schemeClr val="accent5">
                    <a:lumMod val="25000"/>
                  </a:schemeClr>
                </a:solidFill>
              </a:rPr>
              <a:t> and </a:t>
            </a:r>
            <a:r>
              <a:rPr lang="en-US" altLang="en-US" sz="2500" err="1">
                <a:solidFill>
                  <a:schemeClr val="accent5">
                    <a:lumMod val="25000"/>
                  </a:schemeClr>
                </a:solidFill>
              </a:rPr>
              <a:t>mysrc</a:t>
            </a:r>
            <a:r>
              <a:rPr lang="en-US" altLang="en-US" sz="2500">
                <a:solidFill>
                  <a:schemeClr val="accent5">
                    <a:lumMod val="25000"/>
                  </a:schemeClr>
                </a:solidFill>
              </a:rPr>
              <a:t> directories</a:t>
            </a:r>
          </a:p>
          <a:p>
            <a:pPr lvl="1" eaLnBrk="1" hangingPunct="1">
              <a:lnSpc>
                <a:spcPct val="80000"/>
              </a:lnSpc>
            </a:pPr>
            <a:r>
              <a:rPr lang="en-US" altLang="en-US" sz="2100">
                <a:solidFill>
                  <a:schemeClr val="tx1"/>
                </a:solidFill>
              </a:rPr>
              <a:t>tar -</a:t>
            </a:r>
            <a:r>
              <a:rPr lang="en-US" altLang="en-US" sz="2100" err="1">
                <a:solidFill>
                  <a:schemeClr val="tx1"/>
                </a:solidFill>
              </a:rPr>
              <a:t>cvf</a:t>
            </a:r>
            <a:r>
              <a:rPr lang="en-US" altLang="en-US" sz="2100">
                <a:solidFill>
                  <a:schemeClr val="tx1"/>
                </a:solidFill>
              </a:rPr>
              <a:t> myproject.tar </a:t>
            </a:r>
            <a:r>
              <a:rPr lang="en-US" altLang="en-US" sz="2100" err="1">
                <a:solidFill>
                  <a:schemeClr val="tx1"/>
                </a:solidFill>
              </a:rPr>
              <a:t>myproject</a:t>
            </a:r>
            <a:r>
              <a:rPr lang="en-US" altLang="en-US" sz="2100">
                <a:solidFill>
                  <a:schemeClr val="tx1"/>
                </a:solidFill>
              </a:rPr>
              <a:t> </a:t>
            </a:r>
            <a:r>
              <a:rPr lang="en-US" altLang="en-US" sz="2100" err="1">
                <a:solidFill>
                  <a:schemeClr val="tx1"/>
                </a:solidFill>
              </a:rPr>
              <a:t>mydata</a:t>
            </a:r>
            <a:r>
              <a:rPr lang="en-US" altLang="en-US" sz="2100">
                <a:solidFill>
                  <a:schemeClr val="tx1"/>
                </a:solidFill>
              </a:rPr>
              <a:t> mysrc.tar</a:t>
            </a:r>
          </a:p>
          <a:p>
            <a:pPr eaLnBrk="1" hangingPunct="1">
              <a:lnSpc>
                <a:spcPct val="80000"/>
              </a:lnSpc>
            </a:pPr>
            <a:r>
              <a:rPr lang="en-US" altLang="en-US" sz="2500">
                <a:solidFill>
                  <a:schemeClr val="accent5">
                    <a:lumMod val="25000"/>
                  </a:schemeClr>
                </a:solidFill>
              </a:rPr>
              <a:t>Note: it is usually much better to use relative directory paths so there are no issues with file permissions when </a:t>
            </a:r>
            <a:r>
              <a:rPr lang="en-US" altLang="en-US" sz="2500" err="1">
                <a:solidFill>
                  <a:schemeClr val="accent5">
                    <a:lumMod val="25000"/>
                  </a:schemeClr>
                </a:solidFill>
              </a:rPr>
              <a:t>untarring</a:t>
            </a:r>
            <a:r>
              <a:rPr lang="en-US" altLang="en-US" sz="2500">
                <a:solidFill>
                  <a:schemeClr val="accent5">
                    <a:lumMod val="25000"/>
                  </a:schemeClr>
                </a:solidFill>
              </a:rPr>
              <a:t> the file</a:t>
            </a:r>
          </a:p>
          <a:p>
            <a:pPr eaLnBrk="1" hangingPunct="1">
              <a:lnSpc>
                <a:spcPct val="80000"/>
              </a:lnSpc>
            </a:pPr>
            <a:r>
              <a:rPr lang="en-US" altLang="en-US" sz="2500">
                <a:solidFill>
                  <a:schemeClr val="accent5">
                    <a:lumMod val="25000"/>
                  </a:schemeClr>
                </a:solidFill>
              </a:rPr>
              <a:t>Note too that tarring doesn’t necessarily imply compressing</a:t>
            </a:r>
          </a:p>
          <a:p>
            <a:pPr eaLnBrk="1" hangingPunct="1">
              <a:lnSpc>
                <a:spcPct val="80000"/>
              </a:lnSpc>
            </a:pPr>
            <a:r>
              <a:rPr lang="en-US" altLang="en-US" sz="2500">
                <a:solidFill>
                  <a:schemeClr val="accent5">
                    <a:lumMod val="25000"/>
                  </a:schemeClr>
                </a:solidFill>
              </a:rPr>
              <a:t>List contents of a tar archive</a:t>
            </a:r>
          </a:p>
          <a:p>
            <a:pPr lvl="1" eaLnBrk="1" hangingPunct="1">
              <a:lnSpc>
                <a:spcPct val="80000"/>
              </a:lnSpc>
            </a:pPr>
            <a:r>
              <a:rPr lang="en-US" altLang="en-US" sz="2100">
                <a:solidFill>
                  <a:schemeClr val="tx1"/>
                </a:solidFill>
              </a:rPr>
              <a:t>tar -</a:t>
            </a:r>
            <a:r>
              <a:rPr lang="en-US" altLang="en-US" sz="2100" err="1">
                <a:solidFill>
                  <a:schemeClr val="tx1"/>
                </a:solidFill>
              </a:rPr>
              <a:t>tvf</a:t>
            </a:r>
            <a:r>
              <a:rPr lang="en-US" altLang="en-US" sz="2100">
                <a:solidFill>
                  <a:schemeClr val="tx1"/>
                </a:solidFill>
              </a:rPr>
              <a:t> ncarData.tar</a:t>
            </a:r>
          </a:p>
          <a:p>
            <a:pPr eaLnBrk="1" hangingPunct="1">
              <a:lnSpc>
                <a:spcPct val="80000"/>
              </a:lnSpc>
            </a:pPr>
            <a:r>
              <a:rPr lang="en-US" altLang="en-US" sz="2500">
                <a:solidFill>
                  <a:schemeClr val="accent5">
                    <a:lumMod val="25000"/>
                  </a:schemeClr>
                </a:solidFill>
              </a:rPr>
              <a:t>Extract data from the archive</a:t>
            </a:r>
          </a:p>
          <a:p>
            <a:pPr lvl="1" eaLnBrk="1" hangingPunct="1">
              <a:lnSpc>
                <a:spcPct val="80000"/>
              </a:lnSpc>
            </a:pPr>
            <a:r>
              <a:rPr lang="en-US" altLang="en-US" sz="2100">
                <a:solidFill>
                  <a:schemeClr val="tx1"/>
                </a:solidFill>
              </a:rPr>
              <a:t>tar -</a:t>
            </a:r>
            <a:r>
              <a:rPr lang="en-US" altLang="en-US" sz="2100" err="1">
                <a:solidFill>
                  <a:schemeClr val="tx1"/>
                </a:solidFill>
              </a:rPr>
              <a:t>xvf</a:t>
            </a:r>
            <a:r>
              <a:rPr lang="en-US" altLang="en-US" sz="2100">
                <a:solidFill>
                  <a:schemeClr val="tx1"/>
                </a:solidFill>
              </a:rPr>
              <a:t> ncarData.tar</a:t>
            </a:r>
          </a:p>
          <a:p>
            <a:pPr eaLnBrk="1" hangingPunct="1">
              <a:lnSpc>
                <a:spcPct val="80000"/>
              </a:lnSpc>
            </a:pPr>
            <a:r>
              <a:rPr lang="en-US" altLang="en-US" sz="2500">
                <a:solidFill>
                  <a:schemeClr val="accent5">
                    <a:lumMod val="25000"/>
                  </a:schemeClr>
                </a:solidFill>
              </a:rPr>
              <a:t>Unzip and </a:t>
            </a:r>
            <a:r>
              <a:rPr lang="en-US" altLang="en-US" sz="2500" err="1">
                <a:solidFill>
                  <a:schemeClr val="accent5">
                    <a:lumMod val="25000"/>
                  </a:schemeClr>
                </a:solidFill>
              </a:rPr>
              <a:t>untar</a:t>
            </a:r>
            <a:r>
              <a:rPr lang="en-US" altLang="en-US" sz="2500">
                <a:solidFill>
                  <a:schemeClr val="accent5">
                    <a:lumMod val="25000"/>
                  </a:schemeClr>
                </a:solidFill>
              </a:rPr>
              <a:t> in one step (note by convention these files usually end with the extension .tar.gz or more commonly, .</a:t>
            </a:r>
            <a:r>
              <a:rPr lang="en-US" altLang="en-US" sz="2500" err="1">
                <a:solidFill>
                  <a:schemeClr val="accent5">
                    <a:lumMod val="25000"/>
                  </a:schemeClr>
                </a:solidFill>
              </a:rPr>
              <a:t>tgz</a:t>
            </a:r>
            <a:r>
              <a:rPr lang="en-US" altLang="en-US" sz="2500">
                <a:solidFill>
                  <a:schemeClr val="accent5">
                    <a:lumMod val="25000"/>
                  </a:schemeClr>
                </a:solidFill>
              </a:rPr>
              <a:t>)</a:t>
            </a:r>
          </a:p>
          <a:p>
            <a:pPr lvl="1" eaLnBrk="1" hangingPunct="1">
              <a:lnSpc>
                <a:spcPct val="80000"/>
              </a:lnSpc>
            </a:pPr>
            <a:r>
              <a:rPr lang="en-US" altLang="en-US" sz="2100">
                <a:solidFill>
                  <a:schemeClr val="accent5">
                    <a:lumMod val="25000"/>
                  </a:schemeClr>
                </a:solidFill>
              </a:rPr>
              <a:t>  </a:t>
            </a:r>
            <a:r>
              <a:rPr lang="en-US" altLang="en-US" sz="2100">
                <a:solidFill>
                  <a:schemeClr val="tx1"/>
                </a:solidFill>
              </a:rPr>
              <a:t>tar -</a:t>
            </a:r>
            <a:r>
              <a:rPr lang="en-US" altLang="en-US" sz="2100" err="1">
                <a:solidFill>
                  <a:schemeClr val="tx1"/>
                </a:solidFill>
              </a:rPr>
              <a:t>xzf</a:t>
            </a:r>
            <a:r>
              <a:rPr lang="en-US" altLang="en-US" sz="2100">
                <a:solidFill>
                  <a:schemeClr val="tx1"/>
                </a:solidFill>
              </a:rPr>
              <a:t> ncarData.tgz</a:t>
            </a:r>
          </a:p>
          <a:p>
            <a:pPr lvl="1" eaLnBrk="1" hangingPunct="1">
              <a:lnSpc>
                <a:spcPct val="80000"/>
              </a:lnSpc>
            </a:pPr>
            <a:r>
              <a:rPr lang="en-US" altLang="en-US" sz="2100">
                <a:solidFill>
                  <a:schemeClr val="tx1"/>
                </a:solidFill>
              </a:rPr>
              <a:t>  tar -</a:t>
            </a:r>
            <a:r>
              <a:rPr lang="en-US" altLang="en-US" sz="2100" err="1">
                <a:solidFill>
                  <a:schemeClr val="tx1"/>
                </a:solidFill>
              </a:rPr>
              <a:t>xzf</a:t>
            </a:r>
            <a:r>
              <a:rPr lang="en-US" altLang="en-US" sz="2100">
                <a:solidFill>
                  <a:schemeClr val="tx1"/>
                </a:solidFill>
              </a:rPr>
              <a:t> ncarData.tar.gz</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57</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729542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compress</a:t>
            </a:r>
            <a:r>
              <a:rPr lang="en-US" altLang="en-US" sz="4000"/>
              <a:t> and </a:t>
            </a:r>
            <a:r>
              <a:rPr lang="en-US" altLang="en-US" sz="4000" i="1" err="1">
                <a:solidFill>
                  <a:schemeClr val="tx1"/>
                </a:solidFill>
              </a:rPr>
              <a:t>gzip</a:t>
            </a:r>
            <a:endParaRPr lang="en-US" sz="4000" i="1">
              <a:solidFill>
                <a:schemeClr val="tx1"/>
              </a:solidFill>
            </a:endParaRPr>
          </a:p>
        </p:txBody>
      </p:sp>
      <p:sp>
        <p:nvSpPr>
          <p:cNvPr id="7" name="Content Placeholder 6"/>
          <p:cNvSpPr>
            <a:spLocks noGrp="1"/>
          </p:cNvSpPr>
          <p:nvPr>
            <p:ph idx="1"/>
          </p:nvPr>
        </p:nvSpPr>
        <p:spPr/>
        <p:txBody>
          <a:bodyPr>
            <a:normAutofit fontScale="92500" lnSpcReduction="10000"/>
          </a:bodyPr>
          <a:lstStyle/>
          <a:p>
            <a:pPr eaLnBrk="1" hangingPunct="1"/>
            <a:r>
              <a:rPr lang="en-US" altLang="en-US" sz="3000">
                <a:solidFill>
                  <a:schemeClr val="accent5">
                    <a:lumMod val="25000"/>
                  </a:schemeClr>
                </a:solidFill>
              </a:rPr>
              <a:t>“compress” and “</a:t>
            </a:r>
            <a:r>
              <a:rPr lang="en-US" altLang="en-US" sz="3000" err="1">
                <a:solidFill>
                  <a:schemeClr val="accent5">
                    <a:lumMod val="25000"/>
                  </a:schemeClr>
                </a:solidFill>
              </a:rPr>
              <a:t>gzip</a:t>
            </a:r>
            <a:r>
              <a:rPr lang="en-US" altLang="en-US" sz="3000">
                <a:solidFill>
                  <a:schemeClr val="accent5">
                    <a:lumMod val="25000"/>
                  </a:schemeClr>
                </a:solidFill>
              </a:rPr>
              <a:t>” (gnu zip) are utilities for compressing and decompressing individual files (which may be or may not be archive files)</a:t>
            </a:r>
          </a:p>
          <a:p>
            <a:pPr eaLnBrk="1" hangingPunct="1"/>
            <a:r>
              <a:rPr lang="en-US" altLang="en-US" sz="3000">
                <a:solidFill>
                  <a:schemeClr val="accent5">
                    <a:lumMod val="25000"/>
                  </a:schemeClr>
                </a:solidFill>
              </a:rPr>
              <a:t>compress &lt;</a:t>
            </a:r>
            <a:r>
              <a:rPr lang="en-US" altLang="en-US" sz="3000" err="1">
                <a:solidFill>
                  <a:schemeClr val="accent5">
                    <a:lumMod val="25000"/>
                  </a:schemeClr>
                </a:solidFill>
              </a:rPr>
              <a:t>thisfile</a:t>
            </a:r>
            <a:r>
              <a:rPr lang="en-US" altLang="en-US" sz="3000">
                <a:solidFill>
                  <a:schemeClr val="accent5">
                    <a:lumMod val="25000"/>
                  </a:schemeClr>
                </a:solidFill>
              </a:rPr>
              <a:t>&gt;</a:t>
            </a:r>
          </a:p>
          <a:p>
            <a:pPr lvl="1" eaLnBrk="1" hangingPunct="1"/>
            <a:r>
              <a:rPr lang="en-US" altLang="en-US" sz="2600" err="1">
                <a:solidFill>
                  <a:schemeClr val="accent5">
                    <a:lumMod val="25000"/>
                  </a:schemeClr>
                </a:solidFill>
              </a:rPr>
              <a:t>thisfile</a:t>
            </a:r>
            <a:r>
              <a:rPr lang="en-US" altLang="en-US" sz="2600">
                <a:solidFill>
                  <a:schemeClr val="accent5">
                    <a:lumMod val="25000"/>
                  </a:schemeClr>
                </a:solidFill>
              </a:rPr>
              <a:t> is replaced with the compressed file called </a:t>
            </a:r>
            <a:r>
              <a:rPr lang="en-US" altLang="en-US" sz="2600" err="1">
                <a:solidFill>
                  <a:schemeClr val="accent5">
                    <a:lumMod val="25000"/>
                  </a:schemeClr>
                </a:solidFill>
              </a:rPr>
              <a:t>thisfile.Z</a:t>
            </a:r>
            <a:r>
              <a:rPr lang="en-US" altLang="en-US" sz="2600">
                <a:solidFill>
                  <a:schemeClr val="accent5">
                    <a:lumMod val="25000"/>
                  </a:schemeClr>
                </a:solidFill>
              </a:rPr>
              <a:t> </a:t>
            </a:r>
          </a:p>
          <a:p>
            <a:pPr lvl="1" eaLnBrk="1" hangingPunct="1"/>
            <a:r>
              <a:rPr lang="en-US" altLang="en-US" sz="2600">
                <a:solidFill>
                  <a:schemeClr val="accent5">
                    <a:lumMod val="25000"/>
                  </a:schemeClr>
                </a:solidFill>
              </a:rPr>
              <a:t>use </a:t>
            </a:r>
            <a:r>
              <a:rPr lang="en-US" altLang="en-US" sz="2600" err="1">
                <a:solidFill>
                  <a:schemeClr val="accent5">
                    <a:lumMod val="25000"/>
                  </a:schemeClr>
                </a:solidFill>
              </a:rPr>
              <a:t>uncompress</a:t>
            </a:r>
            <a:r>
              <a:rPr lang="en-US" altLang="en-US" sz="2600">
                <a:solidFill>
                  <a:schemeClr val="accent5">
                    <a:lumMod val="25000"/>
                  </a:schemeClr>
                </a:solidFill>
              </a:rPr>
              <a:t> &lt;</a:t>
            </a:r>
            <a:r>
              <a:rPr lang="en-US" altLang="en-US" sz="2600" err="1">
                <a:solidFill>
                  <a:schemeClr val="accent5">
                    <a:lumMod val="25000"/>
                  </a:schemeClr>
                </a:solidFill>
              </a:rPr>
              <a:t>thisfile.Z</a:t>
            </a:r>
            <a:r>
              <a:rPr lang="en-US" altLang="en-US" sz="2600">
                <a:solidFill>
                  <a:schemeClr val="accent5">
                    <a:lumMod val="25000"/>
                  </a:schemeClr>
                </a:solidFill>
              </a:rPr>
              <a:t>&gt; to restore</a:t>
            </a:r>
          </a:p>
          <a:p>
            <a:pPr eaLnBrk="1" hangingPunct="1"/>
            <a:r>
              <a:rPr lang="en-US" altLang="en-US" sz="3000" err="1">
                <a:solidFill>
                  <a:schemeClr val="accent5">
                    <a:lumMod val="25000"/>
                  </a:schemeClr>
                </a:solidFill>
              </a:rPr>
              <a:t>gzip</a:t>
            </a:r>
            <a:r>
              <a:rPr lang="en-US" altLang="en-US" sz="3000">
                <a:solidFill>
                  <a:schemeClr val="accent5">
                    <a:lumMod val="25000"/>
                  </a:schemeClr>
                </a:solidFill>
              </a:rPr>
              <a:t> &lt;</a:t>
            </a:r>
            <a:r>
              <a:rPr lang="en-US" altLang="en-US" sz="3000" err="1">
                <a:solidFill>
                  <a:schemeClr val="accent5">
                    <a:lumMod val="25000"/>
                  </a:schemeClr>
                </a:solidFill>
              </a:rPr>
              <a:t>thisfile</a:t>
            </a:r>
            <a:r>
              <a:rPr lang="en-US" altLang="en-US" sz="3000">
                <a:solidFill>
                  <a:schemeClr val="accent5">
                    <a:lumMod val="25000"/>
                  </a:schemeClr>
                </a:solidFill>
              </a:rPr>
              <a:t>&gt;</a:t>
            </a:r>
          </a:p>
          <a:p>
            <a:pPr lvl="1" eaLnBrk="1" hangingPunct="1"/>
            <a:r>
              <a:rPr lang="en-US" altLang="en-US" sz="2600" err="1">
                <a:solidFill>
                  <a:schemeClr val="accent5">
                    <a:lumMod val="25000"/>
                  </a:schemeClr>
                </a:solidFill>
              </a:rPr>
              <a:t>thisfile</a:t>
            </a:r>
            <a:r>
              <a:rPr lang="en-US" altLang="en-US" sz="2600">
                <a:solidFill>
                  <a:schemeClr val="accent5">
                    <a:lumMod val="25000"/>
                  </a:schemeClr>
                </a:solidFill>
              </a:rPr>
              <a:t> is replaced with the compressed file called thisfile.gz </a:t>
            </a:r>
          </a:p>
          <a:p>
            <a:pPr lvl="1" eaLnBrk="1" hangingPunct="1"/>
            <a:r>
              <a:rPr lang="en-US" altLang="en-US" sz="2600">
                <a:solidFill>
                  <a:schemeClr val="accent5">
                    <a:lumMod val="25000"/>
                  </a:schemeClr>
                </a:solidFill>
              </a:rPr>
              <a:t>use </a:t>
            </a:r>
            <a:r>
              <a:rPr lang="en-US" altLang="en-US" sz="2600" err="1">
                <a:solidFill>
                  <a:schemeClr val="accent5">
                    <a:lumMod val="25000"/>
                  </a:schemeClr>
                </a:solidFill>
              </a:rPr>
              <a:t>gunzip</a:t>
            </a:r>
            <a:r>
              <a:rPr lang="en-US" altLang="en-US" sz="2600">
                <a:solidFill>
                  <a:schemeClr val="accent5">
                    <a:lumMod val="25000"/>
                  </a:schemeClr>
                </a:solidFill>
              </a:rPr>
              <a:t> or “</a:t>
            </a:r>
            <a:r>
              <a:rPr lang="en-US" altLang="en-US" sz="2600" err="1">
                <a:solidFill>
                  <a:schemeClr val="accent5">
                    <a:lumMod val="25000"/>
                  </a:schemeClr>
                </a:solidFill>
              </a:rPr>
              <a:t>gzip</a:t>
            </a:r>
            <a:r>
              <a:rPr lang="en-US" altLang="en-US" sz="2600">
                <a:solidFill>
                  <a:schemeClr val="accent5">
                    <a:lumMod val="25000"/>
                  </a:schemeClr>
                </a:solidFill>
              </a:rPr>
              <a:t> –d” to restore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58</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281845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sort</a:t>
            </a:r>
            <a:endParaRPr lang="en-US" sz="4000" i="1">
              <a:solidFill>
                <a:schemeClr val="tx1"/>
              </a:solidFill>
            </a:endParaRPr>
          </a:p>
        </p:txBody>
      </p:sp>
      <p:sp>
        <p:nvSpPr>
          <p:cNvPr id="7" name="Content Placeholder 6"/>
          <p:cNvSpPr>
            <a:spLocks noGrp="1"/>
          </p:cNvSpPr>
          <p:nvPr>
            <p:ph idx="1"/>
          </p:nvPr>
        </p:nvSpPr>
        <p:spPr/>
        <p:txBody>
          <a:bodyPr>
            <a:normAutofit fontScale="92500" lnSpcReduction="10000"/>
          </a:bodyPr>
          <a:lstStyle/>
          <a:p>
            <a:pPr eaLnBrk="1" hangingPunct="1"/>
            <a:r>
              <a:rPr lang="en-US" altLang="en-US" sz="3000">
                <a:solidFill>
                  <a:schemeClr val="accent5">
                    <a:lumMod val="25000"/>
                  </a:schemeClr>
                </a:solidFill>
              </a:rPr>
              <a:t>sort &lt;filenames&gt;</a:t>
            </a:r>
          </a:p>
          <a:p>
            <a:pPr eaLnBrk="1" hangingPunct="1"/>
            <a:r>
              <a:rPr lang="en-US" altLang="en-US" sz="3000">
                <a:solidFill>
                  <a:schemeClr val="accent5">
                    <a:lumMod val="25000"/>
                  </a:schemeClr>
                </a:solidFill>
              </a:rPr>
              <a:t>Sort lines contained in a group of files alphabetically, writes to standard output unless the “-o” option is used</a:t>
            </a:r>
          </a:p>
          <a:p>
            <a:pPr eaLnBrk="1" hangingPunct="1"/>
            <a:r>
              <a:rPr lang="en-US" altLang="en-US" sz="3000">
                <a:solidFill>
                  <a:schemeClr val="accent5">
                    <a:lumMod val="25000"/>
                  </a:schemeClr>
                </a:solidFill>
              </a:rPr>
              <a:t>Very useful when combined with other commands (especially pipes “|”)</a:t>
            </a:r>
          </a:p>
          <a:p>
            <a:pPr eaLnBrk="1" hangingPunct="1"/>
            <a:r>
              <a:rPr lang="en-US" altLang="en-US" sz="3000">
                <a:solidFill>
                  <a:schemeClr val="accent5">
                    <a:lumMod val="25000"/>
                  </a:schemeClr>
                </a:solidFill>
              </a:rPr>
              <a:t>A few useful Options:</a:t>
            </a:r>
          </a:p>
          <a:p>
            <a:pPr lvl="1" eaLnBrk="1" hangingPunct="1"/>
            <a:r>
              <a:rPr lang="en-US" altLang="en-US" sz="2600">
                <a:solidFill>
                  <a:schemeClr val="accent5">
                    <a:lumMod val="25000"/>
                  </a:schemeClr>
                </a:solidFill>
              </a:rPr>
              <a:t>-r, --reverse</a:t>
            </a:r>
          </a:p>
          <a:p>
            <a:pPr lvl="1" eaLnBrk="1" hangingPunct="1"/>
            <a:r>
              <a:rPr lang="en-US" altLang="en-US" sz="2600">
                <a:solidFill>
                  <a:schemeClr val="accent5">
                    <a:lumMod val="25000"/>
                  </a:schemeClr>
                </a:solidFill>
              </a:rPr>
              <a:t>-n, --numeric-sort</a:t>
            </a:r>
          </a:p>
          <a:p>
            <a:pPr lvl="1" eaLnBrk="1" hangingPunct="1"/>
            <a:r>
              <a:rPr lang="en-US" altLang="en-US" sz="2600">
                <a:solidFill>
                  <a:schemeClr val="accent5">
                    <a:lumMod val="25000"/>
                  </a:schemeClr>
                </a:solidFill>
              </a:rPr>
              <a:t>-k, --key=&lt;pos1&gt; [,&lt;pos2&gt;]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59</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0726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Some Operating Systems</a:t>
            </a:r>
          </a:p>
        </p:txBody>
      </p:sp>
      <p:sp>
        <p:nvSpPr>
          <p:cNvPr id="7" name="Content Placeholder 6"/>
          <p:cNvSpPr>
            <a:spLocks noGrp="1"/>
          </p:cNvSpPr>
          <p:nvPr>
            <p:ph idx="1"/>
          </p:nvPr>
        </p:nvSpPr>
        <p:spPr>
          <a:xfrm>
            <a:off x="1330036" y="1481138"/>
            <a:ext cx="7455938" cy="4478016"/>
          </a:xfrm>
        </p:spPr>
        <p:txBody>
          <a:bodyPr>
            <a:normAutofit fontScale="92500"/>
          </a:bodyPr>
          <a:lstStyle/>
          <a:p>
            <a:pPr eaLnBrk="1" hangingPunct="1">
              <a:buFont typeface="Arial" panose="020B0604020202020204" pitchFamily="34" charset="0"/>
              <a:buChar char="•"/>
            </a:pPr>
            <a:r>
              <a:rPr lang="en-US" altLang="en-US">
                <a:solidFill>
                  <a:schemeClr val="accent5">
                    <a:lumMod val="25000"/>
                  </a:schemeClr>
                </a:solidFill>
              </a:rPr>
              <a:t>DOS, MS-DOS</a:t>
            </a:r>
            <a:br>
              <a:rPr lang="en-US" altLang="en-US">
                <a:solidFill>
                  <a:schemeClr val="accent5">
                    <a:lumMod val="25000"/>
                  </a:schemeClr>
                </a:solidFill>
              </a:rPr>
            </a:br>
            <a:endParaRPr lang="en-US" altLang="en-US">
              <a:solidFill>
                <a:schemeClr val="accent5">
                  <a:lumMod val="25000"/>
                </a:schemeClr>
              </a:solidFill>
            </a:endParaRPr>
          </a:p>
          <a:p>
            <a:pPr eaLnBrk="1" hangingPunct="1">
              <a:buFont typeface="Arial" panose="020B0604020202020204" pitchFamily="34" charset="0"/>
              <a:buChar char="•"/>
            </a:pPr>
            <a:r>
              <a:rPr lang="en-US" altLang="en-US">
                <a:solidFill>
                  <a:schemeClr val="accent5">
                    <a:lumMod val="25000"/>
                  </a:schemeClr>
                </a:solidFill>
              </a:rPr>
              <a:t>MS Windows (95, 98, NT, Windows 10)</a:t>
            </a:r>
          </a:p>
          <a:p>
            <a:pPr eaLnBrk="1" hangingPunct="1">
              <a:buFont typeface="Arial" panose="020B0604020202020204" pitchFamily="34" charset="0"/>
              <a:buChar char="•"/>
            </a:pPr>
            <a:endParaRPr lang="en-US" altLang="en-US">
              <a:solidFill>
                <a:schemeClr val="accent5">
                  <a:lumMod val="25000"/>
                </a:schemeClr>
              </a:solidFill>
            </a:endParaRPr>
          </a:p>
          <a:p>
            <a:pPr eaLnBrk="1" hangingPunct="1">
              <a:buFont typeface="Arial" panose="020B0604020202020204" pitchFamily="34" charset="0"/>
              <a:buChar char="•"/>
            </a:pPr>
            <a:r>
              <a:rPr lang="en-US" altLang="en-US">
                <a:solidFill>
                  <a:schemeClr val="accent5">
                    <a:lumMod val="25000"/>
                  </a:schemeClr>
                </a:solidFill>
              </a:rPr>
              <a:t>Linux: RedHat, </a:t>
            </a:r>
            <a:r>
              <a:rPr lang="en-US" altLang="en-US" err="1">
                <a:solidFill>
                  <a:schemeClr val="accent5">
                    <a:lumMod val="25000"/>
                  </a:schemeClr>
                </a:solidFill>
              </a:rPr>
              <a:t>SuSE</a:t>
            </a:r>
            <a:r>
              <a:rPr lang="en-US" altLang="en-US">
                <a:solidFill>
                  <a:schemeClr val="accent5">
                    <a:lumMod val="25000"/>
                  </a:schemeClr>
                </a:solidFill>
              </a:rPr>
              <a:t>, Ubuntu, </a:t>
            </a:r>
            <a:r>
              <a:rPr lang="en-US">
                <a:solidFill>
                  <a:schemeClr val="accent5">
                    <a:lumMod val="25000"/>
                  </a:schemeClr>
                </a:solidFill>
              </a:rPr>
              <a:t>Ubuntu </a:t>
            </a:r>
            <a:r>
              <a:rPr lang="en-US" err="1">
                <a:solidFill>
                  <a:schemeClr val="accent5">
                    <a:lumMod val="25000"/>
                  </a:schemeClr>
                </a:solidFill>
              </a:rPr>
              <a:t>Kylin</a:t>
            </a:r>
            <a:r>
              <a:rPr lang="en-US">
                <a:solidFill>
                  <a:schemeClr val="accent5">
                    <a:lumMod val="25000"/>
                  </a:schemeClr>
                </a:solidFill>
              </a:rPr>
              <a:t>, </a:t>
            </a:r>
            <a:r>
              <a:rPr lang="en-US" err="1">
                <a:solidFill>
                  <a:schemeClr val="accent5">
                    <a:lumMod val="25000"/>
                  </a:schemeClr>
                </a:solidFill>
              </a:rPr>
              <a:t>Deepin</a:t>
            </a:r>
            <a:r>
              <a:rPr lang="en-US">
                <a:solidFill>
                  <a:schemeClr val="accent5">
                    <a:lumMod val="25000"/>
                  </a:schemeClr>
                </a:solidFill>
              </a:rPr>
              <a:t>, Windows Subsystem for Linux</a:t>
            </a:r>
            <a:endParaRPr lang="en-US" altLang="en-US">
              <a:solidFill>
                <a:schemeClr val="accent5">
                  <a:lumMod val="25000"/>
                </a:schemeClr>
              </a:solidFill>
            </a:endParaRPr>
          </a:p>
          <a:p>
            <a:pPr eaLnBrk="1" hangingPunct="1">
              <a:buFont typeface="Arial" panose="020B0604020202020204" pitchFamily="34" charset="0"/>
              <a:buChar char="•"/>
            </a:pPr>
            <a:endParaRPr lang="en-US" altLang="en-US">
              <a:solidFill>
                <a:schemeClr val="accent5">
                  <a:lumMod val="25000"/>
                </a:schemeClr>
              </a:solidFill>
            </a:endParaRPr>
          </a:p>
          <a:p>
            <a:pPr eaLnBrk="1" hangingPunct="1">
              <a:buFont typeface="Arial" panose="020B0604020202020204" pitchFamily="34" charset="0"/>
              <a:buChar char="•"/>
            </a:pPr>
            <a:r>
              <a:rPr lang="en-US" altLang="en-US">
                <a:solidFill>
                  <a:schemeClr val="accent5">
                    <a:lumMod val="25000"/>
                  </a:schemeClr>
                </a:solidFill>
              </a:rPr>
              <a:t>Unix-like or *nix: HP-UX, </a:t>
            </a:r>
            <a:r>
              <a:rPr lang="en-US" altLang="en-US" err="1">
                <a:solidFill>
                  <a:schemeClr val="accent5">
                    <a:lumMod val="25000"/>
                  </a:schemeClr>
                </a:solidFill>
              </a:rPr>
              <a:t>Irix</a:t>
            </a:r>
            <a:r>
              <a:rPr lang="en-US" altLang="en-US">
                <a:solidFill>
                  <a:schemeClr val="accent5">
                    <a:lumMod val="25000"/>
                  </a:schemeClr>
                </a:solidFill>
              </a:rPr>
              <a:t>, Solaris, AIX, </a:t>
            </a:r>
            <a:r>
              <a:rPr lang="en-US" altLang="en-US" err="1">
                <a:solidFill>
                  <a:schemeClr val="accent5">
                    <a:lumMod val="25000"/>
                  </a:schemeClr>
                </a:solidFill>
              </a:rPr>
              <a:t>minix</a:t>
            </a:r>
            <a:endParaRPr lang="en-US" altLang="en-US">
              <a:solidFill>
                <a:schemeClr val="accent5">
                  <a:lumMod val="25000"/>
                </a:schemeClr>
              </a:solidFill>
            </a:endParaRPr>
          </a:p>
          <a:p>
            <a:pPr eaLnBrk="1" hangingPunct="1">
              <a:buFont typeface="Arial" panose="020B0604020202020204" pitchFamily="34" charset="0"/>
              <a:buChar char="•"/>
            </a:pPr>
            <a:endParaRPr lang="en-US" altLang="en-US">
              <a:solidFill>
                <a:schemeClr val="accent5">
                  <a:lumMod val="25000"/>
                </a:schemeClr>
              </a:solidFill>
            </a:endParaRPr>
          </a:p>
          <a:p>
            <a:pPr eaLnBrk="1" hangingPunct="1">
              <a:buFont typeface="Arial" panose="020B0604020202020204" pitchFamily="34" charset="0"/>
              <a:buChar char="•"/>
            </a:pPr>
            <a:r>
              <a:rPr lang="en-US" altLang="en-US">
                <a:solidFill>
                  <a:schemeClr val="accent5">
                    <a:lumMod val="25000"/>
                  </a:schemeClr>
                </a:solidFill>
              </a:rPr>
              <a:t>	MacOS variants, NeXT, XNU</a:t>
            </a:r>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8">
            <a:extLst>
              <a:ext uri="{FF2B5EF4-FFF2-40B4-BE49-F238E27FC236}">
                <a16:creationId xmlns:a16="http://schemas.microsoft.com/office/drawing/2014/main" id="{94361AAC-EA65-4D0B-AA20-53DBE6794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47613"/>
            <a:ext cx="11112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45F5206B-93DD-40AC-95F7-78461754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360612"/>
            <a:ext cx="11303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AA475FB9-FA84-4219-A0CF-24BAAA872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3484418"/>
            <a:ext cx="11128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on, company name&#10;&#10;Description automatically generated">
            <a:extLst>
              <a:ext uri="{FF2B5EF4-FFF2-40B4-BE49-F238E27FC236}">
                <a16:creationId xmlns:a16="http://schemas.microsoft.com/office/drawing/2014/main" id="{12009633-046C-47C8-92A8-8BD5692E6BE6}"/>
              </a:ext>
            </a:extLst>
          </p:cNvPr>
          <p:cNvPicPr>
            <a:picLocks noChangeAspect="1"/>
          </p:cNvPicPr>
          <p:nvPr/>
        </p:nvPicPr>
        <p:blipFill>
          <a:blip r:embed="rId5"/>
          <a:stretch>
            <a:fillRect/>
          </a:stretch>
        </p:blipFill>
        <p:spPr>
          <a:xfrm>
            <a:off x="0" y="4715597"/>
            <a:ext cx="1330037" cy="1259593"/>
          </a:xfrm>
          <a:prstGeom prst="rect">
            <a:avLst/>
          </a:prstGeom>
        </p:spPr>
      </p:pic>
    </p:spTree>
    <p:extLst>
      <p:ext uri="{BB962C8B-B14F-4D97-AF65-F5344CB8AC3E}">
        <p14:creationId xmlns:p14="http://schemas.microsoft.com/office/powerpoint/2010/main" val="448274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Redirection Operations (I/O) </a:t>
            </a:r>
            <a:endParaRPr lang="en-US" sz="4000"/>
          </a:p>
        </p:txBody>
      </p:sp>
      <p:sp>
        <p:nvSpPr>
          <p:cNvPr id="7" name="Content Placeholder 6"/>
          <p:cNvSpPr>
            <a:spLocks noGrp="1"/>
          </p:cNvSpPr>
          <p:nvPr>
            <p:ph idx="1"/>
          </p:nvPr>
        </p:nvSpPr>
        <p:spPr/>
        <p:txBody>
          <a:bodyPr>
            <a:normAutofit fontScale="92500" lnSpcReduction="20000"/>
          </a:bodyPr>
          <a:lstStyle/>
          <a:p>
            <a:pPr eaLnBrk="1" hangingPunct="1"/>
            <a:r>
              <a:rPr lang="en-US" altLang="en-US" sz="3000">
                <a:solidFill>
                  <a:schemeClr val="tx1"/>
                </a:solidFill>
              </a:rPr>
              <a:t>output</a:t>
            </a:r>
            <a:r>
              <a:rPr lang="en-US" altLang="en-US" sz="3000">
                <a:solidFill>
                  <a:schemeClr val="accent5">
                    <a:lumMod val="25000"/>
                  </a:schemeClr>
                </a:solidFill>
              </a:rPr>
              <a:t> from programs </a:t>
            </a:r>
          </a:p>
          <a:p>
            <a:pPr lvl="1" eaLnBrk="1" hangingPunct="1"/>
            <a:r>
              <a:rPr lang="en-US" altLang="en-US" sz="2600">
                <a:solidFill>
                  <a:schemeClr val="accent5">
                    <a:lumMod val="25000"/>
                  </a:schemeClr>
                </a:solidFill>
              </a:rPr>
              <a:t>usually written to the screen</a:t>
            </a:r>
          </a:p>
          <a:p>
            <a:pPr lvl="1" eaLnBrk="1" hangingPunct="1"/>
            <a:r>
              <a:rPr lang="en-US" altLang="en-US" sz="2600">
                <a:solidFill>
                  <a:schemeClr val="accent5">
                    <a:lumMod val="25000"/>
                  </a:schemeClr>
                </a:solidFill>
              </a:rPr>
              <a:t>referred to as standard output (</a:t>
            </a:r>
            <a:r>
              <a:rPr lang="en-US" altLang="en-US" sz="2600" err="1">
                <a:solidFill>
                  <a:schemeClr val="accent5">
                    <a:lumMod val="25000"/>
                  </a:schemeClr>
                </a:solidFill>
              </a:rPr>
              <a:t>stdout</a:t>
            </a:r>
            <a:r>
              <a:rPr lang="en-US" altLang="en-US" sz="2600">
                <a:solidFill>
                  <a:schemeClr val="accent5">
                    <a:lumMod val="25000"/>
                  </a:schemeClr>
                </a:solidFill>
              </a:rPr>
              <a:t>)</a:t>
            </a:r>
          </a:p>
          <a:p>
            <a:pPr eaLnBrk="1" hangingPunct="1"/>
            <a:r>
              <a:rPr lang="en-US" altLang="en-US" sz="3000">
                <a:solidFill>
                  <a:schemeClr val="tx1"/>
                </a:solidFill>
              </a:rPr>
              <a:t>input</a:t>
            </a:r>
            <a:r>
              <a:rPr lang="en-US" altLang="en-US" sz="3000">
                <a:solidFill>
                  <a:schemeClr val="accent5">
                    <a:lumMod val="25000"/>
                  </a:schemeClr>
                </a:solidFill>
              </a:rPr>
              <a:t> for programs</a:t>
            </a:r>
          </a:p>
          <a:p>
            <a:pPr lvl="1" eaLnBrk="1" hangingPunct="1"/>
            <a:r>
              <a:rPr lang="en-US" altLang="en-US" sz="2600">
                <a:solidFill>
                  <a:schemeClr val="accent5">
                    <a:lumMod val="25000"/>
                  </a:schemeClr>
                </a:solidFill>
              </a:rPr>
              <a:t>usually comes from the keyboard (if no file arguments are given</a:t>
            </a:r>
          </a:p>
          <a:p>
            <a:pPr lvl="1" eaLnBrk="1" hangingPunct="1"/>
            <a:r>
              <a:rPr lang="en-US" altLang="en-US" sz="2600">
                <a:solidFill>
                  <a:schemeClr val="accent5">
                    <a:lumMod val="25000"/>
                  </a:schemeClr>
                </a:solidFill>
              </a:rPr>
              <a:t>referred to as standard input (stdin)</a:t>
            </a:r>
          </a:p>
          <a:p>
            <a:pPr eaLnBrk="1" hangingPunct="1"/>
            <a:r>
              <a:rPr lang="en-US" altLang="en-US" sz="3000">
                <a:solidFill>
                  <a:schemeClr val="tx1"/>
                </a:solidFill>
              </a:rPr>
              <a:t>error</a:t>
            </a:r>
            <a:r>
              <a:rPr lang="en-US" altLang="en-US" sz="3000">
                <a:solidFill>
                  <a:schemeClr val="accent5">
                    <a:lumMod val="25000"/>
                  </a:schemeClr>
                </a:solidFill>
              </a:rPr>
              <a:t> messages from processes go to  another output channel</a:t>
            </a:r>
          </a:p>
          <a:p>
            <a:pPr lvl="1" eaLnBrk="1" hangingPunct="1"/>
            <a:r>
              <a:rPr lang="en-US" altLang="en-US" sz="2600">
                <a:solidFill>
                  <a:schemeClr val="accent5">
                    <a:lumMod val="25000"/>
                  </a:schemeClr>
                </a:solidFill>
              </a:rPr>
              <a:t>usually written to the screen</a:t>
            </a:r>
          </a:p>
          <a:p>
            <a:pPr lvl="1" eaLnBrk="1" hangingPunct="1"/>
            <a:r>
              <a:rPr lang="en-US" altLang="en-US" sz="2600">
                <a:solidFill>
                  <a:schemeClr val="accent5">
                    <a:lumMod val="25000"/>
                  </a:schemeClr>
                </a:solidFill>
              </a:rPr>
              <a:t>referred to as standard error (stderr)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8523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Redirection and Pipes</a:t>
            </a:r>
            <a:endParaRPr lang="en-US" sz="4000"/>
          </a:p>
        </p:txBody>
      </p:sp>
      <p:sp>
        <p:nvSpPr>
          <p:cNvPr id="7" name="Content Placeholder 6"/>
          <p:cNvSpPr>
            <a:spLocks noGrp="1"/>
          </p:cNvSpPr>
          <p:nvPr>
            <p:ph idx="1"/>
          </p:nvPr>
        </p:nvSpPr>
        <p:spPr/>
        <p:txBody>
          <a:bodyPr>
            <a:normAutofit lnSpcReduction="10000"/>
          </a:bodyPr>
          <a:lstStyle/>
          <a:p>
            <a:pPr eaLnBrk="1" hangingPunct="1"/>
            <a:r>
              <a:rPr lang="en-US" altLang="en-US" sz="3600">
                <a:solidFill>
                  <a:schemeClr val="accent5">
                    <a:lumMod val="25000"/>
                  </a:schemeClr>
                </a:solidFill>
              </a:rPr>
              <a:t>You start to experience the power of Unix when you combine simple commands together to perform complex tasks</a:t>
            </a:r>
          </a:p>
          <a:p>
            <a:pPr eaLnBrk="1" hangingPunct="1"/>
            <a:r>
              <a:rPr lang="en-US" altLang="en-US" sz="3600">
                <a:solidFill>
                  <a:schemeClr val="accent5">
                    <a:lumMod val="25000"/>
                  </a:schemeClr>
                </a:solidFill>
              </a:rPr>
              <a:t>Most (all?) Linux commands can be piped together</a:t>
            </a:r>
          </a:p>
          <a:p>
            <a:pPr eaLnBrk="1" hangingPunct="1"/>
            <a:r>
              <a:rPr lang="en-US" altLang="en-US" sz="3600">
                <a:solidFill>
                  <a:schemeClr val="accent5">
                    <a:lumMod val="25000"/>
                  </a:schemeClr>
                </a:solidFill>
              </a:rPr>
              <a:t>Use “-” as the value for an argument to mean “read this from standard input.”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202030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Redirection and Pipes</a:t>
            </a:r>
            <a:endParaRPr lang="en-US" sz="4000"/>
          </a:p>
        </p:txBody>
      </p:sp>
      <p:sp>
        <p:nvSpPr>
          <p:cNvPr id="7" name="Content Placeholder 6"/>
          <p:cNvSpPr>
            <a:spLocks noGrp="1"/>
          </p:cNvSpPr>
          <p:nvPr>
            <p:ph idx="1"/>
          </p:nvPr>
        </p:nvSpPr>
        <p:spPr/>
        <p:txBody>
          <a:bodyPr>
            <a:normAutofit fontScale="92500" lnSpcReduction="10000"/>
          </a:bodyPr>
          <a:lstStyle/>
          <a:p>
            <a:pPr eaLnBrk="1" hangingPunct="1"/>
            <a:r>
              <a:rPr lang="en-US" altLang="en-US" sz="3600">
                <a:solidFill>
                  <a:schemeClr val="tx1"/>
                </a:solidFill>
              </a:rPr>
              <a:t>&gt;</a:t>
            </a:r>
            <a:r>
              <a:rPr lang="en-US" altLang="en-US" sz="3600">
                <a:solidFill>
                  <a:schemeClr val="accent5">
                    <a:lumMod val="25000"/>
                  </a:schemeClr>
                </a:solidFill>
              </a:rPr>
              <a:t>		redirects </a:t>
            </a:r>
            <a:r>
              <a:rPr lang="en-US" altLang="en-US" sz="3600" err="1">
                <a:solidFill>
                  <a:schemeClr val="accent5">
                    <a:lumMod val="25000"/>
                  </a:schemeClr>
                </a:solidFill>
              </a:rPr>
              <a:t>stdout</a:t>
            </a:r>
            <a:endParaRPr lang="en-US" altLang="en-US" sz="3600">
              <a:solidFill>
                <a:schemeClr val="accent5">
                  <a:lumMod val="25000"/>
                </a:schemeClr>
              </a:solidFill>
            </a:endParaRPr>
          </a:p>
          <a:p>
            <a:pPr eaLnBrk="1" hangingPunct="1"/>
            <a:r>
              <a:rPr lang="en-US" altLang="en-US" sz="3600">
                <a:solidFill>
                  <a:schemeClr val="tx1"/>
                </a:solidFill>
              </a:rPr>
              <a:t>&gt;&gt;</a:t>
            </a:r>
            <a:r>
              <a:rPr lang="en-US" altLang="en-US" sz="3600">
                <a:solidFill>
                  <a:schemeClr val="accent5">
                    <a:lumMod val="25000"/>
                  </a:schemeClr>
                </a:solidFill>
              </a:rPr>
              <a:t> 	append </a:t>
            </a:r>
            <a:r>
              <a:rPr lang="en-US" altLang="en-US" sz="3600" err="1">
                <a:solidFill>
                  <a:schemeClr val="accent5">
                    <a:lumMod val="25000"/>
                  </a:schemeClr>
                </a:solidFill>
              </a:rPr>
              <a:t>stdout</a:t>
            </a:r>
            <a:endParaRPr lang="en-US" altLang="en-US" sz="3600">
              <a:solidFill>
                <a:schemeClr val="accent5">
                  <a:lumMod val="25000"/>
                </a:schemeClr>
              </a:solidFill>
            </a:endParaRPr>
          </a:p>
          <a:p>
            <a:pPr eaLnBrk="1" hangingPunct="1"/>
            <a:r>
              <a:rPr lang="en-US" altLang="en-US" sz="3600">
                <a:solidFill>
                  <a:schemeClr val="tx1"/>
                </a:solidFill>
              </a:rPr>
              <a:t>&lt;</a:t>
            </a:r>
            <a:r>
              <a:rPr lang="en-US" altLang="en-US" sz="3600">
                <a:solidFill>
                  <a:schemeClr val="accent5">
                    <a:lumMod val="25000"/>
                  </a:schemeClr>
                </a:solidFill>
              </a:rPr>
              <a:t> 		redirects stdin</a:t>
            </a:r>
          </a:p>
          <a:p>
            <a:pPr eaLnBrk="1" hangingPunct="1"/>
            <a:r>
              <a:rPr lang="en-US" altLang="en-US" sz="3600">
                <a:solidFill>
                  <a:schemeClr val="accent5">
                    <a:lumMod val="25000"/>
                  </a:schemeClr>
                </a:solidFill>
              </a:rPr>
              <a:t>stderr varies by shell, use </a:t>
            </a:r>
            <a:r>
              <a:rPr lang="en-US" altLang="en-US" sz="3600">
                <a:solidFill>
                  <a:schemeClr val="tx1"/>
                </a:solidFill>
              </a:rPr>
              <a:t>&amp;</a:t>
            </a:r>
            <a:r>
              <a:rPr lang="en-US" altLang="en-US" sz="3600">
                <a:solidFill>
                  <a:schemeClr val="accent5">
                    <a:lumMod val="25000"/>
                  </a:schemeClr>
                </a:solidFill>
              </a:rPr>
              <a:t> in </a:t>
            </a:r>
            <a:r>
              <a:rPr lang="en-US" altLang="en-US" sz="3600" err="1">
                <a:solidFill>
                  <a:schemeClr val="accent5">
                    <a:lumMod val="25000"/>
                  </a:schemeClr>
                </a:solidFill>
              </a:rPr>
              <a:t>tcsh</a:t>
            </a:r>
            <a:r>
              <a:rPr lang="en-US" altLang="en-US" sz="3600">
                <a:solidFill>
                  <a:schemeClr val="accent5">
                    <a:lumMod val="25000"/>
                  </a:schemeClr>
                </a:solidFill>
              </a:rPr>
              <a:t>/</a:t>
            </a:r>
            <a:r>
              <a:rPr lang="en-US" altLang="en-US" sz="3600" err="1">
                <a:solidFill>
                  <a:schemeClr val="accent5">
                    <a:lumMod val="25000"/>
                  </a:schemeClr>
                </a:solidFill>
              </a:rPr>
              <a:t>csh</a:t>
            </a:r>
            <a:r>
              <a:rPr lang="en-US" altLang="en-US" sz="3600">
                <a:solidFill>
                  <a:schemeClr val="accent5">
                    <a:lumMod val="25000"/>
                  </a:schemeClr>
                </a:solidFill>
              </a:rPr>
              <a:t> 		and use </a:t>
            </a:r>
            <a:r>
              <a:rPr lang="en-US" altLang="en-US" sz="3600">
                <a:solidFill>
                  <a:schemeClr val="tx1"/>
                </a:solidFill>
              </a:rPr>
              <a:t>2&gt;</a:t>
            </a:r>
            <a:r>
              <a:rPr lang="en-US" altLang="en-US" sz="3600">
                <a:solidFill>
                  <a:schemeClr val="accent5">
                    <a:lumMod val="25000"/>
                  </a:schemeClr>
                </a:solidFill>
              </a:rPr>
              <a:t> in bash/</a:t>
            </a:r>
            <a:r>
              <a:rPr lang="en-US" altLang="en-US" sz="3600" err="1">
                <a:solidFill>
                  <a:schemeClr val="accent5">
                    <a:lumMod val="25000"/>
                  </a:schemeClr>
                </a:solidFill>
              </a:rPr>
              <a:t>ksh</a:t>
            </a:r>
            <a:r>
              <a:rPr lang="en-US" altLang="en-US" sz="3600">
                <a:solidFill>
                  <a:schemeClr val="accent5">
                    <a:lumMod val="25000"/>
                  </a:schemeClr>
                </a:solidFill>
              </a:rPr>
              <a:t>/</a:t>
            </a:r>
            <a:r>
              <a:rPr lang="en-US" altLang="en-US" sz="3600" err="1">
                <a:solidFill>
                  <a:schemeClr val="accent5">
                    <a:lumMod val="25000"/>
                  </a:schemeClr>
                </a:solidFill>
              </a:rPr>
              <a:t>sh</a:t>
            </a:r>
            <a:endParaRPr lang="en-US" altLang="en-US" sz="3600">
              <a:solidFill>
                <a:schemeClr val="accent5">
                  <a:lumMod val="25000"/>
                </a:schemeClr>
              </a:solidFill>
            </a:endParaRPr>
          </a:p>
          <a:p>
            <a:pPr eaLnBrk="1" hangingPunct="1"/>
            <a:r>
              <a:rPr lang="en-US" altLang="en-US" sz="3600">
                <a:solidFill>
                  <a:schemeClr val="accent5">
                    <a:lumMod val="25000"/>
                  </a:schemeClr>
                </a:solidFill>
              </a:rPr>
              <a:t>The</a:t>
            </a:r>
            <a:r>
              <a:rPr lang="en-US" altLang="en-US" sz="3600">
                <a:solidFill>
                  <a:schemeClr val="tx1"/>
                </a:solidFill>
              </a:rPr>
              <a:t> |</a:t>
            </a:r>
            <a:r>
              <a:rPr lang="en-US" altLang="en-US" sz="3600">
                <a:solidFill>
                  <a:schemeClr val="accent5">
                    <a:lumMod val="25000"/>
                  </a:schemeClr>
                </a:solidFill>
              </a:rPr>
              <a:t> pipe operator (connects) </a:t>
            </a:r>
            <a:r>
              <a:rPr lang="en-US" altLang="en-US" sz="3600" err="1">
                <a:solidFill>
                  <a:schemeClr val="accent5">
                    <a:lumMod val="25000"/>
                  </a:schemeClr>
                </a:solidFill>
              </a:rPr>
              <a:t>stdout</a:t>
            </a:r>
            <a:r>
              <a:rPr lang="en-US" altLang="en-US" sz="3600">
                <a:solidFill>
                  <a:schemeClr val="accent5">
                    <a:lumMod val="25000"/>
                  </a:schemeClr>
                </a:solidFill>
              </a:rPr>
              <a:t> of one command to stdin of another 			command</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4231683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Redirection and Pipe Examples</a:t>
            </a:r>
            <a:endParaRPr lang="en-US" sz="4000"/>
          </a:p>
        </p:txBody>
      </p:sp>
      <p:sp>
        <p:nvSpPr>
          <p:cNvPr id="7" name="Content Placeholder 6"/>
          <p:cNvSpPr>
            <a:spLocks noGrp="1"/>
          </p:cNvSpPr>
          <p:nvPr>
            <p:ph idx="1"/>
          </p:nvPr>
        </p:nvSpPr>
        <p:spPr/>
        <p:txBody>
          <a:bodyPr>
            <a:normAutofit/>
          </a:bodyPr>
          <a:lstStyle/>
          <a:p>
            <a:pPr eaLnBrk="1" hangingPunct="1"/>
            <a:r>
              <a:rPr lang="en-US" altLang="en-US" sz="3600">
                <a:solidFill>
                  <a:schemeClr val="accent5">
                    <a:lumMod val="25000"/>
                  </a:schemeClr>
                </a:solidFill>
              </a:rPr>
              <a:t>cat file1 file2 file3 &gt; </a:t>
            </a:r>
            <a:r>
              <a:rPr lang="en-US" altLang="en-US" sz="3600" err="1">
                <a:solidFill>
                  <a:schemeClr val="accent5">
                    <a:lumMod val="25000"/>
                  </a:schemeClr>
                </a:solidFill>
              </a:rPr>
              <a:t>file_all</a:t>
            </a:r>
            <a:endParaRPr lang="en-US" altLang="en-US" sz="3600">
              <a:solidFill>
                <a:schemeClr val="accent5">
                  <a:lumMod val="25000"/>
                </a:schemeClr>
              </a:solidFill>
            </a:endParaRPr>
          </a:p>
          <a:p>
            <a:pPr eaLnBrk="1" hangingPunct="1"/>
            <a:r>
              <a:rPr lang="en-US" altLang="en-US" sz="3600">
                <a:solidFill>
                  <a:schemeClr val="accent5">
                    <a:lumMod val="25000"/>
                  </a:schemeClr>
                </a:solidFill>
              </a:rPr>
              <a:t>cat file2 file3 &gt;&gt; file1</a:t>
            </a:r>
          </a:p>
          <a:p>
            <a:pPr eaLnBrk="1" hangingPunct="1"/>
            <a:r>
              <a:rPr lang="en-US" altLang="en-US" sz="3600" err="1">
                <a:solidFill>
                  <a:schemeClr val="accent5">
                    <a:lumMod val="25000"/>
                  </a:schemeClr>
                </a:solidFill>
              </a:rPr>
              <a:t>sbatch</a:t>
            </a:r>
            <a:r>
              <a:rPr lang="en-US" altLang="en-US" sz="3600">
                <a:solidFill>
                  <a:schemeClr val="accent5">
                    <a:lumMod val="25000"/>
                  </a:schemeClr>
                </a:solidFill>
              </a:rPr>
              <a:t> &lt; slurm_script.sh</a:t>
            </a:r>
          </a:p>
          <a:p>
            <a:pPr eaLnBrk="1" hangingPunct="1"/>
            <a:r>
              <a:rPr lang="en-US" altLang="en-US" sz="3600">
                <a:solidFill>
                  <a:schemeClr val="accent5">
                    <a:lumMod val="25000"/>
                  </a:schemeClr>
                </a:solidFill>
              </a:rPr>
              <a:t>ls –</a:t>
            </a:r>
            <a:r>
              <a:rPr lang="en-US" altLang="en-US" sz="3600" err="1">
                <a:solidFill>
                  <a:schemeClr val="accent5">
                    <a:lumMod val="25000"/>
                  </a:schemeClr>
                </a:solidFill>
              </a:rPr>
              <a:t>lt</a:t>
            </a:r>
            <a:r>
              <a:rPr lang="en-US" altLang="en-US" sz="3600">
                <a:solidFill>
                  <a:schemeClr val="accent5">
                    <a:lumMod val="25000"/>
                  </a:schemeClr>
                </a:solidFill>
              </a:rPr>
              <a:t> * | more</a:t>
            </a:r>
          </a:p>
          <a:p>
            <a:pPr eaLnBrk="1" hangingPunct="1"/>
            <a:r>
              <a:rPr lang="en-US" altLang="en-US" sz="3600">
                <a:solidFill>
                  <a:schemeClr val="accent5">
                    <a:lumMod val="25000"/>
                  </a:schemeClr>
                </a:solidFill>
              </a:rPr>
              <a:t>cat a.tar.gz | </a:t>
            </a:r>
            <a:r>
              <a:rPr lang="en-US" altLang="en-US" sz="3600" err="1">
                <a:solidFill>
                  <a:schemeClr val="accent5">
                    <a:lumMod val="25000"/>
                  </a:schemeClr>
                </a:solidFill>
              </a:rPr>
              <a:t>gunzip</a:t>
            </a:r>
            <a:r>
              <a:rPr lang="en-US" altLang="en-US" sz="3600">
                <a:solidFill>
                  <a:schemeClr val="accent5">
                    <a:lumMod val="25000"/>
                  </a:schemeClr>
                </a:solidFill>
              </a:rPr>
              <a:t> | tar –</a:t>
            </a:r>
            <a:r>
              <a:rPr lang="en-US" altLang="en-US" sz="3600" err="1">
                <a:solidFill>
                  <a:schemeClr val="accent5">
                    <a:lumMod val="25000"/>
                  </a:schemeClr>
                </a:solidFill>
              </a:rPr>
              <a:t>xvf</a:t>
            </a:r>
            <a:r>
              <a:rPr lang="en-US" altLang="en-US" sz="3600">
                <a:solidFill>
                  <a:schemeClr val="accent5">
                    <a:lumMod val="25000"/>
                  </a:schemeClr>
                </a:solidFill>
              </a:rPr>
              <a:t> -</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63</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571948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Jobs and Processes</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64</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4" descr="_27383_figure140">
            <a:extLst>
              <a:ext uri="{FF2B5EF4-FFF2-40B4-BE49-F238E27FC236}">
                <a16:creationId xmlns:a16="http://schemas.microsoft.com/office/drawing/2014/main" id="{85FB296D-DB38-4357-BD5D-9A45B6D24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106" y="1045730"/>
            <a:ext cx="6681787"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16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ps</a:t>
            </a:r>
            <a:r>
              <a:rPr lang="en-US" altLang="en-US" sz="4000"/>
              <a:t> Process Status</a:t>
            </a:r>
            <a:endParaRPr lang="en-US" sz="4000"/>
          </a:p>
        </p:txBody>
      </p:sp>
      <p:sp>
        <p:nvSpPr>
          <p:cNvPr id="7" name="Content Placeholder 6"/>
          <p:cNvSpPr>
            <a:spLocks noGrp="1"/>
          </p:cNvSpPr>
          <p:nvPr>
            <p:ph idx="1"/>
          </p:nvPr>
        </p:nvSpPr>
        <p:spPr/>
        <p:txBody>
          <a:bodyPr>
            <a:normAutofit/>
          </a:bodyPr>
          <a:lstStyle/>
          <a:p>
            <a:pPr eaLnBrk="1" hangingPunct="1">
              <a:lnSpc>
                <a:spcPct val="80000"/>
              </a:lnSpc>
            </a:pPr>
            <a:r>
              <a:rPr lang="en-US" altLang="en-US" sz="3000">
                <a:solidFill>
                  <a:schemeClr val="accent5">
                    <a:lumMod val="25000"/>
                  </a:schemeClr>
                </a:solidFill>
              </a:rPr>
              <a:t>Snapshot of current processes</a:t>
            </a:r>
          </a:p>
          <a:p>
            <a:pPr eaLnBrk="1" hangingPunct="1">
              <a:lnSpc>
                <a:spcPct val="80000"/>
              </a:lnSpc>
            </a:pPr>
            <a:r>
              <a:rPr lang="en-US" altLang="en-US" sz="3000">
                <a:solidFill>
                  <a:schemeClr val="accent5">
                    <a:lumMod val="25000"/>
                  </a:schemeClr>
                </a:solidFill>
              </a:rPr>
              <a:t>In particular you want to know the </a:t>
            </a:r>
            <a:r>
              <a:rPr lang="en-US" altLang="en-US" sz="3000" b="1" err="1">
                <a:solidFill>
                  <a:schemeClr val="accent5">
                    <a:lumMod val="25000"/>
                  </a:schemeClr>
                </a:solidFill>
              </a:rPr>
              <a:t>pid</a:t>
            </a:r>
            <a:endParaRPr lang="en-US" altLang="en-US" sz="3000" b="1">
              <a:solidFill>
                <a:schemeClr val="accent5">
                  <a:lumMod val="25000"/>
                </a:schemeClr>
              </a:solidFill>
            </a:endParaRPr>
          </a:p>
          <a:p>
            <a:pPr lvl="1" eaLnBrk="1" hangingPunct="1">
              <a:lnSpc>
                <a:spcPct val="80000"/>
              </a:lnSpc>
            </a:pPr>
            <a:r>
              <a:rPr lang="en-US" altLang="en-US" sz="2600" err="1">
                <a:solidFill>
                  <a:schemeClr val="accent5">
                    <a:lumMod val="25000"/>
                  </a:schemeClr>
                </a:solidFill>
              </a:rPr>
              <a:t>pid</a:t>
            </a:r>
            <a:r>
              <a:rPr lang="en-US" altLang="en-US" sz="2600">
                <a:solidFill>
                  <a:schemeClr val="accent5">
                    <a:lumMod val="25000"/>
                  </a:schemeClr>
                </a:solidFill>
              </a:rPr>
              <a:t> = process id</a:t>
            </a:r>
          </a:p>
          <a:p>
            <a:pPr eaLnBrk="1" hangingPunct="1">
              <a:lnSpc>
                <a:spcPct val="80000"/>
              </a:lnSpc>
            </a:pPr>
            <a:r>
              <a:rPr lang="en-US" altLang="en-US" sz="3000">
                <a:solidFill>
                  <a:schemeClr val="accent5">
                    <a:lumMod val="25000"/>
                  </a:schemeClr>
                </a:solidFill>
              </a:rPr>
              <a:t>Many options</a:t>
            </a:r>
          </a:p>
          <a:p>
            <a:pPr lvl="1" eaLnBrk="1" hangingPunct="1">
              <a:lnSpc>
                <a:spcPct val="80000"/>
              </a:lnSpc>
            </a:pPr>
            <a:r>
              <a:rPr lang="en-US" altLang="en-US" sz="2600">
                <a:solidFill>
                  <a:schemeClr val="accent5">
                    <a:lumMod val="25000"/>
                  </a:schemeClr>
                </a:solidFill>
              </a:rPr>
              <a:t>varies somewhat with Unix flavors</a:t>
            </a:r>
          </a:p>
          <a:p>
            <a:pPr lvl="1" eaLnBrk="1" hangingPunct="1">
              <a:lnSpc>
                <a:spcPct val="80000"/>
              </a:lnSpc>
            </a:pPr>
            <a:r>
              <a:rPr lang="en-US" altLang="en-US" sz="2600">
                <a:solidFill>
                  <a:schemeClr val="accent5">
                    <a:lumMod val="25000"/>
                  </a:schemeClr>
                </a:solidFill>
              </a:rPr>
              <a:t>you can customize the output if desired</a:t>
            </a:r>
          </a:p>
          <a:p>
            <a:pPr eaLnBrk="1" hangingPunct="1">
              <a:lnSpc>
                <a:spcPct val="80000"/>
              </a:lnSpc>
            </a:pPr>
            <a:r>
              <a:rPr lang="en-US" altLang="en-US" sz="3000" err="1">
                <a:solidFill>
                  <a:schemeClr val="accent5">
                    <a:lumMod val="25000"/>
                  </a:schemeClr>
                </a:solidFill>
              </a:rPr>
              <a:t>ps</a:t>
            </a:r>
            <a:r>
              <a:rPr lang="en-US" altLang="en-US" sz="3000">
                <a:solidFill>
                  <a:schemeClr val="accent5">
                    <a:lumMod val="25000"/>
                  </a:schemeClr>
                </a:solidFill>
              </a:rPr>
              <a:t> -u &lt;</a:t>
            </a:r>
            <a:r>
              <a:rPr lang="en-US" altLang="en-US" sz="3000" err="1">
                <a:solidFill>
                  <a:schemeClr val="accent5">
                    <a:lumMod val="25000"/>
                  </a:schemeClr>
                </a:solidFill>
              </a:rPr>
              <a:t>my_onyen</a:t>
            </a:r>
            <a:r>
              <a:rPr lang="en-US" altLang="en-US" sz="3000">
                <a:solidFill>
                  <a:schemeClr val="accent5">
                    <a:lumMod val="25000"/>
                  </a:schemeClr>
                </a:solidFill>
              </a:rPr>
              <a:t>&gt;</a:t>
            </a:r>
          </a:p>
          <a:p>
            <a:pPr lvl="1" eaLnBrk="1" hangingPunct="1">
              <a:lnSpc>
                <a:spcPct val="80000"/>
              </a:lnSpc>
            </a:pPr>
            <a:r>
              <a:rPr lang="en-US" altLang="en-US" sz="2600">
                <a:solidFill>
                  <a:schemeClr val="accent5">
                    <a:lumMod val="25000"/>
                  </a:schemeClr>
                </a:solidFill>
              </a:rPr>
              <a:t>show all processes owned by </a:t>
            </a:r>
            <a:r>
              <a:rPr lang="en-US" altLang="en-US" sz="2600" err="1">
                <a:solidFill>
                  <a:schemeClr val="accent5">
                    <a:lumMod val="25000"/>
                  </a:schemeClr>
                </a:solidFill>
              </a:rPr>
              <a:t>my_onyen</a:t>
            </a:r>
            <a:endParaRPr lang="en-US" altLang="en-US" sz="2600">
              <a:solidFill>
                <a:schemeClr val="accent5">
                  <a:lumMod val="25000"/>
                </a:schemeClr>
              </a:solidFill>
            </a:endParaRPr>
          </a:p>
          <a:p>
            <a:pPr eaLnBrk="1" hangingPunct="1">
              <a:lnSpc>
                <a:spcPct val="80000"/>
              </a:lnSpc>
            </a:pPr>
            <a:r>
              <a:rPr lang="en-US" altLang="en-US" sz="3000" err="1">
                <a:solidFill>
                  <a:schemeClr val="accent5">
                    <a:lumMod val="25000"/>
                  </a:schemeClr>
                </a:solidFill>
              </a:rPr>
              <a:t>ps</a:t>
            </a:r>
            <a:r>
              <a:rPr lang="en-US" altLang="en-US" sz="3000">
                <a:solidFill>
                  <a:schemeClr val="accent5">
                    <a:lumMod val="25000"/>
                  </a:schemeClr>
                </a:solidFill>
              </a:rPr>
              <a:t> -elf </a:t>
            </a:r>
          </a:p>
          <a:p>
            <a:pPr lvl="1" eaLnBrk="1" hangingPunct="1">
              <a:lnSpc>
                <a:spcPct val="80000"/>
              </a:lnSpc>
            </a:pPr>
            <a:r>
              <a:rPr lang="en-US" altLang="en-US" sz="2600">
                <a:solidFill>
                  <a:schemeClr val="accent5">
                    <a:lumMod val="25000"/>
                  </a:schemeClr>
                </a:solidFill>
              </a:rPr>
              <a:t>show all processes in long format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65</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311023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kill</a:t>
            </a:r>
            <a:r>
              <a:rPr lang="en-US" altLang="en-US" sz="4000"/>
              <a:t>, </a:t>
            </a:r>
            <a:r>
              <a:rPr lang="en-US" altLang="en-US" sz="4000" i="1" err="1">
                <a:solidFill>
                  <a:schemeClr val="tx1"/>
                </a:solidFill>
              </a:rPr>
              <a:t>pkill</a:t>
            </a:r>
            <a:r>
              <a:rPr lang="en-US" altLang="en-US" sz="4000"/>
              <a:t> and </a:t>
            </a:r>
            <a:r>
              <a:rPr lang="en-US" altLang="en-US" sz="4000" i="1">
                <a:solidFill>
                  <a:schemeClr val="tx1"/>
                </a:solidFill>
              </a:rPr>
              <a:t>ctrl-C </a:t>
            </a:r>
            <a:r>
              <a:rPr lang="en-US" altLang="en-US" sz="4000">
                <a:solidFill>
                  <a:schemeClr val="accent5">
                    <a:lumMod val="25000"/>
                  </a:schemeClr>
                </a:solidFill>
              </a:rPr>
              <a:t>Commands</a:t>
            </a:r>
            <a:endParaRPr lang="en-US" sz="4000">
              <a:solidFill>
                <a:schemeClr val="accent5">
                  <a:lumMod val="25000"/>
                </a:schemeClr>
              </a:solidFill>
            </a:endParaRPr>
          </a:p>
        </p:txBody>
      </p:sp>
      <p:sp>
        <p:nvSpPr>
          <p:cNvPr id="7" name="Content Placeholder 6"/>
          <p:cNvSpPr>
            <a:spLocks noGrp="1"/>
          </p:cNvSpPr>
          <p:nvPr>
            <p:ph idx="1"/>
          </p:nvPr>
        </p:nvSpPr>
        <p:spPr/>
        <p:txBody>
          <a:bodyPr>
            <a:normAutofit fontScale="85000" lnSpcReduction="20000"/>
          </a:bodyPr>
          <a:lstStyle/>
          <a:p>
            <a:pPr eaLnBrk="1" hangingPunct="1">
              <a:lnSpc>
                <a:spcPct val="110000"/>
              </a:lnSpc>
            </a:pPr>
            <a:r>
              <a:rPr lang="en-US" altLang="en-US" sz="3100">
                <a:solidFill>
                  <a:schemeClr val="tx1"/>
                </a:solidFill>
              </a:rPr>
              <a:t>ctrl-C</a:t>
            </a:r>
          </a:p>
          <a:p>
            <a:pPr lvl="1" eaLnBrk="1" hangingPunct="1">
              <a:lnSpc>
                <a:spcPct val="110000"/>
              </a:lnSpc>
            </a:pPr>
            <a:r>
              <a:rPr lang="en-US" altLang="en-US" sz="2500">
                <a:solidFill>
                  <a:schemeClr val="accent5">
                    <a:lumMod val="25000"/>
                  </a:schemeClr>
                </a:solidFill>
              </a:rPr>
              <a:t>to kill a process running that hasn’t returned </a:t>
            </a:r>
          </a:p>
          <a:p>
            <a:pPr eaLnBrk="1" hangingPunct="1">
              <a:lnSpc>
                <a:spcPct val="110000"/>
              </a:lnSpc>
            </a:pPr>
            <a:r>
              <a:rPr lang="en-US" altLang="en-US" sz="3100">
                <a:solidFill>
                  <a:schemeClr val="tx1"/>
                </a:solidFill>
              </a:rPr>
              <a:t>kill</a:t>
            </a:r>
            <a:r>
              <a:rPr lang="en-US" altLang="en-US" sz="3100">
                <a:solidFill>
                  <a:schemeClr val="accent5">
                    <a:lumMod val="25000"/>
                  </a:schemeClr>
                </a:solidFill>
              </a:rPr>
              <a:t> &lt;</a:t>
            </a:r>
            <a:r>
              <a:rPr lang="en-US" altLang="en-US" sz="3100" err="1">
                <a:solidFill>
                  <a:schemeClr val="accent5">
                    <a:lumMod val="25000"/>
                  </a:schemeClr>
                </a:solidFill>
              </a:rPr>
              <a:t>pid</a:t>
            </a:r>
            <a:r>
              <a:rPr lang="en-US" altLang="en-US" sz="3100">
                <a:solidFill>
                  <a:schemeClr val="accent5">
                    <a:lumMod val="25000"/>
                  </a:schemeClr>
                </a:solidFill>
              </a:rPr>
              <a:t>&gt;</a:t>
            </a:r>
          </a:p>
          <a:p>
            <a:pPr lvl="1" eaLnBrk="1" hangingPunct="1">
              <a:lnSpc>
                <a:spcPct val="110000"/>
              </a:lnSpc>
            </a:pPr>
            <a:r>
              <a:rPr lang="en-US" altLang="en-US" sz="2500">
                <a:solidFill>
                  <a:schemeClr val="accent5">
                    <a:lumMod val="25000"/>
                  </a:schemeClr>
                </a:solidFill>
              </a:rPr>
              <a:t>kill processes with the TERM signal</a:t>
            </a:r>
          </a:p>
          <a:p>
            <a:pPr eaLnBrk="1" hangingPunct="1">
              <a:lnSpc>
                <a:spcPct val="110000"/>
              </a:lnSpc>
            </a:pPr>
            <a:r>
              <a:rPr lang="en-US" altLang="en-US" sz="3100">
                <a:solidFill>
                  <a:schemeClr val="tx1"/>
                </a:solidFill>
              </a:rPr>
              <a:t>kill -9</a:t>
            </a:r>
            <a:r>
              <a:rPr lang="en-US" altLang="en-US" sz="3100">
                <a:solidFill>
                  <a:schemeClr val="accent5">
                    <a:lumMod val="25000"/>
                  </a:schemeClr>
                </a:solidFill>
              </a:rPr>
              <a:t> &lt;</a:t>
            </a:r>
            <a:r>
              <a:rPr lang="en-US" altLang="en-US" sz="3100" err="1">
                <a:solidFill>
                  <a:schemeClr val="accent5">
                    <a:lumMod val="25000"/>
                  </a:schemeClr>
                </a:solidFill>
              </a:rPr>
              <a:t>pid</a:t>
            </a:r>
            <a:r>
              <a:rPr lang="en-US" altLang="en-US" sz="3100">
                <a:solidFill>
                  <a:schemeClr val="accent5">
                    <a:lumMod val="25000"/>
                  </a:schemeClr>
                </a:solidFill>
              </a:rPr>
              <a:t>&gt;</a:t>
            </a:r>
          </a:p>
          <a:p>
            <a:pPr lvl="1" eaLnBrk="1" hangingPunct="1">
              <a:lnSpc>
                <a:spcPct val="110000"/>
              </a:lnSpc>
            </a:pPr>
            <a:r>
              <a:rPr lang="en-US" altLang="en-US" sz="2500">
                <a:solidFill>
                  <a:schemeClr val="accent5">
                    <a:lumMod val="25000"/>
                  </a:schemeClr>
                </a:solidFill>
              </a:rPr>
              <a:t>kill processes with the KILL signal (stronger form)</a:t>
            </a:r>
          </a:p>
          <a:p>
            <a:pPr eaLnBrk="1" hangingPunct="1">
              <a:lnSpc>
                <a:spcPct val="110000"/>
              </a:lnSpc>
            </a:pPr>
            <a:r>
              <a:rPr lang="en-US" altLang="en-US" sz="3100" err="1">
                <a:solidFill>
                  <a:schemeClr val="tx1"/>
                </a:solidFill>
              </a:rPr>
              <a:t>pkill</a:t>
            </a:r>
            <a:r>
              <a:rPr lang="en-US" altLang="en-US" sz="3100">
                <a:solidFill>
                  <a:schemeClr val="accent5">
                    <a:lumMod val="25000"/>
                  </a:schemeClr>
                </a:solidFill>
              </a:rPr>
              <a:t> &lt;name&gt;</a:t>
            </a:r>
          </a:p>
          <a:p>
            <a:pPr lvl="1" eaLnBrk="1" hangingPunct="1">
              <a:lnSpc>
                <a:spcPct val="110000"/>
              </a:lnSpc>
            </a:pPr>
            <a:r>
              <a:rPr lang="en-US" altLang="en-US" sz="2500">
                <a:solidFill>
                  <a:schemeClr val="accent5">
                    <a:lumMod val="25000"/>
                  </a:schemeClr>
                </a:solidFill>
              </a:rPr>
              <a:t>looks up process by name or another attribute (not in all </a:t>
            </a:r>
            <a:r>
              <a:rPr lang="en-US" altLang="en-US" sz="2500" err="1">
                <a:solidFill>
                  <a:schemeClr val="accent5">
                    <a:lumMod val="25000"/>
                  </a:schemeClr>
                </a:solidFill>
              </a:rPr>
              <a:t>Unixes</a:t>
            </a:r>
            <a:r>
              <a:rPr lang="en-US" altLang="en-US" sz="2500">
                <a:solidFill>
                  <a:schemeClr val="accent5">
                    <a:lumMod val="25000"/>
                  </a:schemeClr>
                </a:solidFill>
              </a:rPr>
              <a:t>)</a:t>
            </a:r>
          </a:p>
          <a:p>
            <a:pPr eaLnBrk="1" hangingPunct="1">
              <a:lnSpc>
                <a:spcPct val="110000"/>
              </a:lnSpc>
            </a:pPr>
            <a:r>
              <a:rPr lang="en-US" altLang="en-US" sz="3100">
                <a:solidFill>
                  <a:schemeClr val="accent5">
                    <a:lumMod val="25000"/>
                  </a:schemeClr>
                </a:solidFill>
              </a:rPr>
              <a:t>You can only kill processes you own (unless of course you are root).</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66</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2899140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err="1">
                <a:solidFill>
                  <a:schemeClr val="tx1"/>
                </a:solidFill>
              </a:rPr>
              <a:t>bg</a:t>
            </a:r>
            <a:r>
              <a:rPr lang="en-US" altLang="en-US" sz="4000"/>
              <a:t>, </a:t>
            </a:r>
            <a:r>
              <a:rPr lang="en-US" altLang="en-US" sz="4000" i="1" err="1">
                <a:solidFill>
                  <a:schemeClr val="tx1"/>
                </a:solidFill>
              </a:rPr>
              <a:t>fg</a:t>
            </a:r>
            <a:r>
              <a:rPr lang="en-US" altLang="en-US" sz="4000"/>
              <a:t>, </a:t>
            </a:r>
            <a:r>
              <a:rPr lang="en-US" altLang="en-US" sz="4000" i="1">
                <a:solidFill>
                  <a:schemeClr val="tx1"/>
                </a:solidFill>
              </a:rPr>
              <a:t>ctrl-Z</a:t>
            </a:r>
            <a:r>
              <a:rPr lang="en-US" altLang="en-US" sz="4000"/>
              <a:t>, and </a:t>
            </a:r>
            <a:r>
              <a:rPr lang="en-US" altLang="en-US" sz="4000" i="1">
                <a:solidFill>
                  <a:schemeClr val="tx1"/>
                </a:solidFill>
              </a:rPr>
              <a:t>&amp; </a:t>
            </a:r>
            <a:r>
              <a:rPr lang="en-US" altLang="en-US" sz="4000">
                <a:solidFill>
                  <a:schemeClr val="accent5">
                    <a:lumMod val="25000"/>
                  </a:schemeClr>
                </a:solidFill>
              </a:rPr>
              <a:t>Commands</a:t>
            </a:r>
            <a:endParaRPr lang="en-US" sz="4000" i="1">
              <a:solidFill>
                <a:schemeClr val="accent5">
                  <a:lumMod val="25000"/>
                </a:schemeClr>
              </a:solidFill>
            </a:endParaRPr>
          </a:p>
        </p:txBody>
      </p:sp>
      <p:sp>
        <p:nvSpPr>
          <p:cNvPr id="7" name="Content Placeholder 6"/>
          <p:cNvSpPr>
            <a:spLocks noGrp="1"/>
          </p:cNvSpPr>
          <p:nvPr>
            <p:ph idx="1"/>
          </p:nvPr>
        </p:nvSpPr>
        <p:spPr/>
        <p:txBody>
          <a:bodyPr>
            <a:normAutofit/>
          </a:bodyPr>
          <a:lstStyle/>
          <a:p>
            <a:pPr eaLnBrk="1" hangingPunct="1"/>
            <a:r>
              <a:rPr lang="en-US" altLang="en-US">
                <a:solidFill>
                  <a:schemeClr val="accent5">
                    <a:lumMod val="25000"/>
                  </a:schemeClr>
                </a:solidFill>
              </a:rPr>
              <a:t>To run a job in the background, just end the command with “</a:t>
            </a:r>
            <a:r>
              <a:rPr lang="en-US" altLang="en-US">
                <a:solidFill>
                  <a:schemeClr val="tx1"/>
                </a:solidFill>
              </a:rPr>
              <a:t>&amp;</a:t>
            </a:r>
            <a:r>
              <a:rPr lang="en-US" altLang="en-US">
                <a:solidFill>
                  <a:schemeClr val="accent5">
                    <a:lumMod val="25000"/>
                  </a:schemeClr>
                </a:solidFill>
              </a:rPr>
              <a:t>”. This allows the job to run but the shell will return control to the user (recall Linux is innately </a:t>
            </a:r>
            <a:r>
              <a:rPr lang="en-US" altLang="en-US" err="1">
                <a:solidFill>
                  <a:schemeClr val="accent5">
                    <a:lumMod val="25000"/>
                  </a:schemeClr>
                </a:solidFill>
              </a:rPr>
              <a:t>multiprocess</a:t>
            </a:r>
            <a:r>
              <a:rPr lang="en-US" altLang="en-US">
                <a:solidFill>
                  <a:schemeClr val="accent5">
                    <a:lumMod val="25000"/>
                  </a:schemeClr>
                </a:solidFill>
              </a:rPr>
              <a:t>)</a:t>
            </a:r>
          </a:p>
          <a:p>
            <a:pPr lvl="1" eaLnBrk="1" hangingPunct="1"/>
            <a:r>
              <a:rPr lang="en-US" altLang="en-US" err="1">
                <a:solidFill>
                  <a:schemeClr val="tx1"/>
                </a:solidFill>
              </a:rPr>
              <a:t>myLongRunningJob</a:t>
            </a:r>
            <a:r>
              <a:rPr lang="en-US" altLang="en-US">
                <a:solidFill>
                  <a:schemeClr val="tx1"/>
                </a:solidFill>
              </a:rPr>
              <a:t> &amp;</a:t>
            </a:r>
          </a:p>
          <a:p>
            <a:pPr eaLnBrk="1" hangingPunct="1"/>
            <a:r>
              <a:rPr lang="en-US" altLang="en-US">
                <a:solidFill>
                  <a:schemeClr val="accent5">
                    <a:lumMod val="25000"/>
                  </a:schemeClr>
                </a:solidFill>
              </a:rPr>
              <a:t>If a job is already running and you want to interrupt it and put it in the background use </a:t>
            </a:r>
            <a:r>
              <a:rPr lang="en-US" altLang="en-US">
                <a:solidFill>
                  <a:schemeClr val="tx1"/>
                </a:solidFill>
              </a:rPr>
              <a:t>^Z</a:t>
            </a:r>
            <a:r>
              <a:rPr lang="en-US" altLang="en-US">
                <a:solidFill>
                  <a:schemeClr val="accent5">
                    <a:lumMod val="25000"/>
                  </a:schemeClr>
                </a:solidFill>
              </a:rPr>
              <a:t> (control-Z) and </a:t>
            </a:r>
            <a:r>
              <a:rPr lang="en-US" altLang="en-US" err="1">
                <a:solidFill>
                  <a:schemeClr val="tx1"/>
                </a:solidFill>
              </a:rPr>
              <a:t>bg</a:t>
            </a:r>
            <a:endParaRPr lang="en-US" altLang="en-US">
              <a:solidFill>
                <a:schemeClr val="tx1"/>
              </a:solidFill>
            </a:endParaRPr>
          </a:p>
          <a:p>
            <a:pPr eaLnBrk="1" hangingPunct="1"/>
            <a:r>
              <a:rPr lang="en-US" altLang="en-US">
                <a:solidFill>
                  <a:schemeClr val="accent5">
                    <a:lumMod val="25000"/>
                  </a:schemeClr>
                </a:solidFill>
              </a:rPr>
              <a:t>to return a job to the foreground, use </a:t>
            </a:r>
            <a:r>
              <a:rPr lang="en-US" altLang="en-US" err="1">
                <a:solidFill>
                  <a:schemeClr val="tx1"/>
                </a:solidFill>
              </a:rPr>
              <a:t>fg</a:t>
            </a:r>
            <a:endParaRPr lang="en-US" altLang="en-US">
              <a:solidFill>
                <a:schemeClr val="tx1"/>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67</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018871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jobs </a:t>
            </a:r>
            <a:r>
              <a:rPr lang="en-US" altLang="en-US" sz="4000">
                <a:solidFill>
                  <a:schemeClr val="accent5">
                    <a:lumMod val="25000"/>
                  </a:schemeClr>
                </a:solidFill>
              </a:rPr>
              <a:t>Command</a:t>
            </a:r>
            <a:endParaRPr lang="en-US" sz="4000" i="1">
              <a:solidFill>
                <a:schemeClr val="accent5">
                  <a:lumMod val="25000"/>
                </a:schemeClr>
              </a:solidFill>
            </a:endParaRPr>
          </a:p>
        </p:txBody>
      </p:sp>
      <p:sp>
        <p:nvSpPr>
          <p:cNvPr id="7" name="Content Placeholder 6"/>
          <p:cNvSpPr>
            <a:spLocks noGrp="1"/>
          </p:cNvSpPr>
          <p:nvPr>
            <p:ph idx="1"/>
          </p:nvPr>
        </p:nvSpPr>
        <p:spPr>
          <a:xfrm>
            <a:off x="352424" y="1481138"/>
            <a:ext cx="8433550" cy="2585253"/>
          </a:xfrm>
        </p:spPr>
        <p:txBody>
          <a:bodyPr>
            <a:normAutofit lnSpcReduction="10000"/>
          </a:bodyPr>
          <a:lstStyle/>
          <a:p>
            <a:pPr eaLnBrk="1" hangingPunct="1"/>
            <a:r>
              <a:rPr lang="en-US" altLang="en-US">
                <a:solidFill>
                  <a:schemeClr val="accent5">
                    <a:lumMod val="25000"/>
                  </a:schemeClr>
                </a:solidFill>
              </a:rPr>
              <a:t>The jobs command shows all processes running in the background</a:t>
            </a:r>
          </a:p>
          <a:p>
            <a:pPr eaLnBrk="1" hangingPunct="1"/>
            <a:r>
              <a:rPr lang="en-US" altLang="en-US">
                <a:solidFill>
                  <a:schemeClr val="accent5">
                    <a:lumMod val="25000"/>
                  </a:schemeClr>
                </a:solidFill>
              </a:rPr>
              <a:t>Use </a:t>
            </a:r>
            <a:r>
              <a:rPr lang="en-US" altLang="en-US" err="1">
                <a:solidFill>
                  <a:schemeClr val="tx1"/>
                </a:solidFill>
              </a:rPr>
              <a:t>fg</a:t>
            </a:r>
            <a:r>
              <a:rPr lang="en-US" altLang="en-US">
                <a:solidFill>
                  <a:schemeClr val="tx1"/>
                </a:solidFill>
              </a:rPr>
              <a:t> %n</a:t>
            </a:r>
            <a:r>
              <a:rPr lang="en-US" altLang="en-US">
                <a:solidFill>
                  <a:schemeClr val="accent5">
                    <a:lumMod val="25000"/>
                  </a:schemeClr>
                </a:solidFill>
              </a:rPr>
              <a:t> to move job n to the foreground</a:t>
            </a:r>
          </a:p>
          <a:p>
            <a:pPr lvl="1" eaLnBrk="1" hangingPunct="1"/>
            <a:r>
              <a:rPr lang="en-US" altLang="en-US" err="1">
                <a:solidFill>
                  <a:schemeClr val="tx1"/>
                </a:solidFill>
              </a:rPr>
              <a:t>fg</a:t>
            </a:r>
            <a:r>
              <a:rPr lang="en-US" altLang="en-US">
                <a:solidFill>
                  <a:schemeClr val="accent5">
                    <a:lumMod val="25000"/>
                  </a:schemeClr>
                </a:solidFill>
              </a:rPr>
              <a:t> by itself will foreground the default job</a:t>
            </a:r>
          </a:p>
          <a:p>
            <a:pPr eaLnBrk="1" hangingPunct="1"/>
            <a:r>
              <a:rPr lang="en-US" altLang="en-US">
                <a:solidFill>
                  <a:schemeClr val="tx1"/>
                </a:solidFill>
              </a:rPr>
              <a:t>kill %n</a:t>
            </a:r>
            <a:r>
              <a:rPr lang="en-US" altLang="en-US">
                <a:solidFill>
                  <a:schemeClr val="accent5">
                    <a:lumMod val="25000"/>
                  </a:schemeClr>
                </a:solidFill>
              </a:rPr>
              <a:t> will kill job n</a:t>
            </a:r>
          </a:p>
          <a:p>
            <a:pPr eaLnBrk="1" hangingPunct="1">
              <a:lnSpc>
                <a:spcPct val="100000"/>
              </a:lnSpc>
              <a:spcBef>
                <a:spcPct val="0"/>
              </a:spcBef>
              <a:spcAft>
                <a:spcPct val="0"/>
              </a:spcAft>
              <a:buClrTx/>
              <a:buSzTx/>
              <a:buFontTx/>
              <a:buNone/>
            </a:pPr>
            <a:r>
              <a:rPr lang="en-US" altLang="en-US">
                <a:solidFill>
                  <a:schemeClr val="accent5">
                    <a:lumMod val="25000"/>
                  </a:schemeClr>
                </a:solidFill>
              </a:rPr>
              <a:t>Example:</a:t>
            </a:r>
            <a:endParaRPr lang="en-US">
              <a:solidFill>
                <a:schemeClr val="accent5">
                  <a:lumMod val="25000"/>
                </a:schemeClr>
              </a:solidFill>
            </a:endParaRPr>
          </a:p>
        </p:txBody>
      </p:sp>
      <p:sp>
        <p:nvSpPr>
          <p:cNvPr id="3" name="Slide Number Placeholder 2"/>
          <p:cNvSpPr>
            <a:spLocks noGrp="1"/>
          </p:cNvSpPr>
          <p:nvPr>
            <p:ph type="sldNum" sz="quarter" idx="12"/>
          </p:nvPr>
        </p:nvSpPr>
        <p:spPr/>
        <p:txBody>
          <a:bodyPr/>
          <a:lstStyle/>
          <a:p>
            <a:fld id="{263E268E-DA18-874E-8CBA-6F80F366F288}" type="slidenum">
              <a:rPr lang="en-US" smtClean="0"/>
              <a:t>68</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8" name="Text Box 5">
            <a:extLst>
              <a:ext uri="{FF2B5EF4-FFF2-40B4-BE49-F238E27FC236}">
                <a16:creationId xmlns:a16="http://schemas.microsoft.com/office/drawing/2014/main" id="{D2659BB8-F79B-4FD6-97ED-B61C8D52CEEA}"/>
              </a:ext>
            </a:extLst>
          </p:cNvPr>
          <p:cNvSpPr txBox="1">
            <a:spLocks noChangeArrowheads="1"/>
          </p:cNvSpPr>
          <p:nvPr/>
        </p:nvSpPr>
        <p:spPr bwMode="auto">
          <a:xfrm>
            <a:off x="96042" y="4144458"/>
            <a:ext cx="8961437"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defTabSz="966788">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966788">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966788">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966788">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966788">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966788"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en-US" altLang="en-US" sz="2500" err="1">
                <a:solidFill>
                  <a:schemeClr val="accent6">
                    <a:lumMod val="50000"/>
                  </a:schemeClr>
                </a:solidFill>
                <a:latin typeface="Courier New" panose="02070309020205020404" pitchFamily="49" charset="0"/>
              </a:rPr>
              <a:t>gamera</a:t>
            </a:r>
            <a:r>
              <a:rPr lang="en-US" altLang="en-US" sz="2500">
                <a:solidFill>
                  <a:schemeClr val="accent6">
                    <a:lumMod val="50000"/>
                  </a:schemeClr>
                </a:solidFill>
                <a:latin typeface="Courier New" panose="02070309020205020404" pitchFamily="49" charset="0"/>
              </a:rPr>
              <a:t>$ jobs</a:t>
            </a:r>
          </a:p>
          <a:p>
            <a:pPr eaLnBrk="1" hangingPunct="1">
              <a:lnSpc>
                <a:spcPct val="100000"/>
              </a:lnSpc>
              <a:spcBef>
                <a:spcPct val="0"/>
              </a:spcBef>
              <a:spcAft>
                <a:spcPct val="0"/>
              </a:spcAft>
              <a:buClrTx/>
              <a:buSzTx/>
              <a:buFontTx/>
              <a:buNone/>
            </a:pPr>
            <a:r>
              <a:rPr lang="en-US" altLang="en-US" sz="2500">
                <a:solidFill>
                  <a:schemeClr val="accent6">
                    <a:lumMod val="50000"/>
                  </a:schemeClr>
                </a:solidFill>
                <a:latin typeface="Courier New" panose="02070309020205020404" pitchFamily="49" charset="0"/>
              </a:rPr>
              <a:t>[1]  + Running        giant_robot.py</a:t>
            </a:r>
          </a:p>
          <a:p>
            <a:pPr eaLnBrk="1" hangingPunct="1">
              <a:lnSpc>
                <a:spcPct val="100000"/>
              </a:lnSpc>
              <a:spcBef>
                <a:spcPct val="0"/>
              </a:spcBef>
              <a:spcAft>
                <a:spcPct val="0"/>
              </a:spcAft>
              <a:buClrTx/>
              <a:buSzTx/>
              <a:buFontTx/>
              <a:buNone/>
            </a:pPr>
            <a:r>
              <a:rPr lang="en-US" altLang="en-US" sz="2500">
                <a:solidFill>
                  <a:schemeClr val="accent6">
                    <a:lumMod val="50000"/>
                  </a:schemeClr>
                </a:solidFill>
                <a:latin typeface="Courier New" panose="02070309020205020404" pitchFamily="49" charset="0"/>
              </a:rPr>
              <a:t>[2]  - Running        emacs</a:t>
            </a:r>
          </a:p>
          <a:p>
            <a:pPr eaLnBrk="1" hangingPunct="1">
              <a:lnSpc>
                <a:spcPct val="100000"/>
              </a:lnSpc>
              <a:spcBef>
                <a:spcPct val="0"/>
              </a:spcBef>
              <a:spcAft>
                <a:spcPct val="0"/>
              </a:spcAft>
              <a:buClrTx/>
              <a:buSzTx/>
              <a:buFontTx/>
              <a:buNone/>
            </a:pPr>
            <a:r>
              <a:rPr lang="en-US" altLang="en-US" sz="2500">
                <a:solidFill>
                  <a:schemeClr val="accent6">
                    <a:lumMod val="50000"/>
                  </a:schemeClr>
                </a:solidFill>
                <a:latin typeface="Courier New" panose="02070309020205020404" pitchFamily="49" charset="0"/>
              </a:rPr>
              <a:t>[3]    Running        </a:t>
            </a:r>
            <a:r>
              <a:rPr lang="en-US" altLang="en-US" sz="2500" err="1">
                <a:solidFill>
                  <a:schemeClr val="accent6">
                    <a:lumMod val="50000"/>
                  </a:schemeClr>
                </a:solidFill>
                <a:latin typeface="Courier New" panose="02070309020205020404" pitchFamily="49" charset="0"/>
              </a:rPr>
              <a:t>spyder</a:t>
            </a:r>
            <a:endParaRPr lang="en-US" altLang="en-US" sz="2500">
              <a:solidFill>
                <a:schemeClr val="accent6">
                  <a:lumMod val="50000"/>
                </a:schemeClr>
              </a:solidFill>
              <a:latin typeface="Courier New" panose="02070309020205020404" pitchFamily="49" charset="0"/>
            </a:endParaRPr>
          </a:p>
        </p:txBody>
      </p:sp>
    </p:spTree>
    <p:extLst>
      <p:ext uri="{BB962C8B-B14F-4D97-AF65-F5344CB8AC3E}">
        <p14:creationId xmlns:p14="http://schemas.microsoft.com/office/powerpoint/2010/main" val="1320847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history </a:t>
            </a:r>
            <a:r>
              <a:rPr lang="en-US" altLang="en-US" sz="4000">
                <a:solidFill>
                  <a:schemeClr val="accent5">
                    <a:lumMod val="25000"/>
                  </a:schemeClr>
                </a:solidFill>
              </a:rPr>
              <a:t>Command</a:t>
            </a:r>
            <a:endParaRPr lang="en-US" sz="4000">
              <a:solidFill>
                <a:schemeClr val="accent5">
                  <a:lumMod val="25000"/>
                </a:schemeClr>
              </a:solidFill>
            </a:endParaRPr>
          </a:p>
        </p:txBody>
      </p:sp>
      <p:sp>
        <p:nvSpPr>
          <p:cNvPr id="7" name="Content Placeholder 6"/>
          <p:cNvSpPr>
            <a:spLocks noGrp="1"/>
          </p:cNvSpPr>
          <p:nvPr>
            <p:ph idx="1"/>
          </p:nvPr>
        </p:nvSpPr>
        <p:spPr/>
        <p:txBody>
          <a:bodyPr>
            <a:normAutofit/>
          </a:bodyPr>
          <a:lstStyle/>
          <a:p>
            <a:pPr eaLnBrk="1" hangingPunct="1"/>
            <a:r>
              <a:rPr lang="en-US" altLang="en-US">
                <a:solidFill>
                  <a:schemeClr val="tx1"/>
                </a:solidFill>
              </a:rPr>
              <a:t>history</a:t>
            </a:r>
            <a:r>
              <a:rPr lang="en-US" altLang="en-US"/>
              <a:t> </a:t>
            </a:r>
            <a:r>
              <a:rPr lang="en-US" altLang="en-US">
                <a:solidFill>
                  <a:schemeClr val="accent5">
                    <a:lumMod val="25000"/>
                  </a:schemeClr>
                </a:solidFill>
              </a:rPr>
              <a:t>outputs an indexed list of the commands you’ve entered</a:t>
            </a:r>
          </a:p>
          <a:p>
            <a:pPr eaLnBrk="1" hangingPunct="1"/>
            <a:r>
              <a:rPr lang="en-US" altLang="en-US">
                <a:solidFill>
                  <a:schemeClr val="accent5">
                    <a:lumMod val="25000"/>
                  </a:schemeClr>
                </a:solidFill>
              </a:rPr>
              <a:t>By default, history lengths is typically set to recall the last 500 or 1000 commands across sessions. The environment variables HISTFILE, HISTFILESIZE and HISTSIZE define history’s behavior and can be set</a:t>
            </a:r>
          </a:p>
          <a:p>
            <a:pPr eaLnBrk="1" hangingPunct="1"/>
            <a:r>
              <a:rPr lang="en-US" altLang="en-US">
                <a:solidFill>
                  <a:schemeClr val="tx1"/>
                </a:solidFill>
              </a:rPr>
              <a:t>!&lt;</a:t>
            </a:r>
            <a:r>
              <a:rPr lang="en-US" altLang="en-US" err="1">
                <a:solidFill>
                  <a:schemeClr val="tx1"/>
                </a:solidFill>
              </a:rPr>
              <a:t>history_index</a:t>
            </a:r>
            <a:r>
              <a:rPr lang="en-US" altLang="en-US">
                <a:solidFill>
                  <a:schemeClr val="tx1"/>
                </a:solidFill>
              </a:rPr>
              <a:t>_#&gt; </a:t>
            </a:r>
            <a:r>
              <a:rPr lang="en-US" altLang="en-US">
                <a:solidFill>
                  <a:schemeClr val="accent5">
                    <a:lumMod val="25000"/>
                  </a:schemeClr>
                </a:solidFill>
              </a:rPr>
              <a:t>is a great shortcut for repeating past commands </a:t>
            </a:r>
          </a:p>
          <a:p>
            <a:r>
              <a:rPr lang="en-US" altLang="en-US">
                <a:solidFill>
                  <a:schemeClr val="accent5">
                    <a:lumMod val="25000"/>
                  </a:schemeClr>
                </a:solidFill>
              </a:rPr>
              <a:t>Of course, the up and down arrow keys can always be used to scroll through recent commands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69</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11041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Some Unix/Linux History, 0</a:t>
            </a:r>
            <a:endParaRPr lang="en-US" sz="4000"/>
          </a:p>
        </p:txBody>
      </p:sp>
      <p:sp>
        <p:nvSpPr>
          <p:cNvPr id="7" name="Content Placeholder 6"/>
          <p:cNvSpPr>
            <a:spLocks noGrp="1"/>
          </p:cNvSpPr>
          <p:nvPr>
            <p:ph idx="1"/>
          </p:nvPr>
        </p:nvSpPr>
        <p:spPr>
          <a:xfrm>
            <a:off x="352425" y="1481138"/>
            <a:ext cx="4376460" cy="4478016"/>
          </a:xfrm>
        </p:spPr>
        <p:txBody>
          <a:bodyPr>
            <a:normAutofit/>
          </a:bodyPr>
          <a:lstStyle/>
          <a:p>
            <a:pPr eaLnBrk="1" hangingPunct="1"/>
            <a:r>
              <a:rPr lang="en-US" altLang="en-US" sz="2800">
                <a:solidFill>
                  <a:schemeClr val="tx1"/>
                </a:solidFill>
              </a:rPr>
              <a:t>1969</a:t>
            </a:r>
            <a:r>
              <a:rPr lang="en-US" altLang="en-US" sz="2800">
                <a:solidFill>
                  <a:schemeClr val="accent5">
                    <a:lumMod val="25000"/>
                  </a:schemeClr>
                </a:solidFill>
              </a:rPr>
              <a:t> – First Unix was developed at AT&amp;T Bell Labs by Ken Thompson and Dennis Ritchie. </a:t>
            </a:r>
          </a:p>
          <a:p>
            <a:pPr eaLnBrk="1" hangingPunct="1"/>
            <a:r>
              <a:rPr lang="en-US" altLang="en-US" sz="2800">
                <a:solidFill>
                  <a:schemeClr val="tx1"/>
                </a:solidFill>
              </a:rPr>
              <a:t>1977</a:t>
            </a:r>
            <a:r>
              <a:rPr lang="en-US" altLang="en-US" sz="2800">
                <a:solidFill>
                  <a:schemeClr val="accent5">
                    <a:lumMod val="25000"/>
                  </a:schemeClr>
                </a:solidFill>
              </a:rPr>
              <a:t> - First BSD (Berkeley Software Distribution) released by Berkeley. Thomsen was a visiting professor at the time.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7</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a:extLst>
              <a:ext uri="{FF2B5EF4-FFF2-40B4-BE49-F238E27FC236}">
                <a16:creationId xmlns:a16="http://schemas.microsoft.com/office/drawing/2014/main" id="{0CE0B5D3-7B25-433F-8EC0-8E849B52E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947" y="1930545"/>
            <a:ext cx="398621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538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solidFill>
                  <a:schemeClr val="accent5">
                    <a:lumMod val="25000"/>
                  </a:schemeClr>
                </a:solidFill>
              </a:rPr>
              <a:t>File Completion</a:t>
            </a:r>
            <a:endParaRPr lang="en-US" sz="4000">
              <a:solidFill>
                <a:schemeClr val="accent5">
                  <a:lumMod val="25000"/>
                </a:schemeClr>
              </a:solidFill>
            </a:endParaRPr>
          </a:p>
        </p:txBody>
      </p:sp>
      <p:sp>
        <p:nvSpPr>
          <p:cNvPr id="7" name="Content Placeholder 6"/>
          <p:cNvSpPr>
            <a:spLocks noGrp="1"/>
          </p:cNvSpPr>
          <p:nvPr>
            <p:ph idx="1"/>
          </p:nvPr>
        </p:nvSpPr>
        <p:spPr/>
        <p:txBody>
          <a:bodyPr>
            <a:normAutofit/>
          </a:bodyPr>
          <a:lstStyle/>
          <a:p>
            <a:pPr eaLnBrk="1" hangingPunct="1"/>
            <a:r>
              <a:rPr lang="en-US" altLang="en-US" sz="3000">
                <a:solidFill>
                  <a:schemeClr val="accent5">
                    <a:lumMod val="25000"/>
                  </a:schemeClr>
                </a:solidFill>
              </a:rPr>
              <a:t>To avoid typos and save keystrokes, use file completion. The </a:t>
            </a:r>
            <a:r>
              <a:rPr lang="en-US" altLang="en-US" sz="3000">
                <a:solidFill>
                  <a:schemeClr val="tx1"/>
                </a:solidFill>
              </a:rPr>
              <a:t>&lt;tab&gt; </a:t>
            </a:r>
            <a:r>
              <a:rPr lang="en-US" altLang="en-US" sz="3000">
                <a:solidFill>
                  <a:schemeClr val="accent5">
                    <a:lumMod val="25000"/>
                  </a:schemeClr>
                </a:solidFill>
              </a:rPr>
              <a:t>character will complete up until the next non-unique character</a:t>
            </a:r>
          </a:p>
          <a:p>
            <a:pPr eaLnBrk="1" hangingPunct="1"/>
            <a:r>
              <a:rPr lang="en-US" altLang="en-US" sz="3000">
                <a:solidFill>
                  <a:schemeClr val="accent5">
                    <a:lumMod val="25000"/>
                  </a:schemeClr>
                </a:solidFill>
              </a:rPr>
              <a:t>bash:</a:t>
            </a:r>
          </a:p>
          <a:p>
            <a:pPr lvl="1" eaLnBrk="1" hangingPunct="1"/>
            <a:r>
              <a:rPr lang="en-US" altLang="en-US" sz="2600">
                <a:solidFill>
                  <a:schemeClr val="accent5">
                    <a:lumMod val="25000"/>
                  </a:schemeClr>
                </a:solidFill>
              </a:rPr>
              <a:t>a second &lt;tab&gt; shows all possible completions</a:t>
            </a:r>
          </a:p>
          <a:p>
            <a:pPr eaLnBrk="1" hangingPunct="1"/>
            <a:r>
              <a:rPr lang="en-US" altLang="en-US" sz="3000" err="1">
                <a:solidFill>
                  <a:schemeClr val="accent5">
                    <a:lumMod val="25000"/>
                  </a:schemeClr>
                </a:solidFill>
              </a:rPr>
              <a:t>tcsh</a:t>
            </a:r>
            <a:r>
              <a:rPr lang="en-US" altLang="en-US" sz="3000">
                <a:solidFill>
                  <a:schemeClr val="accent5">
                    <a:lumMod val="25000"/>
                  </a:schemeClr>
                </a:solidFill>
              </a:rPr>
              <a:t>: </a:t>
            </a:r>
          </a:p>
          <a:p>
            <a:pPr lvl="1" eaLnBrk="1" hangingPunct="1"/>
            <a:r>
              <a:rPr lang="en-US" altLang="en-US" sz="2600">
                <a:solidFill>
                  <a:schemeClr val="accent5">
                    <a:lumMod val="25000"/>
                  </a:schemeClr>
                </a:solidFill>
              </a:rPr>
              <a:t>^d shows you all possible completions</a:t>
            </a:r>
          </a:p>
          <a:p>
            <a:pPr lvl="1" eaLnBrk="1" hangingPunct="1"/>
            <a:r>
              <a:rPr lang="en-US" altLang="en-US" sz="2600">
                <a:solidFill>
                  <a:schemeClr val="accent5">
                    <a:lumMod val="25000"/>
                  </a:schemeClr>
                </a:solidFill>
              </a:rPr>
              <a:t>“set </a:t>
            </a:r>
            <a:r>
              <a:rPr lang="en-US" altLang="en-US" sz="2600" err="1">
                <a:solidFill>
                  <a:schemeClr val="accent5">
                    <a:lumMod val="25000"/>
                  </a:schemeClr>
                </a:solidFill>
              </a:rPr>
              <a:t>autolist</a:t>
            </a:r>
            <a:r>
              <a:rPr lang="en-US" altLang="en-US" sz="2600">
                <a:solidFill>
                  <a:schemeClr val="accent5">
                    <a:lumMod val="25000"/>
                  </a:schemeClr>
                </a:solidFill>
              </a:rPr>
              <a:t>” will show you completions automatically (put this in your .</a:t>
            </a:r>
            <a:r>
              <a:rPr lang="en-US" altLang="en-US" sz="2600" err="1">
                <a:solidFill>
                  <a:schemeClr val="accent5">
                    <a:lumMod val="25000"/>
                  </a:schemeClr>
                </a:solidFill>
              </a:rPr>
              <a:t>cshrc</a:t>
            </a:r>
            <a:r>
              <a:rPr lang="en-US" altLang="en-US" sz="2600">
                <a:solidFill>
                  <a:schemeClr val="accent5">
                    <a:lumMod val="25000"/>
                  </a:schemeClr>
                </a:solidFill>
              </a:rPr>
              <a:t>)</a:t>
            </a:r>
          </a:p>
          <a:p>
            <a:pPr lvl="1" eaLnBrk="1" hangingPunct="1"/>
            <a:endParaRPr lang="en-US" altLang="en-US" sz="2400">
              <a:solidFill>
                <a:schemeClr val="accent5">
                  <a:lumMod val="25000"/>
                </a:schemeClr>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70</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110020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i="1">
                <a:solidFill>
                  <a:schemeClr val="tx1"/>
                </a:solidFill>
              </a:rPr>
              <a:t>Alias </a:t>
            </a:r>
            <a:r>
              <a:rPr lang="en-US" altLang="en-US" sz="4000">
                <a:solidFill>
                  <a:schemeClr val="accent5">
                    <a:lumMod val="25000"/>
                  </a:schemeClr>
                </a:solidFill>
              </a:rPr>
              <a:t>Command</a:t>
            </a:r>
            <a:endParaRPr lang="en-US" sz="4000" i="1">
              <a:solidFill>
                <a:schemeClr val="tx1"/>
              </a:solidFill>
            </a:endParaRPr>
          </a:p>
        </p:txBody>
      </p:sp>
      <p:sp>
        <p:nvSpPr>
          <p:cNvPr id="7" name="Content Placeholder 6"/>
          <p:cNvSpPr>
            <a:spLocks noGrp="1"/>
          </p:cNvSpPr>
          <p:nvPr>
            <p:ph idx="1"/>
          </p:nvPr>
        </p:nvSpPr>
        <p:spPr/>
        <p:txBody>
          <a:bodyPr>
            <a:normAutofit fontScale="92500"/>
          </a:bodyPr>
          <a:lstStyle/>
          <a:p>
            <a:pPr eaLnBrk="1" hangingPunct="1"/>
            <a:r>
              <a:rPr lang="en-US" altLang="en-US" sz="3000">
                <a:solidFill>
                  <a:schemeClr val="accent5">
                    <a:lumMod val="25000"/>
                  </a:schemeClr>
                </a:solidFill>
              </a:rPr>
              <a:t>“</a:t>
            </a:r>
            <a:r>
              <a:rPr lang="en-US" altLang="en-US" sz="3000">
                <a:solidFill>
                  <a:schemeClr val="tx1"/>
                </a:solidFill>
              </a:rPr>
              <a:t>alias</a:t>
            </a:r>
            <a:r>
              <a:rPr lang="en-US" altLang="en-US" sz="3000">
                <a:solidFill>
                  <a:schemeClr val="accent5">
                    <a:lumMod val="25000"/>
                  </a:schemeClr>
                </a:solidFill>
              </a:rPr>
              <a:t>” allows you to create shortcuts for commonly used commands</a:t>
            </a:r>
          </a:p>
          <a:p>
            <a:pPr eaLnBrk="1" hangingPunct="1"/>
            <a:r>
              <a:rPr lang="en-US" altLang="en-US" sz="3000">
                <a:solidFill>
                  <a:schemeClr val="accent5">
                    <a:lumMod val="25000"/>
                  </a:schemeClr>
                </a:solidFill>
              </a:rPr>
              <a:t>You can pass arguments to “</a:t>
            </a:r>
            <a:r>
              <a:rPr lang="en-US" altLang="en-US" sz="3000">
                <a:solidFill>
                  <a:schemeClr val="tx1"/>
                </a:solidFill>
              </a:rPr>
              <a:t>alias</a:t>
            </a:r>
            <a:r>
              <a:rPr lang="en-US" altLang="en-US" sz="3000">
                <a:solidFill>
                  <a:schemeClr val="accent5">
                    <a:lumMod val="25000"/>
                  </a:schemeClr>
                </a:solidFill>
              </a:rPr>
              <a:t>”</a:t>
            </a:r>
          </a:p>
          <a:p>
            <a:pPr eaLnBrk="1" hangingPunct="1"/>
            <a:r>
              <a:rPr lang="en-US" altLang="en-US" sz="3000">
                <a:solidFill>
                  <a:schemeClr val="accent5">
                    <a:lumMod val="25000"/>
                  </a:schemeClr>
                </a:solidFill>
              </a:rPr>
              <a:t>“</a:t>
            </a:r>
            <a:r>
              <a:rPr lang="en-US" altLang="en-US" sz="3000">
                <a:solidFill>
                  <a:schemeClr val="tx1"/>
                </a:solidFill>
              </a:rPr>
              <a:t>alias</a:t>
            </a:r>
            <a:r>
              <a:rPr lang="en-US" altLang="en-US" sz="3000">
                <a:solidFill>
                  <a:schemeClr val="accent5">
                    <a:lumMod val="25000"/>
                  </a:schemeClr>
                </a:solidFill>
              </a:rPr>
              <a:t>” alone shows all currently defined aliases (i.e., those defined in your shell session)</a:t>
            </a:r>
          </a:p>
          <a:p>
            <a:pPr eaLnBrk="1" hangingPunct="1"/>
            <a:r>
              <a:rPr lang="en-US" altLang="en-US" sz="3000">
                <a:solidFill>
                  <a:schemeClr val="accent5">
                    <a:lumMod val="25000"/>
                  </a:schemeClr>
                </a:solidFill>
              </a:rPr>
              <a:t>Examples:</a:t>
            </a:r>
          </a:p>
          <a:p>
            <a:pPr lvl="1" eaLnBrk="1" hangingPunct="1"/>
            <a:r>
              <a:rPr lang="en-US" altLang="en-US" sz="2600">
                <a:solidFill>
                  <a:schemeClr val="accent5">
                    <a:lumMod val="25000"/>
                  </a:schemeClr>
                </a:solidFill>
              </a:rPr>
              <a:t>alias ls ‘ls –CFA’</a:t>
            </a:r>
          </a:p>
          <a:p>
            <a:pPr lvl="1" eaLnBrk="1" hangingPunct="1"/>
            <a:r>
              <a:rPr lang="en-US" altLang="en-US" sz="2600">
                <a:solidFill>
                  <a:schemeClr val="accent5">
                    <a:lumMod val="25000"/>
                  </a:schemeClr>
                </a:solidFill>
              </a:rPr>
              <a:t>alias </a:t>
            </a:r>
            <a:r>
              <a:rPr lang="en-US" altLang="en-US" sz="2600" err="1">
                <a:solidFill>
                  <a:schemeClr val="accent5">
                    <a:lumMod val="25000"/>
                  </a:schemeClr>
                </a:solidFill>
              </a:rPr>
              <a:t>lm</a:t>
            </a:r>
            <a:r>
              <a:rPr lang="en-US" altLang="en-US" sz="2600">
                <a:solidFill>
                  <a:schemeClr val="accent5">
                    <a:lumMod val="25000"/>
                  </a:schemeClr>
                </a:solidFill>
              </a:rPr>
              <a:t> ‘ls –</a:t>
            </a:r>
            <a:r>
              <a:rPr lang="en-US" altLang="en-US" sz="2600" err="1">
                <a:solidFill>
                  <a:schemeClr val="accent5">
                    <a:lumMod val="25000"/>
                  </a:schemeClr>
                </a:solidFill>
              </a:rPr>
              <a:t>lt</a:t>
            </a:r>
            <a:r>
              <a:rPr lang="en-US" altLang="en-US" sz="2600">
                <a:solidFill>
                  <a:schemeClr val="accent5">
                    <a:lumMod val="25000"/>
                  </a:schemeClr>
                </a:solidFill>
              </a:rPr>
              <a:t> | more’</a:t>
            </a:r>
          </a:p>
          <a:p>
            <a:pPr lvl="1" eaLnBrk="1" hangingPunct="1"/>
            <a:r>
              <a:rPr lang="en-US" altLang="en-US" sz="2600">
                <a:solidFill>
                  <a:schemeClr val="accent5">
                    <a:lumMod val="25000"/>
                  </a:schemeClr>
                </a:solidFill>
              </a:rPr>
              <a:t>alias h history</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71</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30973534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Environment Variables</a:t>
            </a:r>
            <a:endParaRPr lang="en-US" sz="4000"/>
          </a:p>
        </p:txBody>
      </p:sp>
      <p:sp>
        <p:nvSpPr>
          <p:cNvPr id="7" name="Content Placeholder 6"/>
          <p:cNvSpPr>
            <a:spLocks noGrp="1"/>
          </p:cNvSpPr>
          <p:nvPr>
            <p:ph idx="1"/>
          </p:nvPr>
        </p:nvSpPr>
        <p:spPr>
          <a:xfrm>
            <a:off x="352424" y="1245100"/>
            <a:ext cx="8433550" cy="4714054"/>
          </a:xfrm>
        </p:spPr>
        <p:txBody>
          <a:bodyPr>
            <a:normAutofit fontScale="77500" lnSpcReduction="20000"/>
          </a:bodyPr>
          <a:lstStyle/>
          <a:p>
            <a:pPr eaLnBrk="1" hangingPunct="1">
              <a:lnSpc>
                <a:spcPct val="120000"/>
              </a:lnSpc>
            </a:pPr>
            <a:r>
              <a:rPr lang="en-US" altLang="en-US" sz="3000">
                <a:solidFill>
                  <a:schemeClr val="accent5">
                    <a:lumMod val="25000"/>
                  </a:schemeClr>
                </a:solidFill>
              </a:rPr>
              <a:t>Used by many applications</a:t>
            </a:r>
          </a:p>
          <a:p>
            <a:pPr eaLnBrk="1" hangingPunct="1">
              <a:lnSpc>
                <a:spcPct val="120000"/>
              </a:lnSpc>
            </a:pPr>
            <a:r>
              <a:rPr lang="en-US" altLang="en-US" sz="3000">
                <a:solidFill>
                  <a:schemeClr val="accent5">
                    <a:lumMod val="25000"/>
                  </a:schemeClr>
                </a:solidFill>
              </a:rPr>
              <a:t>Can be modified by the user</a:t>
            </a:r>
          </a:p>
          <a:p>
            <a:pPr eaLnBrk="1" hangingPunct="1">
              <a:lnSpc>
                <a:spcPct val="120000"/>
              </a:lnSpc>
            </a:pPr>
            <a:r>
              <a:rPr lang="en-US" altLang="en-US" sz="3000">
                <a:solidFill>
                  <a:schemeClr val="accent5">
                    <a:lumMod val="25000"/>
                  </a:schemeClr>
                </a:solidFill>
              </a:rPr>
              <a:t>Affect the runtime behavior for applications (including the shell)</a:t>
            </a:r>
          </a:p>
          <a:p>
            <a:pPr eaLnBrk="1" hangingPunct="1">
              <a:lnSpc>
                <a:spcPct val="120000"/>
              </a:lnSpc>
            </a:pPr>
            <a:r>
              <a:rPr lang="en-US" altLang="en-US" sz="3000">
                <a:solidFill>
                  <a:schemeClr val="accent5">
                    <a:lumMod val="25000"/>
                  </a:schemeClr>
                </a:solidFill>
              </a:rPr>
              <a:t>You can save variable values in a special files called resource files</a:t>
            </a:r>
          </a:p>
          <a:p>
            <a:pPr eaLnBrk="1" hangingPunct="1">
              <a:lnSpc>
                <a:spcPct val="120000"/>
              </a:lnSpc>
            </a:pPr>
            <a:r>
              <a:rPr lang="en-US" altLang="en-US" sz="3000">
                <a:solidFill>
                  <a:schemeClr val="tx1"/>
                </a:solidFill>
              </a:rPr>
              <a:t>PATH</a:t>
            </a:r>
            <a:r>
              <a:rPr lang="en-US" altLang="en-US" sz="3000">
                <a:solidFill>
                  <a:schemeClr val="accent5">
                    <a:lumMod val="25000"/>
                  </a:schemeClr>
                </a:solidFill>
              </a:rPr>
              <a:t> is one you are already familiar with</a:t>
            </a:r>
          </a:p>
          <a:p>
            <a:pPr eaLnBrk="1" hangingPunct="1">
              <a:lnSpc>
                <a:spcPct val="120000"/>
              </a:lnSpc>
            </a:pPr>
            <a:r>
              <a:rPr lang="en-US" altLang="en-US" sz="3000">
                <a:solidFill>
                  <a:schemeClr val="accent5">
                    <a:lumMod val="25000"/>
                  </a:schemeClr>
                </a:solidFill>
              </a:rPr>
              <a:t>To see what is set in your current shell session, try these commands:</a:t>
            </a:r>
          </a:p>
          <a:p>
            <a:pPr lvl="1" eaLnBrk="1" hangingPunct="1">
              <a:lnSpc>
                <a:spcPct val="120000"/>
              </a:lnSpc>
            </a:pPr>
            <a:r>
              <a:rPr lang="en-US" altLang="en-US" sz="2600">
                <a:solidFill>
                  <a:schemeClr val="tx1"/>
                </a:solidFill>
              </a:rPr>
              <a:t>echo $PATH</a:t>
            </a:r>
          </a:p>
          <a:p>
            <a:pPr lvl="1" eaLnBrk="1" hangingPunct="1">
              <a:lnSpc>
                <a:spcPct val="120000"/>
              </a:lnSpc>
            </a:pPr>
            <a:r>
              <a:rPr lang="en-US" altLang="en-US" sz="2600" err="1">
                <a:solidFill>
                  <a:schemeClr val="tx1"/>
                </a:solidFill>
              </a:rPr>
              <a:t>printenv</a:t>
            </a:r>
            <a:r>
              <a:rPr lang="en-US" altLang="en-US" sz="2600">
                <a:solidFill>
                  <a:schemeClr val="tx1"/>
                </a:solidFill>
              </a:rPr>
              <a:t> </a:t>
            </a:r>
          </a:p>
          <a:p>
            <a:pPr lvl="1" eaLnBrk="1" hangingPunct="1">
              <a:lnSpc>
                <a:spcPct val="120000"/>
              </a:lnSpc>
            </a:pPr>
            <a:r>
              <a:rPr lang="en-US" altLang="en-US" sz="2600">
                <a:solidFill>
                  <a:schemeClr val="tx1"/>
                </a:solidFill>
              </a:rPr>
              <a:t>env</a:t>
            </a:r>
          </a:p>
          <a:p>
            <a:pPr lvl="1" eaLnBrk="1" hangingPunct="1">
              <a:lnSpc>
                <a:spcPct val="120000"/>
              </a:lnSpc>
            </a:pPr>
            <a:endParaRPr lang="en-US" altLang="en-US" sz="2600">
              <a:solidFill>
                <a:schemeClr val="tx1"/>
              </a:solidFill>
            </a:endParaRP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72</a:t>
            </a:fld>
            <a:endParaRPr lang="en-US"/>
          </a:p>
        </p:txBody>
      </p:sp>
      <p:sp>
        <p:nvSpPr>
          <p:cNvPr id="4" name="Footer Placeholder 3"/>
          <p:cNvSpPr>
            <a:spLocks noGrp="1"/>
          </p:cNvSpPr>
          <p:nvPr>
            <p:ph type="ftr" sz="quarter" idx="11"/>
          </p:nvPr>
        </p:nvSpPr>
        <p:spPr/>
        <p:txBody>
          <a:bodyPr/>
          <a:lstStyle/>
          <a:p>
            <a:r>
              <a:rPr lang="en-US"/>
              <a:t>ITS Research Computing</a:t>
            </a:r>
          </a:p>
        </p:txBody>
      </p:sp>
    </p:spTree>
    <p:extLst>
      <p:ext uri="{BB962C8B-B14F-4D97-AF65-F5344CB8AC3E}">
        <p14:creationId xmlns:p14="http://schemas.microsoft.com/office/powerpoint/2010/main" val="884808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3</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73</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9" name="TextBox 8">
            <a:extLst>
              <a:ext uri="{FF2B5EF4-FFF2-40B4-BE49-F238E27FC236}">
                <a16:creationId xmlns:a16="http://schemas.microsoft.com/office/drawing/2014/main" id="{4088931C-2BE8-447F-B51A-67080A5F35BC}"/>
              </a:ext>
            </a:extLst>
          </p:cNvPr>
          <p:cNvSpPr txBox="1"/>
          <p:nvPr/>
        </p:nvSpPr>
        <p:spPr>
          <a:xfrm>
            <a:off x="210205" y="1679193"/>
            <a:ext cx="4572000" cy="1671227"/>
          </a:xfrm>
          <a:prstGeom prst="rect">
            <a:avLst/>
          </a:prstGeom>
          <a:noFill/>
        </p:spPr>
        <p:txBody>
          <a:bodyPr wrap="square">
            <a:spAutoFit/>
          </a:bodyPr>
          <a:lstStyle/>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These are OS-related commands that provide information about the system.</a:t>
            </a:r>
          </a:p>
          <a:p>
            <a:pPr marL="571500" indent="-571500" eaLnBrk="1" hangingPunct="1">
              <a:lnSpc>
                <a:spcPct val="95000"/>
              </a:lnSpc>
              <a:spcBef>
                <a:spcPct val="0"/>
              </a:spcBef>
              <a:buFontTx/>
              <a:buAutoNum type="arabicPeriod"/>
            </a:pPr>
            <a:endParaRPr lang="en-US" altLang="en-US" sz="1800" b="1">
              <a:solidFill>
                <a:srgbClr val="000000"/>
              </a:solidFill>
              <a:latin typeface="Arial" panose="020B0604020202020204" pitchFamily="34" charset="0"/>
            </a:endParaRPr>
          </a:p>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Enter these commands and see what they do.</a:t>
            </a:r>
          </a:p>
        </p:txBody>
      </p:sp>
      <p:sp>
        <p:nvSpPr>
          <p:cNvPr id="11" name="Content Placeholder 6">
            <a:extLst>
              <a:ext uri="{FF2B5EF4-FFF2-40B4-BE49-F238E27FC236}">
                <a16:creationId xmlns:a16="http://schemas.microsoft.com/office/drawing/2014/main" id="{B7903A03-3E27-4406-97DB-E3B6A42CA483}"/>
              </a:ext>
            </a:extLst>
          </p:cNvPr>
          <p:cNvSpPr>
            <a:spLocks noGrp="1"/>
          </p:cNvSpPr>
          <p:nvPr>
            <p:ph idx="1"/>
          </p:nvPr>
        </p:nvSpPr>
        <p:spPr>
          <a:xfrm>
            <a:off x="5021035" y="1679193"/>
            <a:ext cx="3912760" cy="4516501"/>
          </a:xfrm>
        </p:spPr>
        <p:txBody>
          <a:bodyPr>
            <a:normAutofit/>
          </a:bodyPr>
          <a:lstStyle/>
          <a:p>
            <a:pPr eaLnBrk="1" hangingPunct="1"/>
            <a:r>
              <a:rPr lang="en-US" altLang="en-US" sz="2800">
                <a:solidFill>
                  <a:schemeClr val="tx1"/>
                </a:solidFill>
              </a:rPr>
              <a:t>uptime</a:t>
            </a:r>
          </a:p>
          <a:p>
            <a:pPr eaLnBrk="1" hangingPunct="1"/>
            <a:r>
              <a:rPr lang="en-US" altLang="en-US" sz="2800">
                <a:solidFill>
                  <a:schemeClr val="tx1"/>
                </a:solidFill>
              </a:rPr>
              <a:t>top</a:t>
            </a:r>
          </a:p>
          <a:p>
            <a:pPr eaLnBrk="1" hangingPunct="1"/>
            <a:r>
              <a:rPr lang="en-US" altLang="en-US" sz="2800">
                <a:solidFill>
                  <a:schemeClr val="tx1"/>
                </a:solidFill>
              </a:rPr>
              <a:t>man ls</a:t>
            </a:r>
          </a:p>
          <a:p>
            <a:pPr eaLnBrk="1" hangingPunct="1"/>
            <a:r>
              <a:rPr lang="en-US" altLang="en-US" sz="2800">
                <a:solidFill>
                  <a:schemeClr val="tx1"/>
                </a:solidFill>
              </a:rPr>
              <a:t>history</a:t>
            </a:r>
          </a:p>
          <a:p>
            <a:pPr eaLnBrk="1" hangingPunct="1"/>
            <a:r>
              <a:rPr lang="en-US" altLang="en-US" sz="2800">
                <a:solidFill>
                  <a:schemeClr val="tx1"/>
                </a:solidFill>
              </a:rPr>
              <a:t>hostname</a:t>
            </a:r>
          </a:p>
          <a:p>
            <a:pPr eaLnBrk="1" hangingPunct="1"/>
            <a:r>
              <a:rPr lang="en-US" altLang="en-US" sz="2800">
                <a:solidFill>
                  <a:schemeClr val="tx1"/>
                </a:solidFill>
              </a:rPr>
              <a:t>arch</a:t>
            </a:r>
          </a:p>
          <a:p>
            <a:pPr eaLnBrk="1" hangingPunct="1"/>
            <a:r>
              <a:rPr lang="en-US" altLang="en-US" sz="2800">
                <a:solidFill>
                  <a:schemeClr val="tx1"/>
                </a:solidFill>
              </a:rPr>
              <a:t>top</a:t>
            </a:r>
          </a:p>
          <a:p>
            <a:pPr eaLnBrk="1" hangingPunct="1"/>
            <a:r>
              <a:rPr lang="en-US" altLang="en-US" sz="2800">
                <a:solidFill>
                  <a:schemeClr val="tx1"/>
                </a:solidFill>
              </a:rPr>
              <a:t>a</a:t>
            </a:r>
          </a:p>
          <a:p>
            <a:pPr eaLnBrk="1" hangingPunct="1"/>
            <a:endParaRPr lang="en-US" altLang="en-US" sz="2800">
              <a:solidFill>
                <a:schemeClr val="tx1"/>
              </a:solidFill>
            </a:endParaRPr>
          </a:p>
          <a:p>
            <a:pPr eaLnBrk="1" hangingPunct="1"/>
            <a:endParaRPr lang="en-US" altLang="en-US" sz="2800">
              <a:solidFill>
                <a:schemeClr val="tx1"/>
              </a:solidFill>
            </a:endParaRPr>
          </a:p>
          <a:p>
            <a:pPr eaLnBrk="1" hangingPunct="1"/>
            <a:endParaRPr lang="en-US" altLang="en-US" sz="2800">
              <a:solidFill>
                <a:schemeClr val="tx1"/>
              </a:solidFill>
            </a:endParaRPr>
          </a:p>
          <a:p>
            <a:pPr eaLnBrk="1" hangingPunct="1"/>
            <a:endParaRPr lang="en-US" altLang="en-US" sz="2800">
              <a:solidFill>
                <a:schemeClr val="accent5">
                  <a:lumMod val="25000"/>
                </a:schemeClr>
              </a:solidFill>
            </a:endParaRPr>
          </a:p>
          <a:p>
            <a:endParaRPr lang="en-US"/>
          </a:p>
        </p:txBody>
      </p:sp>
    </p:spTree>
    <p:extLst>
      <p:ext uri="{BB962C8B-B14F-4D97-AF65-F5344CB8AC3E}">
        <p14:creationId xmlns:p14="http://schemas.microsoft.com/office/powerpoint/2010/main" val="497448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4</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74</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8" name="Text Box 6">
            <a:extLst>
              <a:ext uri="{FF2B5EF4-FFF2-40B4-BE49-F238E27FC236}">
                <a16:creationId xmlns:a16="http://schemas.microsoft.com/office/drawing/2014/main" id="{268A3D22-12A1-4350-8A7D-550893324B6E}"/>
              </a:ext>
            </a:extLst>
          </p:cNvPr>
          <p:cNvSpPr txBox="1">
            <a:spLocks noChangeArrowheads="1"/>
          </p:cNvSpPr>
          <p:nvPr/>
        </p:nvSpPr>
        <p:spPr bwMode="auto">
          <a:xfrm>
            <a:off x="5151453" y="1245100"/>
            <a:ext cx="29146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9950">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8699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86995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86995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86995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en-US" altLang="en-US" sz="1800" b="1">
                <a:solidFill>
                  <a:schemeClr val="tx1"/>
                </a:solidFill>
                <a:latin typeface="Courier" pitchFamily="49" charset="0"/>
              </a:rPr>
              <a:t>cd</a:t>
            </a:r>
            <a:br>
              <a:rPr lang="en-US" altLang="en-US" sz="1800" b="1">
                <a:solidFill>
                  <a:schemeClr val="tx1"/>
                </a:solidFill>
                <a:latin typeface="Courier" pitchFamily="49" charset="0"/>
              </a:rPr>
            </a:br>
            <a:r>
              <a:rPr lang="en-US" altLang="en-US" sz="1800" b="1" err="1">
                <a:solidFill>
                  <a:schemeClr val="tx1"/>
                </a:solidFill>
                <a:latin typeface="Courier" pitchFamily="49" charset="0"/>
              </a:rPr>
              <a:t>pwd</a:t>
            </a:r>
            <a:br>
              <a:rPr lang="en-US" altLang="en-US" sz="1800" b="1">
                <a:solidFill>
                  <a:schemeClr val="tx1"/>
                </a:solidFill>
                <a:latin typeface="Courier" pitchFamily="49" charset="0"/>
              </a:rPr>
            </a:br>
            <a:r>
              <a:rPr lang="en-US" altLang="en-US" sz="1800" b="1">
                <a:solidFill>
                  <a:schemeClr val="tx1"/>
                </a:solidFill>
                <a:latin typeface="Courier" pitchFamily="49" charset="0"/>
              </a:rPr>
              <a:t>cp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r>
              <a:rPr lang="en-US" altLang="en-US" sz="1800" b="1">
                <a:solidFill>
                  <a:schemeClr val="tx1"/>
                </a:solidFill>
                <a:latin typeface="Courier" pitchFamily="49" charset="0"/>
              </a:rPr>
              <a:t> .</a:t>
            </a:r>
            <a:br>
              <a:rPr lang="en-US" altLang="en-US" sz="1800" b="1">
                <a:solidFill>
                  <a:schemeClr val="tx1"/>
                </a:solidFill>
                <a:latin typeface="Courier" pitchFamily="49" charset="0"/>
              </a:rPr>
            </a:br>
            <a:r>
              <a:rPr lang="en-US" altLang="en-US" sz="1800" b="1">
                <a:solidFill>
                  <a:schemeClr val="tx1"/>
                </a:solidFill>
                <a:latin typeface="Courier" pitchFamily="49" charset="0"/>
              </a:rPr>
              <a:t>cat </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err="1">
                <a:solidFill>
                  <a:schemeClr val="tx1"/>
                </a:solidFill>
                <a:latin typeface="Courier" pitchFamily="49" charset="0"/>
              </a:rPr>
              <a:t>mkdir</a:t>
            </a:r>
            <a:r>
              <a:rPr lang="en-US" altLang="en-US" sz="1800" b="1">
                <a:solidFill>
                  <a:schemeClr val="tx1"/>
                </a:solidFill>
                <a:latin typeface="Courier" pitchFamily="49" charset="0"/>
              </a:rPr>
              <a:t> </a:t>
            </a:r>
            <a:r>
              <a:rPr lang="en-US" altLang="en-US" sz="1800" b="1" err="1">
                <a:solidFill>
                  <a:schemeClr val="tx1"/>
                </a:solidFill>
                <a:latin typeface="Courier" pitchFamily="49" charset="0"/>
              </a:rPr>
              <a:t>new_dir</a:t>
            </a:r>
            <a:br>
              <a:rPr lang="en-US" altLang="en-US" sz="1800" b="1">
                <a:solidFill>
                  <a:schemeClr val="tx1"/>
                </a:solidFill>
                <a:latin typeface="Courier" pitchFamily="49" charset="0"/>
              </a:rPr>
            </a:br>
            <a:r>
              <a:rPr lang="en-US" altLang="en-US" sz="1800" b="1">
                <a:solidFill>
                  <a:schemeClr val="tx1"/>
                </a:solidFill>
                <a:latin typeface="Courier" pitchFamily="49" charset="0"/>
              </a:rPr>
              <a:t>mv </a:t>
            </a:r>
            <a:r>
              <a:rPr lang="en-US" altLang="en-US" sz="1800" b="1" err="1">
                <a:solidFill>
                  <a:schemeClr val="tx1"/>
                </a:solidFill>
                <a:latin typeface="Courier" pitchFamily="49" charset="0"/>
              </a:rPr>
              <a:t>motd</a:t>
            </a:r>
            <a:r>
              <a:rPr lang="en-US" altLang="en-US" sz="1800" b="1">
                <a:solidFill>
                  <a:schemeClr val="tx1"/>
                </a:solidFill>
                <a:latin typeface="Courier" pitchFamily="49" charset="0"/>
              </a:rPr>
              <a:t> </a:t>
            </a:r>
            <a:r>
              <a:rPr lang="en-US" altLang="en-US" sz="1800" b="1" err="1">
                <a:solidFill>
                  <a:schemeClr val="tx1"/>
                </a:solidFill>
                <a:latin typeface="Courier" pitchFamily="49" charset="0"/>
              </a:rPr>
              <a:t>new_dir</a:t>
            </a:r>
            <a:br>
              <a:rPr lang="en-US" altLang="en-US" sz="1800" b="1">
                <a:solidFill>
                  <a:schemeClr val="tx1"/>
                </a:solidFill>
                <a:latin typeface="Courier" pitchFamily="49" charset="0"/>
              </a:rPr>
            </a:br>
            <a:r>
              <a:rPr lang="en-US" altLang="en-US" sz="1800" b="1">
                <a:solidFill>
                  <a:schemeClr val="tx1"/>
                </a:solidFill>
                <a:latin typeface="Courier" pitchFamily="49" charset="0"/>
              </a:rPr>
              <a:t>cat </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cd </a:t>
            </a:r>
            <a:r>
              <a:rPr lang="en-US" altLang="en-US" sz="1800" b="1" err="1">
                <a:solidFill>
                  <a:schemeClr val="tx1"/>
                </a:solidFill>
                <a:latin typeface="Courier" pitchFamily="49" charset="0"/>
              </a:rPr>
              <a:t>new_dir</a:t>
            </a:r>
            <a:br>
              <a:rPr lang="en-US" altLang="en-US" sz="1800" b="1">
                <a:solidFill>
                  <a:schemeClr val="tx1"/>
                </a:solidFill>
                <a:latin typeface="Courier" pitchFamily="49" charset="0"/>
              </a:rPr>
            </a:br>
            <a:r>
              <a:rPr lang="en-US" altLang="en-US" sz="1800" b="1">
                <a:solidFill>
                  <a:schemeClr val="tx1"/>
                </a:solidFill>
                <a:latin typeface="Courier" pitchFamily="49" charset="0"/>
              </a:rPr>
              <a:t>cat </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cd</a:t>
            </a:r>
            <a:br>
              <a:rPr lang="en-US" altLang="en-US" sz="1800" b="1">
                <a:solidFill>
                  <a:schemeClr val="tx1"/>
                </a:solidFill>
                <a:latin typeface="Courier" pitchFamily="49" charset="0"/>
              </a:rPr>
            </a:br>
            <a:r>
              <a:rPr lang="en-US" altLang="en-US" sz="1800" b="1">
                <a:solidFill>
                  <a:schemeClr val="tx1"/>
                </a:solidFill>
                <a:latin typeface="Courier" pitchFamily="49" charset="0"/>
              </a:rPr>
              <a:t>rm -r </a:t>
            </a:r>
            <a:r>
              <a:rPr lang="en-US" altLang="en-US" sz="1800" b="1" err="1">
                <a:solidFill>
                  <a:schemeClr val="tx1"/>
                </a:solidFill>
                <a:latin typeface="Courier" pitchFamily="49" charset="0"/>
              </a:rPr>
              <a:t>new_dir</a:t>
            </a:r>
            <a:endParaRPr lang="en-US" altLang="en-US" sz="1800" b="1">
              <a:solidFill>
                <a:schemeClr val="tx1"/>
              </a:solidFill>
              <a:latin typeface="Courier" pitchFamily="49" charset="0"/>
            </a:endParaRPr>
          </a:p>
        </p:txBody>
      </p:sp>
      <p:sp>
        <p:nvSpPr>
          <p:cNvPr id="9" name="Text Box 10">
            <a:extLst>
              <a:ext uri="{FF2B5EF4-FFF2-40B4-BE49-F238E27FC236}">
                <a16:creationId xmlns:a16="http://schemas.microsoft.com/office/drawing/2014/main" id="{9E57C7FA-D1EC-4404-AFBE-8E0EC66A0E70}"/>
              </a:ext>
            </a:extLst>
          </p:cNvPr>
          <p:cNvSpPr txBox="1">
            <a:spLocks noChangeArrowheads="1"/>
          </p:cNvSpPr>
          <p:nvPr/>
        </p:nvSpPr>
        <p:spPr bwMode="auto">
          <a:xfrm>
            <a:off x="5172969" y="4231571"/>
            <a:ext cx="491679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69950">
              <a:lnSpc>
                <a:spcPct val="90000"/>
              </a:lnSpc>
              <a:spcBef>
                <a:spcPct val="20000"/>
              </a:spcBef>
              <a:spcAft>
                <a:spcPct val="20000"/>
              </a:spcAft>
              <a:buClr>
                <a:srgbClr val="336699"/>
              </a:buClr>
              <a:buSzPct val="115000"/>
              <a:buFont typeface="Wingdings" panose="05000000000000000000" pitchFamily="2" charset="2"/>
              <a:buChar char="§"/>
              <a:defRPr sz="3400">
                <a:solidFill>
                  <a:srgbClr val="003366"/>
                </a:solidFill>
                <a:latin typeface="Trebuchet MS" panose="020B0603020202020204" pitchFamily="34" charset="0"/>
                <a:cs typeface="Arial" panose="020B0604020202020204" pitchFamily="34" charset="0"/>
              </a:defRPr>
            </a:lvl1pPr>
            <a:lvl2pPr marL="742950" indent="-285750" defTabSz="869950">
              <a:lnSpc>
                <a:spcPct val="90000"/>
              </a:lnSpc>
              <a:spcBef>
                <a:spcPct val="20000"/>
              </a:spcBef>
              <a:spcAft>
                <a:spcPct val="20000"/>
              </a:spcAft>
              <a:buClr>
                <a:srgbClr val="6699CC"/>
              </a:buClr>
              <a:buSzPct val="125000"/>
              <a:buChar char="•"/>
              <a:defRPr sz="3000">
                <a:solidFill>
                  <a:srgbClr val="335F89"/>
                </a:solidFill>
                <a:latin typeface="Trebuchet MS" panose="020B0603020202020204" pitchFamily="34" charset="0"/>
                <a:cs typeface="Arial" panose="020B0604020202020204" pitchFamily="34" charset="0"/>
              </a:defRPr>
            </a:lvl2pPr>
            <a:lvl3pPr marL="1143000" indent="-228600" defTabSz="869950">
              <a:lnSpc>
                <a:spcPct val="90000"/>
              </a:lnSpc>
              <a:spcBef>
                <a:spcPct val="20000"/>
              </a:spcBef>
              <a:spcAft>
                <a:spcPct val="20000"/>
              </a:spcAft>
              <a:buClr>
                <a:srgbClr val="336699"/>
              </a:buClr>
              <a:buSzPct val="115000"/>
              <a:buFont typeface="Wingdings" panose="05000000000000000000" pitchFamily="2" charset="2"/>
              <a:buChar char="w"/>
              <a:defRPr sz="2500">
                <a:solidFill>
                  <a:srgbClr val="5F5F5F"/>
                </a:solidFill>
                <a:latin typeface="Trebuchet MS" panose="020B0603020202020204" pitchFamily="34" charset="0"/>
                <a:cs typeface="Arial" panose="020B0604020202020204" pitchFamily="34" charset="0"/>
              </a:defRPr>
            </a:lvl3pPr>
            <a:lvl4pPr marL="1600200" indent="-228600" defTabSz="869950">
              <a:spcBef>
                <a:spcPct val="20000"/>
              </a:spcBef>
              <a:buSzPct val="75000"/>
              <a:buFont typeface="Wingdings" panose="05000000000000000000" pitchFamily="2" charset="2"/>
              <a:buChar char="v"/>
              <a:defRPr sz="2100">
                <a:solidFill>
                  <a:srgbClr val="808080"/>
                </a:solidFill>
                <a:latin typeface="Trebuchet MS" panose="020B0603020202020204" pitchFamily="34" charset="0"/>
                <a:cs typeface="Arial" panose="020B0604020202020204" pitchFamily="34" charset="0"/>
              </a:defRPr>
            </a:lvl4pPr>
            <a:lvl5pPr marL="2057400" indent="-228600" defTabSz="869950">
              <a:spcBef>
                <a:spcPct val="20000"/>
              </a:spcBef>
              <a:buSzPct val="80000"/>
              <a:buChar char="o"/>
              <a:defRPr sz="2100">
                <a:solidFill>
                  <a:srgbClr val="969696"/>
                </a:solidFill>
                <a:latin typeface="Trebuchet MS" panose="020B0603020202020204" pitchFamily="34" charset="0"/>
                <a:cs typeface="Arial" panose="020B0604020202020204" pitchFamily="34" charset="0"/>
              </a:defRPr>
            </a:lvl5pPr>
            <a:lvl6pPr marL="25146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6pPr>
            <a:lvl7pPr marL="29718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7pPr>
            <a:lvl8pPr marL="34290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8pPr>
            <a:lvl9pPr marL="3886200" indent="-228600" defTabSz="869950" eaLnBrk="0" fontAlgn="base" hangingPunct="0">
              <a:spcBef>
                <a:spcPct val="20000"/>
              </a:spcBef>
              <a:spcAft>
                <a:spcPct val="0"/>
              </a:spcAft>
              <a:buSzPct val="80000"/>
              <a:buChar char="o"/>
              <a:defRPr sz="2100">
                <a:solidFill>
                  <a:srgbClr val="969696"/>
                </a:solidFill>
                <a:latin typeface="Trebuchet MS" panose="020B0603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en-US" altLang="en-US" sz="1800" b="1">
                <a:solidFill>
                  <a:schemeClr val="tx1"/>
                </a:solidFill>
                <a:latin typeface="Courier" pitchFamily="49" charset="0"/>
              </a:rPr>
              <a:t>more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head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tail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head –n5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br>
              <a:rPr lang="en-US" altLang="en-US" sz="1800" b="1">
                <a:solidFill>
                  <a:schemeClr val="tx1"/>
                </a:solidFill>
                <a:latin typeface="Courier" pitchFamily="49" charset="0"/>
              </a:rPr>
            </a:br>
            <a:r>
              <a:rPr lang="en-US" altLang="en-US" sz="1800" b="1">
                <a:solidFill>
                  <a:schemeClr val="tx1"/>
                </a:solidFill>
                <a:latin typeface="Courier" pitchFamily="49" charset="0"/>
              </a:rPr>
              <a:t>head –n10 /</a:t>
            </a:r>
            <a:r>
              <a:rPr lang="en-US" altLang="en-US" sz="1800" b="1" err="1">
                <a:solidFill>
                  <a:schemeClr val="tx1"/>
                </a:solidFill>
                <a:latin typeface="Courier" pitchFamily="49" charset="0"/>
              </a:rPr>
              <a:t>etc</a:t>
            </a:r>
            <a:r>
              <a:rPr lang="en-US" altLang="en-US" sz="1800" b="1">
                <a:solidFill>
                  <a:schemeClr val="tx1"/>
                </a:solidFill>
                <a:latin typeface="Courier" pitchFamily="49" charset="0"/>
              </a:rPr>
              <a:t>/</a:t>
            </a:r>
            <a:r>
              <a:rPr lang="en-US" altLang="en-US" sz="1800" b="1" err="1">
                <a:solidFill>
                  <a:schemeClr val="tx1"/>
                </a:solidFill>
                <a:latin typeface="Courier" pitchFamily="49" charset="0"/>
              </a:rPr>
              <a:t>motd</a:t>
            </a:r>
            <a:endParaRPr lang="en-US" altLang="en-US" sz="1800" b="1">
              <a:solidFill>
                <a:schemeClr val="tx1"/>
              </a:solidFill>
              <a:latin typeface="Courier" pitchFamily="49" charset="0"/>
            </a:endParaRPr>
          </a:p>
          <a:p>
            <a:pPr eaLnBrk="1" hangingPunct="1">
              <a:lnSpc>
                <a:spcPct val="100000"/>
              </a:lnSpc>
              <a:spcBef>
                <a:spcPct val="0"/>
              </a:spcBef>
              <a:spcAft>
                <a:spcPct val="0"/>
              </a:spcAft>
              <a:buClrTx/>
              <a:buSzTx/>
              <a:buFontTx/>
              <a:buNone/>
            </a:pPr>
            <a:r>
              <a:rPr lang="en-US" altLang="en-US" sz="1800" b="1">
                <a:solidFill>
                  <a:schemeClr val="tx1"/>
                </a:solidFill>
                <a:latin typeface="Courier" pitchFamily="49" charset="0"/>
              </a:rPr>
              <a:t>history &gt; my_hist.txt</a:t>
            </a:r>
          </a:p>
          <a:p>
            <a:pPr eaLnBrk="1" hangingPunct="1">
              <a:lnSpc>
                <a:spcPct val="100000"/>
              </a:lnSpc>
              <a:spcBef>
                <a:spcPct val="0"/>
              </a:spcBef>
              <a:spcAft>
                <a:spcPct val="0"/>
              </a:spcAft>
              <a:buClrTx/>
              <a:buSzTx/>
              <a:buFontTx/>
              <a:buNone/>
            </a:pPr>
            <a:r>
              <a:rPr lang="en-US" altLang="en-US" sz="1800" b="1">
                <a:solidFill>
                  <a:schemeClr val="tx1"/>
                </a:solidFill>
                <a:latin typeface="Courier" pitchFamily="49" charset="0"/>
              </a:rPr>
              <a:t>tail ./my_hist.txt</a:t>
            </a:r>
            <a:br>
              <a:rPr lang="en-US" altLang="en-US" sz="1800" b="1">
                <a:solidFill>
                  <a:schemeClr val="tx1"/>
                </a:solidFill>
                <a:latin typeface="Courier" pitchFamily="49" charset="0"/>
              </a:rPr>
            </a:br>
            <a:endParaRPr lang="en-US" altLang="en-US" sz="1800" b="1">
              <a:solidFill>
                <a:schemeClr val="tx1"/>
              </a:solidFill>
              <a:latin typeface="Courier" pitchFamily="49" charset="0"/>
            </a:endParaRPr>
          </a:p>
        </p:txBody>
      </p:sp>
      <p:sp>
        <p:nvSpPr>
          <p:cNvPr id="10" name="TextBox 9">
            <a:extLst>
              <a:ext uri="{FF2B5EF4-FFF2-40B4-BE49-F238E27FC236}">
                <a16:creationId xmlns:a16="http://schemas.microsoft.com/office/drawing/2014/main" id="{6B9B6B87-2351-430E-8CA4-8C29D48E98A8}"/>
              </a:ext>
            </a:extLst>
          </p:cNvPr>
          <p:cNvSpPr txBox="1"/>
          <p:nvPr/>
        </p:nvSpPr>
        <p:spPr>
          <a:xfrm>
            <a:off x="263527" y="1483908"/>
            <a:ext cx="3939310" cy="1671227"/>
          </a:xfrm>
          <a:prstGeom prst="rect">
            <a:avLst/>
          </a:prstGeom>
          <a:noFill/>
        </p:spPr>
        <p:txBody>
          <a:bodyPr wrap="square">
            <a:spAutoFit/>
          </a:bodyPr>
          <a:lstStyle/>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Enter these commands at the prompt, hit "enter," and try to interpret the output.</a:t>
            </a:r>
          </a:p>
          <a:p>
            <a:pPr marL="571500" indent="-571500" eaLnBrk="1" hangingPunct="1">
              <a:lnSpc>
                <a:spcPct val="95000"/>
              </a:lnSpc>
              <a:spcBef>
                <a:spcPct val="0"/>
              </a:spcBef>
              <a:buFontTx/>
              <a:buAutoNum type="arabicPeriod"/>
            </a:pPr>
            <a:endParaRPr lang="en-US" altLang="en-US" sz="1800" b="1">
              <a:solidFill>
                <a:srgbClr val="000000"/>
              </a:solidFill>
              <a:latin typeface="Arial" panose="020B0604020202020204" pitchFamily="34" charset="0"/>
            </a:endParaRPr>
          </a:p>
          <a:p>
            <a:pPr marL="571500" indent="-571500" eaLnBrk="1" hangingPunct="1">
              <a:lnSpc>
                <a:spcPct val="95000"/>
              </a:lnSpc>
              <a:spcBef>
                <a:spcPct val="0"/>
              </a:spcBef>
              <a:buFontTx/>
              <a:buAutoNum type="arabicPeriod"/>
            </a:pPr>
            <a:r>
              <a:rPr lang="en-US" altLang="en-US" sz="1800" b="1">
                <a:solidFill>
                  <a:srgbClr val="000000"/>
                </a:solidFill>
                <a:latin typeface="Arial" panose="020B0604020202020204" pitchFamily="34" charset="0"/>
              </a:rPr>
              <a:t>If you encounter any errors, try to figure out why.</a:t>
            </a:r>
            <a:endParaRPr lang="en-US"/>
          </a:p>
        </p:txBody>
      </p:sp>
    </p:spTree>
    <p:extLst>
      <p:ext uri="{BB962C8B-B14F-4D97-AF65-F5344CB8AC3E}">
        <p14:creationId xmlns:p14="http://schemas.microsoft.com/office/powerpoint/2010/main" val="616306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5</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75</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9" name="TextBox 8">
            <a:extLst>
              <a:ext uri="{FF2B5EF4-FFF2-40B4-BE49-F238E27FC236}">
                <a16:creationId xmlns:a16="http://schemas.microsoft.com/office/drawing/2014/main" id="{BC4181E6-9BAB-42C8-B6BF-ABD57D13D7E6}"/>
              </a:ext>
            </a:extLst>
          </p:cNvPr>
          <p:cNvSpPr txBox="1"/>
          <p:nvPr/>
        </p:nvSpPr>
        <p:spPr>
          <a:xfrm>
            <a:off x="263527" y="1254298"/>
            <a:ext cx="8791576" cy="4616648"/>
          </a:xfrm>
          <a:prstGeom prst="rect">
            <a:avLst/>
          </a:prstGeom>
          <a:noFill/>
        </p:spPr>
        <p:txBody>
          <a:bodyPr wrap="square">
            <a:spAutoFit/>
          </a:bodyPr>
          <a:lstStyle/>
          <a:p>
            <a:pPr eaLnBrk="1" hangingPunct="1">
              <a:spcBef>
                <a:spcPct val="0"/>
              </a:spcBef>
              <a:spcAft>
                <a:spcPct val="0"/>
              </a:spcAft>
              <a:buClrTx/>
              <a:buSzTx/>
              <a:buFontTx/>
              <a:buNone/>
            </a:pPr>
            <a:r>
              <a:rPr lang="en-US" altLang="en-US" sz="2400">
                <a:solidFill>
                  <a:schemeClr val="accent5">
                    <a:lumMod val="25000"/>
                  </a:schemeClr>
                </a:solidFill>
              </a:rPr>
              <a:t>Try these commands:</a:t>
            </a:r>
          </a:p>
          <a:p>
            <a:pPr eaLnBrk="1" hangingPunct="1">
              <a:spcBef>
                <a:spcPct val="0"/>
              </a:spcBef>
              <a:spcAft>
                <a:spcPct val="0"/>
              </a:spcAft>
              <a:buClrTx/>
              <a:buSzTx/>
              <a:buFontTx/>
              <a:buNone/>
            </a:pPr>
            <a:endParaRPr lang="en-US" altLang="en-US" b="1">
              <a:solidFill>
                <a:srgbClr val="FF0000"/>
              </a:solidFill>
              <a:latin typeface="Courier" pitchFamily="49" charset="0"/>
            </a:endParaRPr>
          </a:p>
          <a:p>
            <a:pPr eaLnBrk="1" hangingPunct="1">
              <a:spcBef>
                <a:spcPct val="0"/>
              </a:spcBef>
              <a:spcAft>
                <a:spcPct val="0"/>
              </a:spcAft>
              <a:buClrTx/>
              <a:buSzTx/>
              <a:buFontTx/>
              <a:buNone/>
            </a:pPr>
            <a:r>
              <a:rPr lang="en-US" altLang="en-US" sz="1800" b="1">
                <a:latin typeface="Courier" pitchFamily="49" charset="0"/>
              </a:rPr>
              <a:t>find /</a:t>
            </a:r>
            <a:r>
              <a:rPr lang="en-US" altLang="en-US" sz="1800" b="1" err="1">
                <a:latin typeface="Courier" pitchFamily="49" charset="0"/>
              </a:rPr>
              <a:t>usr</a:t>
            </a:r>
            <a:r>
              <a:rPr lang="en-US" altLang="en-US" sz="1800" b="1">
                <a:latin typeface="Courier" pitchFamily="49" charset="0"/>
              </a:rPr>
              <a:t>/include -name "*.h"</a:t>
            </a:r>
            <a:br>
              <a:rPr lang="en-US" altLang="en-US" sz="1800" b="1">
                <a:latin typeface="Courier" pitchFamily="49" charset="0"/>
              </a:rPr>
            </a:br>
            <a:r>
              <a:rPr lang="en-US" altLang="en-US" sz="1800" b="1">
                <a:latin typeface="Courier" pitchFamily="49" charset="0"/>
              </a:rPr>
              <a:t>find /</a:t>
            </a:r>
            <a:r>
              <a:rPr lang="en-US" altLang="en-US" sz="1800" b="1" err="1">
                <a:latin typeface="Courier" pitchFamily="49" charset="0"/>
              </a:rPr>
              <a:t>usr</a:t>
            </a:r>
            <a:r>
              <a:rPr lang="en-US" altLang="en-US" sz="1800" b="1">
                <a:latin typeface="Courier" pitchFamily="49" charset="0"/>
              </a:rPr>
              <a:t>/include -name "*.h" | </a:t>
            </a:r>
            <a:r>
              <a:rPr lang="en-US" altLang="en-US" sz="1800" b="1" err="1">
                <a:latin typeface="Courier" pitchFamily="49" charset="0"/>
              </a:rPr>
              <a:t>wc</a:t>
            </a:r>
            <a:r>
              <a:rPr lang="en-US" altLang="en-US" sz="1800" b="1">
                <a:latin typeface="Courier" pitchFamily="49" charset="0"/>
              </a:rPr>
              <a:t> -l</a:t>
            </a:r>
            <a:br>
              <a:rPr lang="en-US" altLang="en-US" sz="1800" b="1">
                <a:latin typeface="Courier" pitchFamily="49" charset="0"/>
              </a:rPr>
            </a:br>
            <a:r>
              <a:rPr lang="en-US" altLang="en-US" sz="1800" b="1">
                <a:latin typeface="Courier" pitchFamily="49" charset="0"/>
              </a:rPr>
              <a:t>find /</a:t>
            </a:r>
            <a:r>
              <a:rPr lang="en-US" altLang="en-US" sz="1800" b="1" err="1">
                <a:latin typeface="Courier" pitchFamily="49" charset="0"/>
              </a:rPr>
              <a:t>usr</a:t>
            </a:r>
            <a:r>
              <a:rPr lang="en-US" altLang="en-US" sz="1800" b="1">
                <a:latin typeface="Courier" pitchFamily="49" charset="0"/>
              </a:rPr>
              <a:t>/include/curl -name "*.h"</a:t>
            </a:r>
            <a:br>
              <a:rPr lang="en-US" altLang="en-US" sz="1800" b="1">
                <a:latin typeface="Courier" pitchFamily="49" charset="0"/>
              </a:rPr>
            </a:br>
            <a:r>
              <a:rPr lang="en-US" altLang="en-US" sz="1800" b="1">
                <a:latin typeface="Courier" pitchFamily="49" charset="0"/>
              </a:rPr>
              <a:t>find /</a:t>
            </a:r>
            <a:r>
              <a:rPr lang="en-US" altLang="en-US" sz="1800" b="1" err="1">
                <a:latin typeface="Courier" pitchFamily="49" charset="0"/>
              </a:rPr>
              <a:t>usr</a:t>
            </a:r>
            <a:r>
              <a:rPr lang="en-US" altLang="en-US" sz="1800" b="1">
                <a:latin typeface="Courier" pitchFamily="49" charset="0"/>
              </a:rPr>
              <a:t>/include/curl -name "*.h" -exec </a:t>
            </a:r>
            <a:r>
              <a:rPr lang="en-US" altLang="en-US" sz="1800" b="1" err="1">
                <a:latin typeface="Courier" pitchFamily="49" charset="0"/>
              </a:rPr>
              <a:t>wc</a:t>
            </a:r>
            <a:r>
              <a:rPr lang="en-US" altLang="en-US" sz="1800" b="1">
                <a:latin typeface="Courier" pitchFamily="49" charset="0"/>
              </a:rPr>
              <a:t> -l '{}' \;</a:t>
            </a:r>
            <a:br>
              <a:rPr lang="en-US" altLang="en-US" sz="1800" b="1">
                <a:latin typeface="Courier" pitchFamily="49" charset="0"/>
              </a:rPr>
            </a:br>
            <a:br>
              <a:rPr lang="en-US" altLang="en-US" sz="1800" b="1">
                <a:latin typeface="Courier" pitchFamily="49" charset="0"/>
              </a:rPr>
            </a:br>
            <a:r>
              <a:rPr lang="en-US" altLang="en-US" sz="1800" b="1">
                <a:latin typeface="Courier" pitchFamily="49" charset="0"/>
              </a:rPr>
              <a:t>which tail</a:t>
            </a:r>
            <a:br>
              <a:rPr lang="en-US" altLang="en-US" sz="1800" b="1">
                <a:latin typeface="Courier" pitchFamily="49" charset="0"/>
              </a:rPr>
            </a:br>
            <a:r>
              <a:rPr lang="en-US" altLang="en-US" sz="1800" b="1">
                <a:latin typeface="Courier" pitchFamily="49" charset="0"/>
              </a:rPr>
              <a:t>which date</a:t>
            </a:r>
            <a:br>
              <a:rPr lang="en-US" altLang="en-US" sz="1800" b="1">
                <a:latin typeface="Courier" pitchFamily="49" charset="0"/>
              </a:rPr>
            </a:br>
            <a:r>
              <a:rPr lang="en-US" altLang="en-US" sz="1800" b="1" err="1">
                <a:latin typeface="Courier" pitchFamily="49" charset="0"/>
              </a:rPr>
              <a:t>whereis</a:t>
            </a:r>
            <a:r>
              <a:rPr lang="en-US" altLang="en-US" sz="1800" b="1">
                <a:latin typeface="Courier" pitchFamily="49" charset="0"/>
              </a:rPr>
              <a:t> tail</a:t>
            </a:r>
            <a:br>
              <a:rPr lang="en-US" altLang="en-US" sz="1800" b="1">
                <a:latin typeface="Courier" pitchFamily="49" charset="0"/>
              </a:rPr>
            </a:br>
            <a:r>
              <a:rPr lang="en-US" altLang="en-US" sz="1800" b="1" err="1">
                <a:latin typeface="Courier" pitchFamily="49" charset="0"/>
              </a:rPr>
              <a:t>whereis</a:t>
            </a:r>
            <a:r>
              <a:rPr lang="en-US" altLang="en-US" sz="1800" b="1">
                <a:latin typeface="Courier" pitchFamily="49" charset="0"/>
              </a:rPr>
              <a:t> date</a:t>
            </a:r>
          </a:p>
          <a:p>
            <a:pPr eaLnBrk="1" hangingPunct="1">
              <a:spcBef>
                <a:spcPct val="0"/>
              </a:spcBef>
              <a:spcAft>
                <a:spcPct val="0"/>
              </a:spcAft>
              <a:buClrTx/>
              <a:buSzTx/>
              <a:buFontTx/>
              <a:buNone/>
            </a:pPr>
            <a:endParaRPr lang="en-US" altLang="en-US" b="1">
              <a:latin typeface="Courier" pitchFamily="49" charset="0"/>
            </a:endParaRPr>
          </a:p>
          <a:p>
            <a:pPr eaLnBrk="1" hangingPunct="1">
              <a:spcBef>
                <a:spcPct val="0"/>
              </a:spcBef>
              <a:spcAft>
                <a:spcPct val="0"/>
              </a:spcAft>
              <a:buClrTx/>
              <a:buSzTx/>
              <a:buFontTx/>
              <a:buNone/>
            </a:pPr>
            <a:r>
              <a:rPr lang="en-US" altLang="en-US" b="1">
                <a:latin typeface="Courier" pitchFamily="49" charset="0"/>
              </a:rPr>
              <a:t>date </a:t>
            </a:r>
          </a:p>
          <a:p>
            <a:pPr eaLnBrk="1" hangingPunct="1">
              <a:spcBef>
                <a:spcPct val="0"/>
              </a:spcBef>
              <a:spcAft>
                <a:spcPct val="0"/>
              </a:spcAft>
              <a:buClrTx/>
              <a:buSzTx/>
              <a:buFontTx/>
              <a:buNone/>
            </a:pPr>
            <a:r>
              <a:rPr lang="en-US" altLang="en-US" b="1">
                <a:latin typeface="Courier" pitchFamily="49" charset="0"/>
              </a:rPr>
              <a:t>time date</a:t>
            </a:r>
          </a:p>
          <a:p>
            <a:pPr eaLnBrk="1" hangingPunct="1">
              <a:spcBef>
                <a:spcPct val="0"/>
              </a:spcBef>
              <a:spcAft>
                <a:spcPct val="0"/>
              </a:spcAft>
              <a:buClrTx/>
              <a:buSzTx/>
              <a:buFontTx/>
              <a:buNone/>
            </a:pPr>
            <a:r>
              <a:rPr lang="en-US" altLang="en-US" b="1">
                <a:latin typeface="Courier" pitchFamily="49" charset="0"/>
              </a:rPr>
              <a:t>w</a:t>
            </a:r>
          </a:p>
          <a:p>
            <a:pPr eaLnBrk="1" hangingPunct="1">
              <a:spcBef>
                <a:spcPct val="0"/>
              </a:spcBef>
              <a:spcAft>
                <a:spcPct val="0"/>
              </a:spcAft>
              <a:buClrTx/>
              <a:buSzTx/>
              <a:buFontTx/>
              <a:buNone/>
            </a:pPr>
            <a:r>
              <a:rPr lang="en-US" altLang="en-US" b="1">
                <a:latin typeface="Courier" pitchFamily="49" charset="0"/>
              </a:rPr>
              <a:t>w | </a:t>
            </a:r>
            <a:r>
              <a:rPr lang="en-US" altLang="en-US" b="1" err="1">
                <a:latin typeface="Courier" pitchFamily="49" charset="0"/>
              </a:rPr>
              <a:t>wc</a:t>
            </a:r>
            <a:r>
              <a:rPr lang="en-US" altLang="en-US" b="1">
                <a:latin typeface="Courier" pitchFamily="49" charset="0"/>
              </a:rPr>
              <a:t> -l</a:t>
            </a:r>
          </a:p>
        </p:txBody>
      </p:sp>
    </p:spTree>
    <p:extLst>
      <p:ext uri="{BB962C8B-B14F-4D97-AF65-F5344CB8AC3E}">
        <p14:creationId xmlns:p14="http://schemas.microsoft.com/office/powerpoint/2010/main" val="3432037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Exercise 6</a:t>
            </a:r>
            <a:endParaRPr lang="en-US" sz="4000"/>
          </a:p>
        </p:txBody>
      </p:sp>
      <p:sp>
        <p:nvSpPr>
          <p:cNvPr id="3" name="Slide Number Placeholder 2"/>
          <p:cNvSpPr>
            <a:spLocks noGrp="1"/>
          </p:cNvSpPr>
          <p:nvPr>
            <p:ph type="sldNum" sz="quarter" idx="12"/>
          </p:nvPr>
        </p:nvSpPr>
        <p:spPr/>
        <p:txBody>
          <a:bodyPr/>
          <a:lstStyle/>
          <a:p>
            <a:fld id="{263E268E-DA18-874E-8CBA-6F80F366F288}" type="slidenum">
              <a:rPr lang="en-US" smtClean="0"/>
              <a:t>76</a:t>
            </a:fld>
            <a:endParaRPr lang="en-US"/>
          </a:p>
        </p:txBody>
      </p:sp>
      <p:sp>
        <p:nvSpPr>
          <p:cNvPr id="4" name="Footer Placeholder 3"/>
          <p:cNvSpPr>
            <a:spLocks noGrp="1"/>
          </p:cNvSpPr>
          <p:nvPr>
            <p:ph type="ftr" sz="quarter" idx="11"/>
          </p:nvPr>
        </p:nvSpPr>
        <p:spPr/>
        <p:txBody>
          <a:bodyPr/>
          <a:lstStyle/>
          <a:p>
            <a:r>
              <a:rPr lang="en-US"/>
              <a:t>ITS Research Computing</a:t>
            </a:r>
          </a:p>
        </p:txBody>
      </p:sp>
      <p:sp>
        <p:nvSpPr>
          <p:cNvPr id="9" name="TextBox 8">
            <a:extLst>
              <a:ext uri="{FF2B5EF4-FFF2-40B4-BE49-F238E27FC236}">
                <a16:creationId xmlns:a16="http://schemas.microsoft.com/office/drawing/2014/main" id="{BC4181E6-9BAB-42C8-B6BF-ABD57D13D7E6}"/>
              </a:ext>
            </a:extLst>
          </p:cNvPr>
          <p:cNvSpPr txBox="1"/>
          <p:nvPr/>
        </p:nvSpPr>
        <p:spPr>
          <a:xfrm>
            <a:off x="263527" y="1254298"/>
            <a:ext cx="8791576" cy="5170646"/>
          </a:xfrm>
          <a:prstGeom prst="rect">
            <a:avLst/>
          </a:prstGeom>
          <a:noFill/>
        </p:spPr>
        <p:txBody>
          <a:bodyPr wrap="square">
            <a:spAutoFit/>
          </a:bodyPr>
          <a:lstStyle/>
          <a:p>
            <a:pPr eaLnBrk="1" hangingPunct="1">
              <a:spcBef>
                <a:spcPct val="0"/>
              </a:spcBef>
              <a:spcAft>
                <a:spcPct val="0"/>
              </a:spcAft>
              <a:buClrTx/>
              <a:buSzTx/>
              <a:buFontTx/>
              <a:buNone/>
            </a:pPr>
            <a:r>
              <a:rPr lang="en-US" altLang="en-US" sz="2400">
                <a:solidFill>
                  <a:schemeClr val="accent5">
                    <a:lumMod val="25000"/>
                  </a:schemeClr>
                </a:solidFill>
              </a:rPr>
              <a:t>Try these commands:</a:t>
            </a:r>
          </a:p>
          <a:p>
            <a:pPr eaLnBrk="1" hangingPunct="1">
              <a:spcBef>
                <a:spcPct val="0"/>
              </a:spcBef>
              <a:spcAft>
                <a:spcPct val="0"/>
              </a:spcAft>
              <a:buClrTx/>
              <a:buSzTx/>
              <a:buFontTx/>
              <a:buNone/>
            </a:pPr>
            <a:endParaRPr lang="en-US" altLang="en-US" b="1">
              <a:solidFill>
                <a:srgbClr val="FF0000"/>
              </a:solidFill>
              <a:latin typeface="Courier" pitchFamily="49" charset="0"/>
            </a:endParaRPr>
          </a:p>
          <a:p>
            <a:pPr eaLnBrk="1" hangingPunct="1">
              <a:spcBef>
                <a:spcPct val="0"/>
              </a:spcBef>
              <a:spcAft>
                <a:spcPct val="0"/>
              </a:spcAft>
              <a:buClrTx/>
              <a:buSzTx/>
              <a:buFontTx/>
              <a:buNone/>
            </a:pPr>
            <a:r>
              <a:rPr lang="en-US" altLang="en-US" sz="1800" b="1">
                <a:latin typeface="Courier" pitchFamily="49" charset="0"/>
              </a:rPr>
              <a:t>cd</a:t>
            </a:r>
            <a:br>
              <a:rPr lang="en-US" altLang="en-US" sz="1800" b="1">
                <a:latin typeface="Courier" pitchFamily="49" charset="0"/>
              </a:rPr>
            </a:br>
            <a:r>
              <a:rPr lang="en-US" altLang="en-US" sz="1800" b="1" err="1">
                <a:latin typeface="Courier" pitchFamily="49" charset="0"/>
              </a:rPr>
              <a:t>mkdir</a:t>
            </a:r>
            <a:r>
              <a:rPr lang="en-US" altLang="en-US" sz="1800" b="1">
                <a:latin typeface="Courier" pitchFamily="49" charset="0"/>
              </a:rPr>
              <a:t> </a:t>
            </a:r>
            <a:r>
              <a:rPr lang="en-US" altLang="en-US" sz="1800" b="1" err="1">
                <a:latin typeface="Courier" pitchFamily="49" charset="0"/>
              </a:rPr>
              <a:t>tar_dir</a:t>
            </a:r>
            <a:br>
              <a:rPr lang="en-US" altLang="en-US" sz="1800" b="1">
                <a:latin typeface="Courier" pitchFamily="49" charset="0"/>
              </a:rPr>
            </a:br>
            <a:r>
              <a:rPr lang="en-US" altLang="en-US" sz="1800" b="1">
                <a:latin typeface="Courier" pitchFamily="49" charset="0"/>
              </a:rPr>
              <a:t>cd </a:t>
            </a:r>
            <a:r>
              <a:rPr lang="en-US" altLang="en-US" sz="1800" b="1" err="1">
                <a:latin typeface="Courier" pitchFamily="49" charset="0"/>
              </a:rPr>
              <a:t>tar_dir</a:t>
            </a:r>
            <a:br>
              <a:rPr lang="en-US" altLang="en-US" sz="1800" b="1">
                <a:latin typeface="Courier" pitchFamily="49" charset="0"/>
              </a:rPr>
            </a:br>
            <a:r>
              <a:rPr lang="en-US" altLang="en-US" sz="1800" b="1">
                <a:latin typeface="Courier" pitchFamily="49" charset="0"/>
              </a:rPr>
              <a:t>echo hello world &gt; file1</a:t>
            </a:r>
            <a:br>
              <a:rPr lang="en-US" altLang="en-US" sz="1800" b="1">
                <a:latin typeface="Courier" pitchFamily="49" charset="0"/>
              </a:rPr>
            </a:br>
            <a:r>
              <a:rPr lang="en-US" altLang="en-US" sz="1800" b="1">
                <a:latin typeface="Courier" pitchFamily="49" charset="0"/>
              </a:rPr>
              <a:t>echo tar heel &gt; file2</a:t>
            </a:r>
            <a:br>
              <a:rPr lang="en-US" altLang="en-US" sz="1800" b="1">
                <a:latin typeface="Courier" pitchFamily="49" charset="0"/>
              </a:rPr>
            </a:br>
            <a:r>
              <a:rPr lang="en-US" altLang="en-US" sz="1800" b="1">
                <a:latin typeface="Courier" pitchFamily="49" charset="0"/>
              </a:rPr>
              <a:t>echo UNC-CH &gt; file3</a:t>
            </a:r>
            <a:br>
              <a:rPr lang="en-US" altLang="en-US" sz="1800" b="1">
                <a:latin typeface="Courier" pitchFamily="49" charset="0"/>
              </a:rPr>
            </a:br>
            <a:r>
              <a:rPr lang="en-US" altLang="en-US" sz="1800" b="1">
                <a:latin typeface="Courier" pitchFamily="49" charset="0"/>
              </a:rPr>
              <a:t>cat file1 file2 file3 &gt; file4</a:t>
            </a:r>
            <a:br>
              <a:rPr lang="en-US" altLang="en-US" sz="1800" b="1">
                <a:latin typeface="Courier" pitchFamily="49" charset="0"/>
              </a:rPr>
            </a:br>
            <a:r>
              <a:rPr lang="en-US" altLang="en-US" sz="1800" b="1">
                <a:latin typeface="Courier" pitchFamily="49" charset="0"/>
              </a:rPr>
              <a:t>ls –alt</a:t>
            </a:r>
            <a:br>
              <a:rPr lang="en-US" altLang="en-US" sz="1800" b="1">
                <a:latin typeface="Courier" pitchFamily="49" charset="0"/>
              </a:rPr>
            </a:br>
            <a:r>
              <a:rPr lang="en-US" altLang="en-US" sz="1800" b="1">
                <a:latin typeface="Courier" pitchFamily="49" charset="0"/>
              </a:rPr>
              <a:t>cd</a:t>
            </a:r>
            <a:br>
              <a:rPr lang="en-US" altLang="en-US" sz="1800" b="1">
                <a:latin typeface="Courier" pitchFamily="49" charset="0"/>
              </a:rPr>
            </a:br>
            <a:r>
              <a:rPr lang="en-US" altLang="en-US" sz="1800" b="1">
                <a:latin typeface="Courier" pitchFamily="49" charset="0"/>
              </a:rPr>
              <a:t>tar -</a:t>
            </a:r>
            <a:r>
              <a:rPr lang="en-US" altLang="en-US" sz="1800" b="1" err="1">
                <a:latin typeface="Courier" pitchFamily="49" charset="0"/>
              </a:rPr>
              <a:t>cvf</a:t>
            </a:r>
            <a:r>
              <a:rPr lang="en-US" altLang="en-US" sz="1800" b="1">
                <a:latin typeface="Courier" pitchFamily="49" charset="0"/>
              </a:rPr>
              <a:t> tar_dir.tar </a:t>
            </a:r>
            <a:r>
              <a:rPr lang="en-US" altLang="en-US" sz="1800" b="1" err="1">
                <a:latin typeface="Courier" pitchFamily="49" charset="0"/>
              </a:rPr>
              <a:t>tar_dir</a:t>
            </a:r>
            <a:br>
              <a:rPr lang="en-US" altLang="en-US" sz="1800" b="1">
                <a:latin typeface="Courier" pitchFamily="49" charset="0"/>
              </a:rPr>
            </a:br>
            <a:r>
              <a:rPr lang="en-US" altLang="en-US" sz="1800" b="1">
                <a:latin typeface="Courier" pitchFamily="49" charset="0"/>
              </a:rPr>
              <a:t>rm -r </a:t>
            </a:r>
            <a:r>
              <a:rPr lang="en-US" altLang="en-US" sz="1800" b="1" err="1">
                <a:latin typeface="Courier" pitchFamily="49" charset="0"/>
              </a:rPr>
              <a:t>tar_dir</a:t>
            </a:r>
            <a:br>
              <a:rPr lang="en-US" altLang="en-US" sz="1800" b="1">
                <a:latin typeface="Courier" pitchFamily="49" charset="0"/>
              </a:rPr>
            </a:br>
            <a:r>
              <a:rPr lang="en-US" altLang="en-US" sz="1800" b="1">
                <a:latin typeface="Courier" pitchFamily="49" charset="0"/>
              </a:rPr>
              <a:t>ls –alt | more</a:t>
            </a:r>
            <a:br>
              <a:rPr lang="en-US" altLang="en-US" sz="1800" b="1">
                <a:latin typeface="Courier" pitchFamily="49" charset="0"/>
              </a:rPr>
            </a:br>
            <a:r>
              <a:rPr lang="en-US" altLang="en-US" sz="1800" b="1">
                <a:latin typeface="Courier" pitchFamily="49" charset="0"/>
              </a:rPr>
              <a:t>tar -</a:t>
            </a:r>
            <a:r>
              <a:rPr lang="en-US" altLang="en-US" sz="1800" b="1" err="1">
                <a:latin typeface="Courier" pitchFamily="49" charset="0"/>
              </a:rPr>
              <a:t>xvf</a:t>
            </a:r>
            <a:r>
              <a:rPr lang="en-US" altLang="en-US" sz="1800" b="1">
                <a:latin typeface="Courier" pitchFamily="49" charset="0"/>
              </a:rPr>
              <a:t> tar_dir.tar</a:t>
            </a:r>
            <a:br>
              <a:rPr lang="en-US" altLang="en-US" sz="1800" b="1">
                <a:latin typeface="Courier" pitchFamily="49" charset="0"/>
              </a:rPr>
            </a:br>
            <a:r>
              <a:rPr lang="en-US" altLang="en-US" sz="1800" b="1">
                <a:latin typeface="Courier" pitchFamily="49" charset="0"/>
              </a:rPr>
              <a:t>ls –alt</a:t>
            </a:r>
          </a:p>
          <a:p>
            <a:pPr eaLnBrk="1" hangingPunct="1">
              <a:spcBef>
                <a:spcPct val="0"/>
              </a:spcBef>
              <a:spcAft>
                <a:spcPct val="0"/>
              </a:spcAft>
              <a:buClrTx/>
              <a:buSzTx/>
              <a:buFontTx/>
              <a:buNone/>
            </a:pPr>
            <a:r>
              <a:rPr lang="en-US" altLang="en-US" b="1">
                <a:latin typeface="Courier" pitchFamily="49" charset="0"/>
              </a:rPr>
              <a:t>who</a:t>
            </a:r>
          </a:p>
          <a:p>
            <a:pPr eaLnBrk="1" hangingPunct="1">
              <a:spcBef>
                <a:spcPct val="0"/>
              </a:spcBef>
              <a:spcAft>
                <a:spcPct val="0"/>
              </a:spcAft>
              <a:buClrTx/>
              <a:buSzTx/>
              <a:buFontTx/>
              <a:buNone/>
            </a:pPr>
            <a:endParaRPr lang="en-US" altLang="en-US" sz="1800" b="1">
              <a:latin typeface="Courier" pitchFamily="49" charset="0"/>
            </a:endParaRPr>
          </a:p>
        </p:txBody>
      </p:sp>
    </p:spTree>
    <p:extLst>
      <p:ext uri="{BB962C8B-B14F-4D97-AF65-F5344CB8AC3E}">
        <p14:creationId xmlns:p14="http://schemas.microsoft.com/office/powerpoint/2010/main" val="1865165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52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Some Unix/Linux History, 1</a:t>
            </a:r>
            <a:endParaRPr lang="en-US" sz="4000"/>
          </a:p>
        </p:txBody>
      </p:sp>
      <p:sp>
        <p:nvSpPr>
          <p:cNvPr id="7" name="Content Placeholder 6"/>
          <p:cNvSpPr>
            <a:spLocks noGrp="1"/>
          </p:cNvSpPr>
          <p:nvPr>
            <p:ph idx="1"/>
          </p:nvPr>
        </p:nvSpPr>
        <p:spPr>
          <a:xfrm>
            <a:off x="263527" y="1321971"/>
            <a:ext cx="4200525" cy="4478016"/>
          </a:xfrm>
        </p:spPr>
        <p:txBody>
          <a:bodyPr>
            <a:normAutofit fontScale="70000" lnSpcReduction="20000"/>
          </a:bodyPr>
          <a:lstStyle/>
          <a:p>
            <a:pPr eaLnBrk="1" hangingPunct="1"/>
            <a:r>
              <a:rPr lang="en-US" altLang="en-US" sz="2800">
                <a:solidFill>
                  <a:schemeClr val="tx1"/>
                </a:solidFill>
              </a:rPr>
              <a:t>1991</a:t>
            </a:r>
            <a:r>
              <a:rPr lang="en-US" altLang="en-US" sz="2800">
                <a:solidFill>
                  <a:schemeClr val="accent5">
                    <a:lumMod val="25000"/>
                  </a:schemeClr>
                </a:solidFill>
              </a:rPr>
              <a:t> - Linux was introduced by Linus Torvalds, a student in Finland, who posted to the </a:t>
            </a:r>
            <a:r>
              <a:rPr lang="en-US" altLang="en-US" sz="2800" err="1">
                <a:solidFill>
                  <a:schemeClr val="accent5">
                    <a:lumMod val="25000"/>
                  </a:schemeClr>
                </a:solidFill>
              </a:rPr>
              <a:t>comp.os.minix</a:t>
            </a:r>
            <a:r>
              <a:rPr lang="en-US" altLang="en-US" sz="2800">
                <a:solidFill>
                  <a:schemeClr val="accent5">
                    <a:lumMod val="25000"/>
                  </a:schemeClr>
                </a:solidFill>
              </a:rPr>
              <a:t>:</a:t>
            </a:r>
          </a:p>
          <a:p>
            <a:pPr eaLnBrk="1" hangingPunct="1"/>
            <a:endParaRPr lang="en-US" altLang="en-US" sz="2800">
              <a:solidFill>
                <a:schemeClr val="accent5">
                  <a:lumMod val="25000"/>
                </a:schemeClr>
              </a:solidFill>
            </a:endParaRPr>
          </a:p>
          <a:p>
            <a:pPr marL="785495" lvl="1" indent="-302895" eaLnBrk="1" hangingPunct="1"/>
            <a:r>
              <a:rPr lang="en-US" altLang="en-US" sz="2400">
                <a:solidFill>
                  <a:schemeClr val="accent5">
                    <a:lumMod val="25000"/>
                  </a:schemeClr>
                </a:solidFill>
              </a:rPr>
              <a:t>"Hello everybody out there using </a:t>
            </a:r>
            <a:r>
              <a:rPr lang="en-US" altLang="en-US" sz="2400" err="1">
                <a:solidFill>
                  <a:schemeClr val="accent5">
                    <a:lumMod val="25000"/>
                  </a:schemeClr>
                </a:solidFill>
              </a:rPr>
              <a:t>minix</a:t>
            </a:r>
            <a:r>
              <a:rPr lang="en-US" altLang="en-US" sz="2400">
                <a:solidFill>
                  <a:schemeClr val="accent5">
                    <a:lumMod val="25000"/>
                  </a:schemeClr>
                </a:solidFill>
              </a:rPr>
              <a:t> - I'm doing a (free) operating system (just a hobby, won't be big and professional like gnu) for 386(486) AT clones…“</a:t>
            </a:r>
          </a:p>
          <a:p>
            <a:pPr marL="785495" lvl="1" indent="-302895" eaLnBrk="1" hangingPunct="1"/>
            <a:endParaRPr lang="en-US" altLang="en-US" sz="2400">
              <a:solidFill>
                <a:schemeClr val="accent5">
                  <a:lumMod val="25000"/>
                </a:schemeClr>
              </a:solidFill>
            </a:endParaRPr>
          </a:p>
          <a:p>
            <a:pPr eaLnBrk="1" hangingPunct="1"/>
            <a:r>
              <a:rPr lang="en-US" altLang="en-US" sz="2800">
                <a:solidFill>
                  <a:schemeClr val="tx1"/>
                </a:solidFill>
              </a:rPr>
              <a:t>1993</a:t>
            </a:r>
            <a:r>
              <a:rPr lang="en-US" altLang="en-US" sz="2800">
                <a:solidFill>
                  <a:schemeClr val="accent5">
                    <a:lumMod val="25000"/>
                  </a:schemeClr>
                </a:solidFill>
              </a:rPr>
              <a:t> – FreeBSD project was coordinated by Nate Williams, Rod Grimes, and Jordan Hubbard for running on 386 machines.</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8</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6">
            <a:extLst>
              <a:ext uri="{FF2B5EF4-FFF2-40B4-BE49-F238E27FC236}">
                <a16:creationId xmlns:a16="http://schemas.microsoft.com/office/drawing/2014/main" id="{277B73D4-6E81-4A13-B930-F11767C65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49" y="2120323"/>
            <a:ext cx="42481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72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sz="4000"/>
              <a:t>Some Unix/Linux History, 3</a:t>
            </a:r>
            <a:endParaRPr lang="en-US" sz="4000"/>
          </a:p>
        </p:txBody>
      </p:sp>
      <p:sp>
        <p:nvSpPr>
          <p:cNvPr id="7" name="Content Placeholder 6"/>
          <p:cNvSpPr>
            <a:spLocks noGrp="1"/>
          </p:cNvSpPr>
          <p:nvPr>
            <p:ph idx="1"/>
          </p:nvPr>
        </p:nvSpPr>
        <p:spPr>
          <a:xfrm>
            <a:off x="352424" y="1481137"/>
            <a:ext cx="5736649" cy="4722235"/>
          </a:xfrm>
        </p:spPr>
        <p:txBody>
          <a:bodyPr>
            <a:normAutofit fontScale="92500" lnSpcReduction="10000"/>
          </a:bodyPr>
          <a:lstStyle/>
          <a:p>
            <a:pPr eaLnBrk="1" hangingPunct="1"/>
            <a:r>
              <a:rPr lang="en-US" altLang="en-US" sz="3100">
                <a:solidFill>
                  <a:schemeClr val="accent5">
                    <a:lumMod val="25000"/>
                  </a:schemeClr>
                </a:solidFill>
              </a:rPr>
              <a:t>The </a:t>
            </a:r>
            <a:r>
              <a:rPr lang="en-US" altLang="en-US" sz="3100">
                <a:solidFill>
                  <a:schemeClr val="tx1"/>
                </a:solidFill>
              </a:rPr>
              <a:t>GNU</a:t>
            </a:r>
            <a:r>
              <a:rPr lang="en-US" altLang="en-US" sz="3100">
                <a:solidFill>
                  <a:schemeClr val="accent5">
                    <a:lumMod val="25000"/>
                  </a:schemeClr>
                </a:solidFill>
              </a:rPr>
              <a:t> (Gnu’s Not Unix) was an effort to develop free and open source applications. </a:t>
            </a:r>
          </a:p>
          <a:p>
            <a:pPr eaLnBrk="1" hangingPunct="1"/>
            <a:r>
              <a:rPr lang="en-US" altLang="en-US" sz="3100">
                <a:solidFill>
                  <a:schemeClr val="accent5">
                    <a:lumMod val="25000"/>
                  </a:schemeClr>
                </a:solidFill>
              </a:rPr>
              <a:t>Torvalds combined his </a:t>
            </a:r>
            <a:r>
              <a:rPr lang="en-US" altLang="en-US" sz="3100">
                <a:solidFill>
                  <a:schemeClr val="tx1"/>
                </a:solidFill>
              </a:rPr>
              <a:t>kernel with GNU software</a:t>
            </a:r>
            <a:r>
              <a:rPr lang="en-US" altLang="en-US" sz="3100">
                <a:solidFill>
                  <a:schemeClr val="accent5">
                    <a:lumMod val="25000"/>
                  </a:schemeClr>
                </a:solidFill>
              </a:rPr>
              <a:t> from Richard Stallman (of emacs fame) and the Free Software Foundation, and Linux was off and running.</a:t>
            </a:r>
          </a:p>
          <a:p>
            <a:pPr eaLnBrk="1" hangingPunct="1"/>
            <a:r>
              <a:rPr lang="en-US" altLang="en-US" sz="3100">
                <a:solidFill>
                  <a:schemeClr val="accent5">
                    <a:lumMod val="25000"/>
                  </a:schemeClr>
                </a:solidFill>
              </a:rPr>
              <a:t>Linux grows with contributions world-wide</a:t>
            </a:r>
          </a:p>
          <a:p>
            <a:endParaRPr lang="en-US"/>
          </a:p>
        </p:txBody>
      </p:sp>
      <p:sp>
        <p:nvSpPr>
          <p:cNvPr id="3" name="Slide Number Placeholder 2"/>
          <p:cNvSpPr>
            <a:spLocks noGrp="1"/>
          </p:cNvSpPr>
          <p:nvPr>
            <p:ph type="sldNum" sz="quarter" idx="12"/>
          </p:nvPr>
        </p:nvSpPr>
        <p:spPr/>
        <p:txBody>
          <a:bodyPr/>
          <a:lstStyle/>
          <a:p>
            <a:fld id="{263E268E-DA18-874E-8CBA-6F80F366F288}" type="slidenum">
              <a:rPr lang="en-US" smtClean="0"/>
              <a:t>9</a:t>
            </a:fld>
            <a:endParaRPr lang="en-US"/>
          </a:p>
        </p:txBody>
      </p:sp>
      <p:sp>
        <p:nvSpPr>
          <p:cNvPr id="4" name="Footer Placeholder 3"/>
          <p:cNvSpPr>
            <a:spLocks noGrp="1"/>
          </p:cNvSpPr>
          <p:nvPr>
            <p:ph type="ftr" sz="quarter" idx="11"/>
          </p:nvPr>
        </p:nvSpPr>
        <p:spPr/>
        <p:txBody>
          <a:bodyPr/>
          <a:lstStyle/>
          <a:p>
            <a:r>
              <a:rPr lang="en-US"/>
              <a:t>ITS Research Computing</a:t>
            </a:r>
          </a:p>
        </p:txBody>
      </p:sp>
      <p:pic>
        <p:nvPicPr>
          <p:cNvPr id="8" name="Picture 4">
            <a:extLst>
              <a:ext uri="{FF2B5EF4-FFF2-40B4-BE49-F238E27FC236}">
                <a16:creationId xmlns:a16="http://schemas.microsoft.com/office/drawing/2014/main" id="{F23B05A5-B385-41F1-AA6C-0E5F24663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08" t="10960"/>
          <a:stretch>
            <a:fillRect/>
          </a:stretch>
        </p:blipFill>
        <p:spPr bwMode="auto">
          <a:xfrm>
            <a:off x="5987098" y="2077713"/>
            <a:ext cx="291306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502645"/>
      </p:ext>
    </p:extLst>
  </p:cSld>
  <p:clrMapOvr>
    <a:masterClrMapping/>
  </p:clrMapOvr>
</p:sld>
</file>

<file path=ppt/theme/theme1.xml><?xml version="1.0" encoding="utf-8"?>
<a:theme xmlns:a="http://schemas.openxmlformats.org/drawingml/2006/main" name="Title Slide 1">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Slide 1">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vider Slide 2">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lit Text">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xt">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 Imag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95BB769DF30048ADDB682BED2D03BF" ma:contentTypeVersion="11" ma:contentTypeDescription="Create a new document." ma:contentTypeScope="" ma:versionID="2319ce82189c8e6062bcb89fb5997e9a">
  <xsd:schema xmlns:xsd="http://www.w3.org/2001/XMLSchema" xmlns:xs="http://www.w3.org/2001/XMLSchema" xmlns:p="http://schemas.microsoft.com/office/2006/metadata/properties" xmlns:ns3="e525f45e-12aa-43f1-99a0-18fd9df9a174" xmlns:ns4="8692fb02-64ee-477a-8829-0b8419474116" targetNamespace="http://schemas.microsoft.com/office/2006/metadata/properties" ma:root="true" ma:fieldsID="16078882ac0d0536d0ace745fb5bb2fb" ns3:_="" ns4:_="">
    <xsd:import namespace="e525f45e-12aa-43f1-99a0-18fd9df9a174"/>
    <xsd:import namespace="8692fb02-64ee-477a-8829-0b841947411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5f45e-12aa-43f1-99a0-18fd9df9a1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2fb02-64ee-477a-8829-0b84194741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98C1C36D-4030-4C9B-905F-0AEA54AFE1B0}">
  <ds:schemaRefs>
    <ds:schemaRef ds:uri="8692fb02-64ee-477a-8829-0b8419474116"/>
    <ds:schemaRef ds:uri="e525f45e-12aa-43f1-99a0-18fd9df9a1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6F2769-7194-4217-93D3-3AF3A4742282}">
  <ds:schemaRefs>
    <ds:schemaRef ds:uri="8692fb02-64ee-477a-8829-0b8419474116"/>
    <ds:schemaRef ds:uri="e525f45e-12aa-43f1-99a0-18fd9df9a1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TotalTime>
  <Words>5453</Words>
  <PresentationFormat>On-screen Show (4:3)</PresentationFormat>
  <Paragraphs>708</Paragraphs>
  <Slides>77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77</vt:i4>
      </vt:variant>
    </vt:vector>
  </HeadingPairs>
  <TitlesOfParts>
    <vt:vector size="90" baseType="lpstr">
      <vt:lpstr>Arial</vt:lpstr>
      <vt:lpstr>Calibri</vt:lpstr>
      <vt:lpstr>Cambria</vt:lpstr>
      <vt:lpstr>Courier</vt:lpstr>
      <vt:lpstr>Courier New</vt:lpstr>
      <vt:lpstr>Times New Roman</vt:lpstr>
      <vt:lpstr>Title Slide 1</vt:lpstr>
      <vt:lpstr>Divider Slide 1</vt:lpstr>
      <vt:lpstr>Divider Slide 2</vt:lpstr>
      <vt:lpstr>Split Text</vt:lpstr>
      <vt:lpstr>Text</vt:lpstr>
      <vt:lpstr>Text / Image</vt:lpstr>
      <vt:lpstr>Closing Slide</vt:lpstr>
      <vt:lpstr>Introduction to Linux CD Poon, Mark Reed, William Schulz    https://its.unc.edu/research-computing/</vt:lpstr>
      <vt:lpstr>Course Design and Logistics</vt:lpstr>
      <vt:lpstr>Course Outline</vt:lpstr>
      <vt:lpstr>Objectives</vt:lpstr>
      <vt:lpstr>What is an OS (operating system)?</vt:lpstr>
      <vt:lpstr>Some Operating Systems</vt:lpstr>
      <vt:lpstr>Some Unix/Linux History, 0</vt:lpstr>
      <vt:lpstr>Some Unix/Linux History, 1</vt:lpstr>
      <vt:lpstr>Some Unix/Linux History, 3</vt:lpstr>
      <vt:lpstr>Key Features of Linux</vt:lpstr>
      <vt:lpstr>Variations on a Theme</vt:lpstr>
      <vt:lpstr>Some Linux distributions</vt:lpstr>
      <vt:lpstr>User Interface</vt:lpstr>
      <vt:lpstr>Shell</vt:lpstr>
      <vt:lpstr>The OS as Onion</vt:lpstr>
      <vt:lpstr>Example Linux commands</vt:lpstr>
      <vt:lpstr>Example Linux commands</vt:lpstr>
      <vt:lpstr>Hierarchical File System</vt:lpstr>
      <vt:lpstr>Commands in General</vt:lpstr>
      <vt:lpstr>A Command to Explain Commands</vt:lpstr>
      <vt:lpstr>Clusters and Batch Submission</vt:lpstr>
      <vt:lpstr>Working with Files and Directories</vt:lpstr>
      <vt:lpstr>pwd – Print Working Directory</vt:lpstr>
      <vt:lpstr>cd – Change Directory</vt:lpstr>
      <vt:lpstr>cd Examples</vt:lpstr>
      <vt:lpstr>ls -- List </vt:lpstr>
      <vt:lpstr>ls – Useful Options</vt:lpstr>
      <vt:lpstr>ls -al</vt:lpstr>
      <vt:lpstr>ls -l  List Contents in Long Form</vt:lpstr>
      <vt:lpstr>mkdir Make directory</vt:lpstr>
      <vt:lpstr>mkdir Example</vt:lpstr>
      <vt:lpstr>Rmdir  Remove Empty Directories rm –r  Remove Files or Directories</vt:lpstr>
      <vt:lpstr>Lab Exercises</vt:lpstr>
      <vt:lpstr>Exercise 1</vt:lpstr>
      <vt:lpstr>Exercise 2</vt:lpstr>
      <vt:lpstr>Wildcards</vt:lpstr>
      <vt:lpstr>Wildcard Examples</vt:lpstr>
      <vt:lpstr>cp Copy</vt:lpstr>
      <vt:lpstr>mv Move / Rename</vt:lpstr>
      <vt:lpstr>rm Remove</vt:lpstr>
      <vt:lpstr>scp Secure Copy</vt:lpstr>
      <vt:lpstr>cat Concatenate</vt:lpstr>
      <vt:lpstr>more and less</vt:lpstr>
      <vt:lpstr>More of more and less</vt:lpstr>
      <vt:lpstr>head and tail</vt:lpstr>
      <vt:lpstr>chmod Change Mode</vt:lpstr>
      <vt:lpstr>ls -l  List Contents in Long Form</vt:lpstr>
      <vt:lpstr>chmod Change File Permissions</vt:lpstr>
      <vt:lpstr>chown Change Owner</vt:lpstr>
      <vt:lpstr>chgrp Change Group</vt:lpstr>
      <vt:lpstr>find</vt:lpstr>
      <vt:lpstr>find</vt:lpstr>
      <vt:lpstr>locate</vt:lpstr>
      <vt:lpstr>which and whereis</vt:lpstr>
      <vt:lpstr>tar Tape Archive</vt:lpstr>
      <vt:lpstr>tar</vt:lpstr>
      <vt:lpstr>tar Examples</vt:lpstr>
      <vt:lpstr>compress and gzip</vt:lpstr>
      <vt:lpstr>sort</vt:lpstr>
      <vt:lpstr>Redirection Operations (I/O) </vt:lpstr>
      <vt:lpstr>Redirection and Pipes</vt:lpstr>
      <vt:lpstr>Redirection and Pipes</vt:lpstr>
      <vt:lpstr>Redirection and Pipe Examples</vt:lpstr>
      <vt:lpstr>Jobs and Processes</vt:lpstr>
      <vt:lpstr>ps Process Status</vt:lpstr>
      <vt:lpstr>kill, pkill and ctrl-C Commands</vt:lpstr>
      <vt:lpstr>bg, fg, ctrl-Z, and &amp; Commands</vt:lpstr>
      <vt:lpstr>jobs Command</vt:lpstr>
      <vt:lpstr>history Command</vt:lpstr>
      <vt:lpstr>File Completion</vt:lpstr>
      <vt:lpstr>Alias Command</vt:lpstr>
      <vt:lpstr>Environment Variables</vt:lpstr>
      <vt:lpstr>Exercise 3</vt:lpstr>
      <vt:lpstr>Exercise 4</vt:lpstr>
      <vt:lpstr>Exercise 5</vt:lpstr>
      <vt:lpstr>Exercise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terms:modified xsi:type="dcterms:W3CDTF">2021-08-16T14:58:21Z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0x0101004395BB769DF30048ADDB682BED2D03BF</vt:lpwstr>
  </property>
</Properties>
</file>