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9287-2FE0-422C-8C39-26E06B11AE73}" type="datetimeFigureOut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4A2D-49A7-4E62-AFDE-885A894E2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Perl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ROACH</a:t>
            </a:r>
          </a:p>
          <a:p>
            <a:r>
              <a:rPr lang="en-US" dirty="0" smtClean="0"/>
              <a:t>28 November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03_arrays.pl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03_arrays.pl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my </a:t>
            </a:r>
            <a:r>
              <a:rPr lang="en-US" dirty="0"/>
              <a:t>@a = (1,2,3,4,5);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"@a\n";</a:t>
            </a:r>
          </a:p>
          <a:p>
            <a:endParaRPr lang="en-US" dirty="0"/>
          </a:p>
          <a:p>
            <a:pPr>
              <a:buNone/>
            </a:pPr>
            <a:r>
              <a:rPr lang="pt-BR" dirty="0"/>
              <a:t>print '$a[0] $a[1] $a[2] $a[3] $a[4]:';</a:t>
            </a:r>
          </a:p>
          <a:p>
            <a:pPr>
              <a:buNone/>
            </a:pPr>
            <a:r>
              <a:rPr lang="pt-BR" dirty="0"/>
              <a:t>print "\t$a[0] $a[1] $a[2] $a[3] $a[4]\n";</a:t>
            </a:r>
          </a:p>
          <a:p>
            <a:endParaRPr lang="en-US" dirty="0"/>
          </a:p>
          <a:p>
            <a:pPr>
              <a:buNone/>
            </a:pPr>
            <a:r>
              <a:rPr lang="pt-BR" dirty="0"/>
              <a:t>print '$a[-1] $a[-2] $a[-3] $a[-4] $a[-5]:';</a:t>
            </a:r>
          </a:p>
          <a:p>
            <a:pPr>
              <a:buNone/>
            </a:pPr>
            <a:r>
              <a:rPr lang="pt-BR" dirty="0"/>
              <a:t>print "\t$a[-1] $a[-2] $a[-3] $a[-4] $a[-5]\n";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len_a</a:t>
            </a:r>
            <a:r>
              <a:rPr lang="en-US" dirty="0"/>
              <a:t> = scalar(@a);</a:t>
            </a:r>
          </a:p>
          <a:p>
            <a:pPr>
              <a:buNone/>
            </a:pPr>
            <a:r>
              <a:rPr lang="en-US" dirty="0"/>
              <a:t>for (my $</a:t>
            </a:r>
            <a:r>
              <a:rPr lang="en-US" dirty="0" err="1"/>
              <a:t>i</a:t>
            </a:r>
            <a:r>
              <a:rPr lang="en-US" dirty="0"/>
              <a:t>=0; $</a:t>
            </a:r>
            <a:r>
              <a:rPr lang="en-US" dirty="0" err="1"/>
              <a:t>i</a:t>
            </a:r>
            <a:r>
              <a:rPr lang="en-US" dirty="0"/>
              <a:t>&lt;$</a:t>
            </a:r>
            <a:r>
              <a:rPr lang="en-US" dirty="0" err="1"/>
              <a:t>len_a</a:t>
            </a:r>
            <a:r>
              <a:rPr lang="en-US" dirty="0"/>
              <a:t>; $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>
              <a:buNone/>
            </a:pPr>
            <a:r>
              <a:rPr lang="en-US" dirty="0"/>
              <a:t>    print "$a[$</a:t>
            </a:r>
            <a:r>
              <a:rPr lang="en-US" dirty="0" err="1"/>
              <a:t>i</a:t>
            </a:r>
            <a:r>
              <a:rPr lang="en-US" dirty="0"/>
              <a:t>] ";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print "\n";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Arrays are variables that hold more than one value</a:t>
            </a:r>
          </a:p>
          <a:p>
            <a:r>
              <a:rPr lang="en-US" dirty="0" smtClean="0"/>
              <a:t>Individual values are indexed by an integer</a:t>
            </a:r>
          </a:p>
          <a:p>
            <a:r>
              <a:rPr lang="en-US" dirty="0" smtClean="0"/>
              <a:t>Array is @a</a:t>
            </a:r>
          </a:p>
          <a:p>
            <a:r>
              <a:rPr lang="en-US" dirty="0" smtClean="0"/>
              <a:t>First element is $a[0]</a:t>
            </a:r>
          </a:p>
          <a:p>
            <a:r>
              <a:rPr lang="en-US" dirty="0" smtClean="0"/>
              <a:t>Arrays can store numbers and strings</a:t>
            </a:r>
          </a:p>
          <a:p>
            <a:r>
              <a:rPr lang="en-US" dirty="0" smtClean="0"/>
              <a:t>Index must always be integer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04_hashes.pl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04_hashes.pl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my </a:t>
            </a:r>
            <a:r>
              <a:rPr lang="en-US" dirty="0"/>
              <a:t>%a = ('one'=&gt;1, 'two'=&gt;2, 'three'=&gt;3, 'four'=&gt;4, 'five'=&gt;5);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"%a\n";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'$a{\'one\'} $a{\'two\'} $a{\'three\'} $a{\'four\'} $a{\'five\'}:';</a:t>
            </a:r>
          </a:p>
          <a:p>
            <a:pPr>
              <a:buNone/>
            </a:pPr>
            <a:r>
              <a:rPr lang="en-US" dirty="0"/>
              <a:t>print "\</a:t>
            </a:r>
            <a:r>
              <a:rPr lang="en-US" dirty="0" err="1"/>
              <a:t>t$a</a:t>
            </a:r>
            <a:r>
              <a:rPr lang="en-US" dirty="0"/>
              <a:t>{'one'} $a{'two'} $a{'three'} $a{'four'} $a{'five'}\n\n";</a:t>
            </a:r>
          </a:p>
          <a:p>
            <a:endParaRPr lang="en-US" dirty="0"/>
          </a:p>
          <a:p>
            <a:pPr>
              <a:buNone/>
            </a:pPr>
            <a:r>
              <a:rPr lang="en-US" dirty="0" err="1"/>
              <a:t>foreach</a:t>
            </a:r>
            <a:r>
              <a:rPr lang="en-US" dirty="0"/>
              <a:t> (keys %a) {</a:t>
            </a:r>
          </a:p>
          <a:p>
            <a:pPr>
              <a:buNone/>
            </a:pPr>
            <a:r>
              <a:rPr lang="en-US" dirty="0"/>
              <a:t>    print "$_ =&gt; $a{$_} ";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print "\n\n";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arrays, but with arbitrary indices</a:t>
            </a:r>
          </a:p>
          <a:p>
            <a:r>
              <a:rPr lang="en-US" dirty="0" smtClean="0"/>
              <a:t>Hash is %a</a:t>
            </a:r>
          </a:p>
          <a:p>
            <a:r>
              <a:rPr lang="en-US" dirty="0" smtClean="0"/>
              <a:t>Element at ‘f’ is $a{‘f’}</a:t>
            </a:r>
          </a:p>
          <a:p>
            <a:r>
              <a:rPr lang="en-US" dirty="0" smtClean="0"/>
              <a:t>Also called dictionaries, associative arrays, maps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05_subs.pl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05_subs.pl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sub greeting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</a:t>
            </a:r>
            <a:r>
              <a:rPr lang="en-US" dirty="0"/>
              <a:t> = @_;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print "Hello, $</a:t>
            </a:r>
            <a:r>
              <a:rPr lang="en-US" dirty="0" err="1"/>
              <a:t>param</a:t>
            </a:r>
            <a:r>
              <a:rPr lang="en-US" dirty="0"/>
              <a:t>[0], how are you?\n\n";</a:t>
            </a:r>
          </a:p>
          <a:p>
            <a:pPr>
              <a:buNone/>
            </a:pPr>
            <a:r>
              <a:rPr lang="en-US" dirty="0"/>
              <a:t>    return 0;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print "Round 1:\n";</a:t>
            </a:r>
          </a:p>
          <a:p>
            <a:pPr>
              <a:buNone/>
            </a:pPr>
            <a:r>
              <a:rPr lang="en-US" dirty="0" err="1"/>
              <a:t>foreach</a:t>
            </a:r>
            <a:r>
              <a:rPr lang="en-US" dirty="0"/>
              <a:t> (@names) {</a:t>
            </a:r>
          </a:p>
          <a:p>
            <a:pPr>
              <a:buNone/>
            </a:pPr>
            <a:r>
              <a:rPr lang="en-US" dirty="0"/>
              <a:t>    greeting($_);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Subroutines were the basis for Structured Programming circa 1970 – 1975</a:t>
            </a:r>
          </a:p>
          <a:p>
            <a:r>
              <a:rPr lang="en-US" dirty="0" smtClean="0"/>
              <a:t>Natural way to break larger programs into smaller blocks</a:t>
            </a:r>
          </a:p>
          <a:p>
            <a:r>
              <a:rPr lang="en-US" dirty="0" smtClean="0"/>
              <a:t>Improves readability, code re-use, and code quality</a:t>
            </a:r>
          </a:p>
          <a:p>
            <a:r>
              <a:rPr lang="en-US" dirty="0" smtClean="0"/>
              <a:t>Perl support is somewhat underwhelming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06_scope.pl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06_scope.pl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my @names = ('Jeff', 'Jon', 'David', 'Sam');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sub scope1 {</a:t>
            </a:r>
          </a:p>
          <a:p>
            <a:pPr>
              <a:buNone/>
            </a:pPr>
            <a:r>
              <a:rPr lang="en-US" dirty="0"/>
              <a:t>    print "In Scope1:\n";</a:t>
            </a:r>
          </a:p>
          <a:p>
            <a:pPr>
              <a:buNone/>
            </a:pPr>
            <a:r>
              <a:rPr lang="en-US" dirty="0"/>
              <a:t>    print "\</a:t>
            </a:r>
            <a:r>
              <a:rPr lang="en-US" dirty="0" err="1"/>
              <a:t>tNames</a:t>
            </a:r>
            <a:r>
              <a:rPr lang="en-US" dirty="0"/>
              <a:t>: @names\n";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new_names</a:t>
            </a:r>
            <a:r>
              <a:rPr lang="en-US" dirty="0"/>
              <a:t> = ('</a:t>
            </a:r>
            <a:r>
              <a:rPr lang="en-US" dirty="0" err="1"/>
              <a:t>Ffej</a:t>
            </a:r>
            <a:r>
              <a:rPr lang="en-US" dirty="0"/>
              <a:t>', '</a:t>
            </a:r>
            <a:r>
              <a:rPr lang="en-US" dirty="0" err="1"/>
              <a:t>Noj</a:t>
            </a:r>
            <a:r>
              <a:rPr lang="en-US" dirty="0"/>
              <a:t>', '</a:t>
            </a:r>
            <a:r>
              <a:rPr lang="en-US" dirty="0" err="1"/>
              <a:t>Divad</a:t>
            </a:r>
            <a:r>
              <a:rPr lang="en-US" dirty="0"/>
              <a:t>', '</a:t>
            </a:r>
            <a:r>
              <a:rPr lang="en-US" dirty="0" err="1"/>
              <a:t>Mas'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en-US" dirty="0"/>
              <a:t>    print "\</a:t>
            </a:r>
            <a:r>
              <a:rPr lang="en-US" dirty="0" err="1"/>
              <a:t>tNew</a:t>
            </a:r>
            <a:r>
              <a:rPr lang="en-US" dirty="0"/>
              <a:t> Names: @</a:t>
            </a:r>
            <a:r>
              <a:rPr lang="en-US" dirty="0" err="1"/>
              <a:t>new_names</a:t>
            </a:r>
            <a:r>
              <a:rPr lang="en-US" dirty="0"/>
              <a:t>\n";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Scope is the value that subroutines add</a:t>
            </a:r>
          </a:p>
          <a:p>
            <a:r>
              <a:rPr lang="en-US" dirty="0" smtClean="0"/>
              <a:t>Scope restricts the value that variables take to a particular subroutine</a:t>
            </a:r>
          </a:p>
          <a:p>
            <a:r>
              <a:rPr lang="en-US" dirty="0" smtClean="0"/>
              <a:t>Essentially a context</a:t>
            </a:r>
          </a:p>
          <a:p>
            <a:r>
              <a:rPr lang="en-US" dirty="0" smtClean="0"/>
              <a:t>Prevents name conflicts and allows larger programs to be composed of smaller parts</a:t>
            </a:r>
          </a:p>
          <a:p>
            <a:r>
              <a:rPr lang="en-US" dirty="0" smtClean="0"/>
              <a:t>Hierarchical</a:t>
            </a:r>
          </a:p>
          <a:p>
            <a:r>
              <a:rPr lang="en-US" dirty="0" smtClean="0"/>
              <a:t>Concept expanded in object-oriented programming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07_files.pl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07_files.pl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sub </a:t>
            </a:r>
            <a:r>
              <a:rPr lang="en-US" dirty="0" err="1"/>
              <a:t>read_file</a:t>
            </a:r>
            <a:r>
              <a:rPr lang="en-US" dirty="0"/>
              <a:t>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params</a:t>
            </a:r>
            <a:r>
              <a:rPr lang="en-US" dirty="0"/>
              <a:t> = @_;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my $filename = $</a:t>
            </a:r>
            <a:r>
              <a:rPr lang="en-US" dirty="0" err="1"/>
              <a:t>params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    open(FILE,'&lt;',$filename) or die $!;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  <a:p>
            <a:pPr>
              <a:buNone/>
            </a:pPr>
            <a:r>
              <a:rPr lang="en-US" dirty="0"/>
              <a:t>print "\</a:t>
            </a:r>
            <a:r>
              <a:rPr lang="en-US" dirty="0" err="1"/>
              <a:t>nRead</a:t>
            </a:r>
            <a:r>
              <a:rPr lang="en-US" dirty="0"/>
              <a:t> File\n";</a:t>
            </a:r>
          </a:p>
          <a:p>
            <a:pPr>
              <a:buNone/>
            </a:pPr>
            <a:r>
              <a:rPr lang="en-US" dirty="0" err="1"/>
              <a:t>read_file</a:t>
            </a:r>
            <a:r>
              <a:rPr lang="en-US" dirty="0"/>
              <a:t>("File1.txt");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print "\</a:t>
            </a:r>
            <a:r>
              <a:rPr lang="en-US" dirty="0" err="1"/>
              <a:t>nWrite</a:t>
            </a:r>
            <a:r>
              <a:rPr lang="en-US" dirty="0"/>
              <a:t> File\n";</a:t>
            </a:r>
          </a:p>
          <a:p>
            <a:pPr>
              <a:buNone/>
            </a:pPr>
            <a:r>
              <a:rPr lang="en-US" dirty="0" err="1"/>
              <a:t>copy_file</a:t>
            </a:r>
            <a:r>
              <a:rPr lang="en-US" dirty="0"/>
              <a:t>("File1.txt","File2.txt");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./07_files.pl File1.txt File2.txt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iff File1.txt File2.txt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p File1.txt File2CP.txt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iff file2.txt File2CP.txt</a:t>
            </a:r>
          </a:p>
          <a:p>
            <a:endParaRPr lang="en-US" dirty="0" smtClean="0"/>
          </a:p>
          <a:p>
            <a:r>
              <a:rPr lang="en-US" dirty="0" smtClean="0"/>
              <a:t>Read and write from files</a:t>
            </a:r>
          </a:p>
          <a:p>
            <a:r>
              <a:rPr lang="en-US" dirty="0" smtClean="0"/>
              <a:t>Fundamental importance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08_echo.pl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08_echo.pl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#!/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perl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use strict;</a:t>
            </a:r>
          </a:p>
          <a:p>
            <a:pPr>
              <a:buNone/>
            </a:pPr>
            <a:r>
              <a:rPr lang="en-US" dirty="0"/>
              <a:t>use warnings;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argc</a:t>
            </a:r>
            <a:r>
              <a:rPr lang="en-US" dirty="0"/>
              <a:t> = scalar(@ARGV);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"@ARGV\n\n";</a:t>
            </a:r>
          </a:p>
          <a:p>
            <a:endParaRPr lang="en-US" dirty="0"/>
          </a:p>
          <a:p>
            <a:pPr>
              <a:buNone/>
            </a:pPr>
            <a:r>
              <a:rPr lang="nn-NO" dirty="0"/>
              <a:t>for (my $i=0; $i&lt;$argc; $i++) {</a:t>
            </a:r>
          </a:p>
          <a:p>
            <a:pPr>
              <a:buNone/>
            </a:pPr>
            <a:r>
              <a:rPr lang="en-US" dirty="0"/>
              <a:t>    print "$ARGV[$</a:t>
            </a:r>
            <a:r>
              <a:rPr lang="en-US" dirty="0" err="1"/>
              <a:t>i</a:t>
            </a:r>
            <a:r>
              <a:rPr lang="en-US" dirty="0"/>
              <a:t>] ";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print "\n\n";</a:t>
            </a:r>
          </a:p>
          <a:p>
            <a:endParaRPr lang="en-US" dirty="0"/>
          </a:p>
          <a:p>
            <a:pPr>
              <a:buNone/>
            </a:pPr>
            <a:r>
              <a:rPr lang="en-US" dirty="0" err="1"/>
              <a:t>foreach</a:t>
            </a:r>
            <a:r>
              <a:rPr lang="en-US" dirty="0"/>
              <a:t> (@ARGV) {</a:t>
            </a:r>
          </a:p>
          <a:p>
            <a:pPr>
              <a:buNone/>
            </a:pPr>
            <a:r>
              <a:rPr lang="en-US" dirty="0"/>
              <a:t>    print "$_ ";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print "\n";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./08_echo.pl This is a test</a:t>
            </a:r>
          </a:p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cho This is a test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Uses @ARGV </a:t>
            </a:r>
            <a:r>
              <a:rPr lang="en-US" dirty="0" err="1" smtClean="0"/>
              <a:t>builtin</a:t>
            </a:r>
            <a:r>
              <a:rPr lang="en-US" dirty="0" smtClean="0"/>
              <a:t> array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09_stats.pl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09_stats.pl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argc</a:t>
            </a:r>
            <a:r>
              <a:rPr lang="en-US" dirty="0"/>
              <a:t> = scalar(@ARGV); # You </a:t>
            </a:r>
            <a:r>
              <a:rPr lang="en-US" dirty="0" smtClean="0"/>
              <a:t>can …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print "@ARGV\n";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my $sum = 0.0;</a:t>
            </a:r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sumsq</a:t>
            </a:r>
            <a:r>
              <a:rPr lang="en-US" dirty="0"/>
              <a:t> = 0.0;</a:t>
            </a:r>
          </a:p>
          <a:p>
            <a:pPr>
              <a:buNone/>
            </a:pPr>
            <a:r>
              <a:rPr lang="nn-NO" dirty="0"/>
              <a:t>for (my $i=0; $i&lt;$argc; $i++) {</a:t>
            </a:r>
          </a:p>
          <a:p>
            <a:pPr>
              <a:buNone/>
            </a:pPr>
            <a:r>
              <a:rPr lang="en-US" dirty="0"/>
              <a:t>    $sum = $sum + $ARGV[$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>
              <a:buNone/>
            </a:pPr>
            <a:r>
              <a:rPr lang="nn-NO" dirty="0"/>
              <a:t>    $sumsq = $sumsq + $ARGV[$i]*$ARGV[$i]; 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my $mean = $sum / $</a:t>
            </a:r>
            <a:r>
              <a:rPr lang="en-US" dirty="0" err="1"/>
              <a:t>argc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stddev</a:t>
            </a:r>
            <a:r>
              <a:rPr lang="en-US" dirty="0"/>
              <a:t> = </a:t>
            </a:r>
            <a:r>
              <a:rPr lang="en-US" dirty="0" err="1"/>
              <a:t>sqrt</a:t>
            </a:r>
            <a:r>
              <a:rPr lang="en-US" dirty="0"/>
              <a:t>(($</a:t>
            </a:r>
            <a:r>
              <a:rPr lang="en-US" dirty="0" err="1"/>
              <a:t>sumsq</a:t>
            </a:r>
            <a:r>
              <a:rPr lang="en-US" dirty="0"/>
              <a:t> - $sum*$sum/$</a:t>
            </a:r>
            <a:r>
              <a:rPr lang="en-US" dirty="0" err="1"/>
              <a:t>argc</a:t>
            </a:r>
            <a:r>
              <a:rPr lang="en-US" dirty="0"/>
              <a:t>) / ($</a:t>
            </a:r>
            <a:r>
              <a:rPr lang="en-US" dirty="0" err="1"/>
              <a:t>argc</a:t>
            </a:r>
            <a:r>
              <a:rPr lang="en-US" dirty="0"/>
              <a:t> - 1));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"n: $</a:t>
            </a:r>
            <a:r>
              <a:rPr lang="en-US" dirty="0" err="1"/>
              <a:t>argc</a:t>
            </a:r>
            <a:r>
              <a:rPr lang="en-US" dirty="0"/>
              <a:t>\n";</a:t>
            </a:r>
          </a:p>
          <a:p>
            <a:pPr>
              <a:buNone/>
            </a:pPr>
            <a:r>
              <a:rPr lang="en-US" dirty="0"/>
              <a:t>print "mean: $mean\n";</a:t>
            </a:r>
          </a:p>
          <a:p>
            <a:pPr>
              <a:buNone/>
            </a:pPr>
            <a:r>
              <a:rPr lang="en-US" dirty="0"/>
              <a:t>print "</a:t>
            </a:r>
            <a:r>
              <a:rPr lang="en-US" dirty="0" err="1"/>
              <a:t>stddev</a:t>
            </a:r>
            <a:r>
              <a:rPr lang="en-US" dirty="0"/>
              <a:t>: $</a:t>
            </a:r>
            <a:r>
              <a:rPr lang="en-US" dirty="0" err="1"/>
              <a:t>stddev</a:t>
            </a:r>
            <a:r>
              <a:rPr lang="en-US" dirty="0"/>
              <a:t>\n";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./09_stats.pl 1 2 3 4 5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# denotes comments</a:t>
            </a:r>
          </a:p>
          <a:p>
            <a:r>
              <a:rPr lang="en-US" dirty="0" smtClean="0"/>
              <a:t>Uses @ARGV </a:t>
            </a:r>
            <a:r>
              <a:rPr lang="en-US" dirty="0" err="1" smtClean="0"/>
              <a:t>builtin</a:t>
            </a:r>
            <a:r>
              <a:rPr lang="en-US" dirty="0" smtClean="0"/>
              <a:t> array</a:t>
            </a:r>
          </a:p>
          <a:p>
            <a:endParaRPr lang="en-US" dirty="0"/>
          </a:p>
          <a:p>
            <a:r>
              <a:rPr lang="en-US" dirty="0" smtClean="0"/>
              <a:t>Single pass standard deviation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10_cat.pl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10_cat.pl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sub </a:t>
            </a:r>
            <a:r>
              <a:rPr lang="en-US" dirty="0" err="1"/>
              <a:t>read_file</a:t>
            </a:r>
            <a:r>
              <a:rPr lang="en-US" dirty="0"/>
              <a:t>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params</a:t>
            </a:r>
            <a:r>
              <a:rPr lang="en-US" dirty="0"/>
              <a:t> = @_;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my $filename = $</a:t>
            </a:r>
            <a:r>
              <a:rPr lang="en-US" dirty="0" err="1"/>
              <a:t>params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    open(FILE,'&lt;',$filename) or die $!;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while (my $line = &lt;FILE&gt;) {</a:t>
            </a:r>
          </a:p>
          <a:p>
            <a:pPr>
              <a:buNone/>
            </a:pPr>
            <a:r>
              <a:rPr lang="en-US" dirty="0"/>
              <a:t>	print $line;</a:t>
            </a:r>
          </a:p>
          <a:p>
            <a:pPr>
              <a:buNone/>
            </a:pPr>
            <a:r>
              <a:rPr lang="en-US" dirty="0"/>
              <a:t>    }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close(FILE);</a:t>
            </a:r>
          </a:p>
          <a:p>
            <a:pPr>
              <a:buNone/>
            </a:pPr>
            <a:r>
              <a:rPr lang="en-US" dirty="0"/>
              <a:t>    return 0;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./10_cat.pl File1.txt File2.txt</a:t>
            </a:r>
          </a:p>
          <a:p>
            <a:pPr>
              <a:buNone/>
            </a:pPr>
            <a:r>
              <a:rPr lang="en-US" dirty="0" smtClean="0"/>
              <a:t>cat File1.txt File2.txt</a:t>
            </a:r>
          </a:p>
          <a:p>
            <a:endParaRPr lang="en-US" dirty="0"/>
          </a:p>
          <a:p>
            <a:r>
              <a:rPr lang="en-US" dirty="0" smtClean="0"/>
              <a:t>Basic command line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Basic file I/O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11_wc.pl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11_wc.pl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sub </a:t>
            </a:r>
            <a:r>
              <a:rPr lang="en-US" dirty="0" err="1"/>
              <a:t>count_file</a:t>
            </a:r>
            <a:r>
              <a:rPr lang="en-US" dirty="0"/>
              <a:t>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params</a:t>
            </a:r>
            <a:r>
              <a:rPr lang="en-US" dirty="0"/>
              <a:t> = @_;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my $filename = $</a:t>
            </a:r>
            <a:r>
              <a:rPr lang="en-US" dirty="0" err="1"/>
              <a:t>params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    open(FILE,'&lt;',$filename) or die $!;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my $characters = 0;</a:t>
            </a:r>
          </a:p>
          <a:p>
            <a:pPr>
              <a:buNone/>
            </a:pPr>
            <a:r>
              <a:rPr lang="en-US" dirty="0"/>
              <a:t>    my $words = 0;</a:t>
            </a:r>
          </a:p>
          <a:p>
            <a:pPr>
              <a:buNone/>
            </a:pPr>
            <a:r>
              <a:rPr lang="en-US" dirty="0"/>
              <a:t>    my $lines = 0;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while (my $line = &lt;FILE&gt;) {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$characters = $characters + length($line);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my @</a:t>
            </a:r>
            <a:r>
              <a:rPr lang="en-US" dirty="0" err="1"/>
              <a:t>word_array</a:t>
            </a:r>
            <a:r>
              <a:rPr lang="en-US" dirty="0"/>
              <a:t> = split(' ',$line);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$words = $words + scalar(@</a:t>
            </a:r>
            <a:r>
              <a:rPr lang="en-US" dirty="0" err="1"/>
              <a:t>word_array</a:t>
            </a:r>
            <a:r>
              <a:rPr lang="en-US" dirty="0"/>
              <a:t>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$lines = $lines + 1;</a:t>
            </a:r>
          </a:p>
          <a:p>
            <a:pPr>
              <a:buNone/>
            </a:pPr>
            <a:r>
              <a:rPr lang="en-US" dirty="0"/>
              <a:t>    }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close(FILE);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return "$characters $words $lines";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./11_wc.pl File1.pl</a:t>
            </a:r>
          </a:p>
          <a:p>
            <a:pPr>
              <a:buNone/>
            </a:pPr>
            <a:r>
              <a:rPr lang="en-US" dirty="0" err="1"/>
              <a:t>w</a:t>
            </a:r>
            <a:r>
              <a:rPr lang="en-US" dirty="0" err="1" smtClean="0"/>
              <a:t>c</a:t>
            </a:r>
            <a:r>
              <a:rPr lang="en-US" dirty="0" smtClean="0"/>
              <a:t> File1.pl</a:t>
            </a:r>
          </a:p>
          <a:p>
            <a:endParaRPr lang="en-US" dirty="0"/>
          </a:p>
          <a:p>
            <a:r>
              <a:rPr lang="en-US" dirty="0" smtClean="0"/>
              <a:t>Basic file I/O</a:t>
            </a:r>
          </a:p>
          <a:p>
            <a:r>
              <a:rPr lang="en-US" dirty="0" smtClean="0"/>
              <a:t>Accumulator</a:t>
            </a:r>
          </a:p>
          <a:p>
            <a:r>
              <a:rPr lang="en-US" dirty="0" smtClean="0"/>
              <a:t>String Split</a:t>
            </a:r>
          </a:p>
          <a:p>
            <a:endParaRPr lang="en-US" dirty="0"/>
          </a:p>
          <a:p>
            <a:r>
              <a:rPr lang="en-US" dirty="0" smtClean="0"/>
              <a:t>Character, word, line order reversed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12_cut.pl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12_cut.pl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sub </a:t>
            </a:r>
            <a:r>
              <a:rPr lang="en-US" dirty="0" err="1"/>
              <a:t>cut_file</a:t>
            </a:r>
            <a:r>
              <a:rPr lang="en-US" dirty="0"/>
              <a:t>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params</a:t>
            </a:r>
            <a:r>
              <a:rPr lang="en-US" dirty="0"/>
              <a:t> = @_;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my $filename = $</a:t>
            </a:r>
            <a:r>
              <a:rPr lang="en-US" dirty="0" err="1"/>
              <a:t>params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    open(FILE,'&lt;',$filename) or die $!;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while (my $line = &lt;FILE&gt;) {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chomp($line);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my @</a:t>
            </a:r>
            <a:r>
              <a:rPr lang="en-US" dirty="0" err="1"/>
              <a:t>line_array</a:t>
            </a:r>
            <a:r>
              <a:rPr lang="en-US" dirty="0"/>
              <a:t> = split(',',$line);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my $column1 = $</a:t>
            </a:r>
            <a:r>
              <a:rPr lang="en-US" dirty="0" err="1"/>
              <a:t>line_array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	my $column4 = $</a:t>
            </a:r>
            <a:r>
              <a:rPr lang="en-US" dirty="0" err="1"/>
              <a:t>line_array</a:t>
            </a:r>
            <a:r>
              <a:rPr lang="en-US" dirty="0"/>
              <a:t>[3];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print "$column1,$column4\n";</a:t>
            </a:r>
          </a:p>
          <a:p>
            <a:pPr>
              <a:buNone/>
            </a:pPr>
            <a:r>
              <a:rPr lang="en-US" dirty="0"/>
              <a:t>    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close(FILE);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./12_cut.pl File1.csv</a:t>
            </a:r>
          </a:p>
          <a:p>
            <a:pPr>
              <a:buNone/>
            </a:pPr>
            <a:r>
              <a:rPr lang="en-US" dirty="0" smtClean="0"/>
              <a:t>cut –d , -f 1,4 File1.csv</a:t>
            </a:r>
          </a:p>
          <a:p>
            <a:endParaRPr lang="en-US" dirty="0"/>
          </a:p>
          <a:p>
            <a:r>
              <a:rPr lang="en-US" dirty="0" smtClean="0"/>
              <a:t>Split on comma</a:t>
            </a:r>
          </a:p>
          <a:p>
            <a:r>
              <a:rPr lang="en-US" dirty="0" smtClean="0"/>
              <a:t>Print selected columns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Perl?  What is it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Perl is a scripting language</a:t>
            </a:r>
          </a:p>
          <a:p>
            <a:r>
              <a:rPr lang="en-US" dirty="0" smtClean="0"/>
              <a:t>Perl is a prototyping language</a:t>
            </a:r>
          </a:p>
          <a:p>
            <a:r>
              <a:rPr lang="en-US" dirty="0" smtClean="0"/>
              <a:t>Perl is designed for relatively short scripts</a:t>
            </a:r>
          </a:p>
          <a:p>
            <a:r>
              <a:rPr lang="en-US" dirty="0" smtClean="0"/>
              <a:t>Perl programs are best written by a single programmer</a:t>
            </a:r>
          </a:p>
          <a:p>
            <a:r>
              <a:rPr lang="en-US" dirty="0" smtClean="0"/>
              <a:t>Perl is ideal for:</a:t>
            </a:r>
          </a:p>
          <a:p>
            <a:pPr lvl="1"/>
            <a:r>
              <a:rPr lang="en-US" dirty="0" smtClean="0"/>
              <a:t>Test processing: System Administration, Back-end web administration, Bioinformatics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13_grep.pl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13_grep.pl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   while (my $line = &lt;FILE&gt;) {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chomp($line);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if ($line =~ m/System Sleep/) {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    $times = $times + 1;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    my @</a:t>
            </a:r>
            <a:r>
              <a:rPr lang="en-US" dirty="0" err="1"/>
              <a:t>line_array</a:t>
            </a:r>
            <a:r>
              <a:rPr lang="en-US" dirty="0"/>
              <a:t> = split(' ',$line);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    my $date1 = $</a:t>
            </a:r>
            <a:r>
              <a:rPr lang="en-US" dirty="0" err="1"/>
              <a:t>line_array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	    my $date2 = $</a:t>
            </a:r>
            <a:r>
              <a:rPr lang="en-US" dirty="0" err="1"/>
              <a:t>line_array</a:t>
            </a:r>
            <a:r>
              <a:rPr lang="en-US" dirty="0"/>
              <a:t>[1];</a:t>
            </a:r>
          </a:p>
          <a:p>
            <a:pPr>
              <a:buNone/>
            </a:pPr>
            <a:r>
              <a:rPr lang="en-US" dirty="0"/>
              <a:t>	    my $time = $</a:t>
            </a:r>
            <a:r>
              <a:rPr lang="en-US" dirty="0" err="1"/>
              <a:t>line_array</a:t>
            </a:r>
            <a:r>
              <a:rPr lang="en-US" dirty="0"/>
              <a:t>[2];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    print "System Sleep at: $date1 $date2 $time\n";</a:t>
            </a:r>
          </a:p>
          <a:p>
            <a:pPr>
              <a:buNone/>
            </a:pPr>
            <a:r>
              <a:rPr lang="en-US" dirty="0"/>
              <a:t>	}</a:t>
            </a:r>
          </a:p>
          <a:p>
            <a:pPr>
              <a:buNone/>
            </a:pPr>
            <a:r>
              <a:rPr lang="en-US" dirty="0"/>
              <a:t>    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./13_grep.pl File1.log</a:t>
            </a:r>
          </a:p>
          <a:p>
            <a:endParaRPr lang="en-US" dirty="0" smtClean="0"/>
          </a:p>
          <a:p>
            <a:r>
              <a:rPr lang="en-US" dirty="0" smtClean="0"/>
              <a:t>Chomp procedure</a:t>
            </a:r>
          </a:p>
          <a:p>
            <a:r>
              <a:rPr lang="en-US" dirty="0" smtClean="0"/>
              <a:t>If/then control structure</a:t>
            </a:r>
          </a:p>
          <a:p>
            <a:r>
              <a:rPr lang="en-US" dirty="0" smtClean="0"/>
              <a:t>Regular expression</a:t>
            </a:r>
          </a:p>
          <a:p>
            <a:endParaRPr lang="en-US" dirty="0" smtClean="0"/>
          </a:p>
          <a:p>
            <a:r>
              <a:rPr lang="en-US" dirty="0" smtClean="0"/>
              <a:t>Log file analysis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14_head.pl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14_head.pl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sub </a:t>
            </a:r>
            <a:r>
              <a:rPr lang="en-US" dirty="0" err="1"/>
              <a:t>read_file</a:t>
            </a:r>
            <a:r>
              <a:rPr lang="en-US" dirty="0"/>
              <a:t>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params</a:t>
            </a:r>
            <a:r>
              <a:rPr lang="en-US" dirty="0"/>
              <a:t> = @_;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my $filename = $</a:t>
            </a:r>
            <a:r>
              <a:rPr lang="en-US" dirty="0" err="1"/>
              <a:t>params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    open(FILE,'&lt;',$filename) or die $!;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my $</a:t>
            </a:r>
            <a:r>
              <a:rPr lang="en-US" dirty="0" err="1"/>
              <a:t>lines_written</a:t>
            </a:r>
            <a:r>
              <a:rPr lang="en-US" dirty="0"/>
              <a:t> = 0;</a:t>
            </a:r>
          </a:p>
          <a:p>
            <a:pPr>
              <a:buNone/>
            </a:pPr>
            <a:r>
              <a:rPr lang="en-US" dirty="0"/>
              <a:t>    while ((my $line = &lt;FILE&gt;) and ($</a:t>
            </a:r>
            <a:r>
              <a:rPr lang="en-US" dirty="0" err="1"/>
              <a:t>lines_written</a:t>
            </a:r>
            <a:r>
              <a:rPr lang="en-US" dirty="0"/>
              <a:t> &lt; 10)) {</a:t>
            </a:r>
          </a:p>
          <a:p>
            <a:pPr>
              <a:buNone/>
            </a:pPr>
            <a:r>
              <a:rPr lang="en-US" dirty="0"/>
              <a:t>	print $line;</a:t>
            </a:r>
          </a:p>
          <a:p>
            <a:pPr>
              <a:buNone/>
            </a:pPr>
            <a:r>
              <a:rPr lang="en-US" dirty="0"/>
              <a:t>	$</a:t>
            </a:r>
            <a:r>
              <a:rPr lang="en-US" dirty="0" err="1"/>
              <a:t>lines_written</a:t>
            </a:r>
            <a:r>
              <a:rPr lang="en-US" dirty="0"/>
              <a:t> = $</a:t>
            </a:r>
            <a:r>
              <a:rPr lang="en-US" dirty="0" err="1"/>
              <a:t>lines_written</a:t>
            </a:r>
            <a:r>
              <a:rPr lang="en-US" dirty="0"/>
              <a:t> + 1;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#Not allowed with strict</a:t>
            </a:r>
          </a:p>
          <a:p>
            <a:pPr>
              <a:buNone/>
            </a:pPr>
            <a:r>
              <a:rPr lang="en-US" dirty="0"/>
              <a:t>	#if ($</a:t>
            </a:r>
            <a:r>
              <a:rPr lang="en-US" dirty="0" err="1"/>
              <a:t>lines_written</a:t>
            </a:r>
            <a:r>
              <a:rPr lang="en-US" dirty="0"/>
              <a:t> == 10) {</a:t>
            </a:r>
          </a:p>
          <a:p>
            <a:pPr>
              <a:buNone/>
            </a:pPr>
            <a:r>
              <a:rPr lang="en-US" dirty="0"/>
              <a:t>	#    break;</a:t>
            </a:r>
          </a:p>
          <a:p>
            <a:pPr>
              <a:buNone/>
            </a:pPr>
            <a:r>
              <a:rPr lang="en-US" dirty="0"/>
              <a:t>	#}</a:t>
            </a:r>
          </a:p>
          <a:p>
            <a:pPr>
              <a:buNone/>
            </a:pPr>
            <a:r>
              <a:rPr lang="en-US" dirty="0"/>
              <a:t>    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close(FILE);</a:t>
            </a:r>
          </a:p>
          <a:p>
            <a:pPr>
              <a:buNone/>
            </a:pPr>
            <a:r>
              <a:rPr lang="en-US" dirty="0"/>
              <a:t>    return 0;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./14_head.pl File1.log</a:t>
            </a:r>
          </a:p>
          <a:p>
            <a:pPr>
              <a:buNone/>
            </a:pPr>
            <a:r>
              <a:rPr lang="en-US" dirty="0"/>
              <a:t>h</a:t>
            </a:r>
            <a:r>
              <a:rPr lang="en-US" dirty="0" smtClean="0"/>
              <a:t>ead File1.log</a:t>
            </a:r>
          </a:p>
          <a:p>
            <a:endParaRPr lang="en-US" dirty="0"/>
          </a:p>
          <a:p>
            <a:r>
              <a:rPr lang="en-US" dirty="0" smtClean="0"/>
              <a:t>Use of </a:t>
            </a:r>
            <a:r>
              <a:rPr lang="en-US" dirty="0" err="1" smtClean="0"/>
              <a:t>boolean</a:t>
            </a:r>
            <a:r>
              <a:rPr lang="en-US" dirty="0" smtClean="0"/>
              <a:t> and in while</a:t>
            </a:r>
          </a:p>
          <a:p>
            <a:r>
              <a:rPr lang="en-US" dirty="0" smtClean="0"/>
              <a:t>Failed use of break</a:t>
            </a:r>
          </a:p>
          <a:p>
            <a:r>
              <a:rPr lang="en-US" dirty="0" smtClean="0"/>
              <a:t>Common use of comments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15_awk.pl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15_awk.pl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sub </a:t>
            </a:r>
            <a:r>
              <a:rPr lang="en-US" dirty="0" err="1"/>
              <a:t>hist_file</a:t>
            </a:r>
            <a:r>
              <a:rPr lang="en-US" dirty="0"/>
              <a:t> {</a:t>
            </a:r>
          </a:p>
          <a:p>
            <a:pPr>
              <a:buNone/>
            </a:pPr>
            <a:r>
              <a:rPr lang="en-US" dirty="0"/>
              <a:t>    my @</a:t>
            </a:r>
            <a:r>
              <a:rPr lang="en-US" dirty="0" err="1"/>
              <a:t>params</a:t>
            </a:r>
            <a:r>
              <a:rPr lang="en-US" dirty="0"/>
              <a:t> = @_;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my $filename = $</a:t>
            </a:r>
            <a:r>
              <a:rPr lang="en-US" dirty="0" err="1"/>
              <a:t>params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    open(FILE,'&lt;',$filename) or die $!;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my %cities = ();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while (my $line = &lt;FILE&gt;) {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chomp($line);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my @</a:t>
            </a:r>
            <a:r>
              <a:rPr lang="en-US" dirty="0" err="1"/>
              <a:t>line_array</a:t>
            </a:r>
            <a:r>
              <a:rPr lang="en-US" dirty="0"/>
              <a:t> = split(',',$line);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if ($</a:t>
            </a:r>
            <a:r>
              <a:rPr lang="en-US" dirty="0" err="1"/>
              <a:t>line_array</a:t>
            </a:r>
            <a:r>
              <a:rPr lang="en-US" dirty="0"/>
              <a:t>[4] </a:t>
            </a:r>
            <a:r>
              <a:rPr lang="en-US" dirty="0" err="1"/>
              <a:t>eq</a:t>
            </a:r>
            <a:r>
              <a:rPr lang="en-US" dirty="0"/>
              <a:t> '"Active"') {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    my $city = $</a:t>
            </a:r>
            <a:r>
              <a:rPr lang="en-US" dirty="0" err="1"/>
              <a:t>line_array</a:t>
            </a:r>
            <a:r>
              <a:rPr lang="en-US" dirty="0"/>
              <a:t>[0];</a:t>
            </a:r>
          </a:p>
          <a:p>
            <a:pPr>
              <a:buNone/>
            </a:pPr>
            <a:r>
              <a:rPr lang="en-US" dirty="0"/>
              <a:t>	    my $hours = $</a:t>
            </a:r>
            <a:r>
              <a:rPr lang="en-US" dirty="0" err="1"/>
              <a:t>line_array</a:t>
            </a:r>
            <a:r>
              <a:rPr lang="en-US" dirty="0"/>
              <a:t>[5];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./15_awk.pl File2.csv</a:t>
            </a:r>
          </a:p>
          <a:p>
            <a:endParaRPr lang="en-US" dirty="0"/>
          </a:p>
          <a:p>
            <a:r>
              <a:rPr lang="en-US" dirty="0" smtClean="0"/>
              <a:t>AWK is actually is own </a:t>
            </a:r>
            <a:r>
              <a:rPr lang="en-US" dirty="0" smtClean="0"/>
              <a:t>programming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eq</a:t>
            </a:r>
            <a:r>
              <a:rPr lang="en-US" dirty="0" smtClean="0"/>
              <a:t> not =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15_awk.pl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15_awk.pl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    my $</a:t>
            </a:r>
            <a:r>
              <a:rPr lang="en-US" dirty="0" err="1"/>
              <a:t>city_total</a:t>
            </a:r>
            <a:r>
              <a:rPr lang="en-US" dirty="0"/>
              <a:t> = $cities{$city};</a:t>
            </a:r>
          </a:p>
          <a:p>
            <a:pPr>
              <a:buNone/>
            </a:pPr>
            <a:r>
              <a:rPr lang="en-US" dirty="0"/>
              <a:t>	    if ($</a:t>
            </a:r>
            <a:r>
              <a:rPr lang="en-US" dirty="0" err="1"/>
              <a:t>city_total</a:t>
            </a:r>
            <a:r>
              <a:rPr lang="en-US" dirty="0"/>
              <a:t>) 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        $</a:t>
            </a:r>
            <a:r>
              <a:rPr lang="en-US" dirty="0"/>
              <a:t>cities{$city} = $</a:t>
            </a:r>
            <a:r>
              <a:rPr lang="en-US" dirty="0" err="1"/>
              <a:t>city_total</a:t>
            </a:r>
            <a:r>
              <a:rPr lang="en-US" dirty="0"/>
              <a:t> + $hours;</a:t>
            </a:r>
          </a:p>
          <a:p>
            <a:pPr>
              <a:buNone/>
            </a:pPr>
            <a:r>
              <a:rPr lang="en-US" dirty="0"/>
              <a:t>	    } else {</a:t>
            </a:r>
          </a:p>
          <a:p>
            <a:pPr>
              <a:buNone/>
            </a:pPr>
            <a:r>
              <a:rPr lang="en-US" dirty="0"/>
              <a:t>		$cities{$city} = $hours;</a:t>
            </a:r>
          </a:p>
          <a:p>
            <a:pPr>
              <a:buNone/>
            </a:pPr>
            <a:r>
              <a:rPr lang="en-US" dirty="0"/>
              <a:t>	    }</a:t>
            </a:r>
          </a:p>
          <a:p>
            <a:pPr>
              <a:buNone/>
            </a:pPr>
            <a:r>
              <a:rPr lang="en-US" dirty="0"/>
              <a:t>	}</a:t>
            </a:r>
          </a:p>
          <a:p>
            <a:pPr>
              <a:buNone/>
            </a:pPr>
            <a:r>
              <a:rPr lang="en-US" dirty="0"/>
              <a:t>    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close(FILE);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return %cities;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If/Then/Else checking for key</a:t>
            </a:r>
          </a:p>
          <a:p>
            <a:r>
              <a:rPr lang="en-US" dirty="0" smtClean="0"/>
              <a:t>Returns cities hash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Perl has tons of possibilities</a:t>
            </a:r>
          </a:p>
          <a:p>
            <a:r>
              <a:rPr lang="en-US" dirty="0" smtClean="0"/>
              <a:t>Expressive: You can write things a million different ways</a:t>
            </a:r>
          </a:p>
          <a:p>
            <a:r>
              <a:rPr lang="en-US" dirty="0" smtClean="0"/>
              <a:t>Useful: You can make useful little tools relatively easily</a:t>
            </a:r>
          </a:p>
          <a:p>
            <a:r>
              <a:rPr lang="en-US" dirty="0" smtClean="0"/>
              <a:t>Organic development and prototyping</a:t>
            </a:r>
          </a:p>
          <a:p>
            <a:r>
              <a:rPr lang="en-US" dirty="0" smtClean="0"/>
              <a:t>For further self-study:</a:t>
            </a:r>
          </a:p>
          <a:p>
            <a:pPr lvl="1"/>
            <a:r>
              <a:rPr lang="en-US" dirty="0" smtClean="0"/>
              <a:t>Learning Perl The Hard Way</a:t>
            </a:r>
          </a:p>
          <a:p>
            <a:r>
              <a:rPr lang="en-US" dirty="0" smtClean="0"/>
              <a:t>There is also Python, Ruby, PHP, and </a:t>
            </a:r>
            <a:r>
              <a:rPr lang="en-US" dirty="0" err="1" smtClean="0"/>
              <a:t>Lua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Popularity of Perl</a:t>
            </a:r>
            <a:endParaRPr lang="en-US" dirty="0"/>
          </a:p>
        </p:txBody>
      </p:sp>
      <p:pic>
        <p:nvPicPr>
          <p:cNvPr id="4" name="Content Placeholder 3" descr="tpci_trend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7391400" cy="55435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decline of Perl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Replaced by PHP and Python</a:t>
            </a:r>
          </a:p>
          <a:p>
            <a:r>
              <a:rPr lang="en-US" dirty="0" smtClean="0"/>
              <a:t>Syntax is very different from other languages</a:t>
            </a:r>
          </a:p>
          <a:p>
            <a:pPr lvl="1"/>
            <a:r>
              <a:rPr lang="en-US" dirty="0" smtClean="0"/>
              <a:t>Programming constructs programmers expect are non-supported</a:t>
            </a:r>
          </a:p>
          <a:p>
            <a:pPr lvl="1"/>
            <a:r>
              <a:rPr lang="en-US" dirty="0" smtClean="0"/>
              <a:t>Subroutines are available, but weak</a:t>
            </a:r>
          </a:p>
          <a:p>
            <a:pPr lvl="1"/>
            <a:r>
              <a:rPr lang="en-US" dirty="0" smtClean="0"/>
              <a:t>Object-oriented techniques are available, but weak and slow</a:t>
            </a:r>
          </a:p>
          <a:p>
            <a:r>
              <a:rPr lang="en-US" dirty="0" smtClean="0"/>
              <a:t>Perl is not suitable for large scale, multi-developer projects</a:t>
            </a:r>
          </a:p>
          <a:p>
            <a:r>
              <a:rPr lang="en-US" dirty="0" smtClean="0"/>
              <a:t>Perl 6 has been coming next year for the last five years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Nevertheless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Perl remains useful as a scripting language</a:t>
            </a:r>
          </a:p>
          <a:p>
            <a:r>
              <a:rPr lang="en-US" dirty="0" smtClean="0"/>
              <a:t>Perl is installed in all Linux/Unix/Mac OS X machines</a:t>
            </a:r>
          </a:p>
          <a:p>
            <a:r>
              <a:rPr lang="en-US" dirty="0" smtClean="0"/>
              <a:t>Perl is easily installed on Windows (Active State)</a:t>
            </a:r>
          </a:p>
          <a:p>
            <a:r>
              <a:rPr lang="en-US" dirty="0" smtClean="0"/>
              <a:t>Perl is free and a good place to start learning good practice</a:t>
            </a:r>
          </a:p>
          <a:p>
            <a:r>
              <a:rPr lang="en-US" dirty="0" smtClean="0"/>
              <a:t>Perl allows non-programmers to write small programs that can do worthwhile things quickly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Perl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Perl is a big, messy language</a:t>
            </a:r>
          </a:p>
          <a:p>
            <a:r>
              <a:rPr lang="en-US" dirty="0" smtClean="0"/>
              <a:t>Two hours is not sufficient to even crack the surface</a:t>
            </a:r>
          </a:p>
          <a:p>
            <a:r>
              <a:rPr lang="en-US" dirty="0" smtClean="0"/>
              <a:t>What we will do:</a:t>
            </a:r>
          </a:p>
          <a:p>
            <a:pPr lvl="1"/>
            <a:r>
              <a:rPr lang="en-US" dirty="0" smtClean="0"/>
              <a:t>Learn seven (7) basic concepts</a:t>
            </a:r>
          </a:p>
          <a:p>
            <a:pPr lvl="1"/>
            <a:r>
              <a:rPr lang="en-US" dirty="0" smtClean="0"/>
              <a:t>Use this foundation to build some small, useful (at least a little) tools</a:t>
            </a:r>
          </a:p>
          <a:p>
            <a:pPr lvl="1"/>
            <a:r>
              <a:rPr lang="en-US" dirty="0" smtClean="0"/>
              <a:t>Decide whether you want to learn more on your own: </a:t>
            </a:r>
            <a:r>
              <a:rPr lang="en-US" i="1" dirty="0" smtClean="0"/>
              <a:t>Learning Perl The Hard Way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on Kure or </a:t>
            </a:r>
            <a:r>
              <a:rPr lang="en-US" dirty="0" err="1" smtClean="0"/>
              <a:t>Killdevil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Get the course materials</a:t>
            </a:r>
          </a:p>
          <a:p>
            <a:pPr lvl="1">
              <a:buNone/>
            </a:pPr>
            <a:r>
              <a:rPr lang="en-US" dirty="0" err="1" smtClean="0"/>
              <a:t>cd</a:t>
            </a:r>
            <a:r>
              <a:rPr lang="en-US" dirty="0" smtClean="0"/>
              <a:t> /</a:t>
            </a:r>
            <a:r>
              <a:rPr lang="en-US" dirty="0" err="1" smtClean="0"/>
              <a:t>netscr</a:t>
            </a:r>
            <a:r>
              <a:rPr lang="en-US" dirty="0" smtClean="0"/>
              <a:t>/&lt;</a:t>
            </a:r>
            <a:r>
              <a:rPr lang="en-US" dirty="0" err="1" smtClean="0"/>
              <a:t>your_onyen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cp –r /</a:t>
            </a:r>
            <a:r>
              <a:rPr lang="en-US" dirty="0" err="1" smtClean="0"/>
              <a:t>netscr</a:t>
            </a:r>
            <a:r>
              <a:rPr lang="en-US" dirty="0" smtClean="0"/>
              <a:t>/</a:t>
            </a:r>
            <a:r>
              <a:rPr lang="en-US" dirty="0" err="1" smtClean="0"/>
              <a:t>roachjm</a:t>
            </a:r>
            <a:r>
              <a:rPr lang="en-US" dirty="0" smtClean="0"/>
              <a:t>/Perl .</a:t>
            </a:r>
          </a:p>
          <a:p>
            <a:pPr lvl="1">
              <a:buNone/>
            </a:pP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Step 2: Choose an editor</a:t>
            </a:r>
          </a:p>
          <a:p>
            <a:pPr lvl="1">
              <a:buNone/>
            </a:pPr>
            <a:r>
              <a:rPr lang="en-US" dirty="0" err="1" smtClean="0"/>
              <a:t>nano</a:t>
            </a:r>
            <a:r>
              <a:rPr lang="en-US" dirty="0" smtClean="0"/>
              <a:t> 01_helloworld.pl	(OR)</a:t>
            </a:r>
          </a:p>
          <a:p>
            <a:pPr lvl="1">
              <a:buNone/>
            </a:pPr>
            <a:r>
              <a:rPr lang="en-US" dirty="0" smtClean="0"/>
              <a:t>vi 01_helloworld.pl		(OR)</a:t>
            </a:r>
          </a:p>
          <a:p>
            <a:pPr lvl="1">
              <a:buNone/>
            </a:pP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01_helloworld.pl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01_helloworld.pl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01_helloworld.pl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#!/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perl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use strict;</a:t>
            </a:r>
          </a:p>
          <a:p>
            <a:pPr>
              <a:buNone/>
            </a:pPr>
            <a:r>
              <a:rPr lang="en-US" dirty="0"/>
              <a:t>use warnings;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"Hello, World!\n";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'Hello, World';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"&lt;--- No New Line\n";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'Hello, World!\n';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print "\n";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Indicates which </a:t>
            </a:r>
            <a:r>
              <a:rPr lang="en-US" dirty="0" err="1" smtClean="0"/>
              <a:t>perl</a:t>
            </a:r>
            <a:r>
              <a:rPr lang="en-US" dirty="0" smtClean="0"/>
              <a:t> to use</a:t>
            </a:r>
          </a:p>
          <a:p>
            <a:pPr lvl="1"/>
            <a:r>
              <a:rPr lang="en-US" dirty="0" smtClean="0"/>
              <a:t>Allows ./01_helloworld.pl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  <a:r>
              <a:rPr lang="en-US" dirty="0" err="1" smtClean="0"/>
              <a:t>u+x</a:t>
            </a:r>
            <a:r>
              <a:rPr lang="en-US" dirty="0" smtClean="0"/>
              <a:t> &lt;file.pl&gt;</a:t>
            </a:r>
          </a:p>
          <a:p>
            <a:r>
              <a:rPr lang="en-US" dirty="0" smtClean="0"/>
              <a:t>Strict and warnings pretty much standard</a:t>
            </a:r>
          </a:p>
          <a:p>
            <a:r>
              <a:rPr lang="en-US" dirty="0" smtClean="0"/>
              <a:t>Note distinction between “” and ‘’</a:t>
            </a:r>
          </a:p>
          <a:p>
            <a:r>
              <a:rPr lang="en-US" dirty="0" smtClean="0"/>
              <a:t>Note the new line </a:t>
            </a:r>
            <a:r>
              <a:rPr lang="en-US" dirty="0" err="1" smtClean="0"/>
              <a:t>characer</a:t>
            </a:r>
            <a:r>
              <a:rPr lang="en-US" dirty="0" smtClean="0"/>
              <a:t> “\n”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02_variables.pl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02_variables.pl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#!/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perl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use strict;</a:t>
            </a:r>
          </a:p>
          <a:p>
            <a:pPr>
              <a:buNone/>
            </a:pPr>
            <a:r>
              <a:rPr lang="en-US" dirty="0"/>
              <a:t>use warnings;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my $a = 1;</a:t>
            </a:r>
          </a:p>
          <a:p>
            <a:pPr>
              <a:buNone/>
            </a:pPr>
            <a:r>
              <a:rPr lang="en-US" dirty="0"/>
              <a:t>print "a: $a\n";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my $b = 2;</a:t>
            </a:r>
          </a:p>
          <a:p>
            <a:pPr>
              <a:buNone/>
            </a:pPr>
            <a:r>
              <a:rPr lang="en-US" dirty="0"/>
              <a:t>print "b: $b\n";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$b = $a + $b;</a:t>
            </a:r>
          </a:p>
          <a:p>
            <a:pPr>
              <a:buNone/>
            </a:pPr>
            <a:r>
              <a:rPr lang="en-US" dirty="0"/>
              <a:t>print "Added a to b.\n";</a:t>
            </a:r>
          </a:p>
          <a:p>
            <a:pPr>
              <a:buNone/>
            </a:pPr>
            <a:r>
              <a:rPr lang="en-US" dirty="0"/>
              <a:t>print "b: $b\n";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first_name</a:t>
            </a:r>
            <a:r>
              <a:rPr lang="en-US" dirty="0"/>
              <a:t> = "Jeff";</a:t>
            </a:r>
          </a:p>
          <a:p>
            <a:pPr>
              <a:buNone/>
            </a:pPr>
            <a:r>
              <a:rPr lang="en-US" dirty="0"/>
              <a:t>my $</a:t>
            </a:r>
            <a:r>
              <a:rPr lang="en-US" dirty="0" err="1"/>
              <a:t>last_name</a:t>
            </a:r>
            <a:r>
              <a:rPr lang="en-US" dirty="0"/>
              <a:t> = "ROACH";</a:t>
            </a:r>
          </a:p>
          <a:p>
            <a:pPr>
              <a:buNone/>
            </a:pPr>
            <a:r>
              <a:rPr lang="en-US" dirty="0"/>
              <a:t>print "Full Name: $</a:t>
            </a:r>
            <a:r>
              <a:rPr lang="en-US" dirty="0" err="1"/>
              <a:t>first_name</a:t>
            </a:r>
            <a:r>
              <a:rPr lang="en-US" dirty="0"/>
              <a:t> $</a:t>
            </a:r>
            <a:r>
              <a:rPr lang="en-US" dirty="0" err="1"/>
              <a:t>last_name</a:t>
            </a:r>
            <a:r>
              <a:rPr lang="en-US" dirty="0"/>
              <a:t>\n";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Usual start</a:t>
            </a:r>
          </a:p>
          <a:p>
            <a:r>
              <a:rPr lang="en-US" dirty="0" smtClean="0"/>
              <a:t>Standard practice</a:t>
            </a:r>
          </a:p>
          <a:p>
            <a:endParaRPr lang="en-US" dirty="0"/>
          </a:p>
          <a:p>
            <a:r>
              <a:rPr lang="en-US" dirty="0" smtClean="0"/>
              <a:t>Variables hold values</a:t>
            </a:r>
          </a:p>
          <a:p>
            <a:r>
              <a:rPr lang="en-US" dirty="0" smtClean="0"/>
              <a:t>Values may be numbers or strings</a:t>
            </a:r>
          </a:p>
          <a:p>
            <a:r>
              <a:rPr lang="en-US" dirty="0" smtClean="0"/>
              <a:t>Perl is pretty promiscuous about this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1650</Words>
  <Application>Microsoft Office PowerPoint</Application>
  <PresentationFormat>On-screen Show (4:3)</PresentationFormat>
  <Paragraphs>445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Getting Started with Perl</vt:lpstr>
      <vt:lpstr>What is Perl?  What is it good for?</vt:lpstr>
      <vt:lpstr>Popularity of Perl</vt:lpstr>
      <vt:lpstr>The decline of Perl</vt:lpstr>
      <vt:lpstr>Nevertheless</vt:lpstr>
      <vt:lpstr>Learning Perl</vt:lpstr>
      <vt:lpstr>Getting Started on Kure or Killdevil</vt:lpstr>
      <vt:lpstr>01_helloworld.pl</vt:lpstr>
      <vt:lpstr>02_variables.pl</vt:lpstr>
      <vt:lpstr>03_arrays.pl</vt:lpstr>
      <vt:lpstr>04_hashes.pl</vt:lpstr>
      <vt:lpstr>05_subs.pl</vt:lpstr>
      <vt:lpstr>06_scope.pl</vt:lpstr>
      <vt:lpstr>07_files.pl</vt:lpstr>
      <vt:lpstr>08_echo.pl</vt:lpstr>
      <vt:lpstr>09_stats.pl</vt:lpstr>
      <vt:lpstr>10_cat.pl</vt:lpstr>
      <vt:lpstr>11_wc.pl</vt:lpstr>
      <vt:lpstr>12_cut.pl</vt:lpstr>
      <vt:lpstr>13_grep.pl</vt:lpstr>
      <vt:lpstr>14_head.pl</vt:lpstr>
      <vt:lpstr>15_awk.pl</vt:lpstr>
      <vt:lpstr>15_awk.pl</vt:lpstr>
      <vt:lpstr>Conclusions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Perl</dc:title>
  <dc:creator>Lenovo User</dc:creator>
  <cp:lastModifiedBy>Lenovo User</cp:lastModifiedBy>
  <cp:revision>32</cp:revision>
  <dcterms:created xsi:type="dcterms:W3CDTF">2012-11-27T17:01:23Z</dcterms:created>
  <dcterms:modified xsi:type="dcterms:W3CDTF">2012-11-27T20:46:24Z</dcterms:modified>
</cp:coreProperties>
</file>