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5143500" cx="9144000"/>
  <p:notesSz cx="6858000" cy="9144000"/>
  <p:embeddedFontLst>
    <p:embeddedFont>
      <p:font typeface="Proxima Nova"/>
      <p:regular r:id="rId26"/>
      <p:bold r:id="rId27"/>
      <p:italic r:id="rId28"/>
      <p:boldItalic r:id="rId29"/>
    </p:embeddedFont>
    <p:embeddedFont>
      <p:font typeface="Alfa Slab One"/>
      <p:regular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ProximaNova-regular.fntdata"/><Relationship Id="rId25" Type="http://schemas.openxmlformats.org/officeDocument/2006/relationships/slide" Target="slides/slide20.xml"/><Relationship Id="rId28" Type="http://schemas.openxmlformats.org/officeDocument/2006/relationships/font" Target="fonts/ProximaNova-italic.fntdata"/><Relationship Id="rId27" Type="http://schemas.openxmlformats.org/officeDocument/2006/relationships/font" Target="fonts/ProximaNov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ProximaNova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schemas.openxmlformats.org/officeDocument/2006/relationships/font" Target="fonts/AlfaSlabOne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a4ad7deac9_0_2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a4ad7deac9_0_2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a4ad7deac9_0_2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a4ad7deac9_0_2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a4ad7deac9_0_2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a4ad7deac9_0_2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9fa760097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9fa760097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9fa760097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9fa760097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9fa760097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9fa760097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9fa7600978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9fa7600978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9fa7600978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9fa7600978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9fa7600978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9fa7600978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9fa7600978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9fa7600978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a4ad7deac9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a4ad7deac9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a4ad7deac9_0_2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a4ad7deac9_0_2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4ad7deac9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a4ad7deac9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a4ad7deac9_0_1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a4ad7deac9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a4ad7deac9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a4ad7deac9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a4ad7deac9_0_1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a4ad7deac9_0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a4ad7deac9_0_1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a4ad7deac9_0_1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a4ad7deac9_0_1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a4ad7deac9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a4ad7deac9_0_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a4ad7deac9_0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bookdown.org/" TargetMode="External"/><Relationship Id="rId4" Type="http://schemas.openxmlformats.org/officeDocument/2006/relationships/hyperlink" Target="https://adv-r.hadley.nz/" TargetMode="External"/><Relationship Id="rId5" Type="http://schemas.openxmlformats.org/officeDocument/2006/relationships/hyperlink" Target="https://r4ds.had.co.nz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ondemand.rc.unc.edu/" TargetMode="External"/><Relationship Id="rId4" Type="http://schemas.openxmlformats.org/officeDocument/2006/relationships/hyperlink" Target="https://its.unc.edu/research-computing/techdoc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1461925"/>
            <a:ext cx="8520600" cy="109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 to R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165826"/>
            <a:ext cx="8520600" cy="126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UNC Research Computing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28 October 2020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Sean Norton</a:t>
            </a: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08847" y="221975"/>
            <a:ext cx="1756625" cy="136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Hints</a:t>
            </a:r>
            <a:endParaRPr/>
          </a:p>
        </p:txBody>
      </p:sp>
      <p:sp>
        <p:nvSpPr>
          <p:cNvPr id="112" name="Google Shape;112;p22"/>
          <p:cNvSpPr txBox="1"/>
          <p:nvPr>
            <p:ph idx="1" type="body"/>
          </p:nvPr>
        </p:nvSpPr>
        <p:spPr>
          <a:xfrm>
            <a:off x="311700" y="1152475"/>
            <a:ext cx="8520600" cy="365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you think you’ll need it later, assign it to an object!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Need help with a function? Type ?function_name, e.g. ?mean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Writing functions is always preferable to writing repetitive code; if you have to do it more than twice, write a function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RStudio will always ask you if you want to save your workspace while editing; generally, the answer is no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Take advantage of R’s built-in file formats - .RData and .rds - to save intermediate objects, large datasets, etc. (save() for .RData and writeRDS() for .rds)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answer is usually already on StackOverflow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appearance of RStudio is very customizable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Coding Exercises</a:t>
            </a:r>
            <a:endParaRPr/>
          </a:p>
        </p:txBody>
      </p:sp>
      <p:sp>
        <p:nvSpPr>
          <p:cNvPr id="118" name="Google Shape;118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you haven’t already, install R, RStudio, and the swirl package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To install the swirl package: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Open RStudio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Run the following command in the console: install.packages(‘swirl’)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Select a mirror (CRAN server location)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Installation will print some text to the screen; as long as you don’t get any messages with ERROR in them, it should’ve installed correctly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Coding Exercises</a:t>
            </a:r>
            <a:endParaRPr/>
          </a:p>
        </p:txBody>
      </p:sp>
      <p:sp>
        <p:nvSpPr>
          <p:cNvPr id="124" name="Google Shape;124;p24"/>
          <p:cNvSpPr txBox="1"/>
          <p:nvPr>
            <p:ph idx="1" type="body"/>
          </p:nvPr>
        </p:nvSpPr>
        <p:spPr>
          <a:xfrm>
            <a:off x="311700" y="1152475"/>
            <a:ext cx="8520600" cy="353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</a:t>
            </a:r>
            <a:r>
              <a:rPr lang="en"/>
              <a:t>recommend</a:t>
            </a:r>
            <a:r>
              <a:rPr lang="en"/>
              <a:t> going through the first 7 lessons while still on Zoom - they’ll give you a handle of the basics - once you understand those, you’ll have a solid basis to learn on your own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Start a lesson as follows, using the console: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Load the package by running: library(swirl)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Run: swirl()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Move through the prompts until asked to install a course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Choose course 1, “R Programming: The basics of programming in R”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/>
              <a:t>Don’t be afraid to ask questions! </a:t>
            </a:r>
            <a:endParaRPr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1: Operators</a:t>
            </a:r>
            <a:endParaRPr/>
          </a:p>
        </p:txBody>
      </p:sp>
      <p:sp>
        <p:nvSpPr>
          <p:cNvPr id="130" name="Google Shape;130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“&lt;-” or “=” can be used for assignment; “&lt;-” is generally </a:t>
            </a:r>
            <a:r>
              <a:rPr lang="en"/>
              <a:t>preferred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“c()” - create a vector; R indexing starts at 1, not 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en"/>
              <a:t>Element-by-element: </a:t>
            </a:r>
            <a:r>
              <a:rPr lang="en"/>
              <a:t>R moves element-wise down vectors when you perform operations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en"/>
              <a:t>Recycling: </a:t>
            </a:r>
            <a:r>
              <a:rPr lang="en"/>
              <a:t>when you use two vectors of uneven length, R repeats the elements of the shorter vector until it is the correct length - </a:t>
            </a:r>
            <a:r>
              <a:rPr b="1" lang="en"/>
              <a:t>this is not always a good thing!</a:t>
            </a:r>
            <a:endParaRPr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2: Your Workspace</a:t>
            </a:r>
            <a:endParaRPr/>
          </a:p>
        </p:txBody>
      </p:sp>
      <p:sp>
        <p:nvSpPr>
          <p:cNvPr id="136" name="Google Shape;136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Similar to Linux, all file paths are relative to your </a:t>
            </a:r>
            <a:r>
              <a:rPr b="1" lang="en"/>
              <a:t>working directory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Make sure you know what directory you’re in - otherwise you may load data that you don’t intend to or save output somewhere you’ll struggle to find it!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Your </a:t>
            </a:r>
            <a:r>
              <a:rPr b="1" lang="en"/>
              <a:t>local environment </a:t>
            </a:r>
            <a:r>
              <a:rPr lang="en"/>
              <a:t>contains every object you’ve created in your current R session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You can save this on exit, and RStudio will prompt you to do this each time you close it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Generally, do not save your workspace - you may save buggy states, intermediate objects you don’t need, or end up accidentally loading that workspace with a different script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Good practice to remove objects you don’t need - makes it easier to find the ones you do, reduces memory footprint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3: Sequences</a:t>
            </a:r>
            <a:endParaRPr/>
          </a:p>
        </p:txBody>
      </p:sp>
      <p:sp>
        <p:nvSpPr>
          <p:cNvPr id="142" name="Google Shape;142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These are mainly useful for loops and indexing data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“:” special operator that builds sequences by one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“:” actually calls “seq()”, which gives you more control over the sequences you can create, namely how much it increments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4: Vectors</a:t>
            </a:r>
            <a:endParaRPr/>
          </a:p>
        </p:txBody>
      </p:sp>
      <p:sp>
        <p:nvSpPr>
          <p:cNvPr id="148" name="Google Shape;148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Most basic data type - all other data types in R are based on vectors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Atomic vector</a:t>
            </a:r>
            <a:r>
              <a:rPr lang="en"/>
              <a:t>: made with c(), every value must be of the same type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List: </a:t>
            </a:r>
            <a:r>
              <a:rPr lang="en"/>
              <a:t>allows heterogenous types and recursion - you can have a list of lists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3 basic R types: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Logical: True or False; in R TRUE/FALSE or just T/F for short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Character: strings; note that if you attempt to put character types in an atomic vector with other types, all other entries in the vector become character type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Numeric: integer and float subtypes; generally the subtype isn’t important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5: Missing Values</a:t>
            </a:r>
            <a:endParaRPr/>
          </a:p>
        </p:txBody>
      </p:sp>
      <p:sp>
        <p:nvSpPr>
          <p:cNvPr id="154" name="Google Shape;154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“NA” represents missing values - it’s a logical type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 is very picky about NA; many functions won’t return a result by default if there are NAs in the vector/list/etc provided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Most functions have an “na.rm” or “ignore.na” argument for this reason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 can’t be coerced to other types, unlike TRUE and FALSE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6: Subsetting</a:t>
            </a:r>
            <a:endParaRPr/>
          </a:p>
        </p:txBody>
      </p:sp>
      <p:sp>
        <p:nvSpPr>
          <p:cNvPr id="160" name="Google Shape;160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Subsetting is very powerful in R; getting good at it will make data cleaning much, much easier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[] is the subset operator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 can pass just indices to [], but you can also pass logical statements and the results of functions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Indices start at 1, not 0!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 </a:t>
            </a:r>
            <a:r>
              <a:rPr b="1" lang="en"/>
              <a:t>isn’t statically typed </a:t>
            </a:r>
            <a:r>
              <a:rPr lang="en"/>
              <a:t>- in some situations it’s possible to ask for indices that don’t exist and cause bugs/errors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7: Matrices and Data Frames</a:t>
            </a:r>
            <a:endParaRPr/>
          </a:p>
        </p:txBody>
      </p:sp>
      <p:sp>
        <p:nvSpPr>
          <p:cNvPr id="166" name="Google Shape;166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you’re doing statistics, you need to become familiar with these!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 has data frames built into its base code, unlike Python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Matrices are built from row/column atomic vectors; everything in a matrix must be the same type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Data frames are lists of lists; the columns themselves are lists, and the data frame is a list of those columns - this means columns can be different types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you work through only one other swirl lesson, make it the one on the “apply” family of functions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Tip: in RStudio, you can open a data frame viewer by clicking on the data frame in the environment tab!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Procedures</a:t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Please keep your mic muted when not speaking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 the “raise hand” feature (participants tab) if you have a question at any point during the presentation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Feel free to have video on or off - whatever you’re more comfortable with!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Make sure you’re comfortable sharing your screen - I may ask you to do so in order to better assist you during the coding exercises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 Resources</a:t>
            </a:r>
            <a:endParaRPr/>
          </a:p>
        </p:txBody>
      </p:sp>
      <p:sp>
        <p:nvSpPr>
          <p:cNvPr id="172" name="Google Shape;172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Free books on R, made in RStudio using the “bookdown” package: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https://bookdown.org/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Advanced R - get to understand R as a programming language, not just a statistical tool: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https://adv-r.hadley.nz/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 for Data Science - great reference for all parts of the statistical workflow, from data cleaning to creating graphics for publication: 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https://r4ds.had.co.nz/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StackOverflow (I’m mentioning it so many times because it’s really useful!)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What is R?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Why R?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RStudio IDE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 Basics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 Packages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 Resources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Research Computing Resources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Coding exercises set-up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Brief introduction to concepts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What’s R? 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 is a powerful, flexible, and extensible programming language for statistical analysis and graphics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Key features: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Designed with statistics in mind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Full programming language with simple syntax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Object-oriented: everything is an object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Functional: based on functions, and functions always produce the same output regardless of global state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Interpreted: no compilation, easy to use interactively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R? 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Completely free!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TONS of free learning resources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Built around and for statistics, making statistical operations simple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Extremely extendable: extensive repo of user-created packages; can write own functions or packages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Graphics: base graphics simple and powerful, ggplot2 even better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 Markdown: create publication quality documents using Markdown/TeX in RStudio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Massive online community, particularly in academia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not R?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Full programming language, meaning it’s a bit harder to learn than software like SPSS or Stata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Open source means frequent updates and </a:t>
            </a:r>
            <a:r>
              <a:rPr lang="en"/>
              <a:t>occasional</a:t>
            </a:r>
            <a:r>
              <a:rPr lang="en"/>
              <a:t> bugs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Memory management - R notoriously uses memory inefficiently, and will break with big data before other languages (particularly Python)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Speed: most base R code is very efficient, but still substantially slower than Python or Julia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RStudio IDE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73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run R from the command line or using the very out-of-date GUI the R Project provides - don’t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Use RStudio - it provides;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Syntax highlighting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Panes to see all existing objects, plots, help docs, use a console, use a terminal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Cheat sheets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Projects: keep code organized, integrate with Git and GitHub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RMarkdown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Tab completion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Packages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 really shines in its package selection - over 15,000 packages on CRAN!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Tidyverse: very powerful suite of packages from team behind RStudio; great for data cleaning (tidyr, dplyr) and plotting (ggplot2)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Large academic community means a package for your application is probably already out there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you can’t find what you need, R makes package development relatively easy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Packages are easy to manage and install; less dependency issues than Python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Computing Resources</a:t>
            </a:r>
            <a:endParaRPr/>
          </a:p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Need more cores or RAM than your personal computer can provide? Don’t want to leave your laptop open for several days while a model runs? 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Open OnDemand: allows you to spin up an RStudio server instance to interactively run code just like using RStudio on your own machine - but with access to far more resources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https://ondemand.rc.unc.edu/</a:t>
            </a:r>
            <a:r>
              <a:rPr lang="en"/>
              <a:t> (must be on UNC VPN to access)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Additional job arguments: --mem for RAM (in GB), and --n for CPU cores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Longleaf and Dogwood: support submitting batch jobs using 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https://its.unc.edu/research-computing/techdocs/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