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99" r:id="rId5"/>
    <p:sldId id="300" r:id="rId6"/>
    <p:sldId id="301" r:id="rId7"/>
    <p:sldId id="295" r:id="rId8"/>
    <p:sldId id="292" r:id="rId9"/>
    <p:sldId id="260" r:id="rId10"/>
    <p:sldId id="261" r:id="rId11"/>
    <p:sldId id="294" r:id="rId12"/>
    <p:sldId id="263" r:id="rId13"/>
    <p:sldId id="296" r:id="rId14"/>
    <p:sldId id="264" r:id="rId15"/>
    <p:sldId id="265" r:id="rId16"/>
    <p:sldId id="270" r:id="rId17"/>
    <p:sldId id="266" r:id="rId18"/>
    <p:sldId id="267" r:id="rId19"/>
    <p:sldId id="297" r:id="rId20"/>
    <p:sldId id="268" r:id="rId21"/>
    <p:sldId id="269" r:id="rId22"/>
    <p:sldId id="272" r:id="rId23"/>
    <p:sldId id="273" r:id="rId24"/>
    <p:sldId id="274" r:id="rId25"/>
    <p:sldId id="276" r:id="rId26"/>
    <p:sldId id="298" r:id="rId27"/>
    <p:sldId id="277" r:id="rId28"/>
    <p:sldId id="279" r:id="rId29"/>
    <p:sldId id="282" r:id="rId30"/>
    <p:sldId id="283" r:id="rId31"/>
    <p:sldId id="284" r:id="rId32"/>
    <p:sldId id="285" r:id="rId33"/>
    <p:sldId id="287" r:id="rId34"/>
    <p:sldId id="290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all_unc_ch_scenes_10_00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12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82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92800"/>
            <a:ext cx="9144000" cy="965200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>
            <a:outerShdw blurRad="136525" dist="88900" dir="11820000" sx="61000" sy="61000" algn="tl" rotWithShape="0">
              <a:schemeClr val="bg1">
                <a:lumMod val="75000"/>
                <a:alpha val="43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1027" name="Picture 3" descr="small_white_tra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065838"/>
            <a:ext cx="226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odingbat.com/python/Warmup-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dingbat.com/python/Warmup-2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codingbat.com/python/Warmup-2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624138" y="5043488"/>
            <a:ext cx="48799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/>
              <a:t>Title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4900613" y="1355725"/>
            <a:ext cx="3762375" cy="165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An Introduction to Python</a:t>
            </a:r>
          </a:p>
        </p:txBody>
      </p:sp>
      <p:pic>
        <p:nvPicPr>
          <p:cNvPr id="3076" name="Picture 1" descr="small_white_tra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650" y="844550"/>
            <a:ext cx="18573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What are collections?</a:t>
            </a:r>
          </a:p>
          <a:p>
            <a:r>
              <a:rPr lang="en-US" dirty="0"/>
              <a:t>Collections are containers that hold other objects.</a:t>
            </a:r>
          </a:p>
          <a:p>
            <a:r>
              <a:rPr lang="en-US" dirty="0"/>
              <a:t>Some collections will let you organize their contents, and some are not as cooperative.</a:t>
            </a:r>
          </a:p>
          <a:p>
            <a:r>
              <a:rPr lang="en-US" dirty="0"/>
              <a:t>Each collection type provides special features that make it useful in different circumstances.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collection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377" y="993268"/>
            <a:ext cx="8729221" cy="5580668"/>
          </a:xfrm>
        </p:spPr>
        <p:txBody>
          <a:bodyPr/>
          <a:lstStyle/>
          <a:p>
            <a:r>
              <a:rPr lang="en-US" dirty="0"/>
              <a:t>List – an ordered, zero-indexed collection of objects, for example: [</a:t>
            </a:r>
            <a:r>
              <a:rPr lang="en-US" dirty="0">
                <a:solidFill>
                  <a:schemeClr val="accent5"/>
                </a:solidFill>
              </a:rPr>
              <a:t>1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“A”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3.0</a:t>
            </a:r>
            <a:r>
              <a:rPr lang="en-US" dirty="0"/>
              <a:t>]</a:t>
            </a:r>
          </a:p>
          <a:p>
            <a:r>
              <a:rPr lang="en-US" dirty="0"/>
              <a:t>Set – an unordered collection of elements, guarantees each element is unique.  For example: {</a:t>
            </a:r>
            <a:r>
              <a:rPr lang="en-US" dirty="0">
                <a:solidFill>
                  <a:schemeClr val="accent5"/>
                </a:solidFill>
              </a:rPr>
              <a:t>1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“A”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3.0</a:t>
            </a:r>
            <a:r>
              <a:rPr lang="en-US" dirty="0"/>
              <a:t>}. You can use set operations on them.</a:t>
            </a:r>
          </a:p>
          <a:p>
            <a:r>
              <a:rPr lang="en-US" dirty="0"/>
              <a:t>Dictionary – an unordered collection of key/value pairs.  Each key is unique.  For example: {</a:t>
            </a:r>
            <a:r>
              <a:rPr lang="en-US" dirty="0">
                <a:solidFill>
                  <a:schemeClr val="accent5"/>
                </a:solidFill>
              </a:rPr>
              <a:t>1</a:t>
            </a:r>
            <a:r>
              <a:rPr lang="en-US" dirty="0"/>
              <a:t>:</a:t>
            </a:r>
            <a:r>
              <a:rPr lang="en-US" dirty="0">
                <a:solidFill>
                  <a:schemeClr val="accent3"/>
                </a:solidFill>
              </a:rPr>
              <a:t>”One”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“A”</a:t>
            </a:r>
            <a:r>
              <a:rPr lang="en-US" dirty="0"/>
              <a:t>:</a:t>
            </a:r>
            <a:r>
              <a:rPr lang="en-US" dirty="0">
                <a:solidFill>
                  <a:schemeClr val="accent5"/>
                </a:solidFill>
              </a:rPr>
              <a:t>5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3.0</a:t>
            </a:r>
            <a:r>
              <a:rPr lang="en-US" dirty="0"/>
              <a:t>:</a:t>
            </a:r>
            <a:r>
              <a:rPr lang="en-US" dirty="0">
                <a:solidFill>
                  <a:schemeClr val="accent3"/>
                </a:solidFill>
              </a:rPr>
              <a:t>”Three”</a:t>
            </a:r>
            <a:r>
              <a:rPr lang="en-US" dirty="0"/>
              <a:t>}</a:t>
            </a:r>
          </a:p>
          <a:p>
            <a:r>
              <a:rPr lang="en-US" dirty="0"/>
              <a:t>There are also arrays and tuples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Basic language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Python abandons many of the common language formatting idioms.</a:t>
            </a:r>
          </a:p>
          <a:p>
            <a:r>
              <a:rPr lang="en-US" dirty="0"/>
              <a:t>Newline terminates a command – no semicolon required.</a:t>
            </a:r>
          </a:p>
          <a:p>
            <a:r>
              <a:rPr lang="en-US" dirty="0"/>
              <a:t>Indentation alone designates nested code blocks – no curly braces required.</a:t>
            </a:r>
          </a:p>
          <a:p>
            <a:r>
              <a:rPr lang="en-US" dirty="0"/>
              <a:t>A ‘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lang="en-US" dirty="0"/>
              <a:t>’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/>
              <a:t>denotes the start of a single line comment.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Indentation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most programming languages, newlines and indentation are syntax in python.</a:t>
            </a:r>
          </a:p>
          <a:p>
            <a:r>
              <a:rPr lang="en-US" dirty="0"/>
              <a:t>Functions, nested loops and conditionally evaluated code are all indicated using indentation.</a:t>
            </a:r>
          </a:p>
          <a:p>
            <a:r>
              <a:rPr lang="en-US" dirty="0"/>
              <a:t>Consider the following valid python code:</a:t>
            </a:r>
          </a:p>
          <a:p>
            <a:pPr lvl="1">
              <a:buNone/>
            </a:pPr>
            <a:r>
              <a:rPr lang="en-US" dirty="0">
                <a:solidFill>
                  <a:schemeClr val="accent6"/>
                </a:solidFill>
              </a:rPr>
              <a:t>if</a:t>
            </a:r>
            <a:r>
              <a:rPr lang="en-US" dirty="0"/>
              <a:t> something </a:t>
            </a:r>
            <a:r>
              <a:rPr lang="en-US" dirty="0">
                <a:solidFill>
                  <a:schemeClr val="accent6"/>
                </a:solidFill>
              </a:rPr>
              <a:t>is</a:t>
            </a:r>
            <a:r>
              <a:rPr lang="en-US" dirty="0"/>
              <a:t>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:</a:t>
            </a:r>
          </a:p>
          <a:p>
            <a:pPr lvl="2">
              <a:buNone/>
            </a:pPr>
            <a:r>
              <a:rPr lang="en-US" dirty="0" err="1">
                <a:solidFill>
                  <a:schemeClr val="accent1"/>
                </a:solidFill>
              </a:rPr>
              <a:t>do_something_else</a:t>
            </a:r>
            <a:r>
              <a:rPr lang="en-US" dirty="0"/>
              <a:t>()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numerical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/>
              <a:t>The</a:t>
            </a:r>
            <a:r>
              <a:rPr lang="en-US" dirty="0">
                <a:solidFill>
                  <a:schemeClr val="accent6"/>
                </a:solidFill>
              </a:rPr>
              <a:t> +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-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*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/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%</a:t>
            </a:r>
            <a:r>
              <a:rPr lang="en-US" dirty="0"/>
              <a:t> (modulo) and </a:t>
            </a:r>
            <a:r>
              <a:rPr lang="en-US" dirty="0">
                <a:solidFill>
                  <a:schemeClr val="accent6"/>
                </a:solidFill>
              </a:rPr>
              <a:t>**</a:t>
            </a:r>
            <a:r>
              <a:rPr lang="en-US" dirty="0"/>
              <a:t> (power-of) all behave roughly as expected.</a:t>
            </a:r>
          </a:p>
          <a:p>
            <a:pPr marL="514350" indent="-514350"/>
            <a:r>
              <a:rPr lang="en-US" dirty="0"/>
              <a:t>The</a:t>
            </a:r>
            <a:r>
              <a:rPr lang="en-US" dirty="0">
                <a:solidFill>
                  <a:schemeClr val="accent6"/>
                </a:solidFill>
              </a:rPr>
              <a:t> =</a:t>
            </a:r>
            <a:r>
              <a:rPr lang="en-US" dirty="0"/>
              <a:t> assigns the value on the right to the variable on the left.</a:t>
            </a:r>
          </a:p>
          <a:p>
            <a:pPr marL="514350" indent="-514350"/>
            <a:r>
              <a:rPr lang="en-US" dirty="0"/>
              <a:t>The </a:t>
            </a:r>
            <a:r>
              <a:rPr lang="en-US" dirty="0">
                <a:solidFill>
                  <a:schemeClr val="accent6"/>
                </a:solidFill>
              </a:rPr>
              <a:t>+=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-=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*=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/=</a:t>
            </a:r>
            <a:r>
              <a:rPr lang="en-US" dirty="0"/>
              <a:t> and </a:t>
            </a:r>
            <a:r>
              <a:rPr lang="en-US" dirty="0">
                <a:solidFill>
                  <a:schemeClr val="accent6"/>
                </a:solidFill>
              </a:rPr>
              <a:t>**=</a:t>
            </a:r>
            <a:r>
              <a:rPr lang="en-US" dirty="0"/>
              <a:t> perform the indicated operation between the variable on the left and the value on the right, then assign the result to the variable on the left.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condition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/>
              <a:t>A</a:t>
            </a:r>
            <a:r>
              <a:rPr lang="en-US" dirty="0">
                <a:solidFill>
                  <a:schemeClr val="accent6"/>
                </a:solidFill>
              </a:rPr>
              <a:t> ==</a:t>
            </a:r>
            <a:r>
              <a:rPr lang="en-US" dirty="0"/>
              <a:t> tests to see if two things have the same value.  </a:t>
            </a:r>
            <a:r>
              <a:rPr lang="en-US" dirty="0">
                <a:solidFill>
                  <a:schemeClr val="accent6"/>
                </a:solidFill>
              </a:rPr>
              <a:t>!=</a:t>
            </a:r>
            <a:r>
              <a:rPr lang="en-US" dirty="0"/>
              <a:t> tests to see if two things have a different value.</a:t>
            </a:r>
          </a:p>
          <a:p>
            <a:pPr marL="514350" indent="-514350"/>
            <a:r>
              <a:rPr lang="en-US" dirty="0"/>
              <a:t>The </a:t>
            </a:r>
            <a:r>
              <a:rPr lang="en-US" dirty="0">
                <a:solidFill>
                  <a:schemeClr val="accent6"/>
                </a:solidFill>
              </a:rPr>
              <a:t>&lt;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&gt;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&lt;=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&gt;=</a:t>
            </a:r>
            <a:r>
              <a:rPr lang="en-US" dirty="0"/>
              <a:t> all compare relative values.</a:t>
            </a:r>
          </a:p>
          <a:p>
            <a:pPr marL="514350" indent="-514350"/>
            <a:r>
              <a:rPr lang="en-US" dirty="0"/>
              <a:t>An </a:t>
            </a:r>
            <a:r>
              <a:rPr lang="en-US" dirty="0">
                <a:solidFill>
                  <a:schemeClr val="accent6"/>
                </a:solidFill>
              </a:rPr>
              <a:t>is</a:t>
            </a:r>
            <a:r>
              <a:rPr lang="en-US" dirty="0"/>
              <a:t> tests to see if two things have the same identity.</a:t>
            </a:r>
          </a:p>
          <a:p>
            <a:pPr marL="514350" indent="-514350"/>
            <a:r>
              <a:rPr lang="en-US" dirty="0"/>
              <a:t>An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tests element membership in a collection.</a:t>
            </a:r>
          </a:p>
          <a:p>
            <a:pPr marL="514350" indent="-514350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algebra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Any value, other than </a:t>
            </a:r>
            <a:r>
              <a:rPr lang="en-US" dirty="0">
                <a:solidFill>
                  <a:schemeClr val="accent4"/>
                </a:solidFill>
              </a:rPr>
              <a:t>None</a:t>
            </a:r>
            <a:r>
              <a:rPr lang="en-US" dirty="0"/>
              <a:t>,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0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“”</a:t>
            </a:r>
            <a:r>
              <a:rPr lang="en-US" dirty="0"/>
              <a:t>, or an empty collection evaluates to True in a </a:t>
            </a:r>
            <a:r>
              <a:rPr lang="en-US" dirty="0" err="1"/>
              <a:t>boolean</a:t>
            </a:r>
            <a:r>
              <a:rPr lang="en-US" dirty="0"/>
              <a:t> context.</a:t>
            </a:r>
          </a:p>
          <a:p>
            <a:r>
              <a:rPr lang="en-US" dirty="0"/>
              <a:t>The </a:t>
            </a:r>
            <a:r>
              <a:rPr lang="en-US" dirty="0" err="1"/>
              <a:t>boolean</a:t>
            </a:r>
            <a:r>
              <a:rPr lang="en-US" dirty="0"/>
              <a:t> operators supported by python, in order of increasing precedence, are:</a:t>
            </a:r>
          </a:p>
          <a:p>
            <a:pPr marL="971550" lvl="1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chemeClr val="accent4"/>
                </a:solidFill>
              </a:rPr>
              <a:t>and</a:t>
            </a:r>
          </a:p>
          <a:p>
            <a:pPr marL="971550" lvl="1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chemeClr val="accent4"/>
                </a:solidFill>
              </a:rPr>
              <a:t>or</a:t>
            </a:r>
          </a:p>
          <a:p>
            <a:pPr marL="971550" lvl="1" indent="-5143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chemeClr val="accent4"/>
                </a:solidFill>
              </a:rPr>
              <a:t>not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flow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/>
              <a:t>Python provides flow control using </a:t>
            </a:r>
            <a:r>
              <a:rPr lang="en-US" dirty="0">
                <a:solidFill>
                  <a:schemeClr val="accent6"/>
                </a:solidFill>
              </a:rPr>
              <a:t>if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and </a:t>
            </a:r>
            <a:r>
              <a:rPr lang="en-US" dirty="0">
                <a:solidFill>
                  <a:schemeClr val="accent6"/>
                </a:solidFill>
              </a:rPr>
              <a:t>while</a:t>
            </a:r>
            <a:r>
              <a:rPr lang="en-US" dirty="0"/>
              <a:t> statements.</a:t>
            </a:r>
          </a:p>
          <a:p>
            <a:pPr marL="514350" indent="-514350"/>
            <a:r>
              <a:rPr lang="en-US" dirty="0"/>
              <a:t>You can terminate a </a:t>
            </a: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or </a:t>
            </a:r>
            <a:r>
              <a:rPr lang="en-US" dirty="0">
                <a:solidFill>
                  <a:schemeClr val="accent6"/>
                </a:solidFill>
              </a:rPr>
              <a:t>while</a:t>
            </a:r>
            <a:r>
              <a:rPr lang="en-US" dirty="0"/>
              <a:t> loop using </a:t>
            </a:r>
            <a:r>
              <a:rPr lang="en-US" dirty="0">
                <a:solidFill>
                  <a:schemeClr val="accent6"/>
                </a:solidFill>
              </a:rPr>
              <a:t>break</a:t>
            </a:r>
            <a:r>
              <a:rPr lang="en-US" dirty="0"/>
              <a:t>.</a:t>
            </a:r>
          </a:p>
          <a:p>
            <a:pPr marL="514350" indent="-514350"/>
            <a:r>
              <a:rPr lang="en-US" dirty="0"/>
              <a:t>You can skip to the next iteration of a </a:t>
            </a: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or </a:t>
            </a:r>
            <a:r>
              <a:rPr lang="en-US" dirty="0">
                <a:solidFill>
                  <a:schemeClr val="accent6"/>
                </a:solidFill>
              </a:rPr>
              <a:t>while</a:t>
            </a:r>
            <a:r>
              <a:rPr lang="en-US" dirty="0"/>
              <a:t> loop using </a:t>
            </a:r>
            <a:r>
              <a:rPr lang="en-US" dirty="0">
                <a:solidFill>
                  <a:schemeClr val="accent6"/>
                </a:solidFill>
              </a:rPr>
              <a:t>continue</a:t>
            </a:r>
            <a:r>
              <a:rPr lang="en-US" dirty="0"/>
              <a:t>.</a:t>
            </a:r>
          </a:p>
          <a:p>
            <a:pPr marL="514350" indent="-514350"/>
            <a:r>
              <a:rPr lang="en-US" dirty="0"/>
              <a:t>You can execute code after a </a:t>
            </a: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or </a:t>
            </a:r>
            <a:r>
              <a:rPr lang="en-US" dirty="0">
                <a:solidFill>
                  <a:schemeClr val="accent6"/>
                </a:solidFill>
              </a:rPr>
              <a:t>while</a:t>
            </a:r>
            <a:r>
              <a:rPr lang="en-US" dirty="0"/>
              <a:t> loop that is not terminated early using </a:t>
            </a:r>
            <a:r>
              <a:rPr lang="en-US" dirty="0">
                <a:solidFill>
                  <a:schemeClr val="accent6"/>
                </a:solidFill>
              </a:rPr>
              <a:t>else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>
                <a:solidFill>
                  <a:schemeClr val="accent6"/>
                </a:solidFill>
              </a:rPr>
              <a:t>if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>
                <a:solidFill>
                  <a:schemeClr val="accent6"/>
                </a:solidFill>
                <a:latin typeface="Lucida Console" pitchFamily="49" charset="0"/>
              </a:rPr>
              <a:t>if</a:t>
            </a:r>
            <a:r>
              <a:rPr lang="en-US" dirty="0">
                <a:latin typeface="Lucida Console" pitchFamily="49" charset="0"/>
              </a:rPr>
              <a:t> x </a:t>
            </a:r>
            <a:r>
              <a:rPr lang="en-US" dirty="0">
                <a:solidFill>
                  <a:schemeClr val="accent6"/>
                </a:solidFill>
                <a:latin typeface="Lucida Console" pitchFamily="49" charset="0"/>
              </a:rPr>
              <a:t>&lt;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>
                <a:solidFill>
                  <a:schemeClr val="accent5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    print </a:t>
            </a:r>
            <a:r>
              <a:rPr lang="en-US" dirty="0">
                <a:solidFill>
                  <a:schemeClr val="accent3"/>
                </a:solidFill>
                <a:latin typeface="Lucida Console" pitchFamily="49" charset="0"/>
              </a:rPr>
              <a:t>“x is less than 0”</a:t>
            </a:r>
          </a:p>
          <a:p>
            <a:pPr>
              <a:buNone/>
            </a:pPr>
            <a:r>
              <a:rPr lang="en-US" dirty="0" err="1">
                <a:solidFill>
                  <a:schemeClr val="accent6"/>
                </a:solidFill>
                <a:latin typeface="Lucida Console" pitchFamily="49" charset="0"/>
              </a:rPr>
              <a:t>elif</a:t>
            </a:r>
            <a:r>
              <a:rPr lang="en-US" dirty="0">
                <a:latin typeface="Lucida Console" pitchFamily="49" charset="0"/>
              </a:rPr>
              <a:t> x </a:t>
            </a:r>
            <a:r>
              <a:rPr lang="en-US" dirty="0">
                <a:solidFill>
                  <a:schemeClr val="accent6"/>
                </a:solidFill>
                <a:latin typeface="Lucida Console" pitchFamily="49" charset="0"/>
              </a:rPr>
              <a:t>==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>
                <a:solidFill>
                  <a:schemeClr val="accent5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    print </a:t>
            </a:r>
            <a:r>
              <a:rPr lang="en-US" dirty="0">
                <a:solidFill>
                  <a:schemeClr val="accent3"/>
                </a:solidFill>
                <a:latin typeface="Lucida Console" pitchFamily="49" charset="0"/>
              </a:rPr>
              <a:t>“x is 0”</a:t>
            </a:r>
          </a:p>
          <a:p>
            <a:pPr>
              <a:buNone/>
            </a:pPr>
            <a:r>
              <a:rPr lang="en-US" dirty="0" err="1">
                <a:solidFill>
                  <a:schemeClr val="accent6"/>
                </a:solidFill>
                <a:latin typeface="Lucida Console" pitchFamily="49" charset="0"/>
              </a:rPr>
              <a:t>elif</a:t>
            </a:r>
            <a:r>
              <a:rPr lang="en-US" dirty="0">
                <a:latin typeface="Lucida Console" pitchFamily="49" charset="0"/>
              </a:rPr>
              <a:t> x </a:t>
            </a:r>
            <a:r>
              <a:rPr lang="en-US" dirty="0">
                <a:solidFill>
                  <a:schemeClr val="accent6"/>
                </a:solidFill>
                <a:latin typeface="Lucida Console" pitchFamily="49" charset="0"/>
              </a:rPr>
              <a:t>==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>
                <a:solidFill>
                  <a:schemeClr val="accent5"/>
                </a:solidFill>
                <a:latin typeface="Lucida Console" pitchFamily="49" charset="0"/>
              </a:rPr>
              <a:t>1</a:t>
            </a:r>
            <a:r>
              <a:rPr lang="en-US" dirty="0"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    print </a:t>
            </a:r>
            <a:r>
              <a:rPr lang="en-US" dirty="0">
                <a:solidFill>
                  <a:schemeClr val="accent3"/>
                </a:solidFill>
                <a:latin typeface="Lucida Console" pitchFamily="49" charset="0"/>
              </a:rPr>
              <a:t>“x is 1”</a:t>
            </a:r>
          </a:p>
          <a:p>
            <a:pPr>
              <a:buNone/>
            </a:pPr>
            <a:r>
              <a:rPr lang="en-US" dirty="0">
                <a:solidFill>
                  <a:schemeClr val="accent6"/>
                </a:solidFill>
                <a:latin typeface="Lucida Console" pitchFamily="49" charset="0"/>
              </a:rPr>
              <a:t>else</a:t>
            </a:r>
            <a:r>
              <a:rPr lang="en-US" dirty="0"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    print </a:t>
            </a:r>
            <a:r>
              <a:rPr lang="en-US" dirty="0">
                <a:solidFill>
                  <a:schemeClr val="accent3"/>
                </a:solidFill>
                <a:latin typeface="Lucida Console" pitchFamily="49" charset="0"/>
              </a:rPr>
              <a:t>“x is greater than 1”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There can be zero or more </a:t>
            </a:r>
            <a:r>
              <a:rPr lang="en-US" dirty="0" err="1">
                <a:solidFill>
                  <a:schemeClr val="accent6"/>
                </a:solidFill>
              </a:rPr>
              <a:t>elif</a:t>
            </a:r>
            <a:r>
              <a:rPr lang="en-US" dirty="0"/>
              <a:t> conditions.  The </a:t>
            </a:r>
            <a:r>
              <a:rPr lang="en-US" dirty="0">
                <a:solidFill>
                  <a:schemeClr val="accent6"/>
                </a:solidFill>
              </a:rPr>
              <a:t>else</a:t>
            </a:r>
            <a:r>
              <a:rPr lang="en-US" dirty="0"/>
              <a:t> condition is optional.   The first condition that evaluates to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 has its code executed, and no further conditions are examined.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intermission!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to see if you’ve been paying attention.</a:t>
            </a:r>
          </a:p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http://codingbat.com/python/Warmup-1</a:t>
            </a:r>
            <a:r>
              <a:rPr lang="en-US" dirty="0"/>
              <a:t>.</a:t>
            </a:r>
          </a:p>
          <a:p>
            <a:r>
              <a:rPr lang="en-US" dirty="0"/>
              <a:t>We’ll work through </a:t>
            </a:r>
            <a:r>
              <a:rPr lang="en-US" dirty="0" err="1"/>
              <a:t>sleep_in</a:t>
            </a:r>
            <a:r>
              <a:rPr lang="en-US" dirty="0"/>
              <a:t> together.</a:t>
            </a:r>
          </a:p>
          <a:p>
            <a:r>
              <a:rPr lang="en-US" dirty="0"/>
              <a:t>Please try </a:t>
            </a:r>
            <a:r>
              <a:rPr lang="en-US" dirty="0" err="1"/>
              <a:t>monkey_trouble</a:t>
            </a:r>
            <a:r>
              <a:rPr lang="en-US" dirty="0"/>
              <a:t> yourself.</a:t>
            </a:r>
          </a:p>
          <a:p>
            <a:r>
              <a:rPr lang="en-US" dirty="0"/>
              <a:t>If you finish quickly, try other exercises!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Python </a:t>
            </a:r>
            <a:r>
              <a:rPr lang="en-US" i="1" dirty="0"/>
              <a:t>exactly?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Python is a modern rapid development language.</a:t>
            </a:r>
          </a:p>
          <a:p>
            <a:r>
              <a:rPr lang="en-US" sz="2800" dirty="0"/>
              <a:t>Code is very clean and easy to read.</a:t>
            </a:r>
          </a:p>
          <a:p>
            <a:r>
              <a:rPr lang="en-US" sz="2800" dirty="0"/>
              <a:t>Emphasizes single, intuitive approach to most problems.</a:t>
            </a:r>
          </a:p>
          <a:p>
            <a:r>
              <a:rPr lang="en-US" sz="2800" dirty="0"/>
              <a:t>Everything can be modified dynamically.</a:t>
            </a:r>
          </a:p>
          <a:p>
            <a:r>
              <a:rPr lang="en-US" sz="2800" dirty="0"/>
              <a:t>Highly object oriented.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165816D-A799-471D-B61B-C8862C5C3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370" y="182268"/>
            <a:ext cx="1607271" cy="160727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dirty="0" err="1">
                <a:latin typeface="Lucida Console" pitchFamily="49" charset="0"/>
              </a:rPr>
              <a:t>mylist</a:t>
            </a:r>
            <a:r>
              <a:rPr lang="en-US" sz="8000" dirty="0">
                <a:latin typeface="Lucida Console" pitchFamily="49" charset="0"/>
              </a:rPr>
              <a:t> = [</a:t>
            </a:r>
            <a:r>
              <a:rPr lang="en-US" sz="8000" dirty="0">
                <a:solidFill>
                  <a:schemeClr val="accent3"/>
                </a:solidFill>
                <a:latin typeface="Lucida Console" pitchFamily="49" charset="0"/>
              </a:rPr>
              <a:t>‘cat’</a:t>
            </a:r>
            <a:r>
              <a:rPr lang="en-US" sz="8000" dirty="0">
                <a:latin typeface="Lucida Console" pitchFamily="49" charset="0"/>
              </a:rPr>
              <a:t>, </a:t>
            </a:r>
            <a:r>
              <a:rPr lang="en-US" sz="8000" dirty="0">
                <a:solidFill>
                  <a:schemeClr val="accent3"/>
                </a:solidFill>
                <a:latin typeface="Lucida Console" pitchFamily="49" charset="0"/>
              </a:rPr>
              <a:t>‘dog’</a:t>
            </a:r>
            <a:r>
              <a:rPr lang="en-US" sz="8000" dirty="0">
                <a:latin typeface="Lucida Console" pitchFamily="49" charset="0"/>
              </a:rPr>
              <a:t>, </a:t>
            </a:r>
            <a:r>
              <a:rPr lang="en-US" sz="8000" dirty="0">
                <a:solidFill>
                  <a:schemeClr val="accent3"/>
                </a:solidFill>
                <a:latin typeface="Lucida Console" pitchFamily="49" charset="0"/>
              </a:rPr>
              <a:t>‘goat’</a:t>
            </a:r>
            <a:r>
              <a:rPr lang="en-US" sz="8000" dirty="0">
                <a:latin typeface="Lucida Console" pitchFamily="49" charset="0"/>
              </a:rPr>
              <a:t>]</a:t>
            </a:r>
          </a:p>
          <a:p>
            <a:pPr>
              <a:buNone/>
            </a:pPr>
            <a:r>
              <a:rPr lang="en-US" sz="8000" dirty="0">
                <a:solidFill>
                  <a:schemeClr val="accent6"/>
                </a:solidFill>
                <a:latin typeface="Lucida Console" pitchFamily="49" charset="0"/>
              </a:rPr>
              <a:t>for</a:t>
            </a:r>
            <a:r>
              <a:rPr lang="en-US" sz="8000" dirty="0">
                <a:latin typeface="Lucida Console" pitchFamily="49" charset="0"/>
              </a:rPr>
              <a:t> animal </a:t>
            </a:r>
            <a:r>
              <a:rPr lang="en-US" sz="8000" dirty="0">
                <a:solidFill>
                  <a:schemeClr val="accent4"/>
                </a:solidFill>
                <a:latin typeface="Lucida Console" pitchFamily="49" charset="0"/>
              </a:rPr>
              <a:t>in</a:t>
            </a:r>
            <a:r>
              <a:rPr lang="en-US" sz="8000" dirty="0">
                <a:latin typeface="Lucida Console" pitchFamily="49" charset="0"/>
              </a:rPr>
              <a:t> </a:t>
            </a:r>
            <a:r>
              <a:rPr lang="en-US" sz="8000" dirty="0" err="1">
                <a:latin typeface="Lucida Console" pitchFamily="49" charset="0"/>
              </a:rPr>
              <a:t>mylist</a:t>
            </a:r>
            <a:r>
              <a:rPr lang="en-US" sz="8000" dirty="0"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US" sz="8000" dirty="0">
                <a:latin typeface="Lucida Console" pitchFamily="49" charset="0"/>
              </a:rPr>
              <a:t>    print </a:t>
            </a:r>
            <a:r>
              <a:rPr lang="en-US" sz="8000" dirty="0">
                <a:solidFill>
                  <a:schemeClr val="accent3"/>
                </a:solidFill>
                <a:latin typeface="Lucida Console" pitchFamily="49" charset="0"/>
              </a:rPr>
              <a:t>“I have a “</a:t>
            </a:r>
            <a:r>
              <a:rPr lang="en-US" sz="8000" dirty="0">
                <a:latin typeface="Lucida Console" pitchFamily="49" charset="0"/>
              </a:rPr>
              <a:t> + animal</a:t>
            </a:r>
          </a:p>
          <a:p>
            <a:pPr>
              <a:buNone/>
            </a:pPr>
            <a:endParaRPr lang="en-US" sz="8000" dirty="0"/>
          </a:p>
          <a:p>
            <a:pPr>
              <a:buNone/>
            </a:pPr>
            <a:r>
              <a:rPr lang="en-US" sz="8000" dirty="0"/>
              <a:t>When run, this results in:</a:t>
            </a:r>
          </a:p>
          <a:p>
            <a:pPr>
              <a:buNone/>
            </a:pPr>
            <a:endParaRPr lang="en-US" sz="8000" dirty="0"/>
          </a:p>
          <a:p>
            <a:pPr>
              <a:buNone/>
            </a:pPr>
            <a:r>
              <a:rPr lang="en-US" sz="8000" dirty="0">
                <a:solidFill>
                  <a:schemeClr val="accent3"/>
                </a:solidFill>
                <a:latin typeface="Lucida Console" pitchFamily="49" charset="0"/>
              </a:rPr>
              <a:t>I have a cat</a:t>
            </a:r>
          </a:p>
          <a:p>
            <a:pPr>
              <a:buNone/>
            </a:pPr>
            <a:r>
              <a:rPr lang="en-US" sz="8000" dirty="0">
                <a:solidFill>
                  <a:schemeClr val="accent3"/>
                </a:solidFill>
                <a:latin typeface="Lucida Console" pitchFamily="49" charset="0"/>
              </a:rPr>
              <a:t>I have a dog</a:t>
            </a:r>
          </a:p>
          <a:p>
            <a:pPr>
              <a:buNone/>
            </a:pPr>
            <a:r>
              <a:rPr lang="en-US" sz="8000" dirty="0">
                <a:solidFill>
                  <a:schemeClr val="accent3"/>
                </a:solidFill>
                <a:latin typeface="Lucida Console" pitchFamily="49" charset="0"/>
              </a:rPr>
              <a:t>I have a goat</a:t>
            </a:r>
          </a:p>
          <a:p>
            <a:pPr>
              <a:buNone/>
            </a:pPr>
            <a:endParaRPr lang="en-US" sz="8000" dirty="0"/>
          </a:p>
          <a:p>
            <a:pPr>
              <a:buNone/>
            </a:pPr>
            <a:r>
              <a:rPr lang="en-US" sz="8000" dirty="0"/>
              <a:t>The for statement in python is unique in that it works over collections (or things that act like collections).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</a:t>
            </a:r>
            <a:r>
              <a:rPr lang="en-US" dirty="0">
                <a:solidFill>
                  <a:schemeClr val="accent6"/>
                </a:solidFill>
              </a:rPr>
              <a:t>break</a:t>
            </a:r>
            <a:r>
              <a:rPr lang="en-US" dirty="0"/>
              <a:t> and </a:t>
            </a:r>
            <a:r>
              <a:rPr lang="en-US" dirty="0">
                <a:solidFill>
                  <a:schemeClr val="accent6"/>
                </a:solidFill>
              </a:rPr>
              <a:t>continue</a:t>
            </a:r>
            <a:r>
              <a:rPr lang="en-US" dirty="0"/>
              <a:t> statements.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>
                <a:solidFill>
                  <a:schemeClr val="accent6"/>
                </a:solidFill>
                <a:latin typeface="Lucida Console" pitchFamily="49" charset="0"/>
              </a:rPr>
              <a:t>for</a:t>
            </a:r>
            <a:r>
              <a:rPr lang="en-US" sz="9600" dirty="0">
                <a:latin typeface="Lucida Console" pitchFamily="49" charset="0"/>
              </a:rPr>
              <a:t> number </a:t>
            </a:r>
            <a:r>
              <a:rPr lang="en-US" sz="9600" dirty="0">
                <a:solidFill>
                  <a:schemeClr val="accent4"/>
                </a:solidFill>
                <a:latin typeface="Lucida Console" pitchFamily="49" charset="0"/>
              </a:rPr>
              <a:t>in</a:t>
            </a:r>
            <a:r>
              <a:rPr lang="en-US" sz="9600" dirty="0">
                <a:latin typeface="Lucida Console" pitchFamily="49" charset="0"/>
              </a:rPr>
              <a:t> [</a:t>
            </a:r>
            <a:r>
              <a:rPr lang="en-US" sz="9600" dirty="0">
                <a:solidFill>
                  <a:schemeClr val="accent1"/>
                </a:solidFill>
                <a:latin typeface="Lucida Console" pitchFamily="49" charset="0"/>
              </a:rPr>
              <a:t>2</a:t>
            </a:r>
            <a:r>
              <a:rPr lang="en-US" sz="9600" dirty="0">
                <a:latin typeface="Lucida Console" pitchFamily="49" charset="0"/>
              </a:rPr>
              <a:t>, </a:t>
            </a:r>
            <a:r>
              <a:rPr lang="en-US" sz="9600" dirty="0">
                <a:solidFill>
                  <a:schemeClr val="accent1"/>
                </a:solidFill>
                <a:latin typeface="Lucida Console" pitchFamily="49" charset="0"/>
              </a:rPr>
              <a:t>3</a:t>
            </a:r>
            <a:r>
              <a:rPr lang="en-US" sz="9600" dirty="0">
                <a:latin typeface="Lucida Console" pitchFamily="49" charset="0"/>
              </a:rPr>
              <a:t>, </a:t>
            </a:r>
            <a:r>
              <a:rPr lang="en-US" sz="9600" dirty="0">
                <a:solidFill>
                  <a:schemeClr val="accent1"/>
                </a:solidFill>
                <a:latin typeface="Lucida Console" pitchFamily="49" charset="0"/>
              </a:rPr>
              <a:t>4</a:t>
            </a:r>
            <a:r>
              <a:rPr lang="en-US" sz="9600" dirty="0">
                <a:latin typeface="Lucida Console" pitchFamily="49" charset="0"/>
              </a:rPr>
              <a:t>, </a:t>
            </a:r>
            <a:r>
              <a:rPr lang="en-US" sz="9600" dirty="0">
                <a:solidFill>
                  <a:schemeClr val="accent1"/>
                </a:solidFill>
                <a:latin typeface="Lucida Console" pitchFamily="49" charset="0"/>
              </a:rPr>
              <a:t>5</a:t>
            </a:r>
            <a:r>
              <a:rPr lang="en-US" sz="9600" dirty="0">
                <a:latin typeface="Lucida Console" pitchFamily="49" charset="0"/>
              </a:rPr>
              <a:t>, </a:t>
            </a:r>
            <a:r>
              <a:rPr lang="en-US" sz="9600" dirty="0">
                <a:solidFill>
                  <a:schemeClr val="accent1"/>
                </a:solidFill>
                <a:latin typeface="Lucida Console" pitchFamily="49" charset="0"/>
              </a:rPr>
              <a:t>6</a:t>
            </a:r>
            <a:r>
              <a:rPr lang="en-US" sz="9600" dirty="0">
                <a:latin typeface="Lucida Console" pitchFamily="49" charset="0"/>
              </a:rPr>
              <a:t>, </a:t>
            </a:r>
            <a:r>
              <a:rPr lang="en-US" sz="9600" dirty="0">
                <a:solidFill>
                  <a:schemeClr val="accent1"/>
                </a:solidFill>
                <a:latin typeface="Lucida Console" pitchFamily="49" charset="0"/>
              </a:rPr>
              <a:t>7</a:t>
            </a:r>
            <a:r>
              <a:rPr lang="en-US" sz="9600" dirty="0">
                <a:latin typeface="Lucida Console" pitchFamily="49" charset="0"/>
              </a:rPr>
              <a:t>, </a:t>
            </a:r>
            <a:r>
              <a:rPr lang="en-US" sz="9600" dirty="0">
                <a:solidFill>
                  <a:schemeClr val="accent1"/>
                </a:solidFill>
                <a:latin typeface="Lucida Console" pitchFamily="49" charset="0"/>
              </a:rPr>
              <a:t>8</a:t>
            </a:r>
            <a:r>
              <a:rPr lang="en-US" sz="9600" dirty="0">
                <a:latin typeface="Lucida Console" pitchFamily="49" charset="0"/>
              </a:rPr>
              <a:t>, </a:t>
            </a:r>
            <a:r>
              <a:rPr lang="en-US" sz="9600" dirty="0">
                <a:solidFill>
                  <a:schemeClr val="accent1"/>
                </a:solidFill>
                <a:latin typeface="Lucida Console" pitchFamily="49" charset="0"/>
              </a:rPr>
              <a:t>9</a:t>
            </a:r>
            <a:r>
              <a:rPr lang="en-US" sz="9600" dirty="0">
                <a:latin typeface="Lucida Console" pitchFamily="49" charset="0"/>
              </a:rPr>
              <a:t>]:</a:t>
            </a:r>
          </a:p>
          <a:p>
            <a:pPr>
              <a:buNone/>
            </a:pPr>
            <a:r>
              <a:rPr lang="en-US" sz="9600" dirty="0">
                <a:latin typeface="Lucida Console" pitchFamily="49" charset="0"/>
              </a:rPr>
              <a:t>    </a:t>
            </a:r>
            <a:r>
              <a:rPr lang="en-US" sz="9600" dirty="0">
                <a:solidFill>
                  <a:schemeClr val="accent6"/>
                </a:solidFill>
                <a:latin typeface="Lucida Console" pitchFamily="49" charset="0"/>
              </a:rPr>
              <a:t>if</a:t>
            </a:r>
            <a:r>
              <a:rPr lang="en-US" sz="9600" dirty="0">
                <a:latin typeface="Lucida Console" pitchFamily="49" charset="0"/>
              </a:rPr>
              <a:t> number </a:t>
            </a:r>
            <a:r>
              <a:rPr lang="en-US" sz="9600" dirty="0">
                <a:solidFill>
                  <a:schemeClr val="accent6"/>
                </a:solidFill>
                <a:latin typeface="Lucida Console" pitchFamily="49" charset="0"/>
              </a:rPr>
              <a:t>%</a:t>
            </a:r>
            <a:r>
              <a:rPr lang="en-US" sz="9600" dirty="0">
                <a:latin typeface="Lucida Console" pitchFamily="49" charset="0"/>
              </a:rPr>
              <a:t> 2 </a:t>
            </a:r>
            <a:r>
              <a:rPr lang="en-US" sz="9600" dirty="0">
                <a:solidFill>
                  <a:schemeClr val="accent6"/>
                </a:solidFill>
                <a:latin typeface="Lucida Console" pitchFamily="49" charset="0"/>
              </a:rPr>
              <a:t>==</a:t>
            </a:r>
            <a:r>
              <a:rPr lang="en-US" sz="9600" dirty="0">
                <a:latin typeface="Lucida Console" pitchFamily="49" charset="0"/>
              </a:rPr>
              <a:t> 0:</a:t>
            </a:r>
          </a:p>
          <a:p>
            <a:pPr>
              <a:buNone/>
            </a:pPr>
            <a:r>
              <a:rPr lang="en-US" sz="9600" dirty="0">
                <a:latin typeface="Lucida Console" pitchFamily="49" charset="0"/>
              </a:rPr>
              <a:t>        print </a:t>
            </a:r>
            <a:r>
              <a:rPr lang="en-US" sz="9600" dirty="0">
                <a:solidFill>
                  <a:schemeClr val="accent3"/>
                </a:solidFill>
                <a:latin typeface="Lucida Console" pitchFamily="49" charset="0"/>
              </a:rPr>
              <a:t>“%s is even”</a:t>
            </a:r>
            <a:r>
              <a:rPr lang="en-US" sz="9600" dirty="0">
                <a:latin typeface="Lucida Console" pitchFamily="49" charset="0"/>
              </a:rPr>
              <a:t> % number</a:t>
            </a:r>
          </a:p>
          <a:p>
            <a:pPr>
              <a:buNone/>
            </a:pPr>
            <a:r>
              <a:rPr lang="en-US" sz="9600" dirty="0">
                <a:latin typeface="Lucida Console" pitchFamily="49" charset="0"/>
              </a:rPr>
              <a:t>    </a:t>
            </a:r>
            <a:r>
              <a:rPr lang="en-US" sz="9600" dirty="0" err="1">
                <a:solidFill>
                  <a:schemeClr val="accent6"/>
                </a:solidFill>
                <a:latin typeface="Lucida Console" pitchFamily="49" charset="0"/>
              </a:rPr>
              <a:t>elif</a:t>
            </a:r>
            <a:r>
              <a:rPr lang="en-US" sz="9600" dirty="0">
                <a:latin typeface="Lucida Console" pitchFamily="49" charset="0"/>
              </a:rPr>
              <a:t> number &gt; 7:</a:t>
            </a:r>
            <a:br>
              <a:rPr lang="en-US" sz="9600" dirty="0">
                <a:latin typeface="Lucida Console" pitchFamily="49" charset="0"/>
              </a:rPr>
            </a:br>
            <a:r>
              <a:rPr lang="en-US" sz="9600" dirty="0">
                <a:latin typeface="Lucida Console" pitchFamily="49" charset="0"/>
              </a:rPr>
              <a:t>     </a:t>
            </a:r>
            <a:r>
              <a:rPr lang="en-US" sz="9600" dirty="0">
                <a:solidFill>
                  <a:schemeClr val="accent6"/>
                </a:solidFill>
                <a:latin typeface="Lucida Console" pitchFamily="49" charset="0"/>
              </a:rPr>
              <a:t>break</a:t>
            </a:r>
          </a:p>
          <a:p>
            <a:pPr>
              <a:buNone/>
            </a:pPr>
            <a:r>
              <a:rPr lang="en-US" sz="9600" dirty="0">
                <a:latin typeface="Lucida Console" pitchFamily="49" charset="0"/>
              </a:rPr>
              <a:t>    </a:t>
            </a:r>
            <a:r>
              <a:rPr lang="en-US" sz="9600" dirty="0">
                <a:solidFill>
                  <a:schemeClr val="accent6"/>
                </a:solidFill>
                <a:latin typeface="Lucida Console" pitchFamily="49" charset="0"/>
              </a:rPr>
              <a:t>else</a:t>
            </a:r>
            <a:r>
              <a:rPr lang="en-US" sz="9600" dirty="0">
                <a:latin typeface="Lucida Console" pitchFamily="49" charset="0"/>
              </a:rPr>
              <a:t>:</a:t>
            </a:r>
            <a:br>
              <a:rPr lang="en-US" sz="9600" dirty="0">
                <a:latin typeface="Lucida Console" pitchFamily="49" charset="0"/>
              </a:rPr>
            </a:br>
            <a:r>
              <a:rPr lang="en-US" sz="9600" dirty="0">
                <a:latin typeface="Lucida Console" pitchFamily="49" charset="0"/>
              </a:rPr>
              <a:t>     </a:t>
            </a:r>
            <a:r>
              <a:rPr lang="en-US" sz="9600" dirty="0">
                <a:solidFill>
                  <a:schemeClr val="accent6"/>
                </a:solidFill>
                <a:latin typeface="Lucida Console" pitchFamily="49" charset="0"/>
              </a:rPr>
              <a:t>continue</a:t>
            </a:r>
          </a:p>
          <a:p>
            <a:pPr>
              <a:buNone/>
            </a:pPr>
            <a:r>
              <a:rPr lang="en-US" sz="9600" dirty="0">
                <a:latin typeface="Lucida Console" pitchFamily="49" charset="0"/>
              </a:rPr>
              <a:t>    print </a:t>
            </a:r>
            <a:r>
              <a:rPr lang="en-US" sz="9600" dirty="0">
                <a:solidFill>
                  <a:schemeClr val="accent3"/>
                </a:solidFill>
                <a:latin typeface="Lucida Console" pitchFamily="49" charset="0"/>
              </a:rPr>
              <a:t>“I will never be seen”</a:t>
            </a:r>
          </a:p>
          <a:p>
            <a:pPr>
              <a:buNone/>
            </a:pPr>
            <a:r>
              <a:rPr lang="en-US" dirty="0">
                <a:latin typeface="Lucida Console" pitchFamily="49" charset="0"/>
              </a:rPr>
              <a:t>        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are defined in python using the </a:t>
            </a:r>
            <a:r>
              <a:rPr lang="en-US" dirty="0">
                <a:solidFill>
                  <a:schemeClr val="accent6"/>
                </a:solidFill>
              </a:rPr>
              <a:t>def</a:t>
            </a:r>
            <a:r>
              <a:rPr lang="en-US" dirty="0"/>
              <a:t> key word.</a:t>
            </a:r>
          </a:p>
          <a:p>
            <a:r>
              <a:rPr lang="en-US" dirty="0"/>
              <a:t>The format of a function definition is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sz="2000" dirty="0">
                <a:solidFill>
                  <a:schemeClr val="accent6"/>
                </a:solidFill>
              </a:rPr>
              <a:t>def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accent1"/>
                </a:solidFill>
              </a:rPr>
              <a:t>function_name</a:t>
            </a:r>
            <a:r>
              <a:rPr lang="en-US" sz="2000" dirty="0"/>
              <a:t>(comma, separated, arguments):</a:t>
            </a:r>
          </a:p>
          <a:p>
            <a:pPr lvl="2">
              <a:buNone/>
            </a:pPr>
            <a:r>
              <a:rPr lang="en-US" sz="1600" dirty="0"/>
              <a:t>…</a:t>
            </a:r>
          </a:p>
          <a:p>
            <a:r>
              <a:rPr lang="en-US" dirty="0"/>
              <a:t>After a function definition, any indented lines are considered part of the function.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Argument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also possible to define a function with default value for one or more arguments.</a:t>
            </a:r>
          </a:p>
          <a:p>
            <a:r>
              <a:rPr lang="en-US" dirty="0"/>
              <a:t>This creates a function that can be called with fewer arguments than it is defined to allow.</a:t>
            </a:r>
          </a:p>
          <a:p>
            <a:r>
              <a:rPr lang="en-US" dirty="0"/>
              <a:t>For example:</a:t>
            </a:r>
          </a:p>
          <a:p>
            <a:pPr lvl="1">
              <a:buNone/>
            </a:pPr>
            <a:r>
              <a:rPr lang="en-US" dirty="0">
                <a:solidFill>
                  <a:schemeClr val="accent6"/>
                </a:solidFill>
              </a:rPr>
              <a:t>def</a:t>
            </a:r>
            <a:r>
              <a:rPr lang="en-US" dirty="0"/>
              <a:t> </a:t>
            </a:r>
            <a:r>
              <a:rPr lang="en-US" dirty="0" err="1">
                <a:solidFill>
                  <a:schemeClr val="tx2"/>
                </a:solidFill>
              </a:rPr>
              <a:t>make_circle</a:t>
            </a:r>
            <a:r>
              <a:rPr lang="en-US" dirty="0"/>
              <a:t>(size, color=</a:t>
            </a:r>
            <a:r>
              <a:rPr lang="en-US" dirty="0">
                <a:solidFill>
                  <a:schemeClr val="accent3"/>
                </a:solidFill>
              </a:rPr>
              <a:t>“white”</a:t>
            </a:r>
            <a:r>
              <a:rPr lang="en-US" dirty="0"/>
              <a:t>, outline=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):</a:t>
            </a:r>
          </a:p>
          <a:p>
            <a:pPr lvl="1">
              <a:buNone/>
            </a:pPr>
            <a:r>
              <a:rPr lang="en-US" dirty="0"/>
              <a:t>	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can be called using keyword arguments. Take the following function:</a:t>
            </a:r>
          </a:p>
          <a:p>
            <a:pPr lvl="1">
              <a:buNone/>
            </a:pPr>
            <a:r>
              <a:rPr lang="en-US" sz="2400" dirty="0">
                <a:solidFill>
                  <a:schemeClr val="accent6"/>
                </a:solidFill>
              </a:rPr>
              <a:t>def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/>
                </a:solidFill>
              </a:rPr>
              <a:t>parrot</a:t>
            </a:r>
            <a:r>
              <a:rPr lang="en-US" sz="2400" dirty="0"/>
              <a:t>(age=10, state=</a:t>
            </a:r>
            <a:r>
              <a:rPr lang="en-US" sz="2400" dirty="0">
                <a:solidFill>
                  <a:schemeClr val="accent3"/>
                </a:solidFill>
              </a:rPr>
              <a:t>‘awake’</a:t>
            </a:r>
            <a:r>
              <a:rPr lang="en-US" sz="2400" dirty="0"/>
              <a:t>, type=</a:t>
            </a:r>
            <a:r>
              <a:rPr lang="en-US" sz="2400" dirty="0">
                <a:solidFill>
                  <a:schemeClr val="accent3"/>
                </a:solidFill>
              </a:rPr>
              <a:t>‘African Grey’</a:t>
            </a:r>
            <a:r>
              <a:rPr lang="en-US" sz="2400" dirty="0"/>
              <a:t>)</a:t>
            </a:r>
          </a:p>
          <a:p>
            <a:r>
              <a:rPr lang="en-US" dirty="0"/>
              <a:t>This could be called a variety of ways:</a:t>
            </a:r>
          </a:p>
          <a:p>
            <a:pPr lvl="1">
              <a:buNone/>
            </a:pPr>
            <a:r>
              <a:rPr lang="en-US" sz="2400" dirty="0">
                <a:solidFill>
                  <a:schemeClr val="tx2"/>
                </a:solidFill>
              </a:rPr>
              <a:t>parrot</a:t>
            </a:r>
            <a:r>
              <a:rPr lang="en-US" sz="2400" dirty="0"/>
              <a:t>(25)</a:t>
            </a:r>
          </a:p>
          <a:p>
            <a:pPr lvl="1">
              <a:buNone/>
            </a:pPr>
            <a:r>
              <a:rPr lang="en-US" sz="2400" dirty="0">
                <a:solidFill>
                  <a:schemeClr val="tx2"/>
                </a:solidFill>
              </a:rPr>
              <a:t>parrot</a:t>
            </a:r>
            <a:r>
              <a:rPr lang="en-US" sz="2400" dirty="0"/>
              <a:t>(15, type=</a:t>
            </a:r>
            <a:r>
              <a:rPr lang="en-US" sz="2400" dirty="0">
                <a:solidFill>
                  <a:schemeClr val="accent3"/>
                </a:solidFill>
              </a:rPr>
              <a:t>“Norwegian Blue”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>
              <a:buNone/>
            </a:pPr>
            <a:r>
              <a:rPr lang="en-US" sz="2400" dirty="0">
                <a:solidFill>
                  <a:schemeClr val="tx2"/>
                </a:solidFill>
              </a:rPr>
              <a:t>parrot</a:t>
            </a:r>
            <a:r>
              <a:rPr lang="en-US" sz="2400" dirty="0"/>
              <a:t>(state=</a:t>
            </a:r>
            <a:r>
              <a:rPr lang="en-US" sz="2400" dirty="0">
                <a:solidFill>
                  <a:schemeClr val="accent3"/>
                </a:solidFill>
              </a:rPr>
              <a:t>“asleep”</a:t>
            </a:r>
            <a:r>
              <a:rPr lang="en-US" sz="2400" dirty="0"/>
              <a:t>)</a:t>
            </a:r>
          </a:p>
          <a:p>
            <a:pPr lvl="1">
              <a:buNone/>
            </a:pPr>
            <a:r>
              <a:rPr lang="en-US" sz="2400" dirty="0"/>
              <a:t>Etc…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and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948"/>
            <a:ext cx="8229600" cy="4873658"/>
          </a:xfrm>
        </p:spPr>
        <p:txBody>
          <a:bodyPr>
            <a:normAutofit/>
          </a:bodyPr>
          <a:lstStyle/>
          <a:p>
            <a:r>
              <a:rPr lang="en-US" dirty="0"/>
              <a:t>Strings in Python are created with paired single or double quotes.</a:t>
            </a:r>
          </a:p>
          <a:p>
            <a:r>
              <a:rPr lang="en-US" dirty="0"/>
              <a:t>Multi line strings can be created by enclosing them with three single or double quotes on each end (e.g. </a:t>
            </a:r>
            <a:r>
              <a:rPr lang="en-US" dirty="0">
                <a:solidFill>
                  <a:schemeClr val="accent3"/>
                </a:solidFill>
              </a:rPr>
              <a:t>“””This could span several lines“””).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6"/>
                </a:solidFill>
              </a:rPr>
              <a:t>+</a:t>
            </a:r>
            <a:r>
              <a:rPr lang="en-US" dirty="0"/>
              <a:t> and </a:t>
            </a:r>
            <a:r>
              <a:rPr lang="en-US" dirty="0">
                <a:solidFill>
                  <a:schemeClr val="accent6"/>
                </a:solidFill>
              </a:rPr>
              <a:t>*</a:t>
            </a:r>
            <a:r>
              <a:rPr lang="en-US" dirty="0"/>
              <a:t> operators are work for strings, so </a:t>
            </a:r>
            <a:r>
              <a:rPr lang="en-US" dirty="0">
                <a:solidFill>
                  <a:schemeClr val="accent3"/>
                </a:solidFill>
              </a:rPr>
              <a:t>“help” </a:t>
            </a:r>
            <a:r>
              <a:rPr lang="en-US" dirty="0">
                <a:solidFill>
                  <a:schemeClr val="accent6"/>
                </a:solidFill>
              </a:rPr>
              <a:t>+</a:t>
            </a:r>
            <a:r>
              <a:rPr lang="en-US" dirty="0"/>
              <a:t> </a:t>
            </a:r>
            <a:r>
              <a:rPr lang="en-US" dirty="0">
                <a:solidFill>
                  <a:schemeClr val="accent3"/>
                </a:solidFill>
              </a:rPr>
              <a:t>“ me” </a:t>
            </a:r>
            <a:r>
              <a:rPr lang="en-US" dirty="0"/>
              <a:t>produces the string </a:t>
            </a:r>
            <a:r>
              <a:rPr lang="en-US" dirty="0">
                <a:solidFill>
                  <a:schemeClr val="accent3"/>
                </a:solidFill>
              </a:rPr>
              <a:t>“help me”</a:t>
            </a:r>
            <a:r>
              <a:rPr lang="en-US" dirty="0"/>
              <a:t>, and </a:t>
            </a:r>
            <a:r>
              <a:rPr lang="en-US" dirty="0">
                <a:solidFill>
                  <a:schemeClr val="accent3"/>
                </a:solidFill>
              </a:rPr>
              <a:t>“help”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*</a:t>
            </a:r>
            <a:r>
              <a:rPr lang="en-US" dirty="0"/>
              <a:t> 3 produces </a:t>
            </a:r>
            <a:r>
              <a:rPr lang="en-US" dirty="0">
                <a:solidFill>
                  <a:schemeClr val="accent3"/>
                </a:solidFill>
              </a:rPr>
              <a:t>“</a:t>
            </a:r>
            <a:r>
              <a:rPr lang="en-US" dirty="0" err="1">
                <a:solidFill>
                  <a:schemeClr val="accent3"/>
                </a:solidFill>
              </a:rPr>
              <a:t>helphelphelp</a:t>
            </a:r>
            <a:r>
              <a:rPr lang="en-US" dirty="0">
                <a:solidFill>
                  <a:schemeClr val="accent3"/>
                </a:solidFill>
              </a:rPr>
              <a:t>”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practice intermission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http://codingbat.com/python/Warmup-2</a:t>
            </a:r>
            <a:r>
              <a:rPr lang="en-US" dirty="0"/>
              <a:t>.</a:t>
            </a:r>
          </a:p>
          <a:p>
            <a:r>
              <a:rPr lang="en-US" dirty="0"/>
              <a:t>Try </a:t>
            </a:r>
            <a:r>
              <a:rPr lang="en-US" dirty="0" err="1"/>
              <a:t>string_times</a:t>
            </a:r>
            <a:r>
              <a:rPr lang="en-US" dirty="0"/>
              <a:t> using a trick you just learned for an easy </a:t>
            </a:r>
            <a:r>
              <a:rPr lang="en-US" dirty="0" err="1"/>
              <a:t>warmup</a:t>
            </a:r>
            <a:r>
              <a:rPr lang="en-US" dirty="0"/>
              <a:t>.</a:t>
            </a:r>
          </a:p>
          <a:p>
            <a:r>
              <a:rPr lang="en-US" dirty="0"/>
              <a:t>Try array_count9 for a slightly larger challenge.</a:t>
            </a:r>
          </a:p>
          <a:p>
            <a:r>
              <a:rPr lang="en-US" dirty="0"/>
              <a:t>As before, if you’re quick work ahead!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Formatting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String can be formatted via the % operator.</a:t>
            </a:r>
          </a:p>
          <a:p>
            <a:r>
              <a:rPr lang="en-US" dirty="0"/>
              <a:t>If you are only substituting a single value you may pass it directly after the %.</a:t>
            </a:r>
          </a:p>
          <a:p>
            <a:r>
              <a:rPr lang="en-US" dirty="0"/>
              <a:t>If you are passing multiple values you must wrap them in parenthesis.</a:t>
            </a:r>
          </a:p>
          <a:p>
            <a:r>
              <a:rPr lang="en-US" dirty="0"/>
              <a:t>For example:</a:t>
            </a:r>
          </a:p>
          <a:p>
            <a:pPr marL="914400" lvl="1" indent="-514350">
              <a:buNone/>
            </a:pPr>
            <a:r>
              <a:rPr lang="en-US" dirty="0">
                <a:solidFill>
                  <a:schemeClr val="accent3"/>
                </a:solidFill>
              </a:rPr>
              <a:t>“I have %s cats”</a:t>
            </a:r>
            <a:r>
              <a:rPr lang="en-US" dirty="0"/>
              <a:t> % 10</a:t>
            </a:r>
          </a:p>
          <a:p>
            <a:pPr marL="914400" lvl="1" indent="-514350">
              <a:buNone/>
            </a:pPr>
            <a:r>
              <a:rPr lang="en-US" dirty="0">
                <a:solidFill>
                  <a:schemeClr val="accent3"/>
                </a:solidFill>
              </a:rPr>
              <a:t>“I have %s cats and %s dogs”</a:t>
            </a:r>
            <a:r>
              <a:rPr lang="en-US" dirty="0"/>
              <a:t> % (5, 3)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are mutable, ordered collections of objects.</a:t>
            </a:r>
          </a:p>
          <a:p>
            <a:r>
              <a:rPr lang="en-US" dirty="0"/>
              <a:t>Any type of object can be put in a list</a:t>
            </a:r>
          </a:p>
          <a:p>
            <a:r>
              <a:rPr lang="en-US" dirty="0"/>
              <a:t>Lists may contain more than one type of object at a time.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6"/>
                </a:solidFill>
              </a:rPr>
              <a:t>+</a:t>
            </a:r>
            <a:r>
              <a:rPr lang="en-US" dirty="0"/>
              <a:t> and </a:t>
            </a:r>
            <a:r>
              <a:rPr lang="en-US" dirty="0">
                <a:solidFill>
                  <a:schemeClr val="accent6"/>
                </a:solidFill>
              </a:rPr>
              <a:t>*</a:t>
            </a:r>
            <a:r>
              <a:rPr lang="en-US" dirty="0"/>
              <a:t> operators perform the same magic on lists that they do on strings.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57" y="980387"/>
            <a:ext cx="8554825" cy="5250730"/>
          </a:xfrm>
        </p:spPr>
        <p:txBody>
          <a:bodyPr>
            <a:normAutofit/>
          </a:bodyPr>
          <a:lstStyle/>
          <a:p>
            <a:r>
              <a:rPr lang="en-US" sz="2800" dirty="0"/>
              <a:t>In Python, all sequences (including strings, which can be thought of as sequences of characters) can be subscripted.</a:t>
            </a:r>
          </a:p>
          <a:p>
            <a:r>
              <a:rPr lang="en-US" sz="2800" dirty="0"/>
              <a:t>Subscripting is very powerful since it allows you to view a portion of a sequence with relative constraints.</a:t>
            </a:r>
          </a:p>
          <a:p>
            <a:r>
              <a:rPr lang="en-US" sz="2800" dirty="0"/>
              <a:t>Python subscripts may either be single elements, or slices. For example:</a:t>
            </a:r>
          </a:p>
          <a:p>
            <a:pPr lvl="1">
              <a:buNone/>
            </a:pPr>
            <a:r>
              <a:rPr lang="en-US" dirty="0">
                <a:solidFill>
                  <a:schemeClr val="accent3"/>
                </a:solidFill>
              </a:rPr>
              <a:t>“Help”</a:t>
            </a:r>
            <a:r>
              <a:rPr lang="en-US" dirty="0"/>
              <a:t>[0] is </a:t>
            </a:r>
            <a:r>
              <a:rPr lang="en-US" dirty="0">
                <a:solidFill>
                  <a:schemeClr val="accent3"/>
                </a:solidFill>
              </a:rPr>
              <a:t>“H”</a:t>
            </a:r>
          </a:p>
          <a:p>
            <a:pPr lvl="1">
              <a:buNone/>
            </a:pPr>
            <a:r>
              <a:rPr lang="en-US" dirty="0">
                <a:solidFill>
                  <a:schemeClr val="accent3"/>
                </a:solidFill>
              </a:rPr>
              <a:t>“Help”</a:t>
            </a:r>
            <a:r>
              <a:rPr lang="en-US" dirty="0"/>
              <a:t>[0:2] is </a:t>
            </a:r>
            <a:r>
              <a:rPr lang="en-US" dirty="0">
                <a:solidFill>
                  <a:schemeClr val="accent3"/>
                </a:solidFill>
              </a:rPr>
              <a:t>“He”</a:t>
            </a:r>
          </a:p>
          <a:p>
            <a:pPr lvl="1">
              <a:buNone/>
            </a:pPr>
            <a:r>
              <a:rPr lang="en-US" dirty="0">
                <a:solidFill>
                  <a:schemeClr val="accent3"/>
                </a:solidFill>
              </a:rPr>
              <a:t>“Help”</a:t>
            </a:r>
            <a:r>
              <a:rPr lang="en-US" dirty="0"/>
              <a:t>[2:4] is </a:t>
            </a:r>
            <a:r>
              <a:rPr lang="en-US" dirty="0">
                <a:solidFill>
                  <a:schemeClr val="accent3"/>
                </a:solidFill>
              </a:rPr>
              <a:t>“</a:t>
            </a:r>
            <a:r>
              <a:rPr lang="en-US" dirty="0" err="1">
                <a:solidFill>
                  <a:schemeClr val="accent3"/>
                </a:solidFill>
              </a:rPr>
              <a:t>lp</a:t>
            </a:r>
            <a:r>
              <a:rPr lang="en-US" dirty="0">
                <a:solidFill>
                  <a:schemeClr val="accent3"/>
                </a:solidFill>
              </a:rPr>
              <a:t>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you use Python?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Small to medium projects that may grow over time.</a:t>
            </a:r>
          </a:p>
          <a:p>
            <a:r>
              <a:rPr lang="en-US" sz="2800" dirty="0"/>
              <a:t>Where the ability to run anywhere is desired.</a:t>
            </a:r>
          </a:p>
          <a:p>
            <a:r>
              <a:rPr lang="en-US" sz="2800" dirty="0"/>
              <a:t>Where the ability to interface with a variety of languages and systems is important.</a:t>
            </a:r>
          </a:p>
          <a:p>
            <a:r>
              <a:rPr lang="en-US" sz="2800" dirty="0"/>
              <a:t>Where the amount of time the program takes to write is more important than the amount of time it takes to run.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486F3C72-EBD2-4C07-BC4D-4167078BB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481" y="151795"/>
            <a:ext cx="1567500" cy="15675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3663"/>
            <a:ext cx="8229600" cy="1143000"/>
          </a:xfrm>
        </p:spPr>
        <p:txBody>
          <a:bodyPr/>
          <a:lstStyle/>
          <a:p>
            <a:r>
              <a:rPr lang="en-US" dirty="0"/>
              <a:t>Subscripts,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23827"/>
            <a:ext cx="8460557" cy="527901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Subscript slices can be bounded on only one end, for instance:</a:t>
            </a:r>
          </a:p>
          <a:p>
            <a:pPr lvl="1">
              <a:buNone/>
            </a:pPr>
            <a:r>
              <a:rPr lang="en-US" dirty="0">
                <a:solidFill>
                  <a:schemeClr val="accent3"/>
                </a:solidFill>
              </a:rPr>
              <a:t>“Help”</a:t>
            </a:r>
            <a:r>
              <a:rPr lang="en-US" dirty="0"/>
              <a:t>[1:] is </a:t>
            </a:r>
            <a:r>
              <a:rPr lang="en-US" dirty="0">
                <a:solidFill>
                  <a:schemeClr val="accent3"/>
                </a:solidFill>
              </a:rPr>
              <a:t>“</a:t>
            </a:r>
            <a:r>
              <a:rPr lang="en-US" dirty="0" err="1">
                <a:solidFill>
                  <a:schemeClr val="accent3"/>
                </a:solidFill>
              </a:rPr>
              <a:t>elp</a:t>
            </a:r>
            <a:r>
              <a:rPr lang="en-US" dirty="0">
                <a:solidFill>
                  <a:schemeClr val="accent3"/>
                </a:solidFill>
              </a:rPr>
              <a:t>”</a:t>
            </a:r>
          </a:p>
          <a:p>
            <a:pPr lvl="1">
              <a:buNone/>
            </a:pPr>
            <a:r>
              <a:rPr lang="en-US" dirty="0">
                <a:solidFill>
                  <a:schemeClr val="accent3"/>
                </a:solidFill>
              </a:rPr>
              <a:t>“Help”</a:t>
            </a:r>
            <a:r>
              <a:rPr lang="en-US" dirty="0"/>
              <a:t>[:2] is </a:t>
            </a:r>
            <a:r>
              <a:rPr lang="en-US" dirty="0">
                <a:solidFill>
                  <a:schemeClr val="accent3"/>
                </a:solidFill>
              </a:rPr>
              <a:t>“He”</a:t>
            </a:r>
          </a:p>
          <a:p>
            <a:r>
              <a:rPr lang="en-US" dirty="0"/>
              <a:t>Subscripts can also be negative, to indicate position relative to the end of the sequence:</a:t>
            </a:r>
          </a:p>
          <a:p>
            <a:pPr lvl="1">
              <a:buNone/>
            </a:pPr>
            <a:r>
              <a:rPr lang="en-US" dirty="0">
                <a:solidFill>
                  <a:schemeClr val="accent3"/>
                </a:solidFill>
              </a:rPr>
              <a:t>“Help”</a:t>
            </a:r>
            <a:r>
              <a:rPr lang="en-US" dirty="0"/>
              <a:t>[-1] is </a:t>
            </a:r>
            <a:r>
              <a:rPr lang="en-US" dirty="0">
                <a:solidFill>
                  <a:schemeClr val="accent3"/>
                </a:solidFill>
              </a:rPr>
              <a:t>“p”</a:t>
            </a:r>
          </a:p>
          <a:p>
            <a:pPr lvl="1">
              <a:buNone/>
            </a:pPr>
            <a:r>
              <a:rPr lang="en-US" dirty="0">
                <a:solidFill>
                  <a:schemeClr val="accent3"/>
                </a:solidFill>
              </a:rPr>
              <a:t>“Help”</a:t>
            </a:r>
            <a:r>
              <a:rPr lang="en-US" dirty="0"/>
              <a:t>[-3:-1] is </a:t>
            </a:r>
            <a:r>
              <a:rPr lang="en-US" dirty="0">
                <a:solidFill>
                  <a:schemeClr val="accent3"/>
                </a:solidFill>
              </a:rPr>
              <a:t>“el”</a:t>
            </a:r>
          </a:p>
          <a:p>
            <a:r>
              <a:rPr lang="en-US" dirty="0"/>
              <a:t>Subscript slices will return an empty result if you use indices that are out of bounds or otherwise bad.</a:t>
            </a:r>
          </a:p>
          <a:p>
            <a:pPr lvl="1">
              <a:buNone/>
            </a:pPr>
            <a:r>
              <a:rPr lang="en-US" dirty="0">
                <a:solidFill>
                  <a:schemeClr val="accent3"/>
                </a:solidFill>
              </a:rPr>
              <a:t>“Help”</a:t>
            </a:r>
            <a:r>
              <a:rPr lang="en-US" dirty="0"/>
              <a:t>[5:10] is </a:t>
            </a:r>
            <a:r>
              <a:rPr lang="en-US" dirty="0">
                <a:solidFill>
                  <a:schemeClr val="accent3"/>
                </a:solidFill>
              </a:rPr>
              <a:t>“”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practice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 back to </a:t>
            </a:r>
            <a:r>
              <a:rPr lang="en-US" dirty="0">
                <a:hlinkClick r:id="rId2"/>
              </a:rPr>
              <a:t>http://codingbat.com/python/Warmup-2</a:t>
            </a:r>
            <a:r>
              <a:rPr lang="en-US" dirty="0"/>
              <a:t>.</a:t>
            </a:r>
          </a:p>
          <a:p>
            <a:r>
              <a:rPr lang="en-US" dirty="0"/>
              <a:t>Try your hand at array_front9 using array slices and Python’s nifty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feature.</a:t>
            </a:r>
          </a:p>
          <a:p>
            <a:r>
              <a:rPr lang="en-US" dirty="0"/>
              <a:t>Use slices and the same string multiplication trick to complete </a:t>
            </a:r>
            <a:r>
              <a:rPr lang="en-US" dirty="0" err="1"/>
              <a:t>front_times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set object is an unordered collection of distinct </a:t>
            </a:r>
            <a:r>
              <a:rPr lang="en-US" b="1" dirty="0"/>
              <a:t>immutable</a:t>
            </a:r>
            <a:r>
              <a:rPr lang="en-US" dirty="0"/>
              <a:t> objects.</a:t>
            </a:r>
          </a:p>
          <a:p>
            <a:r>
              <a:rPr lang="en-US" dirty="0"/>
              <a:t>Common uses include membership testing and removing duplicates from a sequence.</a:t>
            </a:r>
          </a:p>
          <a:p>
            <a:r>
              <a:rPr lang="en-US" dirty="0"/>
              <a:t>Support x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set, </a:t>
            </a:r>
            <a:r>
              <a:rPr lang="en-US" dirty="0" err="1">
                <a:solidFill>
                  <a:schemeClr val="tx2"/>
                </a:solidFill>
              </a:rPr>
              <a:t>len</a:t>
            </a:r>
            <a:r>
              <a:rPr lang="en-US" dirty="0"/>
              <a:t>(set), and </a:t>
            </a: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x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set. </a:t>
            </a:r>
          </a:p>
          <a:p>
            <a:r>
              <a:rPr lang="en-US" dirty="0"/>
              <a:t>Does not support indexing, slicing, or other sequence-like behavior.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0797"/>
            <a:ext cx="8229600" cy="1143000"/>
          </a:xfrm>
        </p:spPr>
        <p:txBody>
          <a:bodyPr/>
          <a:lstStyle/>
          <a:p>
            <a:r>
              <a:rPr lang="en-US" dirty="0"/>
              <a:t>The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211" y="838986"/>
            <a:ext cx="8535971" cy="50433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dictionary maps key objects to to arbitrary value objects.</a:t>
            </a:r>
          </a:p>
          <a:p>
            <a:r>
              <a:rPr lang="en-US" dirty="0"/>
              <a:t>Dictionaries are accessed using square brackets like a list (slicing is not supported).</a:t>
            </a:r>
          </a:p>
          <a:p>
            <a:r>
              <a:rPr lang="en-US" dirty="0"/>
              <a:t>For example:</a:t>
            </a:r>
          </a:p>
          <a:p>
            <a:pPr lvl="1">
              <a:buNone/>
            </a:pPr>
            <a:r>
              <a:rPr lang="en-US" dirty="0" err="1"/>
              <a:t>My_dictionary</a:t>
            </a:r>
            <a:r>
              <a:rPr lang="en-US" dirty="0"/>
              <a:t> = {</a:t>
            </a:r>
            <a:r>
              <a:rPr lang="en-US" dirty="0">
                <a:solidFill>
                  <a:schemeClr val="accent3"/>
                </a:solidFill>
              </a:rPr>
              <a:t>“A”</a:t>
            </a:r>
            <a:r>
              <a:rPr lang="en-US" dirty="0"/>
              <a:t>:1, 0:</a:t>
            </a:r>
            <a:r>
              <a:rPr lang="en-US" dirty="0">
                <a:solidFill>
                  <a:schemeClr val="accent3"/>
                </a:solidFill>
              </a:rPr>
              <a:t>”Zero”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“B”</a:t>
            </a:r>
            <a:r>
              <a:rPr lang="en-US" dirty="0"/>
              <a:t>:2}</a:t>
            </a:r>
          </a:p>
          <a:p>
            <a:pPr lvl="1">
              <a:buNone/>
            </a:pPr>
            <a:r>
              <a:rPr lang="en-US" dirty="0" err="1"/>
              <a:t>My_dictionary</a:t>
            </a:r>
            <a:r>
              <a:rPr lang="en-US" dirty="0"/>
              <a:t>[</a:t>
            </a:r>
            <a:r>
              <a:rPr lang="en-US" dirty="0">
                <a:solidFill>
                  <a:schemeClr val="accent3"/>
                </a:solidFill>
              </a:rPr>
              <a:t>“A”</a:t>
            </a:r>
            <a:r>
              <a:rPr lang="en-US" dirty="0"/>
              <a:t>] is 1</a:t>
            </a:r>
          </a:p>
          <a:p>
            <a:pPr lvl="1">
              <a:buNone/>
            </a:pPr>
            <a:r>
              <a:rPr lang="en-US" dirty="0" err="1"/>
              <a:t>My_dictionary</a:t>
            </a:r>
            <a:r>
              <a:rPr lang="en-US" dirty="0"/>
              <a:t>[0] is </a:t>
            </a:r>
            <a:r>
              <a:rPr lang="en-US" dirty="0">
                <a:solidFill>
                  <a:schemeClr val="accent3"/>
                </a:solidFill>
              </a:rPr>
              <a:t>“Zero”</a:t>
            </a:r>
            <a:endParaRPr lang="en-US" dirty="0"/>
          </a:p>
          <a:p>
            <a:r>
              <a:rPr lang="en-US" dirty="0"/>
              <a:t>You can set new values like so:</a:t>
            </a:r>
          </a:p>
          <a:p>
            <a:pPr lvl="1">
              <a:buNone/>
            </a:pPr>
            <a:r>
              <a:rPr lang="en-US" dirty="0" err="1"/>
              <a:t>My_dictionary</a:t>
            </a:r>
            <a:r>
              <a:rPr lang="en-US" dirty="0"/>
              <a:t>[</a:t>
            </a:r>
            <a:r>
              <a:rPr lang="en-US" dirty="0">
                <a:solidFill>
                  <a:schemeClr val="accent3"/>
                </a:solidFill>
              </a:rPr>
              <a:t>“B”</a:t>
            </a:r>
            <a:r>
              <a:rPr lang="en-US" dirty="0"/>
              <a:t>] = 3</a:t>
            </a:r>
          </a:p>
          <a:p>
            <a:pPr lvl="1">
              <a:buNone/>
            </a:pPr>
            <a:r>
              <a:rPr lang="en-US" dirty="0" err="1"/>
              <a:t>My_dictionary</a:t>
            </a:r>
            <a:r>
              <a:rPr lang="en-US" dirty="0"/>
              <a:t>[1] = </a:t>
            </a:r>
            <a:r>
              <a:rPr lang="en-US" dirty="0">
                <a:solidFill>
                  <a:schemeClr val="accent3"/>
                </a:solidFill>
              </a:rPr>
              <a:t>“One”</a:t>
            </a:r>
            <a:endParaRPr lang="en-US" dirty="0"/>
          </a:p>
          <a:p>
            <a:r>
              <a:rPr lang="en-US" dirty="0"/>
              <a:t>Supports x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</a:t>
            </a:r>
            <a:r>
              <a:rPr lang="en-US" dirty="0" err="1"/>
              <a:t>dict</a:t>
            </a:r>
            <a:r>
              <a:rPr lang="en-US" dirty="0"/>
              <a:t>, </a:t>
            </a:r>
            <a:r>
              <a:rPr lang="en-US" dirty="0" err="1">
                <a:solidFill>
                  <a:schemeClr val="tx2"/>
                </a:solidFill>
              </a:rPr>
              <a:t>len</a:t>
            </a:r>
            <a:r>
              <a:rPr lang="en-US" dirty="0"/>
              <a:t>(</a:t>
            </a:r>
            <a:r>
              <a:rPr lang="en-US" dirty="0" err="1"/>
              <a:t>dict</a:t>
            </a:r>
            <a:r>
              <a:rPr lang="en-US" dirty="0"/>
              <a:t>) and </a:t>
            </a: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x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dict.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938" y="989814"/>
            <a:ext cx="8597246" cy="4996207"/>
          </a:xfrm>
        </p:spPr>
        <p:txBody>
          <a:bodyPr>
            <a:normAutofit fontScale="92500"/>
          </a:bodyPr>
          <a:lstStyle/>
          <a:p>
            <a:r>
              <a:rPr lang="en-US" dirty="0"/>
              <a:t>As your program gets longer, you may want to split it into several files for easier maintenance.</a:t>
            </a:r>
          </a:p>
          <a:p>
            <a:r>
              <a:rPr lang="en-US" dirty="0"/>
              <a:t> You may also want to use a handy function that you’ve written in several programs without copying it into each program.</a:t>
            </a:r>
          </a:p>
          <a:p>
            <a:r>
              <a:rPr lang="en-US" dirty="0"/>
              <a:t>Python makes this easy – if your file is somewhere in the PYTHONPATH, you can do the following:</a:t>
            </a:r>
          </a:p>
          <a:p>
            <a:pPr lvl="1">
              <a:buNone/>
            </a:pPr>
            <a:r>
              <a:rPr lang="en-US" dirty="0">
                <a:solidFill>
                  <a:schemeClr val="tx2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yourfile</a:t>
            </a:r>
            <a:endParaRPr lang="en-US" dirty="0"/>
          </a:p>
          <a:p>
            <a:r>
              <a:rPr lang="en-US" dirty="0"/>
              <a:t>Then you can access stuff in that file like this:</a:t>
            </a:r>
          </a:p>
          <a:p>
            <a:pPr lvl="1">
              <a:buNone/>
            </a:pPr>
            <a:r>
              <a:rPr lang="en-US" dirty="0" err="1"/>
              <a:t>Yourfile.yourfunction</a:t>
            </a:r>
            <a:r>
              <a:rPr lang="en-US" dirty="0"/>
              <a:t>()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A32B8-14D2-456F-B24E-B64CC7374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History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AE2B6-633D-493A-9CBA-578AE436E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131216"/>
            <a:ext cx="8656456" cy="4798243"/>
          </a:xfrm>
        </p:spPr>
        <p:txBody>
          <a:bodyPr/>
          <a:lstStyle/>
          <a:p>
            <a:r>
              <a:rPr lang="en-US" dirty="0"/>
              <a:t>Python was conceived in the late 1980s by 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Guido van Rossum </a:t>
            </a:r>
            <a:r>
              <a:rPr lang="en-US" dirty="0"/>
              <a:t>(formerly Benevolent Dictator for Life) in the Netherlands and developed in the early 90’sb</a:t>
            </a:r>
          </a:p>
          <a:p>
            <a:r>
              <a:rPr lang="en-US" dirty="0"/>
              <a:t>Python 3.0 was released on 3 December 2008. It was a major revision of the language that is not completely backward-compatible with python 2</a:t>
            </a:r>
          </a:p>
          <a:p>
            <a:r>
              <a:rPr lang="en-US" dirty="0"/>
              <a:t>Extended by the </a:t>
            </a:r>
            <a:r>
              <a:rPr lang="en-US" b="1" i="1" dirty="0">
                <a:solidFill>
                  <a:srgbClr val="FFC000"/>
                </a:solidFill>
              </a:rPr>
              <a:t>MANY </a:t>
            </a:r>
            <a:r>
              <a:rPr lang="en-US" dirty="0"/>
              <a:t>python packages. For example pypi.org has over 200K projects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CCFF290-85D6-4A96-B691-B9DE9B209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623" y="113090"/>
            <a:ext cx="1141968" cy="114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46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CEB181-088F-47F7-A304-93B7FF0D2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672" y="4031872"/>
            <a:ext cx="2438400" cy="24566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FEEB37-E324-47E9-9CF6-03E833190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E5E9-D3F0-44FB-AF02-2CC70C405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932" y="978032"/>
            <a:ext cx="8229600" cy="4082066"/>
          </a:xfrm>
        </p:spPr>
        <p:txBody>
          <a:bodyPr/>
          <a:lstStyle/>
          <a:p>
            <a:r>
              <a:rPr lang="en-US" dirty="0"/>
              <a:t>It’s whimsically named for this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					        																																							</a:t>
            </a:r>
          </a:p>
          <a:p>
            <a:r>
              <a:rPr lang="en-US" dirty="0"/>
              <a:t>And not this</a:t>
            </a:r>
          </a:p>
        </p:txBody>
      </p:sp>
      <p:pic>
        <p:nvPicPr>
          <p:cNvPr id="5" name="Picture 4" descr="A group of people in uniform&#10;&#10;Description automatically generated">
            <a:extLst>
              <a:ext uri="{FF2B5EF4-FFF2-40B4-BE49-F238E27FC236}">
                <a16:creationId xmlns:a16="http://schemas.microsoft.com/office/drawing/2014/main" id="{B081EC2B-5FA8-475F-BADE-8F24E4EBF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046" y="1753385"/>
            <a:ext cx="3688088" cy="1872857"/>
          </a:xfrm>
          <a:prstGeom prst="rect">
            <a:avLst/>
          </a:prstGeom>
        </p:spPr>
      </p:pic>
      <p:pic>
        <p:nvPicPr>
          <p:cNvPr id="7" name="Picture 6" descr="A picture containing photo, man, wearing, mug&#10;&#10;Description automatically generated">
            <a:extLst>
              <a:ext uri="{FF2B5EF4-FFF2-40B4-BE49-F238E27FC236}">
                <a16:creationId xmlns:a16="http://schemas.microsoft.com/office/drawing/2014/main" id="{EACB2466-95E5-49FF-8F01-9089B9BC74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3248" y="1743958"/>
            <a:ext cx="3491345" cy="196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8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0E8F-18ED-4CFF-AC22-805372ACD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733"/>
            <a:ext cx="8229600" cy="1143000"/>
          </a:xfrm>
        </p:spPr>
        <p:txBody>
          <a:bodyPr/>
          <a:lstStyle/>
          <a:p>
            <a:r>
              <a:rPr lang="en-US" dirty="0"/>
              <a:t>Programming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C700F-6DC7-4922-808E-4DBB2B19B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82424"/>
            <a:ext cx="8229600" cy="52224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(?!) programming languages use these basic concepts (and more). We’ll see example of all of these</a:t>
            </a:r>
          </a:p>
          <a:p>
            <a:r>
              <a:rPr lang="en-US" dirty="0">
                <a:solidFill>
                  <a:srgbClr val="FFC000"/>
                </a:solidFill>
              </a:rPr>
              <a:t>Variables</a:t>
            </a:r>
          </a:p>
          <a:p>
            <a:r>
              <a:rPr lang="en-US" dirty="0">
                <a:solidFill>
                  <a:srgbClr val="FFC000"/>
                </a:solidFill>
              </a:rPr>
              <a:t>Control Structures </a:t>
            </a:r>
            <a:r>
              <a:rPr lang="en-US" dirty="0"/>
              <a:t>(Logic)</a:t>
            </a:r>
          </a:p>
          <a:p>
            <a:pPr lvl="1"/>
            <a:r>
              <a:rPr lang="en-US" dirty="0"/>
              <a:t>loops and iteration</a:t>
            </a:r>
          </a:p>
          <a:p>
            <a:r>
              <a:rPr lang="en-US" dirty="0">
                <a:solidFill>
                  <a:srgbClr val="FFC000"/>
                </a:solidFill>
              </a:rPr>
              <a:t>Data Structures</a:t>
            </a:r>
          </a:p>
          <a:p>
            <a:pPr lvl="1"/>
            <a:r>
              <a:rPr lang="en-US" dirty="0"/>
              <a:t>data types</a:t>
            </a:r>
          </a:p>
          <a:p>
            <a:r>
              <a:rPr lang="en-US" dirty="0">
                <a:solidFill>
                  <a:srgbClr val="FFC000"/>
                </a:solidFill>
              </a:rPr>
              <a:t>Syntax</a:t>
            </a:r>
          </a:p>
          <a:p>
            <a:r>
              <a:rPr lang="en-US" dirty="0">
                <a:solidFill>
                  <a:srgbClr val="FFC000"/>
                </a:solidFill>
              </a:rPr>
              <a:t>Functions</a:t>
            </a:r>
            <a:r>
              <a:rPr lang="en-US" dirty="0"/>
              <a:t> (methods, subroutines, …)</a:t>
            </a:r>
          </a:p>
        </p:txBody>
      </p:sp>
    </p:spTree>
    <p:extLst>
      <p:ext uri="{BB962C8B-B14F-4D97-AF65-F5344CB8AC3E}">
        <p14:creationId xmlns:p14="http://schemas.microsoft.com/office/powerpoint/2010/main" val="151235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is highly object oriented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Everything</a:t>
            </a:r>
            <a:r>
              <a:rPr lang="en-US" dirty="0"/>
              <a:t> is an object</a:t>
            </a:r>
          </a:p>
          <a:p>
            <a:pPr lvl="1"/>
            <a:r>
              <a:rPr lang="en-US" dirty="0"/>
              <a:t>Data types</a:t>
            </a:r>
          </a:p>
          <a:p>
            <a:pPr lvl="1"/>
            <a:r>
              <a:rPr lang="en-US" dirty="0"/>
              <a:t>Collections</a:t>
            </a:r>
          </a:p>
          <a:p>
            <a:pPr lvl="1"/>
            <a:r>
              <a:rPr lang="en-US" dirty="0"/>
              <a:t>Functions</a:t>
            </a:r>
          </a:p>
          <a:p>
            <a:pPr lvl="1"/>
            <a:r>
              <a:rPr lang="en-US"/>
              <a:t>Modules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What are data types?</a:t>
            </a:r>
          </a:p>
          <a:p>
            <a:r>
              <a:rPr lang="en-US" dirty="0"/>
              <a:t>Data types are simple objects that are coded directly into the python interpreter. </a:t>
            </a:r>
          </a:p>
          <a:p>
            <a:r>
              <a:rPr lang="en-US" dirty="0"/>
              <a:t>Data types are the basic unit of information storage.</a:t>
            </a:r>
          </a:p>
          <a:p>
            <a:r>
              <a:rPr lang="en-US" dirty="0"/>
              <a:t>Instances of data types are unique (in Python).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primitive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These are the most basic (and most frequently used) data types:</a:t>
            </a:r>
          </a:p>
          <a:p>
            <a:r>
              <a:rPr lang="en-US" dirty="0"/>
              <a:t>Integer – </a:t>
            </a:r>
            <a:r>
              <a:rPr lang="en-US" dirty="0">
                <a:solidFill>
                  <a:schemeClr val="accent1"/>
                </a:solidFill>
              </a:rPr>
              <a:t>0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7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13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21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-1</a:t>
            </a:r>
          </a:p>
          <a:p>
            <a:r>
              <a:rPr lang="en-US" dirty="0"/>
              <a:t>Floating point – </a:t>
            </a:r>
            <a:r>
              <a:rPr lang="en-US" dirty="0">
                <a:solidFill>
                  <a:schemeClr val="accent1"/>
                </a:solidFill>
              </a:rPr>
              <a:t>3.14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2.718</a:t>
            </a:r>
            <a:r>
              <a:rPr lang="en-US" dirty="0"/>
              <a:t>,</a:t>
            </a:r>
            <a:r>
              <a:rPr lang="en-US" dirty="0">
                <a:solidFill>
                  <a:schemeClr val="accent1"/>
                </a:solidFill>
              </a:rPr>
              <a:t> 1.618</a:t>
            </a:r>
          </a:p>
          <a:p>
            <a:r>
              <a:rPr lang="en-US" dirty="0"/>
              <a:t>String – </a:t>
            </a:r>
            <a:r>
              <a:rPr lang="en-US" dirty="0">
                <a:solidFill>
                  <a:schemeClr val="accent3"/>
                </a:solidFill>
              </a:rPr>
              <a:t>“1”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“2.718”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“True”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“None”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“etc…”</a:t>
            </a:r>
          </a:p>
          <a:p>
            <a:r>
              <a:rPr lang="en-US" dirty="0"/>
              <a:t>Boolean –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,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</a:p>
          <a:p>
            <a:r>
              <a:rPr lang="en-US" dirty="0"/>
              <a:t>Null – </a:t>
            </a:r>
            <a:r>
              <a:rPr lang="en-US" dirty="0">
                <a:solidFill>
                  <a:schemeClr val="accent4"/>
                </a:solidFill>
              </a:rPr>
              <a:t>None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UNC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powerpointUNC4</Template>
  <TotalTime>6033</TotalTime>
  <Words>2028</Words>
  <Application>Microsoft Office PowerPoint</Application>
  <PresentationFormat>On-screen Show (4:3)</PresentationFormat>
  <Paragraphs>225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Lucida Console</vt:lpstr>
      <vt:lpstr>powerpointUNC4</vt:lpstr>
      <vt:lpstr>PowerPoint Presentation</vt:lpstr>
      <vt:lpstr>What is Python exactly?</vt:lpstr>
      <vt:lpstr>When should you use Python?</vt:lpstr>
      <vt:lpstr>Python History    </vt:lpstr>
      <vt:lpstr>Python Trivia</vt:lpstr>
      <vt:lpstr>Programming 101</vt:lpstr>
      <vt:lpstr>Python is highly object oriented</vt:lpstr>
      <vt:lpstr>Data types</vt:lpstr>
      <vt:lpstr>Python primitive data types</vt:lpstr>
      <vt:lpstr>Collections</vt:lpstr>
      <vt:lpstr>Python collection types</vt:lpstr>
      <vt:lpstr> Basic language structure</vt:lpstr>
      <vt:lpstr>Indentation matters</vt:lpstr>
      <vt:lpstr>Basic numerical operations</vt:lpstr>
      <vt:lpstr>Basic condition tests</vt:lpstr>
      <vt:lpstr>Boolean algebra in Python</vt:lpstr>
      <vt:lpstr>Basic flow control</vt:lpstr>
      <vt:lpstr>Example: if statement</vt:lpstr>
      <vt:lpstr>Practice intermission!</vt:lpstr>
      <vt:lpstr>Example: for statement</vt:lpstr>
      <vt:lpstr>Example: break and continue statements.</vt:lpstr>
      <vt:lpstr>Defining Functions</vt:lpstr>
      <vt:lpstr>Default Argument Values</vt:lpstr>
      <vt:lpstr>Keyword Arguments</vt:lpstr>
      <vt:lpstr>Strings and Things</vt:lpstr>
      <vt:lpstr>Another practice intermission</vt:lpstr>
      <vt:lpstr>String Formatting Operations</vt:lpstr>
      <vt:lpstr>Meet the List</vt:lpstr>
      <vt:lpstr>Subscripts</vt:lpstr>
      <vt:lpstr>Subscripts, continued</vt:lpstr>
      <vt:lpstr>Another practice session</vt:lpstr>
      <vt:lpstr>The Set</vt:lpstr>
      <vt:lpstr>The Dictionary</vt:lpstr>
      <vt:lpstr>Modules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Reed, Mark S.C.</cp:lastModifiedBy>
  <cp:revision>259</cp:revision>
  <dcterms:created xsi:type="dcterms:W3CDTF">2011-06-03T14:05:37Z</dcterms:created>
  <dcterms:modified xsi:type="dcterms:W3CDTF">2019-12-05T15:38:33Z</dcterms:modified>
</cp:coreProperties>
</file>